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3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715" dt="2025-03-09T20:13:40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5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4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85751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78065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78065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23899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23899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22079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76908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895070" y="358721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955436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85751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79309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79309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24834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24834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23351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95451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hyperlink" Target="https://support.microsoft.com/en-us/topic/overview-of-microsoft-365-chat-preview-5b00a52d-7296-48ee-b938-b95b7209f737" TargetMode="External"/><Relationship Id="rId15" Type="http://schemas.openxmlformats.org/officeDocument/2006/relationships/image" Target="../media/image19.png"/><Relationship Id="rId10" Type="http://schemas.openxmlformats.org/officeDocument/2006/relationships/image" Target="../media/image14.sv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23F16038-3ECA-5B93-BFF2-67AAFF1E2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/>
              <a:t>A day in the life of an Analyst</a:t>
            </a:r>
          </a:p>
        </p:txBody>
      </p:sp>
      <p:sp>
        <p:nvSpPr>
          <p:cNvPr id="125" name="Text Placeholder 124">
            <a:extLst>
              <a:ext uri="{FF2B5EF4-FFF2-40B4-BE49-F238E27FC236}">
                <a16:creationId xmlns:a16="http://schemas.microsoft.com/office/drawing/2014/main" id="{64378299-3226-F8AA-1A31-4D7A041A6D4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</a:t>
            </a:r>
            <a:endParaRPr lang="en-US" sz="800" i="1" noProof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379D624F-A860-9CE9-D756-825F407619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8:00 am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57E3677D-D7BC-DC48-74A3-5AE759249BB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784426"/>
          </a:xfrm>
        </p:spPr>
        <p:txBody>
          <a:bodyPr>
            <a:normAutofit/>
          </a:bodyPr>
          <a:lstStyle/>
          <a:p>
            <a:r>
              <a:rPr lang="en-US" noProof="0"/>
              <a:t>Cassandra needs to prepare a big pitch for an investment idea, so she uses Copilot to summarize emails and chats. </a:t>
            </a:r>
          </a:p>
        </p:txBody>
      </p:sp>
      <p:sp>
        <p:nvSpPr>
          <p:cNvPr id="102" name="Text Placeholder 101">
            <a:extLst>
              <a:ext uri="{FF2B5EF4-FFF2-40B4-BE49-F238E27FC236}">
                <a16:creationId xmlns:a16="http://schemas.microsoft.com/office/drawing/2014/main" id="{ECD5F265-1735-5187-07E0-59E7184F648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all the emails and Teams chats in the past month about the project highlighting the primary asks and open items.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F786ECC7-0497-8250-7086-DCE4E9C52A0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/>
              <a:t>8:15 am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6E513950-5865-343F-8740-54F5947D6B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noProof="0"/>
              <a:t>Cassandra asks Copilot to summarize a number of investor reports on the topic and put the plusses and minuses of each idea into a table.</a:t>
            </a:r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AC1E6677-D5DF-FE29-9DF5-9CD0B71483C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table </a:t>
            </a: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listing the plusses and minuses of these investor reports – [report1], [report 2], [report3].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B711834C-1181-E54E-3F35-4A3D37910D8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noProof="0"/>
              <a:t>9:00 am</a:t>
            </a:r>
          </a:p>
        </p:txBody>
      </p:sp>
      <p:sp>
        <p:nvSpPr>
          <p:cNvPr id="104" name="Text Placeholder 103">
            <a:extLst>
              <a:ext uri="{FF2B5EF4-FFF2-40B4-BE49-F238E27FC236}">
                <a16:creationId xmlns:a16="http://schemas.microsoft.com/office/drawing/2014/main" id="{A241A013-6947-7442-9D23-43F3CC5F5C5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Cassandra needs a talk track for her presentation. She asks Copilot in Word to turn the information she has collected so far into a talking points and an elevator pitch for her idea.</a:t>
            </a:r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3E1C71C6-370C-EBC9-8720-17617469908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Using the documents</a:t>
            </a: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[action items.docx] and [report summaries.docx] create a set of talking points and then create a 3-minute elevator pitch for the idea.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B9B71A71-82A6-309C-41D4-38ECA93CF52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4:00 pm</a:t>
            </a:r>
          </a:p>
        </p:txBody>
      </p:sp>
      <p:sp>
        <p:nvSpPr>
          <p:cNvPr id="106" name="Text Placeholder 105">
            <a:extLst>
              <a:ext uri="{FF2B5EF4-FFF2-40B4-BE49-F238E27FC236}">
                <a16:creationId xmlns:a16="http://schemas.microsoft.com/office/drawing/2014/main" id="{80EEB0F1-7ADA-231D-B3F1-74A5193D126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Cassandra has missed a few chats during the day. She sees that her team has been discussing a new product launch and asks Copilot to summarize the conversation to quickly catch up.</a:t>
            </a:r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D6B65270-E369-6E27-6309-FCF1DDBC88A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team chat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and make sure to include the key points and who made them.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D4F50D37-8419-C7C8-D6C1-C4A6598A5269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pPr lvl="0"/>
            <a:r>
              <a:rPr lang="en-US" noProof="0"/>
              <a:t>2:00 pm</a:t>
            </a:r>
          </a:p>
        </p:txBody>
      </p:sp>
      <p:sp>
        <p:nvSpPr>
          <p:cNvPr id="108" name="Text Placeholder 107">
            <a:extLst>
              <a:ext uri="{FF2B5EF4-FFF2-40B4-BE49-F238E27FC236}">
                <a16:creationId xmlns:a16="http://schemas.microsoft.com/office/drawing/2014/main" id="{A34A2DC5-BB93-5BA1-6C3F-FEBB0E617A7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It's time for the pitch. Cassandra can focus on her presentation. Teams captures meeting notes, and outstanding questions.  </a:t>
            </a:r>
          </a:p>
        </p:txBody>
      </p:sp>
      <p:sp>
        <p:nvSpPr>
          <p:cNvPr id="109" name="Text Placeholder 108">
            <a:extLst>
              <a:ext uri="{FF2B5EF4-FFF2-40B4-BE49-F238E27FC236}">
                <a16:creationId xmlns:a16="http://schemas.microsoft.com/office/drawing/2014/main" id="{48F7FD91-4CC7-959C-723E-829D16DD5A0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What questions were asked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during the meeting that have not been answered?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0F9A379-1E39-4C5C-CC0A-EE307058616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noProof="0"/>
              <a:t>11:00 am</a:t>
            </a:r>
          </a:p>
        </p:txBody>
      </p:sp>
      <p:sp>
        <p:nvSpPr>
          <p:cNvPr id="110" name="Text Placeholder 109">
            <a:extLst>
              <a:ext uri="{FF2B5EF4-FFF2-40B4-BE49-F238E27FC236}">
                <a16:creationId xmlns:a16="http://schemas.microsoft.com/office/drawing/2014/main" id="{24E03427-3337-1852-ACDF-3B8903E464DF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Cassandra </a:t>
            </a:r>
            <a:r>
              <a:rPr lang="en-US" noProof="0">
                <a:solidFill>
                  <a:srgbClr val="1A1A1A"/>
                </a:solidFill>
                <a:latin typeface="Segoe UI"/>
              </a:rPr>
              <a:t>creates a draft of her presentation using Copilot in PowerPoint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111" name="Text Placeholder 110">
            <a:extLst>
              <a:ext uri="{FF2B5EF4-FFF2-40B4-BE49-F238E27FC236}">
                <a16:creationId xmlns:a16="http://schemas.microsoft.com/office/drawing/2014/main" id="{22D116A7-C2E1-69EE-4ED2-F4E21F6AA1D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presentation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based on </a:t>
            </a:r>
            <a:b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[elevator pitch].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D916D14-9732-1289-3A7F-3CAE7C63F3F3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sz="1100" noProof="0"/>
              <a:t>Buy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FD64C1C-F771-5311-0762-2E86CE4AE266}"/>
              </a:ext>
            </a:extLst>
          </p:cNvPr>
          <p:cNvGrpSpPr/>
          <p:nvPr/>
        </p:nvGrpSpPr>
        <p:grpSpPr>
          <a:xfrm>
            <a:off x="10195084" y="1462475"/>
            <a:ext cx="1696592" cy="1231837"/>
            <a:chOff x="10195084" y="1462475"/>
            <a:chExt cx="1696592" cy="1231837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7214391-A987-6AB8-2A0D-A379E348139E}"/>
                </a:ext>
              </a:extLst>
            </p:cNvPr>
            <p:cNvSpPr txBox="1"/>
            <p:nvPr/>
          </p:nvSpPr>
          <p:spPr>
            <a:xfrm>
              <a:off x="10195084" y="1462475"/>
              <a:ext cx="1696592" cy="8617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noProof="0">
                  <a:solidFill>
                    <a:srgbClr val="C03BC4"/>
                  </a:solidFill>
                  <a:latin typeface="Segoe UI Semibold"/>
                </a:rPr>
                <a:t>Cassandra </a:t>
              </a:r>
              <a:br>
                <a:rPr lang="en-US" sz="2400" noProof="0">
                  <a:solidFill>
                    <a:srgbClr val="C03BC4"/>
                  </a:solidFill>
                  <a:latin typeface="Segoe UI Semibold"/>
                </a:rPr>
              </a:br>
              <a:r>
                <a:rPr lang="en-US" sz="1600" noProof="0">
                  <a:solidFill>
                    <a:srgbClr val="C03BC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is an analyst </a:t>
              </a:r>
              <a:br>
                <a:rPr lang="en-US" sz="1600" noProof="0">
                  <a:solidFill>
                    <a:srgbClr val="C03BC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</a:br>
              <a:r>
                <a:rPr lang="en-US" sz="1600" noProof="0">
                  <a:solidFill>
                    <a:srgbClr val="C03BC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at Contoso Bank</a:t>
              </a:r>
            </a:p>
          </p:txBody>
        </p:sp>
        <p:pic>
          <p:nvPicPr>
            <p:cNvPr id="57" name="Graphic 56">
              <a:extLst>
                <a:ext uri="{FF2B5EF4-FFF2-40B4-BE49-F238E27FC236}">
                  <a16:creationId xmlns:a16="http://schemas.microsoft.com/office/drawing/2014/main" id="{F740AD35-159B-35FB-416A-BC6F16837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11616886" y="2419522"/>
              <a:ext cx="274790" cy="274790"/>
            </a:xfrm>
            <a:prstGeom prst="rect">
              <a:avLst/>
            </a:prstGeom>
          </p:spPr>
        </p:pic>
      </p:grpSp>
      <p:pic>
        <p:nvPicPr>
          <p:cNvPr id="2" name="Picture 1" descr="A person holding a tablet&#10;&#10;Description automatically generated">
            <a:extLst>
              <a:ext uri="{FF2B5EF4-FFF2-40B4-BE49-F238E27FC236}">
                <a16:creationId xmlns:a16="http://schemas.microsoft.com/office/drawing/2014/main" id="{753D78D0-10E9-8E8F-294B-A6875A02CB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77595" y="3267375"/>
            <a:ext cx="2446355" cy="3609499"/>
          </a:xfrm>
          <a:prstGeom prst="rect">
            <a:avLst/>
          </a:prstGeom>
        </p:spPr>
      </p:pic>
      <p:grpSp>
        <p:nvGrpSpPr>
          <p:cNvPr id="175" name="Group 174">
            <a:extLst>
              <a:ext uri="{FF2B5EF4-FFF2-40B4-BE49-F238E27FC236}">
                <a16:creationId xmlns:a16="http://schemas.microsoft.com/office/drawing/2014/main" id="{2C1F4293-F29B-C7DE-9190-24AF3026E2AC}"/>
              </a:ext>
            </a:extLst>
          </p:cNvPr>
          <p:cNvGrpSpPr/>
          <p:nvPr/>
        </p:nvGrpSpPr>
        <p:grpSpPr>
          <a:xfrm>
            <a:off x="812633" y="5156688"/>
            <a:ext cx="2351135" cy="360000"/>
            <a:chOff x="588263" y="1217924"/>
            <a:chExt cx="2351135" cy="360000"/>
          </a:xfrm>
        </p:grpSpPr>
        <p:pic>
          <p:nvPicPr>
            <p:cNvPr id="176" name="Picture 175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23269752-BD6E-5390-4570-42DBCD6EE2C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C0744B64-F13A-1CC5-0EE7-6A6BEB47F49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B4DCFF90-2A45-CAE0-C3A3-83ADCA1C16A8}"/>
              </a:ext>
            </a:extLst>
          </p:cNvPr>
          <p:cNvGrpSpPr/>
          <p:nvPr/>
        </p:nvGrpSpPr>
        <p:grpSpPr>
          <a:xfrm>
            <a:off x="3947719" y="5156688"/>
            <a:ext cx="2351135" cy="360000"/>
            <a:chOff x="588263" y="3617084"/>
            <a:chExt cx="2351135" cy="360000"/>
          </a:xfrm>
        </p:grpSpPr>
        <p:pic>
          <p:nvPicPr>
            <p:cNvPr id="179" name="Picture 178">
              <a:extLst>
                <a:ext uri="{FF2B5EF4-FFF2-40B4-BE49-F238E27FC236}">
                  <a16:creationId xmlns:a16="http://schemas.microsoft.com/office/drawing/2014/main" id="{0E05BF80-4384-3825-5EF2-7ACC11A7536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B9E09251-63A3-3C0B-908C-0EE0B2D0A0D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lang="en-US" sz="900" noProof="0">
                <a:solidFill>
                  <a:srgbClr val="0078D4"/>
                </a:solidFill>
                <a:latin typeface="Segoe UI Semibold"/>
              </a:endParaRPr>
            </a:p>
          </p:txBody>
        </p: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2D86BDCA-A9E5-953C-C88E-7A4B96857785}"/>
              </a:ext>
            </a:extLst>
          </p:cNvPr>
          <p:cNvGrpSpPr/>
          <p:nvPr/>
        </p:nvGrpSpPr>
        <p:grpSpPr>
          <a:xfrm>
            <a:off x="7198028" y="5156688"/>
            <a:ext cx="2351135" cy="360000"/>
            <a:chOff x="588263" y="2177588"/>
            <a:chExt cx="2351135" cy="360000"/>
          </a:xfrm>
        </p:grpSpPr>
        <p:pic>
          <p:nvPicPr>
            <p:cNvPr id="182" name="Picture 181">
              <a:extLst>
                <a:ext uri="{FF2B5EF4-FFF2-40B4-BE49-F238E27FC236}">
                  <a16:creationId xmlns:a16="http://schemas.microsoft.com/office/drawing/2014/main" id="{4EF72E14-2465-897A-9F41-86A77DD098D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34C721E9-2FD3-898C-4B20-53B637DB19F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5" name="Rectangle: Rounded Corners 6">
            <a:extLst>
              <a:ext uri="{FF2B5EF4-FFF2-40B4-BE49-F238E27FC236}">
                <a16:creationId xmlns:a16="http://schemas.microsoft.com/office/drawing/2014/main" id="{E639433D-BD68-FEDB-8752-667C2C73B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99D1D21-F63A-EEC9-FB03-759A7F12A919}"/>
              </a:ext>
            </a:extLst>
          </p:cNvPr>
          <p:cNvGrpSpPr/>
          <p:nvPr/>
        </p:nvGrpSpPr>
        <p:grpSpPr>
          <a:xfrm>
            <a:off x="1286540" y="1134767"/>
            <a:ext cx="1571031" cy="216000"/>
            <a:chOff x="1372194" y="969899"/>
            <a:chExt cx="1571031" cy="216000"/>
          </a:xfrm>
        </p:grpSpPr>
        <p:sp>
          <p:nvSpPr>
            <p:cNvPr id="17" name="Rectangle: Rounded Corners 6">
              <a:extLst>
                <a:ext uri="{FF2B5EF4-FFF2-40B4-BE49-F238E27FC236}">
                  <a16:creationId xmlns:a16="http://schemas.microsoft.com/office/drawing/2014/main" id="{F80EE2EC-337F-AA39-F6C0-A466D59C07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5710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~6 hours per week</a:t>
              </a:r>
            </a:p>
          </p:txBody>
        </p: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9CF272DC-1AD1-86A8-FCAF-DA76283169A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7EC5E6-A511-D124-F244-AACE342696D2}"/>
              </a:ext>
            </a:extLst>
          </p:cNvPr>
          <p:cNvGrpSpPr/>
          <p:nvPr/>
        </p:nvGrpSpPr>
        <p:grpSpPr>
          <a:xfrm>
            <a:off x="5754503" y="1134767"/>
            <a:ext cx="1913300" cy="219456"/>
            <a:chOff x="6235579" y="969899"/>
            <a:chExt cx="1913300" cy="240254"/>
          </a:xfrm>
        </p:grpSpPr>
        <p:sp>
          <p:nvSpPr>
            <p:cNvPr id="20" name="Rectangle: Rounded Corners 6">
              <a:extLst>
                <a:ext uri="{FF2B5EF4-FFF2-40B4-BE49-F238E27FC236}">
                  <a16:creationId xmlns:a16="http://schemas.microsoft.com/office/drawing/2014/main" id="{568D22E2-2CDB-CEC7-72A3-70820910A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6235579" y="969899"/>
              <a:ext cx="1913300" cy="240254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Wellbeing &amp; communication</a:t>
              </a:r>
            </a:p>
          </p:txBody>
        </p:sp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D698A695-6A8D-2C94-2161-376B9ACECC3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6282712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9FD60AD-6A47-63EB-587D-D36DF905B083}"/>
              </a:ext>
            </a:extLst>
          </p:cNvPr>
          <p:cNvGrpSpPr/>
          <p:nvPr/>
        </p:nvGrpSpPr>
        <p:grpSpPr>
          <a:xfrm>
            <a:off x="2908241" y="1134767"/>
            <a:ext cx="2795593" cy="216000"/>
            <a:chOff x="3133720" y="969899"/>
            <a:chExt cx="2795593" cy="216000"/>
          </a:xfrm>
        </p:grpSpPr>
        <p:sp>
          <p:nvSpPr>
            <p:cNvPr id="24" name="Rectangle: Rounded Corners 6">
              <a:extLst>
                <a:ext uri="{FF2B5EF4-FFF2-40B4-BE49-F238E27FC236}">
                  <a16:creationId xmlns:a16="http://schemas.microsoft.com/office/drawing/2014/main" id="{857DC378-070E-426A-6450-550139E27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133720" y="969899"/>
              <a:ext cx="279559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Areas of investment: Customer engagement</a:t>
              </a:r>
            </a:p>
          </p:txBody>
        </p:sp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762704AE-15A2-A60F-CCB7-01F3BF6B4696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3193555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CEA23F5-8506-C536-0FBC-86EBB1241186}"/>
              </a:ext>
            </a:extLst>
          </p:cNvPr>
          <p:cNvGrpSpPr/>
          <p:nvPr/>
        </p:nvGrpSpPr>
        <p:grpSpPr>
          <a:xfrm>
            <a:off x="760941" y="2726988"/>
            <a:ext cx="2351135" cy="360000"/>
            <a:chOff x="588263" y="1217924"/>
            <a:chExt cx="2351135" cy="360000"/>
          </a:xfrm>
        </p:grpSpPr>
        <p:pic>
          <p:nvPicPr>
            <p:cNvPr id="8" name="Picture 7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F258D091-A52B-8D9B-F997-28870516A26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40B6F0A-6BF3-6299-9103-6328626A795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23CE137-D865-7204-57B6-3EFF06B4A095}"/>
              </a:ext>
            </a:extLst>
          </p:cNvPr>
          <p:cNvGrpSpPr/>
          <p:nvPr/>
        </p:nvGrpSpPr>
        <p:grpSpPr>
          <a:xfrm>
            <a:off x="3915068" y="2757749"/>
            <a:ext cx="2351135" cy="360000"/>
            <a:chOff x="588263" y="1217924"/>
            <a:chExt cx="2351135" cy="360000"/>
          </a:xfrm>
        </p:grpSpPr>
        <p:pic>
          <p:nvPicPr>
            <p:cNvPr id="11" name="Picture 10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E9786E24-5C5D-44C6-45F0-687F9BF90E8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22741B5-86A7-7F9E-909A-DF865A78B7F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lang="en-US" sz="1100" baseline="30000" noProof="0" dirty="0"/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50393B6-8C02-2F2F-FE38-C0C2B8F95570}"/>
              </a:ext>
            </a:extLst>
          </p:cNvPr>
          <p:cNvGrpSpPr/>
          <p:nvPr/>
        </p:nvGrpSpPr>
        <p:grpSpPr>
          <a:xfrm>
            <a:off x="7143449" y="2799755"/>
            <a:ext cx="2351135" cy="360000"/>
            <a:chOff x="588263" y="2657420"/>
            <a:chExt cx="2351135" cy="36000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EBD1D34E-313A-6851-B619-8C9D574B9514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ED2C8F9-13EE-C630-AA7C-E0321CEF72C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457851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http://www.w3.org/XML/1998/namespace"/>
    <ds:schemaRef ds:uri="http://schemas.microsoft.com/sharepoint/v3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9b9b331a-5640-4f50-a010-6cc4266aa39c"/>
    <ds:schemaRef ds:uri="c12c9beb-9115-4dd4-b4b0-98592a7680e2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4417</TotalTime>
  <Words>349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an Analyst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3</cp:revision>
  <dcterms:created xsi:type="dcterms:W3CDTF">2024-09-25T15:39:48Z</dcterms:created>
  <dcterms:modified xsi:type="dcterms:W3CDTF">2025-03-09T22:02:19Z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