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32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715" dt="2025-03-09T20:13:40.6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550" autoAdjust="0"/>
    <p:restoredTop sz="94660"/>
  </p:normalViewPr>
  <p:slideViewPr>
    <p:cSldViewPr snapToGrid="0">
      <p:cViewPr varScale="1">
        <p:scale>
          <a:sx n="90" d="100"/>
          <a:sy n="90" d="100"/>
        </p:scale>
        <p:origin x="114" y="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85751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78065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78065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23899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23899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22079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76908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895070" y="358721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69013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69013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69013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14846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14846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14846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955436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85751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79309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79309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24834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24834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23351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95451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69013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69013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69013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15007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15007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15007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7.pn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" Type="http://schemas.openxmlformats.org/officeDocument/2006/relationships/image" Target="../media/image7.png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5.png"/><Relationship Id="rId5" Type="http://schemas.openxmlformats.org/officeDocument/2006/relationships/image" Target="../media/image10.svg"/><Relationship Id="rId15" Type="http://schemas.openxmlformats.org/officeDocument/2006/relationships/image" Target="../media/image19.png"/><Relationship Id="rId10" Type="http://schemas.openxmlformats.org/officeDocument/2006/relationships/hyperlink" Target="https://support.microsoft.com/en-us/topic/overview-of-microsoft-365-chat-preview-5b00a52d-7296-48ee-b938-b95b7209f737" TargetMode="External"/><Relationship Id="rId4" Type="http://schemas.openxmlformats.org/officeDocument/2006/relationships/image" Target="../media/image9.png"/><Relationship Id="rId9" Type="http://schemas.openxmlformats.org/officeDocument/2006/relationships/image" Target="../media/image14.svg"/><Relationship Id="rId1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A7DA9-1F4E-8AB1-C55F-C0F0FBC1F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A day in the life of an </a:t>
            </a:r>
            <a:br>
              <a:rPr lang="en-US" noProof="0"/>
            </a:br>
            <a:r>
              <a:rPr lang="en-US" noProof="0"/>
              <a:t>Education Leader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8EEEDC-475B-879D-8282-648D3D50AD8F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en-US" dirty="0"/>
              <a:t>Buy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3FB46C-8B0A-826A-449E-07C423FE2A1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sz="1100" b="1" spc="-20" noProof="0" dirty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Microsoft 365 Copilot</a:t>
            </a:r>
          </a:p>
        </p:txBody>
      </p:sp>
      <p:sp>
        <p:nvSpPr>
          <p:cNvPr id="76" name="Rectangle: Rounded Corners 11">
            <a:extLst>
              <a:ext uri="{FF2B5EF4-FFF2-40B4-BE49-F238E27FC236}">
                <a16:creationId xmlns:a16="http://schemas.microsoft.com/office/drawing/2014/main" id="{8B913243-796A-ED75-14A1-5CBDCC3B7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8:00 am</a:t>
            </a:r>
          </a:p>
        </p:txBody>
      </p:sp>
      <p:sp>
        <p:nvSpPr>
          <p:cNvPr id="82" name="Text Placeholder 81">
            <a:extLst>
              <a:ext uri="{FF2B5EF4-FFF2-40B4-BE49-F238E27FC236}">
                <a16:creationId xmlns:a16="http://schemas.microsoft.com/office/drawing/2014/main" id="{70D4176B-F450-B830-1F49-401AE7451237}"/>
              </a:ext>
            </a:extLst>
          </p:cNvPr>
          <p:cNvSpPr txBox="1">
            <a:spLocks noGrp="1"/>
          </p:cNvSpPr>
          <p:nvPr>
            <p:ph type="body" sz="quarter" idx="18"/>
          </p:nvPr>
        </p:nvSpPr>
        <p:spPr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solidFill>
                  <a:srgbClr val="1A1A1A"/>
                </a:solidFill>
                <a:latin typeface="Segoe UI"/>
                <a:cs typeface="Segoe UI" pitchFamily="34" charset="0"/>
              </a:defRPr>
            </a:lvl1pPr>
          </a:lstStyle>
          <a:p>
            <a:r>
              <a:rPr lang="en-US" noProof="0">
                <a:cs typeface="Segoe UI"/>
              </a:rPr>
              <a:t>Megan starts the day by using Copilot to summarize her calendar for that day with  details to help her prepare for each meeting.</a:t>
            </a:r>
          </a:p>
        </p:txBody>
      </p:sp>
      <p:sp>
        <p:nvSpPr>
          <p:cNvPr id="137" name="Rectangle: Rounded Corners 6">
            <a:extLst>
              <a:ext uri="{FF2B5EF4-FFF2-40B4-BE49-F238E27FC236}">
                <a16:creationId xmlns:a16="http://schemas.microsoft.com/office/drawing/2014/main" id="{3BDAED90-CBAD-6DB4-B76B-01AE6E8B04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 bwMode="auto">
          <a:prstGeom prst="roundRect">
            <a:avLst>
              <a:gd name="adj" fmla="val 10001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Start the day with confidence </a:t>
            </a:r>
            <a:r>
              <a:rPr lang="en-US" noProof="0"/>
              <a:t>and identify where more preparation is needed. </a:t>
            </a:r>
          </a:p>
        </p:txBody>
      </p:sp>
      <p:sp>
        <p:nvSpPr>
          <p:cNvPr id="77" name="Rectangle: Rounded Corners 13">
            <a:extLst>
              <a:ext uri="{FF2B5EF4-FFF2-40B4-BE49-F238E27FC236}">
                <a16:creationId xmlns:a16="http://schemas.microsoft.com/office/drawing/2014/main" id="{5CFB3150-4838-14F8-66EA-F67F30F217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8:15 am</a:t>
            </a:r>
          </a:p>
        </p:txBody>
      </p:sp>
      <p:sp>
        <p:nvSpPr>
          <p:cNvPr id="132" name="Text Placeholder 131">
            <a:extLst>
              <a:ext uri="{FF2B5EF4-FFF2-40B4-BE49-F238E27FC236}">
                <a16:creationId xmlns:a16="http://schemas.microsoft.com/office/drawing/2014/main" id="{8AEC77FA-A20C-1AF7-C3DF-730B9A21BBBE}"/>
              </a:ext>
            </a:extLst>
          </p:cNvPr>
          <p:cNvSpPr txBox="1">
            <a:spLocks noGrp="1"/>
          </p:cNvSpPr>
          <p:nvPr>
            <p:ph type="body" sz="quarter" idx="23"/>
          </p:nvPr>
        </p:nvSpPr>
        <p:spPr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solidFill>
                  <a:srgbClr val="1A1A1A"/>
                </a:solidFill>
                <a:latin typeface="Segoe UI"/>
                <a:cs typeface="Segoe UI" pitchFamily="34" charset="0"/>
              </a:defRPr>
            </a:lvl1pPr>
          </a:lstStyle>
          <a:p>
            <a:r>
              <a:rPr lang="en-US" noProof="0">
                <a:cs typeface="Segoe UI"/>
              </a:rPr>
              <a:t>Megan summarizes her email threads about grants and curriculum reviews and uses Copilot in Outlook to draft responses.</a:t>
            </a:r>
          </a:p>
          <a:p>
            <a:endParaRPr lang="en-US" noProof="0">
              <a:cs typeface="Segoe UI"/>
            </a:endParaRPr>
          </a:p>
        </p:txBody>
      </p:sp>
      <p:sp>
        <p:nvSpPr>
          <p:cNvPr id="138" name="Rectangle: Rounded Corners 6">
            <a:extLst>
              <a:ext uri="{FF2B5EF4-FFF2-40B4-BE49-F238E27FC236}">
                <a16:creationId xmlns:a16="http://schemas.microsoft.com/office/drawing/2014/main" id="{E936D6D8-F8FD-DA3C-C6C4-3B5059344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 bwMode="auto"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Transform long conversations </a:t>
            </a:r>
            <a:r>
              <a:rPr lang="en-US" noProof="0"/>
              <a:t>into short summaries and save time with a drafting partner. </a:t>
            </a:r>
          </a:p>
        </p:txBody>
      </p:sp>
      <p:sp>
        <p:nvSpPr>
          <p:cNvPr id="78" name="Rectangle: Rounded Corners 15">
            <a:extLst>
              <a:ext uri="{FF2B5EF4-FFF2-40B4-BE49-F238E27FC236}">
                <a16:creationId xmlns:a16="http://schemas.microsoft.com/office/drawing/2014/main" id="{F86742F8-0718-769E-2DE3-71B7F43C80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9:00 am</a:t>
            </a:r>
          </a:p>
        </p:txBody>
      </p:sp>
      <p:sp>
        <p:nvSpPr>
          <p:cNvPr id="133" name="Text Placeholder 132">
            <a:extLst>
              <a:ext uri="{FF2B5EF4-FFF2-40B4-BE49-F238E27FC236}">
                <a16:creationId xmlns:a16="http://schemas.microsoft.com/office/drawing/2014/main" id="{FD725478-775D-5620-C30B-B9526CD5EB92}"/>
              </a:ext>
            </a:extLst>
          </p:cNvPr>
          <p:cNvSpPr txBox="1">
            <a:spLocks noGrp="1"/>
          </p:cNvSpPr>
          <p:nvPr>
            <p:ph type="body" sz="quarter" idx="26"/>
          </p:nvPr>
        </p:nvSpPr>
        <p:spPr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solidFill>
                  <a:srgbClr val="1A1A1A"/>
                </a:solidFill>
                <a:latin typeface="Segoe UI"/>
                <a:cs typeface="Segoe UI" pitchFamily="34" charset="0"/>
              </a:defRPr>
            </a:lvl1pPr>
          </a:lstStyle>
          <a:p>
            <a:r>
              <a:rPr lang="en-US" noProof="0">
                <a:cs typeface="Segoe UI"/>
              </a:rPr>
              <a:t>Megan joins late for a meeting her leadership team to discuss progress. She uses Copilot in Teams to catch up and suggest next steps.</a:t>
            </a:r>
          </a:p>
        </p:txBody>
      </p:sp>
      <p:sp>
        <p:nvSpPr>
          <p:cNvPr id="139" name="Rectangle: Rounded Corners 6">
            <a:extLst>
              <a:ext uri="{FF2B5EF4-FFF2-40B4-BE49-F238E27FC236}">
                <a16:creationId xmlns:a16="http://schemas.microsoft.com/office/drawing/2014/main" id="{CEB613D6-A855-0D82-DCC9-A2C6591DA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 bwMode="auto"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Get up to speed </a:t>
            </a:r>
            <a:r>
              <a:rPr lang="en-US" noProof="0"/>
              <a:t>and have more effective conversations in real-time and for follow-ups. </a:t>
            </a:r>
          </a:p>
        </p:txBody>
      </p:sp>
      <p:sp>
        <p:nvSpPr>
          <p:cNvPr id="81" name="Rectangle: Rounded Corners 7">
            <a:extLst>
              <a:ext uri="{FF2B5EF4-FFF2-40B4-BE49-F238E27FC236}">
                <a16:creationId xmlns:a16="http://schemas.microsoft.com/office/drawing/2014/main" id="{2179060E-11B5-61A9-3C59-8BF0F0A83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11:00 am</a:t>
            </a:r>
          </a:p>
        </p:txBody>
      </p:sp>
      <p:sp>
        <p:nvSpPr>
          <p:cNvPr id="136" name="Text Placeholder 135">
            <a:extLst>
              <a:ext uri="{FF2B5EF4-FFF2-40B4-BE49-F238E27FC236}">
                <a16:creationId xmlns:a16="http://schemas.microsoft.com/office/drawing/2014/main" id="{86551785-4D8F-2091-F605-5D3018DDEE06}"/>
              </a:ext>
            </a:extLst>
          </p:cNvPr>
          <p:cNvSpPr txBox="1">
            <a:spLocks noGrp="1"/>
          </p:cNvSpPr>
          <p:nvPr>
            <p:ph type="body" sz="quarter" idx="35"/>
          </p:nvPr>
        </p:nvSpPr>
        <p:spPr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solidFill>
                  <a:srgbClr val="1A1A1A"/>
                </a:solidFill>
                <a:latin typeface="Segoe UI"/>
                <a:cs typeface="Segoe UI" pitchFamily="34" charset="0"/>
              </a:defRPr>
            </a:lvl1pPr>
          </a:lstStyle>
          <a:p>
            <a:r>
              <a:rPr lang="en-US" noProof="0">
                <a:cs typeface="Segoe UI"/>
              </a:rPr>
              <a:t>Megan needs to work on the budget for her school. She asks Copilot to add a column for budget variance.</a:t>
            </a:r>
          </a:p>
        </p:txBody>
      </p:sp>
      <p:sp>
        <p:nvSpPr>
          <p:cNvPr id="144" name="Rectangle: Rounded Corners 6">
            <a:extLst>
              <a:ext uri="{FF2B5EF4-FFF2-40B4-BE49-F238E27FC236}">
                <a16:creationId xmlns:a16="http://schemas.microsoft.com/office/drawing/2014/main" id="{D3680F6F-0026-F56C-B2AC-3A1F71D9F0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 bwMode="auto"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Go deeper with data </a:t>
            </a:r>
            <a:r>
              <a:rPr lang="en-US" noProof="0"/>
              <a:t>and easily visualize insights to share them with the rest of the team. </a:t>
            </a:r>
          </a:p>
        </p:txBody>
      </p:sp>
      <p:sp>
        <p:nvSpPr>
          <p:cNvPr id="80" name="Rectangle: Rounded Corners 19">
            <a:extLst>
              <a:ext uri="{FF2B5EF4-FFF2-40B4-BE49-F238E27FC236}">
                <a16:creationId xmlns:a16="http://schemas.microsoft.com/office/drawing/2014/main" id="{B33D5832-8869-9910-EEBA-BE466A9DCF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2:00 pm</a:t>
            </a:r>
          </a:p>
        </p:txBody>
      </p:sp>
      <p:sp>
        <p:nvSpPr>
          <p:cNvPr id="135" name="Text Placeholder 134">
            <a:extLst>
              <a:ext uri="{FF2B5EF4-FFF2-40B4-BE49-F238E27FC236}">
                <a16:creationId xmlns:a16="http://schemas.microsoft.com/office/drawing/2014/main" id="{69DC5577-58CE-5917-AAAE-2F5C2CEBDCF1}"/>
              </a:ext>
            </a:extLst>
          </p:cNvPr>
          <p:cNvSpPr txBox="1">
            <a:spLocks noGrp="1"/>
          </p:cNvSpPr>
          <p:nvPr>
            <p:ph type="body" sz="quarter" idx="32"/>
          </p:nvPr>
        </p:nvSpPr>
        <p:spPr>
          <a:prstGeom prst="rect">
            <a:avLst/>
          </a:prstGeom>
        </p:spPr>
        <p:txBody>
          <a:bodyPr vert="horz" wrap="square" lIns="90000" tIns="36000" rIns="90000" bIns="36000" rtlCol="0">
            <a:normAutofit lnSpcReduction="10000"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solidFill>
                  <a:srgbClr val="1A1A1A"/>
                </a:solidFill>
                <a:latin typeface="Segoe UI"/>
                <a:cs typeface="Segoe UI" pitchFamily="34" charset="0"/>
              </a:defRPr>
            </a:lvl1pPr>
          </a:lstStyle>
          <a:p>
            <a:r>
              <a:rPr lang="en-US" noProof="0">
                <a:cs typeface="Segoe UI"/>
              </a:rPr>
              <a:t>Megan is scheduled to present new department programs and initiatives at tonight’s Alumni Donor event. She uses Copilot in PowerPoint to quickly build a presentation.</a:t>
            </a:r>
          </a:p>
        </p:txBody>
      </p:sp>
      <p:sp>
        <p:nvSpPr>
          <p:cNvPr id="149" name="Rectangle: Rounded Corners 6">
            <a:extLst>
              <a:ext uri="{FF2B5EF4-FFF2-40B4-BE49-F238E27FC236}">
                <a16:creationId xmlns:a16="http://schemas.microsoft.com/office/drawing/2014/main" id="{1F08953B-5F48-8AB4-92F3-FCC7AC65B4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 bwMode="auto"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>
                <a:solidFill>
                  <a:schemeClr val="tx1"/>
                </a:solidFill>
                <a:cs typeface="Segoe UI" panose="020B0502040204020203" pitchFamily="34" charset="0"/>
              </a:rPr>
              <a:t>Spend less time building presentations </a:t>
            </a:r>
            <a:r>
              <a:rPr lang="en-US" noProof="0">
                <a:solidFill>
                  <a:schemeClr val="tx1"/>
                </a:solidFill>
                <a:cs typeface="Segoe UI" panose="020B0502040204020203" pitchFamily="34" charset="0"/>
              </a:rPr>
              <a:t>and more time on making sure messages are clear.</a:t>
            </a:r>
          </a:p>
        </p:txBody>
      </p:sp>
      <p:sp>
        <p:nvSpPr>
          <p:cNvPr id="79" name="Rectangle: Rounded Corners 4">
            <a:extLst>
              <a:ext uri="{FF2B5EF4-FFF2-40B4-BE49-F238E27FC236}">
                <a16:creationId xmlns:a16="http://schemas.microsoft.com/office/drawing/2014/main" id="{B02EF6CC-0FC2-3975-427A-99EBED7BD9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4:00 pm</a:t>
            </a:r>
          </a:p>
        </p:txBody>
      </p:sp>
      <p:sp>
        <p:nvSpPr>
          <p:cNvPr id="134" name="Text Placeholder 133">
            <a:extLst>
              <a:ext uri="{FF2B5EF4-FFF2-40B4-BE49-F238E27FC236}">
                <a16:creationId xmlns:a16="http://schemas.microsoft.com/office/drawing/2014/main" id="{E5473D0C-9DB9-D08D-2519-99B4290F1572}"/>
              </a:ext>
            </a:extLst>
          </p:cNvPr>
          <p:cNvSpPr txBox="1">
            <a:spLocks noGrp="1"/>
          </p:cNvSpPr>
          <p:nvPr>
            <p:ph type="body" sz="quarter" idx="29"/>
          </p:nvPr>
        </p:nvSpPr>
        <p:spPr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solidFill>
                  <a:srgbClr val="1A1A1A"/>
                </a:solidFill>
                <a:latin typeface="Segoe UI"/>
                <a:cs typeface="Segoe UI" pitchFamily="34" charset="0"/>
              </a:defRPr>
            </a:lvl1pPr>
          </a:lstStyle>
          <a:p>
            <a:r>
              <a:rPr lang="en-US" noProof="0">
                <a:cs typeface="Segoe UI"/>
              </a:rPr>
              <a:t>Megan is asked to prepare a speech for graduation. To get started, she prompts Copilot in Word to draft ideas and potential outlines.</a:t>
            </a:r>
          </a:p>
        </p:txBody>
      </p:sp>
      <p:sp>
        <p:nvSpPr>
          <p:cNvPr id="150" name="Rectangle: Rounded Corners 6">
            <a:extLst>
              <a:ext uri="{FF2B5EF4-FFF2-40B4-BE49-F238E27FC236}">
                <a16:creationId xmlns:a16="http://schemas.microsoft.com/office/drawing/2014/main" id="{90C4FAC1-9CB5-5FE8-95C8-5C55BD271F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 bwMode="auto"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Quickly inspire more ideas </a:t>
            </a:r>
            <a:r>
              <a:rPr lang="en-US" noProof="0"/>
              <a:t>and build on your expertise, receive immediate feedback and support as you iterate. </a:t>
            </a:r>
          </a:p>
        </p:txBody>
      </p:sp>
      <p:sp>
        <p:nvSpPr>
          <p:cNvPr id="151" name="Rectangle: Rounded Corners 6">
            <a:extLst>
              <a:ext uri="{FF2B5EF4-FFF2-40B4-BE49-F238E27FC236}">
                <a16:creationId xmlns:a16="http://schemas.microsoft.com/office/drawing/2014/main" id="{E4E992B4-BADB-5FC9-B29B-4901E4905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6356" y="1134767"/>
            <a:ext cx="659514" cy="216000"/>
          </a:xfrm>
          <a:prstGeom prst="roundRect">
            <a:avLst>
              <a:gd name="adj" fmla="val 50000"/>
            </a:avLst>
          </a:prstGeom>
          <a:solidFill>
            <a:srgbClr val="FFA38B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Benefits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6F9F7E7-0DDB-13D3-3A78-CE9F057C6297}"/>
              </a:ext>
            </a:extLst>
          </p:cNvPr>
          <p:cNvGrpSpPr/>
          <p:nvPr/>
        </p:nvGrpSpPr>
        <p:grpSpPr>
          <a:xfrm>
            <a:off x="1286540" y="1134767"/>
            <a:ext cx="2387546" cy="216000"/>
            <a:chOff x="1286540" y="1134767"/>
            <a:chExt cx="2387546" cy="216000"/>
          </a:xfrm>
        </p:grpSpPr>
        <p:sp>
          <p:nvSpPr>
            <p:cNvPr id="153" name="Rectangle: Rounded Corners 6">
              <a:extLst>
                <a:ext uri="{FF2B5EF4-FFF2-40B4-BE49-F238E27FC236}">
                  <a16:creationId xmlns:a16="http://schemas.microsoft.com/office/drawing/2014/main" id="{4B891E96-2E41-6ED7-5214-90B445976B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286540" y="1134767"/>
              <a:ext cx="2387546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Less time spent on administrative tasks</a:t>
              </a:r>
            </a:p>
          </p:txBody>
        </p:sp>
        <p:pic>
          <p:nvPicPr>
            <p:cNvPr id="154" name="Graphic 153">
              <a:extLst>
                <a:ext uri="{FF2B5EF4-FFF2-40B4-BE49-F238E27FC236}">
                  <a16:creationId xmlns:a16="http://schemas.microsoft.com/office/drawing/2014/main" id="{059659B2-71A9-60FF-12A2-532157F7D13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336270" y="1170767"/>
              <a:ext cx="144000" cy="144000"/>
            </a:xfrm>
            <a:prstGeom prst="rect">
              <a:avLst/>
            </a:prstGeom>
          </p:spPr>
        </p:pic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3608829-54B7-902C-119F-36900AEE43FA}"/>
              </a:ext>
            </a:extLst>
          </p:cNvPr>
          <p:cNvGrpSpPr/>
          <p:nvPr/>
        </p:nvGrpSpPr>
        <p:grpSpPr>
          <a:xfrm>
            <a:off x="5276496" y="1127781"/>
            <a:ext cx="1952567" cy="216000"/>
            <a:chOff x="4468111" y="1127781"/>
            <a:chExt cx="1952567" cy="216000"/>
          </a:xfrm>
        </p:grpSpPr>
        <p:sp>
          <p:nvSpPr>
            <p:cNvPr id="156" name="Rectangle: Rounded Corners 6">
              <a:extLst>
                <a:ext uri="{FF2B5EF4-FFF2-40B4-BE49-F238E27FC236}">
                  <a16:creationId xmlns:a16="http://schemas.microsoft.com/office/drawing/2014/main" id="{61A010CB-DCD1-21F3-0BD9-36896D04E6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4468111" y="1127781"/>
              <a:ext cx="1952567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/>
                  <a:cs typeface="Segoe UI Semibold"/>
                </a:rPr>
                <a:t>More time spent with </a:t>
              </a:r>
              <a:r>
                <a:rPr lang="en-US" sz="900" noProof="0">
                  <a:solidFill>
                    <a:srgbClr val="73391D"/>
                  </a:solidFill>
                  <a:latin typeface="Segoe UI Semibold"/>
                  <a:cs typeface="Segoe UI Semibold"/>
                </a:rPr>
                <a:t>students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73391D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157" name="Graphic 156">
              <a:extLst>
                <a:ext uri="{FF2B5EF4-FFF2-40B4-BE49-F238E27FC236}">
                  <a16:creationId xmlns:a16="http://schemas.microsoft.com/office/drawing/2014/main" id="{F3E878DD-2545-6C0C-30F2-6B44071C855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515244" y="1163781"/>
              <a:ext cx="144000" cy="144000"/>
            </a:xfrm>
            <a:prstGeom prst="rect">
              <a:avLst/>
            </a:prstGeom>
          </p:spPr>
        </p:pic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45BFB5CF-38AB-E834-B394-BB2F5A9110D4}"/>
              </a:ext>
            </a:extLst>
          </p:cNvPr>
          <p:cNvGrpSpPr/>
          <p:nvPr/>
        </p:nvGrpSpPr>
        <p:grpSpPr>
          <a:xfrm>
            <a:off x="3716626" y="1134767"/>
            <a:ext cx="1500035" cy="212950"/>
            <a:chOff x="2908241" y="1134767"/>
            <a:chExt cx="1500035" cy="212950"/>
          </a:xfrm>
        </p:grpSpPr>
        <p:sp>
          <p:nvSpPr>
            <p:cNvPr id="159" name="Rectangle: Rounded Corners 6">
              <a:extLst>
                <a:ext uri="{FF2B5EF4-FFF2-40B4-BE49-F238E27FC236}">
                  <a16:creationId xmlns:a16="http://schemas.microsoft.com/office/drawing/2014/main" id="{6D530B97-EBE6-5C1C-BA91-37D5D6DBA8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908241" y="1134767"/>
              <a:ext cx="1500035" cy="21295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73391D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Less time in meetings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73391D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160" name="Graphic 159">
              <a:extLst>
                <a:ext uri="{FF2B5EF4-FFF2-40B4-BE49-F238E27FC236}">
                  <a16:creationId xmlns:a16="http://schemas.microsoft.com/office/drawing/2014/main" id="{50A91A1B-2F04-AF93-B379-9D1B3269BF9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968076" y="1170767"/>
              <a:ext cx="144000" cy="144000"/>
            </a:xfrm>
            <a:prstGeom prst="rect">
              <a:avLst/>
            </a:prstGeom>
          </p:spPr>
        </p:pic>
      </p:grp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F4754062-68DA-A8E5-E75C-DF58C2262A9C}"/>
              </a:ext>
            </a:extLst>
          </p:cNvPr>
          <p:cNvGrpSpPr/>
          <p:nvPr/>
        </p:nvGrpSpPr>
        <p:grpSpPr>
          <a:xfrm>
            <a:off x="10195084" y="1708697"/>
            <a:ext cx="1696592" cy="1224982"/>
            <a:chOff x="10195084" y="1708697"/>
            <a:chExt cx="1696592" cy="1224982"/>
          </a:xfrm>
        </p:grpSpPr>
        <p:sp>
          <p:nvSpPr>
            <p:cNvPr id="162" name="TextBox 161">
              <a:extLst>
                <a:ext uri="{FF2B5EF4-FFF2-40B4-BE49-F238E27FC236}">
                  <a16:creationId xmlns:a16="http://schemas.microsoft.com/office/drawing/2014/main" id="{E4841EF1-E386-0C51-9ED5-F23A0D5446A9}"/>
                </a:ext>
              </a:extLst>
            </p:cNvPr>
            <p:cNvSpPr txBox="1"/>
            <p:nvPr/>
          </p:nvSpPr>
          <p:spPr>
            <a:xfrm>
              <a:off x="10195084" y="1708697"/>
              <a:ext cx="1696592" cy="861774"/>
            </a:xfrm>
            <a:prstGeom prst="rect">
              <a:avLst/>
            </a:prstGeom>
            <a:noFill/>
          </p:spPr>
          <p:txBody>
            <a:bodyPr wrap="square" lIns="0" tIns="0" rIns="0" bIns="0" rtlCol="0" anchor="b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C03BC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Megan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C03BC4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is an Education Leader</a:t>
              </a: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C03BC4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endParaRPr>
            </a:p>
          </p:txBody>
        </p:sp>
        <p:pic>
          <p:nvPicPr>
            <p:cNvPr id="163" name="Graphic 162">
              <a:extLst>
                <a:ext uri="{FF2B5EF4-FFF2-40B4-BE49-F238E27FC236}">
                  <a16:creationId xmlns:a16="http://schemas.microsoft.com/office/drawing/2014/main" id="{D66EDA22-E35C-2C81-69F3-AB60316FFD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 rot="10800000">
              <a:off x="11616886" y="2658889"/>
              <a:ext cx="274790" cy="274790"/>
            </a:xfrm>
            <a:prstGeom prst="rect">
              <a:avLst/>
            </a:prstGeom>
          </p:spPr>
        </p:pic>
      </p:grp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D8C93127-972F-4249-5DE4-D3EC781C4B06}"/>
              </a:ext>
            </a:extLst>
          </p:cNvPr>
          <p:cNvGrpSpPr/>
          <p:nvPr/>
        </p:nvGrpSpPr>
        <p:grpSpPr>
          <a:xfrm>
            <a:off x="818241" y="2658888"/>
            <a:ext cx="2351135" cy="360000"/>
            <a:chOff x="588263" y="1217924"/>
            <a:chExt cx="2351135" cy="360000"/>
          </a:xfrm>
        </p:grpSpPr>
        <p:pic>
          <p:nvPicPr>
            <p:cNvPr id="165" name="Picture 164" descr="Zip Co logo SVG free download, id: 101874 - Brandlogos.net">
              <a:hlinkClick r:id="rId10"/>
              <a:extLst>
                <a:ext uri="{FF2B5EF4-FFF2-40B4-BE49-F238E27FC236}">
                  <a16:creationId xmlns:a16="http://schemas.microsoft.com/office/drawing/2014/main" id="{CE28A8A6-C47E-F837-1C19-59850867DBA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75A1C01C-8A11-2CB3-8394-2EC8B535BB3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2</a:t>
              </a:r>
            </a:p>
          </p:txBody>
        </p:sp>
      </p:grp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08C3BD5F-8052-7724-A669-CF901C85E3AB}"/>
              </a:ext>
            </a:extLst>
          </p:cNvPr>
          <p:cNvGrpSpPr/>
          <p:nvPr/>
        </p:nvGrpSpPr>
        <p:grpSpPr>
          <a:xfrm>
            <a:off x="3949325" y="5167344"/>
            <a:ext cx="2351135" cy="360000"/>
            <a:chOff x="588263" y="2177588"/>
            <a:chExt cx="2351135" cy="360000"/>
          </a:xfrm>
        </p:grpSpPr>
        <p:pic>
          <p:nvPicPr>
            <p:cNvPr id="168" name="Picture 167">
              <a:extLst>
                <a:ext uri="{FF2B5EF4-FFF2-40B4-BE49-F238E27FC236}">
                  <a16:creationId xmlns:a16="http://schemas.microsoft.com/office/drawing/2014/main" id="{D85C9BB3-CCF3-2162-DAEA-3C16ABD39BBD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69" name="TextBox 168">
              <a:extLst>
                <a:ext uri="{FF2B5EF4-FFF2-40B4-BE49-F238E27FC236}">
                  <a16:creationId xmlns:a16="http://schemas.microsoft.com/office/drawing/2014/main" id="{798CAEA3-DC68-47FA-2D99-61D209A230F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72950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PowerPoint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70" name="Group 169">
            <a:extLst>
              <a:ext uri="{FF2B5EF4-FFF2-40B4-BE49-F238E27FC236}">
                <a16:creationId xmlns:a16="http://schemas.microsoft.com/office/drawing/2014/main" id="{6A490B4E-450F-ECD4-1C28-730315696187}"/>
              </a:ext>
            </a:extLst>
          </p:cNvPr>
          <p:cNvGrpSpPr/>
          <p:nvPr/>
        </p:nvGrpSpPr>
        <p:grpSpPr>
          <a:xfrm>
            <a:off x="7192616" y="5167344"/>
            <a:ext cx="2361959" cy="360000"/>
            <a:chOff x="577439" y="3137252"/>
            <a:chExt cx="2361959" cy="360000"/>
          </a:xfrm>
        </p:grpSpPr>
        <p:pic>
          <p:nvPicPr>
            <p:cNvPr id="171" name="Picture 170">
              <a:extLst>
                <a:ext uri="{FF2B5EF4-FFF2-40B4-BE49-F238E27FC236}">
                  <a16:creationId xmlns:a16="http://schemas.microsoft.com/office/drawing/2014/main" id="{18F722AB-3207-F69E-DE46-829B27B02C9B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172" name="TextBox 171">
              <a:extLst>
                <a:ext uri="{FF2B5EF4-FFF2-40B4-BE49-F238E27FC236}">
                  <a16:creationId xmlns:a16="http://schemas.microsoft.com/office/drawing/2014/main" id="{DFA41F0B-29D9-ABE1-B9F6-1D06480F7AA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7E8FDE4B-9E15-D939-565C-A423BEFBCB9D}"/>
              </a:ext>
            </a:extLst>
          </p:cNvPr>
          <p:cNvGrpSpPr/>
          <p:nvPr/>
        </p:nvGrpSpPr>
        <p:grpSpPr>
          <a:xfrm>
            <a:off x="7192616" y="2654355"/>
            <a:ext cx="2351135" cy="360000"/>
            <a:chOff x="588263" y="3617084"/>
            <a:chExt cx="2351135" cy="360000"/>
          </a:xfrm>
        </p:grpSpPr>
        <p:pic>
          <p:nvPicPr>
            <p:cNvPr id="174" name="Picture 173">
              <a:extLst>
                <a:ext uri="{FF2B5EF4-FFF2-40B4-BE49-F238E27FC236}">
                  <a16:creationId xmlns:a16="http://schemas.microsoft.com/office/drawing/2014/main" id="{01D0E611-5E0E-FF57-EF6D-47BB155336CA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5" name="TextBox 174">
              <a:extLst>
                <a:ext uri="{FF2B5EF4-FFF2-40B4-BE49-F238E27FC236}">
                  <a16:creationId xmlns:a16="http://schemas.microsoft.com/office/drawing/2014/main" id="{0592871E-EE82-B4B9-2817-276EC523FD3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F000EBE5-CFFF-E918-5764-9CB1EE31E47E}"/>
              </a:ext>
            </a:extLst>
          </p:cNvPr>
          <p:cNvGrpSpPr/>
          <p:nvPr/>
        </p:nvGrpSpPr>
        <p:grpSpPr>
          <a:xfrm>
            <a:off x="3949325" y="2654355"/>
            <a:ext cx="2351135" cy="360000"/>
            <a:chOff x="588263" y="1697756"/>
            <a:chExt cx="2351135" cy="360000"/>
          </a:xfrm>
        </p:grpSpPr>
        <p:pic>
          <p:nvPicPr>
            <p:cNvPr id="177" name="Picture 176">
              <a:extLst>
                <a:ext uri="{FF2B5EF4-FFF2-40B4-BE49-F238E27FC236}">
                  <a16:creationId xmlns:a16="http://schemas.microsoft.com/office/drawing/2014/main" id="{4F3B9B97-6928-39B6-5EEB-64BFDBD9B3E4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8" name="TextBox 177">
              <a:extLst>
                <a:ext uri="{FF2B5EF4-FFF2-40B4-BE49-F238E27FC236}">
                  <a16:creationId xmlns:a16="http://schemas.microsoft.com/office/drawing/2014/main" id="{D618D741-003E-4FE1-2D7D-E9AF2AD9C268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79" name="Group 178">
            <a:extLst>
              <a:ext uri="{FF2B5EF4-FFF2-40B4-BE49-F238E27FC236}">
                <a16:creationId xmlns:a16="http://schemas.microsoft.com/office/drawing/2014/main" id="{5CB75049-B4A7-0FA9-A993-0F1E81BC3E61}"/>
              </a:ext>
            </a:extLst>
          </p:cNvPr>
          <p:cNvGrpSpPr/>
          <p:nvPr/>
        </p:nvGrpSpPr>
        <p:grpSpPr>
          <a:xfrm>
            <a:off x="818241" y="5167344"/>
            <a:ext cx="2351135" cy="360000"/>
            <a:chOff x="588263" y="2657420"/>
            <a:chExt cx="2351135" cy="360000"/>
          </a:xfrm>
        </p:grpSpPr>
        <p:pic>
          <p:nvPicPr>
            <p:cNvPr id="180" name="Picture 179">
              <a:extLst>
                <a:ext uri="{FF2B5EF4-FFF2-40B4-BE49-F238E27FC236}">
                  <a16:creationId xmlns:a16="http://schemas.microsoft.com/office/drawing/2014/main" id="{1C654C61-C121-47C6-C842-35C1D6969E81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81" name="TextBox 180">
              <a:extLst>
                <a:ext uri="{FF2B5EF4-FFF2-40B4-BE49-F238E27FC236}">
                  <a16:creationId xmlns:a16="http://schemas.microsoft.com/office/drawing/2014/main" id="{F6EBC37C-1B78-9029-3B8E-00ED26A7128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pic>
        <p:nvPicPr>
          <p:cNvPr id="8" name="Picture 7" descr="A person with her hand on her chin&#10;&#10;Description automatically generated">
            <a:extLst>
              <a:ext uri="{FF2B5EF4-FFF2-40B4-BE49-F238E27FC236}">
                <a16:creationId xmlns:a16="http://schemas.microsoft.com/office/drawing/2014/main" id="{387616C0-E282-45AE-4D17-559813523943}"/>
              </a:ext>
            </a:extLst>
          </p:cNvPr>
          <p:cNvPicPr>
            <a:picLocks noChangeAspect="1"/>
          </p:cNvPicPr>
          <p:nvPr/>
        </p:nvPicPr>
        <p:blipFill rotWithShape="1"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87371" y="3334258"/>
            <a:ext cx="2304630" cy="3523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3308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http://www.w3.org/XML/1998/namespace"/>
    <ds:schemaRef ds:uri="http://schemas.microsoft.com/sharepoint/v3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9b9b331a-5640-4f50-a010-6cc4266aa39c"/>
    <ds:schemaRef ds:uri="c12c9beb-9115-4dd4-b4b0-98592a7680e2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4417</TotalTime>
  <Words>314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A day in the life of an  Education Leader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3</cp:revision>
  <dcterms:created xsi:type="dcterms:W3CDTF">2024-09-25T15:39:48Z</dcterms:created>
  <dcterms:modified xsi:type="dcterms:W3CDTF">2025-03-09T22:33:33Z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