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45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715" dt="2025-03-09T20:13:40.6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550" autoAdjust="0"/>
    <p:restoredTop sz="94660"/>
  </p:normalViewPr>
  <p:slideViewPr>
    <p:cSldViewPr snapToGrid="0">
      <p:cViewPr varScale="1">
        <p:scale>
          <a:sx n="90" d="100"/>
          <a:sy n="90" d="100"/>
        </p:scale>
        <p:origin x="114" y="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85751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78065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78065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23899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23899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22079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76908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895070" y="358721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69013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69013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69013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14846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14846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14846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955436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85751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79309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79309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24834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24834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23351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95451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69013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69013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69013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15007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15007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15007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hyperlink" Target="https://support.microsoft.com/en-us/topic/overview-of-microsoft-365-chat-preview-5b00a52d-7296-48ee-b938-b95b7209f737" TargetMode="External"/><Relationship Id="rId5" Type="http://schemas.openxmlformats.org/officeDocument/2006/relationships/image" Target="../media/image10.sv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5EFFA9-988C-B53C-47AF-5BF1238E24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793A2-47AE-FAB9-6F90-23053BAC1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526298"/>
          </a:xfrm>
        </p:spPr>
        <p:txBody>
          <a:bodyPr/>
          <a:lstStyle/>
          <a:p>
            <a:r>
              <a:rPr lang="en-US" noProof="0" dirty="0"/>
              <a:t>A day in the life of a </a:t>
            </a:r>
            <a:br>
              <a:rPr lang="en-US" noProof="0" dirty="0"/>
            </a:br>
            <a:r>
              <a:rPr lang="en-US" noProof="0" dirty="0"/>
              <a:t>K-12 Educator using Copilot Chat</a:t>
            </a:r>
          </a:p>
        </p:txBody>
      </p:sp>
      <p:sp>
        <p:nvSpPr>
          <p:cNvPr id="13" name="License">
            <a:extLst>
              <a:ext uri="{FF2B5EF4-FFF2-40B4-BE49-F238E27FC236}">
                <a16:creationId xmlns:a16="http://schemas.microsoft.com/office/drawing/2014/main" id="{6748BFA8-5FFC-81D0-4A0E-FCB2A43EFDCB}"/>
              </a:ext>
            </a:extLst>
          </p:cNvPr>
          <p:cNvSpPr txBox="1">
            <a:spLocks/>
          </p:cNvSpPr>
          <p:nvPr/>
        </p:nvSpPr>
        <p:spPr>
          <a:xfrm>
            <a:off x="6519224" y="521099"/>
            <a:ext cx="3599821" cy="169277"/>
          </a:xfrm>
          <a:prstGeom prst="rect">
            <a:avLst/>
          </a:prstGeom>
        </p:spPr>
        <p:txBody>
          <a:bodyPr lIns="0" rIns="0" anchor="ctr"/>
          <a:lstStyle>
            <a:lvl1pPr marL="2286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8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None/>
            </a:pPr>
            <a:r>
              <a:rPr lang="en-US" sz="1100" b="1" spc="-20" noProof="0" dirty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Microsoft 365 Copilot Chat</a:t>
            </a:r>
          </a:p>
        </p:txBody>
      </p:sp>
      <p:sp>
        <p:nvSpPr>
          <p:cNvPr id="34" name="Level">
            <a:extLst>
              <a:ext uri="{FF2B5EF4-FFF2-40B4-BE49-F238E27FC236}">
                <a16:creationId xmlns:a16="http://schemas.microsoft.com/office/drawing/2014/main" id="{62782C54-AA75-C126-520F-03C92CE7583A}"/>
              </a:ext>
            </a:extLst>
          </p:cNvPr>
          <p:cNvSpPr txBox="1">
            <a:spLocks/>
          </p:cNvSpPr>
          <p:nvPr/>
        </p:nvSpPr>
        <p:spPr>
          <a:xfrm>
            <a:off x="10443987" y="521099"/>
            <a:ext cx="1456966" cy="179100"/>
          </a:xfrm>
          <a:prstGeom prst="roundRect">
            <a:avLst>
              <a:gd name="adj" fmla="val 10035"/>
            </a:avLst>
          </a:prstGeom>
        </p:spPr>
        <p:txBody>
          <a:bodyPr lIns="0" rIns="0" anchor="ctr"/>
          <a:lstStyle>
            <a:defPPr>
              <a:defRPr lang="en-US"/>
            </a:defPPr>
            <a:lvl1pPr marR="0" indent="0" algn="r" defTabSz="932742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1100" b="1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R="0" indent="-228600" defTabSz="932742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spc="0" baseline="0"/>
            </a:lvl2pPr>
            <a:lvl3pPr marL="657225" marR="0" indent="-200025" defTabSz="932742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spc="0" baseline="0"/>
            </a:lvl3pPr>
            <a:lvl4pPr marL="842963" marR="0" indent="-180975" defTabSz="932742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spc="0" baseline="0"/>
            </a:lvl4pPr>
            <a:lvl5pPr marL="1023938" marR="0" indent="-168275" defTabSz="932742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spc="0" baseline="0"/>
            </a:lvl5pPr>
            <a:lvl6pPr marL="2565040" indent="-233186" defTabSz="932742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3031412" indent="-233186" defTabSz="932742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97783" indent="-233186" defTabSz="932742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964155" indent="-233186" defTabSz="932742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en-US" noProof="0"/>
              <a:t>Start</a:t>
            </a:r>
          </a:p>
        </p:txBody>
      </p:sp>
      <p:sp>
        <p:nvSpPr>
          <p:cNvPr id="3" name="Benefits">
            <a:extLst>
              <a:ext uri="{FF2B5EF4-FFF2-40B4-BE49-F238E27FC236}">
                <a16:creationId xmlns:a16="http://schemas.microsoft.com/office/drawing/2014/main" id="{183BF2B1-813B-D44C-ABDB-F9BFE2E057B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576356" y="1134767"/>
            <a:ext cx="659514" cy="216000"/>
          </a:xfrm>
          <a:prstGeom prst="roundRect">
            <a:avLst>
              <a:gd name="adj" fmla="val 50000"/>
            </a:avLst>
          </a:prstGeom>
          <a:solidFill>
            <a:srgbClr val="FFA38B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Benefits</a:t>
            </a:r>
          </a:p>
        </p:txBody>
      </p:sp>
      <p:sp>
        <p:nvSpPr>
          <p:cNvPr id="6" name="Benefit 1">
            <a:extLst>
              <a:ext uri="{FF2B5EF4-FFF2-40B4-BE49-F238E27FC236}">
                <a16:creationId xmlns:a16="http://schemas.microsoft.com/office/drawing/2014/main" id="{AFC06553-35E8-1630-EE1A-53BE8644A75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1286540" y="1134767"/>
            <a:ext cx="1703112" cy="2160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73391D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Save 25 minutes per day</a:t>
            </a: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BCF1811A-7413-AAE7-58BE-82827E52CF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36270" y="1170767"/>
            <a:ext cx="144000" cy="144000"/>
          </a:xfrm>
          <a:prstGeom prst="rect">
            <a:avLst/>
          </a:prstGeom>
        </p:spPr>
      </p:pic>
      <p:sp>
        <p:nvSpPr>
          <p:cNvPr id="32" name="Benefit 2">
            <a:extLst>
              <a:ext uri="{FF2B5EF4-FFF2-40B4-BE49-F238E27FC236}">
                <a16:creationId xmlns:a16="http://schemas.microsoft.com/office/drawing/2014/main" id="{573B6E1D-03D7-EEF9-17BE-EE1CA43187E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3041355" y="1138427"/>
            <a:ext cx="1790096" cy="2160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73391D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More time to plan lessons</a:t>
            </a:r>
          </a:p>
        </p:txBody>
      </p:sp>
      <p:pic>
        <p:nvPicPr>
          <p:cNvPr id="33" name="Graphic 32">
            <a:extLst>
              <a:ext uri="{FF2B5EF4-FFF2-40B4-BE49-F238E27FC236}">
                <a16:creationId xmlns:a16="http://schemas.microsoft.com/office/drawing/2014/main" id="{8058149F-174F-E3F7-175E-D6E2464200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01189" y="1174427"/>
            <a:ext cx="144000" cy="144000"/>
          </a:xfrm>
          <a:prstGeom prst="rect">
            <a:avLst/>
          </a:prstGeom>
        </p:spPr>
      </p:pic>
      <p:sp>
        <p:nvSpPr>
          <p:cNvPr id="18" name="Benefit 3">
            <a:extLst>
              <a:ext uri="{FF2B5EF4-FFF2-40B4-BE49-F238E27FC236}">
                <a16:creationId xmlns:a16="http://schemas.microsoft.com/office/drawing/2014/main" id="{16D8E346-4EEE-CAA9-47EA-5327CF27783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 bwMode="auto">
          <a:xfrm>
            <a:off x="4877633" y="1145282"/>
            <a:ext cx="1712105" cy="216000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noProof="0" dirty="0">
                <a:solidFill>
                  <a:srgbClr val="73391D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Increased communication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73391D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pic>
        <p:nvPicPr>
          <p:cNvPr id="27" name="Graphic 26">
            <a:extLst>
              <a:ext uri="{FF2B5EF4-FFF2-40B4-BE49-F238E27FC236}">
                <a16:creationId xmlns:a16="http://schemas.microsoft.com/office/drawing/2014/main" id="{E3C9E5E7-B44D-CAD8-BCAF-9C55CDA5CA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918140" y="1181282"/>
            <a:ext cx="144000" cy="14400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13B2011-AA8C-837D-EFBB-5ACC7D0F9A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Name">
            <a:extLst>
              <a:ext uri="{FF2B5EF4-FFF2-40B4-BE49-F238E27FC236}">
                <a16:creationId xmlns:a16="http://schemas.microsoft.com/office/drawing/2014/main" id="{3462AFAE-68C9-862B-86E3-98188E0CD629}"/>
              </a:ext>
            </a:extLst>
          </p:cNvPr>
          <p:cNvSpPr txBox="1"/>
          <p:nvPr/>
        </p:nvSpPr>
        <p:spPr>
          <a:xfrm>
            <a:off x="10430234" y="1708697"/>
            <a:ext cx="1461442" cy="861774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3BC4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Dierdra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C03BC4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is a K-12 Educator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C03BC4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pic>
        <p:nvPicPr>
          <p:cNvPr id="39" name="Graphic 38">
            <a:extLst>
              <a:ext uri="{FF2B5EF4-FFF2-40B4-BE49-F238E27FC236}">
                <a16:creationId xmlns:a16="http://schemas.microsoft.com/office/drawing/2014/main" id="{4F680B65-B9F5-E4D0-D86D-55E0E44FC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10800000">
            <a:off x="11616886" y="2658889"/>
            <a:ext cx="274790" cy="274790"/>
          </a:xfrm>
          <a:prstGeom prst="rect">
            <a:avLst/>
          </a:prstGeom>
        </p:spPr>
      </p:pic>
      <p:pic>
        <p:nvPicPr>
          <p:cNvPr id="129" name="Picture 128" descr="A person holding a tabletgenerated">
            <a:extLst>
              <a:ext uri="{FF2B5EF4-FFF2-40B4-BE49-F238E27FC236}">
                <a16:creationId xmlns:a16="http://schemas.microsoft.com/office/drawing/2014/main" id="{F9929C66-2D82-6796-8F49-41A0DDCD3FB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77595" y="3267375"/>
            <a:ext cx="2446355" cy="3609499"/>
          </a:xfrm>
          <a:prstGeom prst="rect">
            <a:avLst/>
          </a:prstGeom>
        </p:spPr>
      </p:pic>
      <p:sp>
        <p:nvSpPr>
          <p:cNvPr id="82" name="Step 1 Title">
            <a:extLst>
              <a:ext uri="{FF2B5EF4-FFF2-40B4-BE49-F238E27FC236}">
                <a16:creationId xmlns:a16="http://schemas.microsoft.com/office/drawing/2014/main" id="{C38D55FC-3FA8-C0E8-DD96-DAEED3273EF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7:00 am</a:t>
            </a:r>
          </a:p>
        </p:txBody>
      </p:sp>
      <p:sp>
        <p:nvSpPr>
          <p:cNvPr id="66" name="Step 1 Top">
            <a:extLst>
              <a:ext uri="{FF2B5EF4-FFF2-40B4-BE49-F238E27FC236}">
                <a16:creationId xmlns:a16="http://schemas.microsoft.com/office/drawing/2014/main" id="{F107CFF1-8613-5CF6-8ED6-13A0798BB6B0}"/>
              </a:ext>
            </a:extLst>
          </p:cNvPr>
          <p:cNvSpPr txBox="1">
            <a:spLocks/>
          </p:cNvSpPr>
          <p:nvPr/>
        </p:nvSpPr>
        <p:spPr>
          <a:xfrm>
            <a:off x="584200" y="2032188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 lnSpcReduction="10000"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dirty="0">
                <a:cs typeface="Segoe UI"/>
              </a:rPr>
              <a:t>Dierdra needs to catch up parent emails and critical messages from school administration, so she has Copilot draft a reply email to the head of school addressing her professional development plans. </a:t>
            </a:r>
          </a:p>
        </p:txBody>
      </p:sp>
      <p:pic>
        <p:nvPicPr>
          <p:cNvPr id="73" name="Picture 72">
            <a:hlinkClick r:id="rId11"/>
            <a:extLst>
              <a:ext uri="{FF2B5EF4-FFF2-40B4-BE49-F238E27FC236}">
                <a16:creationId xmlns:a16="http://schemas.microsoft.com/office/drawing/2014/main" id="{EDF97886-E548-EFDD-5C67-1E2B609CC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3278" t="-53646" r="-43278" b="-53646"/>
          <a:stretch/>
        </p:blipFill>
        <p:spPr bwMode="auto">
          <a:xfrm>
            <a:off x="903889" y="2753574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sp>
        <p:nvSpPr>
          <p:cNvPr id="74" name="TextBox 73">
            <a:extLst>
              <a:ext uri="{FF2B5EF4-FFF2-40B4-BE49-F238E27FC236}">
                <a16:creationId xmlns:a16="http://schemas.microsoft.com/office/drawing/2014/main" id="{E3E542EF-7101-AA50-D853-877EE015967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362840" y="2848936"/>
            <a:ext cx="1201684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367">
              <a:defRPr/>
            </a:pPr>
            <a:r>
              <a:rPr lang="en-US" sz="1100" noProof="0" dirty="0">
                <a:solidFill>
                  <a:prstClr val="black"/>
                </a:solidFill>
                <a:latin typeface="Segoe UI Semibold"/>
              </a:rPr>
              <a:t>Copilot Chat </a:t>
            </a:r>
            <a:r>
              <a: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1</a:t>
            </a:r>
            <a:endParaRPr lang="en-US" sz="1100" noProof="0" dirty="0">
              <a:solidFill>
                <a:prstClr val="black"/>
              </a:solidFill>
              <a:latin typeface="Segoe UI Semibold"/>
            </a:endParaRPr>
          </a:p>
        </p:txBody>
      </p:sp>
      <p:sp>
        <p:nvSpPr>
          <p:cNvPr id="67" name="Step 1 Bottom">
            <a:extLst>
              <a:ext uri="{FF2B5EF4-FFF2-40B4-BE49-F238E27FC236}">
                <a16:creationId xmlns:a16="http://schemas.microsoft.com/office/drawing/2014/main" id="{0E94C3EB-C8A0-495F-273E-90478CB5C96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584200" y="3208260"/>
            <a:ext cx="2808000" cy="626701"/>
          </a:xfrm>
          <a:prstGeom prst="roundRect">
            <a:avLst>
              <a:gd name="adj" fmla="val 10001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 dirty="0"/>
              <a:t>Easily catch up </a:t>
            </a:r>
            <a:r>
              <a:rPr lang="en-US" noProof="0" dirty="0"/>
              <a:t>on mail and focus on the most important messages to address. Use additional time to prepare for the day. </a:t>
            </a:r>
          </a:p>
        </p:txBody>
      </p:sp>
      <p:sp>
        <p:nvSpPr>
          <p:cNvPr id="84" name="Step 2 Title">
            <a:extLst>
              <a:ext uri="{FF2B5EF4-FFF2-40B4-BE49-F238E27FC236}">
                <a16:creationId xmlns:a16="http://schemas.microsoft.com/office/drawing/2014/main" id="{9F9F24D6-23B3-B056-0F18-55597F1A206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 dirty="0"/>
              <a:t>8:15 am</a:t>
            </a:r>
          </a:p>
        </p:txBody>
      </p:sp>
      <p:sp>
        <p:nvSpPr>
          <p:cNvPr id="68" name="Step 2 Top">
            <a:extLst>
              <a:ext uri="{FF2B5EF4-FFF2-40B4-BE49-F238E27FC236}">
                <a16:creationId xmlns:a16="http://schemas.microsoft.com/office/drawing/2014/main" id="{019C2485-EBE7-0408-DD54-7E583E3993DF}"/>
              </a:ext>
            </a:extLst>
          </p:cNvPr>
          <p:cNvSpPr txBox="1">
            <a:spLocks/>
          </p:cNvSpPr>
          <p:nvPr/>
        </p:nvSpPr>
        <p:spPr>
          <a:xfrm>
            <a:off x="3776898" y="2032188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err="1">
                <a:cs typeface="Segoe UI"/>
              </a:rPr>
              <a:t>Dierdra</a:t>
            </a:r>
            <a:r>
              <a:rPr lang="en-US" noProof="0">
                <a:cs typeface="Segoe UI"/>
              </a:rPr>
              <a:t> asks Copilot to create a lesson plan for each chapter of The Iliad that includes a reading, discussion, and writing assignment for the next unit. </a:t>
            </a:r>
          </a:p>
        </p:txBody>
      </p:sp>
      <p:pic>
        <p:nvPicPr>
          <p:cNvPr id="76" name="Picture 75">
            <a:hlinkClick r:id="rId11"/>
            <a:extLst>
              <a:ext uri="{FF2B5EF4-FFF2-40B4-BE49-F238E27FC236}">
                <a16:creationId xmlns:a16="http://schemas.microsoft.com/office/drawing/2014/main" id="{2F00FF95-C1F2-8C29-0509-0246EBAFB0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3278" t="-53646" r="-43278" b="-53646"/>
          <a:stretch/>
        </p:blipFill>
        <p:spPr bwMode="auto">
          <a:xfrm>
            <a:off x="4003675" y="2753574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sp>
        <p:nvSpPr>
          <p:cNvPr id="77" name="TextBox 76">
            <a:extLst>
              <a:ext uri="{FF2B5EF4-FFF2-40B4-BE49-F238E27FC236}">
                <a16:creationId xmlns:a16="http://schemas.microsoft.com/office/drawing/2014/main" id="{3CF82EDC-0120-FF31-B037-9DD76627D7A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4462626" y="2848936"/>
            <a:ext cx="1262249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367">
              <a:defRPr/>
            </a:pPr>
            <a:r>
              <a:rPr lang="en-US" sz="1100" noProof="0" dirty="0">
                <a:solidFill>
                  <a:prstClr val="black"/>
                </a:solidFill>
                <a:latin typeface="Segoe UI Semibold"/>
              </a:rPr>
              <a:t>Copilot Chat </a:t>
            </a:r>
            <a:r>
              <a: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1</a:t>
            </a:r>
            <a:endParaRPr lang="en-US" sz="1100" noProof="0" dirty="0">
              <a:solidFill>
                <a:prstClr val="black"/>
              </a:solidFill>
              <a:latin typeface="Segoe UI Semibold"/>
            </a:endParaRPr>
          </a:p>
        </p:txBody>
      </p:sp>
      <p:sp>
        <p:nvSpPr>
          <p:cNvPr id="69" name="Step 2 Bottom">
            <a:extLst>
              <a:ext uri="{FF2B5EF4-FFF2-40B4-BE49-F238E27FC236}">
                <a16:creationId xmlns:a16="http://schemas.microsoft.com/office/drawing/2014/main" id="{E456751D-09CA-7577-F576-85C56C591A7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3719286" y="3208260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Get started </a:t>
            </a:r>
            <a:r>
              <a:rPr lang="en-US" noProof="0"/>
              <a:t>with a draft and spend more time working on the details based on the pacing of your class. </a:t>
            </a:r>
          </a:p>
        </p:txBody>
      </p:sp>
      <p:sp>
        <p:nvSpPr>
          <p:cNvPr id="83" name="Step 3 Title">
            <a:extLst>
              <a:ext uri="{FF2B5EF4-FFF2-40B4-BE49-F238E27FC236}">
                <a16:creationId xmlns:a16="http://schemas.microsoft.com/office/drawing/2014/main" id="{6001B8B8-7D53-C665-3800-2D768CF1F11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9:00 am</a:t>
            </a:r>
          </a:p>
        </p:txBody>
      </p:sp>
      <p:sp>
        <p:nvSpPr>
          <p:cNvPr id="70" name="Step 3 Top">
            <a:extLst>
              <a:ext uri="{FF2B5EF4-FFF2-40B4-BE49-F238E27FC236}">
                <a16:creationId xmlns:a16="http://schemas.microsoft.com/office/drawing/2014/main" id="{DA87B185-AD35-8FA2-2549-65E72EA0A562}"/>
              </a:ext>
            </a:extLst>
          </p:cNvPr>
          <p:cNvSpPr txBox="1">
            <a:spLocks/>
          </p:cNvSpPr>
          <p:nvPr/>
        </p:nvSpPr>
        <p:spPr>
          <a:xfrm>
            <a:off x="6969595" y="2032188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 lnSpcReduction="10000"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err="1">
                <a:cs typeface="Segoe UI"/>
              </a:rPr>
              <a:t>Dierdra</a:t>
            </a:r>
            <a:r>
              <a:rPr lang="en-US" noProof="0">
                <a:cs typeface="Segoe UI"/>
              </a:rPr>
              <a:t> uses Copilot to create various comprehension questions to use with her lesson plan and add differentiated learning activities for her students. </a:t>
            </a:r>
          </a:p>
        </p:txBody>
      </p:sp>
      <p:pic>
        <p:nvPicPr>
          <p:cNvPr id="79" name="Picture 78">
            <a:hlinkClick r:id="rId11"/>
            <a:extLst>
              <a:ext uri="{FF2B5EF4-FFF2-40B4-BE49-F238E27FC236}">
                <a16:creationId xmlns:a16="http://schemas.microsoft.com/office/drawing/2014/main" id="{1455DAA2-3795-37FC-0227-639A999664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3278" t="-53646" r="-43278" b="-53646"/>
          <a:stretch/>
        </p:blipFill>
        <p:spPr bwMode="auto">
          <a:xfrm>
            <a:off x="7281015" y="2753574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56E05056-E87A-835F-467A-6FEC39C7068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7739966" y="2848936"/>
            <a:ext cx="1457189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367">
              <a:defRPr/>
            </a:pPr>
            <a:r>
              <a:rPr lang="en-US" sz="1100" noProof="0" dirty="0">
                <a:solidFill>
                  <a:prstClr val="black"/>
                </a:solidFill>
                <a:latin typeface="Segoe UI Semibold"/>
              </a:rPr>
              <a:t>Copilot Chat </a:t>
            </a:r>
            <a:r>
              <a: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1</a:t>
            </a:r>
            <a:endParaRPr lang="en-US" sz="1100" noProof="0" dirty="0">
              <a:solidFill>
                <a:prstClr val="black"/>
              </a:solidFill>
              <a:latin typeface="Segoe UI Semibold"/>
            </a:endParaRPr>
          </a:p>
        </p:txBody>
      </p:sp>
      <p:sp>
        <p:nvSpPr>
          <p:cNvPr id="71" name="Step 3 Bottom">
            <a:extLst>
              <a:ext uri="{FF2B5EF4-FFF2-40B4-BE49-F238E27FC236}">
                <a16:creationId xmlns:a16="http://schemas.microsoft.com/office/drawing/2014/main" id="{2ABC17B7-3640-AE5A-F21B-009F3FFFF1F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6969595" y="3208260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Personalize learning </a:t>
            </a:r>
            <a:r>
              <a:rPr lang="en-US" noProof="0"/>
              <a:t>for students to ensure the class materials are provided in the way that works best for them. </a:t>
            </a:r>
          </a:p>
        </p:txBody>
      </p:sp>
      <p:sp>
        <p:nvSpPr>
          <p:cNvPr id="88" name="Step 4 Title">
            <a:extLst>
              <a:ext uri="{FF2B5EF4-FFF2-40B4-BE49-F238E27FC236}">
                <a16:creationId xmlns:a16="http://schemas.microsoft.com/office/drawing/2014/main" id="{094FAE4C-A7F0-1094-C501-C9E334A9B6E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11:00 am</a:t>
            </a:r>
          </a:p>
        </p:txBody>
      </p:sp>
      <p:sp>
        <p:nvSpPr>
          <p:cNvPr id="103" name="Step 4 Top">
            <a:extLst>
              <a:ext uri="{FF2B5EF4-FFF2-40B4-BE49-F238E27FC236}">
                <a16:creationId xmlns:a16="http://schemas.microsoft.com/office/drawing/2014/main" id="{3E4CA967-4D83-B538-ACF1-0349EC112EA5}"/>
              </a:ext>
            </a:extLst>
          </p:cNvPr>
          <p:cNvSpPr txBox="1">
            <a:spLocks/>
          </p:cNvSpPr>
          <p:nvPr/>
        </p:nvSpPr>
        <p:spPr>
          <a:xfrm>
            <a:off x="6969595" y="4488366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err="1">
                <a:cs typeface="Segoe UI"/>
              </a:rPr>
              <a:t>Dierdra</a:t>
            </a:r>
            <a:r>
              <a:rPr lang="en-US" noProof="0">
                <a:cs typeface="Segoe UI"/>
              </a:rPr>
              <a:t> uses Copilot to create a gradebook spreadsheet to track her class participation and homework scores for her next literature unit. </a:t>
            </a:r>
          </a:p>
        </p:txBody>
      </p:sp>
      <p:pic>
        <p:nvPicPr>
          <p:cNvPr id="118" name="Picture 117">
            <a:hlinkClick r:id="rId11"/>
            <a:extLst>
              <a:ext uri="{FF2B5EF4-FFF2-40B4-BE49-F238E27FC236}">
                <a16:creationId xmlns:a16="http://schemas.microsoft.com/office/drawing/2014/main" id="{6AC212A5-ED26-F1F5-ECE7-A404C0D12F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3278" t="-53646" r="-43278" b="-53646"/>
          <a:stretch/>
        </p:blipFill>
        <p:spPr bwMode="auto">
          <a:xfrm>
            <a:off x="7281015" y="5202331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sp>
        <p:nvSpPr>
          <p:cNvPr id="122" name="TextBox 121">
            <a:extLst>
              <a:ext uri="{FF2B5EF4-FFF2-40B4-BE49-F238E27FC236}">
                <a16:creationId xmlns:a16="http://schemas.microsoft.com/office/drawing/2014/main" id="{A46BE0A4-C55A-1DB0-C516-70B104619BF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7739966" y="5297693"/>
            <a:ext cx="1277910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367">
              <a:defRPr/>
            </a:pPr>
            <a:r>
              <a:rPr lang="en-US" sz="1100" noProof="0" dirty="0">
                <a:solidFill>
                  <a:prstClr val="black"/>
                </a:solidFill>
                <a:latin typeface="Segoe UI Semibold"/>
              </a:rPr>
              <a:t>Copilot Chat </a:t>
            </a:r>
            <a:r>
              <a: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1</a:t>
            </a:r>
            <a:endParaRPr lang="en-US" sz="1100" noProof="0" dirty="0">
              <a:solidFill>
                <a:prstClr val="black"/>
              </a:solidFill>
              <a:latin typeface="Segoe UI Semibold"/>
            </a:endParaRPr>
          </a:p>
        </p:txBody>
      </p:sp>
      <p:sp>
        <p:nvSpPr>
          <p:cNvPr id="116" name="Step 4 Bottom">
            <a:extLst>
              <a:ext uri="{FF2B5EF4-FFF2-40B4-BE49-F238E27FC236}">
                <a16:creationId xmlns:a16="http://schemas.microsoft.com/office/drawing/2014/main" id="{141669C5-2DD5-464C-DD43-36DD9C39337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6969595" y="5641938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 lnSpcReduction="10000"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Effortlessly create spreadsheets </a:t>
            </a:r>
            <a:r>
              <a:rPr lang="en-US" noProof="0"/>
              <a:t>and use them to track student progress to gain insights over time to see where they might need more support. </a:t>
            </a:r>
          </a:p>
        </p:txBody>
      </p:sp>
      <p:sp>
        <p:nvSpPr>
          <p:cNvPr id="86" name="Step 5 Title">
            <a:extLst>
              <a:ext uri="{FF2B5EF4-FFF2-40B4-BE49-F238E27FC236}">
                <a16:creationId xmlns:a16="http://schemas.microsoft.com/office/drawing/2014/main" id="{29DDD882-AFD8-C842-6343-F3C11169D9F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2:00 pm</a:t>
            </a:r>
          </a:p>
        </p:txBody>
      </p:sp>
      <p:sp>
        <p:nvSpPr>
          <p:cNvPr id="91" name="Step 5 Top">
            <a:extLst>
              <a:ext uri="{FF2B5EF4-FFF2-40B4-BE49-F238E27FC236}">
                <a16:creationId xmlns:a16="http://schemas.microsoft.com/office/drawing/2014/main" id="{7D4FF495-1182-E7CD-3B4D-B7081984CDF4}"/>
              </a:ext>
            </a:extLst>
          </p:cNvPr>
          <p:cNvSpPr txBox="1">
            <a:spLocks/>
          </p:cNvSpPr>
          <p:nvPr/>
        </p:nvSpPr>
        <p:spPr>
          <a:xfrm>
            <a:off x="3776898" y="4488366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>
            <a:normAutofit lnSpcReduction="10000"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err="1">
                <a:cs typeface="Segoe UI"/>
              </a:rPr>
              <a:t>Dierdra</a:t>
            </a:r>
            <a:r>
              <a:rPr lang="en-US" noProof="0">
                <a:cs typeface="Segoe UI"/>
              </a:rPr>
              <a:t> missed the curriculum meeting while taking students to the library. She uses Copilot to review the meeting summary and research implementation next steps.</a:t>
            </a:r>
          </a:p>
        </p:txBody>
      </p:sp>
      <p:pic>
        <p:nvPicPr>
          <p:cNvPr id="124" name="Picture 123">
            <a:hlinkClick r:id="rId11"/>
            <a:extLst>
              <a:ext uri="{FF2B5EF4-FFF2-40B4-BE49-F238E27FC236}">
                <a16:creationId xmlns:a16="http://schemas.microsoft.com/office/drawing/2014/main" id="{EF4A9C1E-E62B-2FF5-F665-0C96A8D90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3278" t="-53646" r="-43278" b="-53646"/>
          <a:stretch/>
        </p:blipFill>
        <p:spPr bwMode="auto">
          <a:xfrm>
            <a:off x="4003675" y="5202331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sp>
        <p:nvSpPr>
          <p:cNvPr id="125" name="TextBox 124">
            <a:extLst>
              <a:ext uri="{FF2B5EF4-FFF2-40B4-BE49-F238E27FC236}">
                <a16:creationId xmlns:a16="http://schemas.microsoft.com/office/drawing/2014/main" id="{B78DE542-5828-DFE4-DF5F-E7FCA1C4499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4462626" y="5297693"/>
            <a:ext cx="1549291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367">
              <a:defRPr/>
            </a:pPr>
            <a:r>
              <a:rPr lang="en-US" sz="1100" noProof="0" dirty="0">
                <a:solidFill>
                  <a:prstClr val="black"/>
                </a:solidFill>
                <a:latin typeface="Segoe UI Semibold"/>
              </a:rPr>
              <a:t>Copilot Chat </a:t>
            </a:r>
            <a:r>
              <a: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1</a:t>
            </a:r>
            <a:endParaRPr lang="en-US" sz="1100" noProof="0" dirty="0">
              <a:solidFill>
                <a:prstClr val="black"/>
              </a:solidFill>
              <a:latin typeface="Segoe UI Semibold"/>
            </a:endParaRPr>
          </a:p>
        </p:txBody>
      </p:sp>
      <p:sp>
        <p:nvSpPr>
          <p:cNvPr id="97" name="Strep 5 Bottom">
            <a:extLst>
              <a:ext uri="{FF2B5EF4-FFF2-40B4-BE49-F238E27FC236}">
                <a16:creationId xmlns:a16="http://schemas.microsoft.com/office/drawing/2014/main" id="{67DC7D67-20DC-E7EE-1B34-56FC88C829D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3719286" y="5641938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Avoid feeling behind </a:t>
            </a:r>
            <a:r>
              <a:rPr lang="en-US" noProof="0"/>
              <a:t>and stay connected while prioritizing time with students. </a:t>
            </a:r>
          </a:p>
        </p:txBody>
      </p:sp>
      <p:sp>
        <p:nvSpPr>
          <p:cNvPr id="85" name="Step 6 TItle">
            <a:extLst>
              <a:ext uri="{FF2B5EF4-FFF2-40B4-BE49-F238E27FC236}">
                <a16:creationId xmlns:a16="http://schemas.microsoft.com/office/drawing/2014/main" id="{00D4952C-FAE4-5497-C147-DD7D2AC03FA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 bwMode="auto"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noProof="0"/>
              <a:t>4:00 pm</a:t>
            </a:r>
          </a:p>
        </p:txBody>
      </p:sp>
      <p:sp>
        <p:nvSpPr>
          <p:cNvPr id="81" name="Step 6 Top">
            <a:extLst>
              <a:ext uri="{FF2B5EF4-FFF2-40B4-BE49-F238E27FC236}">
                <a16:creationId xmlns:a16="http://schemas.microsoft.com/office/drawing/2014/main" id="{6BE945F0-AE79-F0C3-26BF-B6E855C18895}"/>
              </a:ext>
            </a:extLst>
          </p:cNvPr>
          <p:cNvSpPr txBox="1">
            <a:spLocks/>
          </p:cNvSpPr>
          <p:nvPr/>
        </p:nvSpPr>
        <p:spPr>
          <a:xfrm>
            <a:off x="584200" y="4488366"/>
            <a:ext cx="2808000" cy="626701"/>
          </a:xfrm>
          <a:prstGeom prst="rect">
            <a:avLst/>
          </a:prstGeom>
        </p:spPr>
        <p:txBody>
          <a:bodyPr vert="horz" wrap="square" lIns="90000" tIns="36000" rIns="90000" bIns="36000" rtlCol="0" anchor="t">
            <a:normAutofit/>
          </a:bodyPr>
          <a:lstStyle>
            <a:defPPr>
              <a:defRPr lang="en-US"/>
            </a:defPPr>
            <a:lvl1pPr marL="0" marR="0" indent="0" algn="l" defTabSz="93274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kern="1200" spc="0" baseline="0">
                <a:solidFill>
                  <a:srgbClr val="1A1A1A"/>
                </a:solidFill>
                <a:latin typeface="Segoe UI"/>
                <a:ea typeface="+mn-ea"/>
                <a:cs typeface="Segoe UI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noProof="0" err="1">
                <a:cs typeface="Segoe UI"/>
              </a:rPr>
              <a:t>Dierdra</a:t>
            </a:r>
            <a:r>
              <a:rPr lang="en-US" noProof="0">
                <a:cs typeface="Segoe UI"/>
              </a:rPr>
              <a:t> is making the final touches for tonight's meeting. She uses Copilot to quickly check for clarity and completeness.  </a:t>
            </a:r>
          </a:p>
        </p:txBody>
      </p:sp>
      <p:pic>
        <p:nvPicPr>
          <p:cNvPr id="127" name="Picture 126">
            <a:hlinkClick r:id="rId11"/>
            <a:extLst>
              <a:ext uri="{FF2B5EF4-FFF2-40B4-BE49-F238E27FC236}">
                <a16:creationId xmlns:a16="http://schemas.microsoft.com/office/drawing/2014/main" id="{10A05405-056B-6DEE-0465-9DDA31871C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3278" t="-53646" r="-43278" b="-53646"/>
          <a:stretch/>
        </p:blipFill>
        <p:spPr bwMode="auto">
          <a:xfrm>
            <a:off x="903888" y="5202331"/>
            <a:ext cx="360000" cy="360000"/>
          </a:xfrm>
          <a:prstGeom prst="ellipse">
            <a:avLst/>
          </a:prstGeom>
          <a:solidFill>
            <a:srgbClr val="FFFFFF"/>
          </a:solidFill>
        </p:spPr>
      </p:pic>
      <p:sp>
        <p:nvSpPr>
          <p:cNvPr id="128" name="TextBox 127">
            <a:extLst>
              <a:ext uri="{FF2B5EF4-FFF2-40B4-BE49-F238E27FC236}">
                <a16:creationId xmlns:a16="http://schemas.microsoft.com/office/drawing/2014/main" id="{A0E940CB-9C85-40BE-8C62-9EF142EF7C4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362839" y="5297693"/>
            <a:ext cx="1275258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defTabSz="914367">
              <a:defRPr/>
            </a:pPr>
            <a:r>
              <a:rPr lang="en-US" sz="1100" noProof="0" dirty="0">
                <a:solidFill>
                  <a:prstClr val="black"/>
                </a:solidFill>
                <a:latin typeface="Segoe UI Semibold"/>
              </a:rPr>
              <a:t>Copilot Chat </a:t>
            </a:r>
            <a:r>
              <a: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1</a:t>
            </a:r>
            <a:endParaRPr lang="en-US" sz="1100" noProof="0" dirty="0">
              <a:solidFill>
                <a:prstClr val="black"/>
              </a:solidFill>
              <a:latin typeface="Segoe UI Semibold"/>
            </a:endParaRPr>
          </a:p>
        </p:txBody>
      </p:sp>
      <p:sp>
        <p:nvSpPr>
          <p:cNvPr id="87" name="Step 6 Bottom">
            <a:extLst>
              <a:ext uri="{FF2B5EF4-FFF2-40B4-BE49-F238E27FC236}">
                <a16:creationId xmlns:a16="http://schemas.microsoft.com/office/drawing/2014/main" id="{DB7076CE-72F8-8EF5-0D85-A57DCFD97B8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 bwMode="auto">
          <a:xfrm>
            <a:off x="584200" y="5641938"/>
            <a:ext cx="2808000" cy="626701"/>
          </a:xfrm>
          <a:prstGeom prst="roundRect">
            <a:avLst>
              <a:gd name="adj" fmla="val 842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vert="horz" wrap="square" lIns="90000" tIns="36000" rIns="90000" bIns="36000" rtlCol="0" anchor="ctr" anchorCtr="0">
            <a:norm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 sz="9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900" b="1" i="0" kern="1200" spc="0" baseline="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Bring your files to life </a:t>
            </a:r>
            <a:r>
              <a:rPr lang="en-US" noProof="0"/>
              <a:t>and focus on your ideas and final touches for the meeting. </a:t>
            </a:r>
          </a:p>
        </p:txBody>
      </p:sp>
    </p:spTree>
    <p:extLst>
      <p:ext uri="{BB962C8B-B14F-4D97-AF65-F5344CB8AC3E}">
        <p14:creationId xmlns:p14="http://schemas.microsoft.com/office/powerpoint/2010/main" val="420553461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http://www.w3.org/XML/1998/namespace"/>
    <ds:schemaRef ds:uri="http://schemas.microsoft.com/sharepoint/v3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9b9b331a-5640-4f50-a010-6cc4266aa39c"/>
    <ds:schemaRef ds:uri="c12c9beb-9115-4dd4-b4b0-98592a7680e2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4417</TotalTime>
  <Words>350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A day in the life of a  K-12 Educator using Copilot Chat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3</cp:revision>
  <dcterms:created xsi:type="dcterms:W3CDTF">2024-09-25T15:39:48Z</dcterms:created>
  <dcterms:modified xsi:type="dcterms:W3CDTF">2025-03-09T22:36:44Z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