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7"/>
  </p:notesMasterIdLst>
  <p:sldIdLst>
    <p:sldId id="1633" r:id="rId5"/>
    <p:sldId id="375" r:id="rId6"/>
    <p:sldId id="440" r:id="rId7"/>
    <p:sldId id="334" r:id="rId8"/>
    <p:sldId id="2147483647" r:id="rId9"/>
    <p:sldId id="346" r:id="rId10"/>
    <p:sldId id="362" r:id="rId11"/>
    <p:sldId id="337" r:id="rId12"/>
    <p:sldId id="430" r:id="rId13"/>
    <p:sldId id="2147483591" r:id="rId14"/>
    <p:sldId id="284" r:id="rId15"/>
    <p:sldId id="285" r:id="rId16"/>
    <p:sldId id="429" r:id="rId17"/>
    <p:sldId id="316" r:id="rId18"/>
    <p:sldId id="321" r:id="rId19"/>
    <p:sldId id="287" r:id="rId20"/>
    <p:sldId id="291" r:id="rId21"/>
    <p:sldId id="451" r:id="rId22"/>
    <p:sldId id="470" r:id="rId23"/>
    <p:sldId id="469" r:id="rId24"/>
    <p:sldId id="295" r:id="rId25"/>
    <p:sldId id="4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4F2CA-07CB-2502-D86C-B50061600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1C871-8D06-ACCE-7025-5A61ABA74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B164C-038C-BAAA-E1D9-DA82ED0349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5A5C4A-D7EA-3B47-2C68-3672A4C35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458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83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21</a:t>
            </a:fld>
            <a:endParaRPr lang="en-US"/>
          </a:p>
        </p:txBody>
      </p:sp>
    </p:spTree>
    <p:extLst>
      <p:ext uri="{BB962C8B-B14F-4D97-AF65-F5344CB8AC3E}">
        <p14:creationId xmlns:p14="http://schemas.microsoft.com/office/powerpoint/2010/main" val="17391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22</a:t>
            </a:fld>
            <a:endParaRPr lang="en-US"/>
          </a:p>
        </p:txBody>
      </p:sp>
    </p:spTree>
    <p:extLst>
      <p:ext uri="{BB962C8B-B14F-4D97-AF65-F5344CB8AC3E}">
        <p14:creationId xmlns:p14="http://schemas.microsoft.com/office/powerpoint/2010/main" val="140670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4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401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059C-0638-6C7C-1DCF-7D387B5C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63AF-400A-F8F2-1551-27AC209A7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FC15-4617-C7AC-C88F-9D52BDFE5E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49E1DB-7BBD-B952-3FBB-879F4F3959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67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059C-0638-6C7C-1DCF-7D387B5C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63AF-400A-F8F2-1551-27AC209A7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FC15-4617-C7AC-C88F-9D52BDFE5E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49E1DB-7BBD-B952-3FBB-879F4F3959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67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388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017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552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hyperlink" Target="https://www.youtube.com/embed/jUMB-wVuRPg?si=ay7S8XjB51XmI2IZ" TargetMode="External"/><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4.png"/><Relationship Id="rId3"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36.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30.svg"/><Relationship Id="rId5" Type="http://schemas.openxmlformats.org/officeDocument/2006/relationships/image" Target="../media/image38.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8.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41.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44.png"/><Relationship Id="rId4" Type="http://schemas.openxmlformats.org/officeDocument/2006/relationships/image" Target="../media/image30.svg"/><Relationship Id="rId9" Type="http://schemas.openxmlformats.org/officeDocument/2006/relationships/hyperlink" Target="https://support.microsoft.com/en-us/topic/overview-of-microsoft-365-chat-preview-5b00a52d-7296-48ee-b938-b95b7209f73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45.pn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6.png"/><Relationship Id="rId5" Type="http://schemas.openxmlformats.org/officeDocument/2006/relationships/image" Target="../media/image31.png"/><Relationship Id="rId10" Type="http://schemas.openxmlformats.org/officeDocument/2006/relationships/image" Target="../media/image44.png"/><Relationship Id="rId4" Type="http://schemas.openxmlformats.org/officeDocument/2006/relationships/image" Target="../media/image30.svg"/><Relationship Id="rId9" Type="http://schemas.openxmlformats.org/officeDocument/2006/relationships/hyperlink" Target="https://support.microsoft.com/en-us/topic/overview-of-microsoft-365-chat-preview-5b00a52d-7296-48ee-b938-b95b7209f737"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hyperlink" Target="https://www.microsoft.com/en-us/videoplayer/embed/RW1lvKV" TargetMode="External"/><Relationship Id="rId2" Type="http://schemas.openxmlformats.org/officeDocument/2006/relationships/notesSlide" Target="../notesSlides/notesSlide12.xml"/><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4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4.png"/><Relationship Id="rId17" Type="http://schemas.openxmlformats.org/officeDocument/2006/relationships/image" Target="../media/image62.png"/><Relationship Id="rId2" Type="http://schemas.openxmlformats.org/officeDocument/2006/relationships/notesSlide" Target="../notesSlides/notesSlide13.xml"/><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9.png"/><Relationship Id="rId15" Type="http://schemas.openxmlformats.org/officeDocument/2006/relationships/image" Target="../media/image38.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8TwBunVEmlM?si=iI2O_80vYdwC9R5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slide" Target="slide20.xml"/><Relationship Id="rId3" Type="http://schemas.openxmlformats.org/officeDocument/2006/relationships/slide" Target="slide11.xml"/><Relationship Id="rId7" Type="http://schemas.openxmlformats.org/officeDocument/2006/relationships/image" Target="../media/image19.jpeg"/><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notesSlide" Target="../notesSlides/notesSlide3.xml"/><Relationship Id="rId16" Type="http://schemas.openxmlformats.org/officeDocument/2006/relationships/slide" Target="slide18.xml"/><Relationship Id="rId1" Type="http://schemas.openxmlformats.org/officeDocument/2006/relationships/slideLayout" Target="../slideLayouts/slideLayout3.xml"/><Relationship Id="rId6" Type="http://schemas.openxmlformats.org/officeDocument/2006/relationships/slide" Target="slide13.xml"/><Relationship Id="rId11" Type="http://schemas.microsoft.com/office/2007/relationships/hdphoto" Target="../media/hdphoto1.wdp"/><Relationship Id="rId5" Type="http://schemas.openxmlformats.org/officeDocument/2006/relationships/slide" Target="slide12.xml"/><Relationship Id="rId15" Type="http://schemas.openxmlformats.org/officeDocument/2006/relationships/slide" Target="slide17.xml"/><Relationship Id="rId10" Type="http://schemas.openxmlformats.org/officeDocument/2006/relationships/image" Target="../media/image22.png"/><Relationship Id="rId4" Type="http://schemas.openxmlformats.org/officeDocument/2006/relationships/slide" Target="slide9.xml"/><Relationship Id="rId9" Type="http://schemas.openxmlformats.org/officeDocument/2006/relationships/image" Target="../media/image21.jpeg"/><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7.xml"/><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6.xml"/><Relationship Id="rId10" Type="http://schemas.openxmlformats.org/officeDocument/2006/relationships/slide" Target="slide19.xml"/><Relationship Id="rId4" Type="http://schemas.openxmlformats.org/officeDocument/2006/relationships/image" Target="../media/image23.png"/><Relationship Id="rId9"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Issue resolution time</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help with lowering resolution times which in turn </a:t>
            </a:r>
            <a:br>
              <a:rPr lang="en-US" sz="1200" noProof="0" dirty="0">
                <a:solidFill>
                  <a:srgbClr val="000000"/>
                </a:solidFill>
                <a:latin typeface="Segoe UI"/>
                <a:cs typeface="Segoe UI" panose="020B0502040204020203" pitchFamily="34" charset="0"/>
              </a:rPr>
            </a:br>
            <a:r>
              <a:rPr lang="en-US" sz="1200" noProof="0" dirty="0">
                <a:solidFill>
                  <a:srgbClr val="000000"/>
                </a:solidFill>
                <a:latin typeface="Segoe UI"/>
                <a:cs typeface="Segoe UI" panose="020B0502040204020203" pitchFamily="34" charset="0"/>
              </a:rPr>
              <a:t>leads to increased agent productivity and higher customer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average resolution times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631888"/>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Customer Service Manager</a:t>
            </a:r>
          </a:p>
          <a:p>
            <a:pPr defTabSz="932597">
              <a:lnSpc>
                <a:spcPct val="100000"/>
              </a:lnSpc>
              <a:spcBef>
                <a:spcPts val="0"/>
              </a:spcBef>
              <a:spcAft>
                <a:spcPts val="600"/>
              </a:spcAft>
              <a:defRPr/>
            </a:pPr>
            <a:r>
              <a:rPr lang="en-US" sz="1200" noProof="0">
                <a:latin typeface="Segoe UI"/>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4113656"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Boost productivity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research customer interactions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first drafts faster</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Check for similar issues and resolutions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send follow-up communications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580362"/>
            <a:ext cx="2579266" cy="130869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Reduce churn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Address more queries in less time</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Personalize solutions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staff availability based on automated capacity-based scheduling </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Diagnose problems faster</a:t>
            </a:r>
          </a:p>
        </p:txBody>
      </p:sp>
    </p:spTree>
    <p:extLst>
      <p:ext uri="{BB962C8B-B14F-4D97-AF65-F5344CB8AC3E}">
        <p14:creationId xmlns:p14="http://schemas.microsoft.com/office/powerpoint/2010/main" val="29529875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First call resolution (FCR)</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a:solidFill>
                  <a:srgbClr val="000000"/>
                </a:solidFill>
                <a:latin typeface="Segoe UI"/>
                <a:cs typeface="Segoe UI" panose="020B0502040204020203" pitchFamily="34" charset="0"/>
              </a:rPr>
              <a:t>In customer service, First Call Resolution (FCR) is a game changer because it improves customer satisfaction, enhances agent efficiency, and fosters long-term customer loyalty. </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4659921"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FCR</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517621"/>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32597" fontAlgn="auto">
              <a:lnSpc>
                <a:spcPct val="100000"/>
              </a:lnSpc>
              <a:spcBef>
                <a:spcPts val="0"/>
              </a:spcBef>
              <a:spcAft>
                <a:spcPts val="600"/>
              </a:spcAft>
              <a:buClrTx/>
              <a:buSzTx/>
              <a:tabLst/>
              <a:defRPr/>
            </a:pPr>
            <a:r>
              <a:rPr lang="en-US" sz="1200" noProof="0">
                <a:latin typeface="Segoe UI"/>
              </a:rPr>
              <a:t>Customer Service Manager</a:t>
            </a:r>
          </a:p>
          <a:p>
            <a:pPr marR="0" lvl="0" defTabSz="932597" fontAlgn="auto">
              <a:lnSpc>
                <a:spcPct val="100000"/>
              </a:lnSpc>
              <a:spcBef>
                <a:spcPts val="0"/>
              </a:spcBef>
              <a:spcAft>
                <a:spcPts val="600"/>
              </a:spcAft>
              <a:buClrTx/>
              <a:buSzTx/>
              <a:tabLst/>
              <a:defRPr/>
            </a:pPr>
            <a:r>
              <a:rPr lang="en-US" sz="1200" noProof="0">
                <a:latin typeface="Segoe UI"/>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57630"/>
            <a:ext cx="4113656" cy="1486433"/>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Improve customer satisfaction</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Diagnose a problem quickly using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external and internal databases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Automated analysis using customer data and knowledge base</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Quicker and more accurate draft responses </a:t>
            </a:r>
            <a:br>
              <a:rPr lang="en-US" sz="1050" noProof="0">
                <a:solidFill>
                  <a:srgbClr val="000000"/>
                </a:solidFill>
                <a:latin typeface="Segoe UI"/>
                <a:cs typeface="Segoe UI" panose="020B0502040204020203" pitchFamily="34" charset="0"/>
              </a:rPr>
            </a:br>
            <a:r>
              <a:rPr lang="en-US" sz="1050" noProof="0">
                <a:solidFill>
                  <a:srgbClr val="000000"/>
                </a:solidFill>
                <a:latin typeface="Segoe UI"/>
                <a:cs typeface="Segoe UI" panose="020B0502040204020203" pitchFamily="34" charset="0"/>
              </a:rPr>
              <a:t>based on historical resolution data</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Proactive and personalized follow-up communications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919119" y="4557630"/>
            <a:ext cx="2579266" cy="130869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rPr>
              <a:t>Enhance agent efficiency</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Address more queries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Research customer information</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Organize information from past interactions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Completely focus during the interaction</a:t>
            </a:r>
          </a:p>
        </p:txBody>
      </p:sp>
    </p:spTree>
    <p:extLst>
      <p:ext uri="{BB962C8B-B14F-4D97-AF65-F5344CB8AC3E}">
        <p14:creationId xmlns:p14="http://schemas.microsoft.com/office/powerpoint/2010/main" val="32466272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Service quality scores</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00000"/>
              </a:lnSpc>
              <a:spcBef>
                <a:spcPts val="0"/>
              </a:spcBef>
              <a:spcAft>
                <a:spcPts val="600"/>
              </a:spcAft>
              <a:buNone/>
              <a:defRPr/>
            </a:pPr>
            <a:r>
              <a:rPr lang="en-US" sz="1200" noProof="0">
                <a:solidFill>
                  <a:srgbClr val="000000"/>
                </a:solidFill>
                <a:latin typeface="Segoe UI"/>
                <a:cs typeface="Segoe UI" panose="020B0502040204020203" pitchFamily="34" charset="0"/>
              </a:rPr>
              <a:t>AI is elevating service quality in the professional services industry by enabling smarter, more efficient, and customer-centric operations.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R="0" lvl="0" indent="0" defTabSz="932472" fontAlgn="base">
              <a:lnSpc>
                <a:spcPct val="100000"/>
              </a:lnSpc>
              <a:spcBef>
                <a:spcPct val="0"/>
              </a:spcBef>
              <a:spcAft>
                <a:spcPct val="0"/>
              </a:spcAft>
              <a:buClrTx/>
              <a:buSzTx/>
              <a:buFontTx/>
              <a:buNone/>
              <a:tabLs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service quality scores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2610049"/>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Customer Service Manager</a:t>
            </a:r>
          </a:p>
          <a:p>
            <a:pPr defTabSz="932597">
              <a:lnSpc>
                <a:spcPct val="100000"/>
              </a:lnSpc>
              <a:spcBef>
                <a:spcPts val="0"/>
              </a:spcBef>
              <a:spcAft>
                <a:spcPts val="600"/>
              </a:spcAft>
              <a:defRPr/>
            </a:pPr>
            <a:r>
              <a:rPr lang="en-US" sz="1200" noProof="0">
                <a:latin typeface="Segoe UI"/>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2698840" cy="166417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Analyze trends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identify themes and trends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Access data from multiple data sources using single interface</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Recommend actions to address pain points using customer data, past service interactions and knowledge database</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Analyze agent effectiveness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580362"/>
            <a:ext cx="2928776" cy="134716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Focus interactions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update scripts and issue logs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Limit need for escalations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Completely focus during interactions</a:t>
            </a:r>
          </a:p>
          <a:p>
            <a:pPr marL="142875" lvl="0"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recap the interaction and action items</a:t>
            </a:r>
          </a:p>
          <a:p>
            <a:pPr marL="142875" indent="-142875" defTabSz="932597">
              <a:spcBef>
                <a:spcPts val="0"/>
              </a:spcBef>
              <a:buFont typeface="Arial" panose="020B0604020202020204" pitchFamily="34" charset="0"/>
              <a:buChar char="•"/>
              <a:defRPr/>
            </a:pPr>
            <a:endParaRPr lang="en-US" sz="1050" noProof="0">
              <a:solidFill>
                <a:srgbClr val="000000"/>
              </a:solidFill>
              <a:latin typeface="Segoe UI"/>
              <a:cs typeface="Segoe UI" panose="020B0502040204020203" pitchFamily="34" charset="0"/>
            </a:endParaRPr>
          </a:p>
        </p:txBody>
      </p:sp>
    </p:spTree>
    <p:extLst>
      <p:ext uri="{BB962C8B-B14F-4D97-AF65-F5344CB8AC3E}">
        <p14:creationId xmlns:p14="http://schemas.microsoft.com/office/powerpoint/2010/main" val="217497101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2154436"/>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Customer satisfaction score (CSAT)</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dirty="0">
                <a:solidFill>
                  <a:srgbClr val="000000"/>
                </a:solidFill>
                <a:latin typeface="Segoe UI"/>
                <a:cs typeface="Segoe UI" panose="020B0502040204020203" pitchFamily="34" charset="0"/>
              </a:rPr>
              <a:t>Microsoft 365 Copilot Chat can improve customer satisfaction by providing real-time AI assistance for faster issue resolution, generating personalized email responses, analyzing customer feedback, and allowing agents to focus on delivering high-quality service.</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149331"/>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222779"/>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CSAT</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55666" y="2592366"/>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Customer Service Manager</a:t>
            </a:r>
          </a:p>
          <a:p>
            <a:pPr defTabSz="932597">
              <a:lnSpc>
                <a:spcPct val="100000"/>
              </a:lnSpc>
              <a:spcBef>
                <a:spcPts val="0"/>
              </a:spcBef>
              <a:spcAft>
                <a:spcPts val="600"/>
              </a:spcAft>
              <a:defRPr/>
            </a:pPr>
            <a:r>
              <a:rPr lang="en-US" sz="1200" noProof="0">
                <a:latin typeface="Segoe UI"/>
              </a:rPr>
              <a:t>Customer Service Agent</a:t>
            </a:r>
          </a:p>
        </p:txBody>
      </p:sp>
      <p:sp>
        <p:nvSpPr>
          <p:cNvPr id="3" name="Text Placeholder 4">
            <a:extLst>
              <a:ext uri="{FF2B5EF4-FFF2-40B4-BE49-F238E27FC236}">
                <a16:creationId xmlns:a16="http://schemas.microsoft.com/office/drawing/2014/main" id="{6FB3C07B-DDA9-6B8D-E585-03B80B459F30}"/>
              </a:ext>
              <a:ext uri="{C183D7F6-B498-43B3-948B-1728B52AA6E4}">
                <adec:decorative xmlns:adec="http://schemas.microsoft.com/office/drawing/2017/decorative" val="1"/>
              </a:ext>
            </a:extLst>
          </p:cNvPr>
          <p:cNvSpPr txBox="1">
            <a:spLocks/>
          </p:cNvSpPr>
          <p:nvPr/>
        </p:nvSpPr>
        <p:spPr>
          <a:xfrm>
            <a:off x="863600" y="4749116"/>
            <a:ext cx="6697260" cy="148810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0"/>
              </a:spcBef>
              <a:spcAft>
                <a:spcPts val="900"/>
              </a:spcAft>
              <a:defRPr/>
            </a:pPr>
            <a:r>
              <a:rPr lang="en-US" sz="1200" b="1" noProof="0">
                <a:solidFill>
                  <a:schemeClr val="accent2">
                    <a:lumMod val="50000"/>
                  </a:schemeClr>
                </a:solidFill>
                <a:latin typeface="Segoe UI Semibold"/>
              </a:rPr>
              <a:t>Incorporate feedback</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Rapidly analyze customer feedback</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Quickly create recommendations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Swiftly update scripts and processes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communications to socialize the changes</a:t>
            </a:r>
          </a:p>
          <a:p>
            <a:pPr lvl="0" defTabSz="932597">
              <a:spcBef>
                <a:spcPts val="0"/>
              </a:spcBef>
              <a:spcAft>
                <a:spcPts val="900"/>
              </a:spcAft>
              <a:defRPr/>
            </a:pPr>
            <a:endParaRPr lang="en-US" sz="1200" b="1" noProof="0">
              <a:solidFill>
                <a:schemeClr val="accent2">
                  <a:lumMod val="50000"/>
                </a:schemeClr>
              </a:solidFill>
              <a:latin typeface="Segoe UI Semibold"/>
            </a:endParaRPr>
          </a:p>
          <a:p>
            <a:pPr lvl="0" defTabSz="932597">
              <a:spcBef>
                <a:spcPts val="0"/>
              </a:spcBef>
              <a:spcAft>
                <a:spcPts val="900"/>
              </a:spcAft>
              <a:defRPr/>
            </a:pPr>
            <a:r>
              <a:rPr lang="en-US" sz="1200" b="1" noProof="0">
                <a:solidFill>
                  <a:schemeClr val="accent2">
                    <a:lumMod val="50000"/>
                  </a:schemeClr>
                </a:solidFill>
                <a:latin typeface="Segoe UI Semibold"/>
              </a:rPr>
              <a:t>Enhance customer loyalty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Better understand customers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Resolve issues on the first call</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Limit the need for escalations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Anticipate emerging trends</a:t>
            </a:r>
          </a:p>
        </p:txBody>
      </p:sp>
    </p:spTree>
    <p:extLst>
      <p:ext uri="{BB962C8B-B14F-4D97-AF65-F5344CB8AC3E}">
        <p14:creationId xmlns:p14="http://schemas.microsoft.com/office/powerpoint/2010/main" val="9595076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B686F-0D25-649C-9F8A-1F0AD6043169}"/>
            </a:ext>
          </a:extLst>
        </p:cNvPr>
        <p:cNvGrpSpPr/>
        <p:nvPr/>
      </p:nvGrpSpPr>
      <p:grpSpPr>
        <a:xfrm>
          <a:off x="0" y="0"/>
          <a:ext cx="0" cy="0"/>
          <a:chOff x="0" y="0"/>
          <a:chExt cx="0" cy="0"/>
        </a:xfrm>
      </p:grpSpPr>
      <p:sp>
        <p:nvSpPr>
          <p:cNvPr id="38" name="Title 44">
            <a:extLst>
              <a:ext uri="{FF2B5EF4-FFF2-40B4-BE49-F238E27FC236}">
                <a16:creationId xmlns:a16="http://schemas.microsoft.com/office/drawing/2014/main" id="{BEBA317C-413E-9A86-BC99-269518DCF234}"/>
              </a:ext>
            </a:extLst>
          </p:cNvPr>
          <p:cNvSpPr>
            <a:spLocks noGrp="1"/>
          </p:cNvSpPr>
          <p:nvPr>
            <p:ph type="title"/>
          </p:nvPr>
        </p:nvSpPr>
        <p:spPr>
          <a:xfrm>
            <a:off x="584200" y="387766"/>
            <a:ext cx="6043208" cy="526298"/>
          </a:xfrm>
        </p:spPr>
        <p:txBody>
          <a:bodyPr/>
          <a:lstStyle/>
          <a:p>
            <a:r>
              <a:rPr lang="en-US" noProof="0" dirty="0">
                <a:solidFill>
                  <a:srgbClr val="0078D4"/>
                </a:solidFill>
              </a:rPr>
              <a:t>Customer Service | </a:t>
            </a:r>
            <a:r>
              <a:rPr lang="en-US" noProof="0" dirty="0"/>
              <a:t>Respond to a customer complaint (Copilot for Service)</a:t>
            </a:r>
          </a:p>
        </p:txBody>
      </p:sp>
      <p:sp>
        <p:nvSpPr>
          <p:cNvPr id="14" name="Text Placeholder 13">
            <a:extLst>
              <a:ext uri="{FF2B5EF4-FFF2-40B4-BE49-F238E27FC236}">
                <a16:creationId xmlns:a16="http://schemas.microsoft.com/office/drawing/2014/main" id="{1257F014-F2EF-60C5-6EF1-5E2657ABC9F5}"/>
              </a:ext>
            </a:extLst>
          </p:cNvPr>
          <p:cNvSpPr>
            <a:spLocks noGrp="1"/>
          </p:cNvSpPr>
          <p:nvPr>
            <p:ph type="body" sz="quarter" idx="11"/>
          </p:nvPr>
        </p:nvSpPr>
        <p:spPr>
          <a:xfrm>
            <a:off x="584200" y="1593881"/>
            <a:ext cx="2808000" cy="345600"/>
          </a:xfrm>
        </p:spPr>
        <p:txBody>
          <a:bodyPr/>
          <a:lstStyle/>
          <a:p>
            <a:r>
              <a:rPr lang="en-US" noProof="0"/>
              <a:t>1. Review customer history</a:t>
            </a:r>
          </a:p>
        </p:txBody>
      </p:sp>
      <p:sp>
        <p:nvSpPr>
          <p:cNvPr id="15" name="Text Placeholder 14">
            <a:extLst>
              <a:ext uri="{FF2B5EF4-FFF2-40B4-BE49-F238E27FC236}">
                <a16:creationId xmlns:a16="http://schemas.microsoft.com/office/drawing/2014/main" id="{5550648A-D55C-C277-FBA1-0129ED391D27}"/>
              </a:ext>
            </a:extLst>
          </p:cNvPr>
          <p:cNvSpPr>
            <a:spLocks noGrp="1"/>
          </p:cNvSpPr>
          <p:nvPr>
            <p:ph type="body" sz="quarter" idx="12"/>
          </p:nvPr>
        </p:nvSpPr>
        <p:spPr>
          <a:xfrm>
            <a:off x="584200" y="4052218"/>
            <a:ext cx="2808000" cy="345600"/>
          </a:xfrm>
        </p:spPr>
        <p:txBody>
          <a:bodyPr/>
          <a:lstStyle/>
          <a:p>
            <a:r>
              <a:rPr lang="en-US" noProof="0"/>
              <a:t>6. Share response</a:t>
            </a:r>
          </a:p>
        </p:txBody>
      </p:sp>
      <p:sp>
        <p:nvSpPr>
          <p:cNvPr id="16" name="Text Placeholder 15">
            <a:extLst>
              <a:ext uri="{FF2B5EF4-FFF2-40B4-BE49-F238E27FC236}">
                <a16:creationId xmlns:a16="http://schemas.microsoft.com/office/drawing/2014/main" id="{7295E12B-3E4B-F37F-EB3E-16EE2CE3D851}"/>
              </a:ext>
            </a:extLst>
          </p:cNvPr>
          <p:cNvSpPr>
            <a:spLocks noGrp="1"/>
          </p:cNvSpPr>
          <p:nvPr>
            <p:ph type="body" sz="quarter" idx="13"/>
          </p:nvPr>
        </p:nvSpPr>
        <p:spPr>
          <a:xfrm>
            <a:off x="4047840" y="1593881"/>
            <a:ext cx="2808000" cy="345600"/>
          </a:xfrm>
        </p:spPr>
        <p:txBody>
          <a:bodyPr/>
          <a:lstStyle/>
          <a:p>
            <a:r>
              <a:rPr lang="en-US" noProof="0"/>
              <a:t>2. Accelerate diagnosis</a:t>
            </a:r>
          </a:p>
        </p:txBody>
      </p:sp>
      <p:sp>
        <p:nvSpPr>
          <p:cNvPr id="17" name="Text Placeholder 16">
            <a:extLst>
              <a:ext uri="{FF2B5EF4-FFF2-40B4-BE49-F238E27FC236}">
                <a16:creationId xmlns:a16="http://schemas.microsoft.com/office/drawing/2014/main" id="{62E36D36-3106-7B2B-DE4B-4EB221DC977B}"/>
              </a:ext>
            </a:extLst>
          </p:cNvPr>
          <p:cNvSpPr>
            <a:spLocks noGrp="1"/>
          </p:cNvSpPr>
          <p:nvPr>
            <p:ph type="body" sz="quarter" idx="14"/>
          </p:nvPr>
        </p:nvSpPr>
        <p:spPr>
          <a:xfrm>
            <a:off x="4047840" y="4052218"/>
            <a:ext cx="2808000" cy="345600"/>
          </a:xfrm>
        </p:spPr>
        <p:txBody>
          <a:bodyPr/>
          <a:lstStyle/>
          <a:p>
            <a:r>
              <a:rPr lang="en-US" noProof="0"/>
              <a:t>5. Meet with the customer</a:t>
            </a:r>
          </a:p>
        </p:txBody>
      </p:sp>
      <p:sp>
        <p:nvSpPr>
          <p:cNvPr id="18" name="Text Placeholder 17">
            <a:extLst>
              <a:ext uri="{FF2B5EF4-FFF2-40B4-BE49-F238E27FC236}">
                <a16:creationId xmlns:a16="http://schemas.microsoft.com/office/drawing/2014/main" id="{DFEF37BF-DEBD-F8C1-C706-91AEB958F0CF}"/>
              </a:ext>
            </a:extLst>
          </p:cNvPr>
          <p:cNvSpPr>
            <a:spLocks noGrp="1"/>
          </p:cNvSpPr>
          <p:nvPr>
            <p:ph type="body" sz="quarter" idx="15"/>
          </p:nvPr>
        </p:nvSpPr>
        <p:spPr>
          <a:xfrm>
            <a:off x="7511481" y="1593881"/>
            <a:ext cx="2808000" cy="345600"/>
          </a:xfrm>
        </p:spPr>
        <p:txBody>
          <a:bodyPr/>
          <a:lstStyle/>
          <a:p>
            <a:r>
              <a:rPr lang="en-US" noProof="0"/>
              <a:t>3. Meet with product team</a:t>
            </a:r>
          </a:p>
        </p:txBody>
      </p:sp>
      <p:sp>
        <p:nvSpPr>
          <p:cNvPr id="19" name="Text Placeholder 18">
            <a:extLst>
              <a:ext uri="{FF2B5EF4-FFF2-40B4-BE49-F238E27FC236}">
                <a16:creationId xmlns:a16="http://schemas.microsoft.com/office/drawing/2014/main" id="{3616A35E-01C3-B868-1745-DA37FB4FBF5A}"/>
              </a:ext>
            </a:extLst>
          </p:cNvPr>
          <p:cNvSpPr>
            <a:spLocks noGrp="1"/>
          </p:cNvSpPr>
          <p:nvPr>
            <p:ph type="body" sz="quarter" idx="16"/>
          </p:nvPr>
        </p:nvSpPr>
        <p:spPr>
          <a:xfrm>
            <a:off x="7511481" y="4052218"/>
            <a:ext cx="2808000" cy="345600"/>
          </a:xfrm>
        </p:spPr>
        <p:txBody>
          <a:bodyPr/>
          <a:lstStyle/>
          <a:p>
            <a:r>
              <a:rPr lang="en-US" noProof="0"/>
              <a:t>4. Draft proposed response</a:t>
            </a:r>
          </a:p>
        </p:txBody>
      </p:sp>
      <p:sp>
        <p:nvSpPr>
          <p:cNvPr id="39" name="Text Placeholder 52">
            <a:extLst>
              <a:ext uri="{FF2B5EF4-FFF2-40B4-BE49-F238E27FC236}">
                <a16:creationId xmlns:a16="http://schemas.microsoft.com/office/drawing/2014/main" id="{08C9B840-835A-1486-B78D-FEE8915DF965}"/>
              </a:ext>
            </a:extLst>
          </p:cNvPr>
          <p:cNvSpPr>
            <a:spLocks noGrp="1"/>
          </p:cNvSpPr>
          <p:nvPr>
            <p:ph type="body" sz="quarter" idx="17"/>
          </p:nvPr>
        </p:nvSpPr>
        <p:spPr>
          <a:xfrm>
            <a:off x="6346283" y="521099"/>
            <a:ext cx="3772646" cy="169277"/>
          </a:xfrm>
        </p:spPr>
        <p:txBody>
          <a:bodyPr/>
          <a:lstStyle/>
          <a:p>
            <a:r>
              <a:rPr lang="en-US" noProof="0" dirty="0"/>
              <a:t>Microsoft 365 Copilot for Service</a:t>
            </a:r>
            <a:endParaRPr lang="en-US" sz="900" i="1" noProof="0" dirty="0"/>
          </a:p>
        </p:txBody>
      </p:sp>
      <p:sp>
        <p:nvSpPr>
          <p:cNvPr id="132" name="Text Placeholder 131">
            <a:extLst>
              <a:ext uri="{FF2B5EF4-FFF2-40B4-BE49-F238E27FC236}">
                <a16:creationId xmlns:a16="http://schemas.microsoft.com/office/drawing/2014/main" id="{6BEAE31C-4D15-5C39-BD6A-C3B36B4EDF4F}"/>
              </a:ext>
            </a:extLst>
          </p:cNvPr>
          <p:cNvSpPr>
            <a:spLocks noGrp="1"/>
          </p:cNvSpPr>
          <p:nvPr>
            <p:ph type="body" sz="quarter" idx="18"/>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Prompt Copilot to summarize email threads and customer meetings, as well as previous interactions using single interface. With Copilot for Service, view a summary of the opportunity.</a:t>
            </a:r>
          </a:p>
        </p:txBody>
      </p:sp>
      <p:sp>
        <p:nvSpPr>
          <p:cNvPr id="133" name="Text Placeholder 132">
            <a:extLst>
              <a:ext uri="{FF2B5EF4-FFF2-40B4-BE49-F238E27FC236}">
                <a16:creationId xmlns:a16="http://schemas.microsoft.com/office/drawing/2014/main" id="{EF1F78EB-E841-5592-56DA-725ED26F5078}"/>
              </a:ext>
            </a:extLst>
          </p:cNvPr>
          <p:cNvSpPr>
            <a:spLocks noGrp="1"/>
          </p:cNvSpPr>
          <p:nvPr>
            <p:ph type="body" sz="quarter" idx="19"/>
          </p:nvPr>
        </p:nvSpPr>
        <p:spPr>
          <a:xfrm>
            <a:off x="4047840" y="2032188"/>
            <a:ext cx="2808000" cy="954102"/>
          </a:xfrm>
        </p:spPr>
        <p:txBody>
          <a:bodyPr>
            <a:norm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Ask Copilot to gather product information from internal an</a:t>
            </a:r>
            <a:r>
              <a:rPr lang="en-US" noProof="0">
                <a:solidFill>
                  <a:srgbClr val="1A1A1A"/>
                </a:solidFill>
                <a:latin typeface="Segoe UI"/>
              </a:rPr>
              <a:t>d external sources and historical resolution to aid diagnosis</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Copilot for Service includes historical resolution data from your CRM system.</a:t>
            </a:r>
          </a:p>
        </p:txBody>
      </p:sp>
      <p:sp>
        <p:nvSpPr>
          <p:cNvPr id="134" name="Text Placeholder 133">
            <a:extLst>
              <a:ext uri="{FF2B5EF4-FFF2-40B4-BE49-F238E27FC236}">
                <a16:creationId xmlns:a16="http://schemas.microsoft.com/office/drawing/2014/main" id="{22777C0D-FB9F-2CD8-22E0-C884F33AFB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Teams to suggest questions to ask the product team based on the customer request and potential solutions.</a:t>
            </a:r>
          </a:p>
        </p:txBody>
      </p:sp>
      <p:sp>
        <p:nvSpPr>
          <p:cNvPr id="135" name="Text Placeholder 134">
            <a:extLst>
              <a:ext uri="{FF2B5EF4-FFF2-40B4-BE49-F238E27FC236}">
                <a16:creationId xmlns:a16="http://schemas.microsoft.com/office/drawing/2014/main" id="{6C16C50E-9929-B053-AB1F-FB0A4258822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a:t>
            </a:r>
            <a:r>
              <a:rPr kumimoji="0" lang="en-US" sz="900" b="0" i="0" u="none" strike="noStrike" kern="0" cap="none" spc="0" normalizeH="0" baseline="0" noProof="0">
                <a:ln>
                  <a:noFill/>
                </a:ln>
                <a:solidFill>
                  <a:srgbClr val="1A1A1A"/>
                </a:solidFill>
                <a:effectLst/>
                <a:uLnTx/>
                <a:uFillTx/>
                <a:latin typeface="Segoe UI"/>
                <a:ea typeface="+mn-ea"/>
                <a:cs typeface="+mn-cs"/>
              </a:rPr>
              <a:t> to on the concerns raised across all interactions.</a:t>
            </a:r>
          </a:p>
        </p:txBody>
      </p:sp>
      <p:sp>
        <p:nvSpPr>
          <p:cNvPr id="137" name="Text Placeholder 136">
            <a:extLst>
              <a:ext uri="{FF2B5EF4-FFF2-40B4-BE49-F238E27FC236}">
                <a16:creationId xmlns:a16="http://schemas.microsoft.com/office/drawing/2014/main" id="{324A87F6-5EBA-0A11-0F85-8B481709E035}"/>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Quickly summarize </a:t>
            </a:r>
            <a:r>
              <a:rPr kumimoji="0" lang="en-US" sz="900" b="0" i="0" u="none" strike="noStrike" kern="1200" cap="none" spc="0" normalizeH="0" baseline="0" noProof="0">
                <a:ln>
                  <a:noFill/>
                </a:ln>
                <a:solidFill>
                  <a:srgbClr val="000000"/>
                </a:solidFill>
                <a:effectLst/>
                <a:uLnTx/>
                <a:uFillTx/>
                <a:latin typeface="Segoe UI"/>
                <a:ea typeface="+mn-ea"/>
                <a:cs typeface="+mn-cs"/>
              </a:rPr>
              <a:t>communications and draft emails to inform customers.</a:t>
            </a:r>
          </a:p>
        </p:txBody>
      </p:sp>
      <p:sp>
        <p:nvSpPr>
          <p:cNvPr id="139" name="Text Placeholder 138">
            <a:extLst>
              <a:ext uri="{FF2B5EF4-FFF2-40B4-BE49-F238E27FC236}">
                <a16:creationId xmlns:a16="http://schemas.microsoft.com/office/drawing/2014/main" id="{B3260E58-DF25-3C0B-499D-1A30653718FD}"/>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Gathering product information </a:t>
            </a:r>
            <a:r>
              <a:rPr kumimoji="0" lang="en-US" sz="900" b="0" i="0" u="none" strike="noStrike" kern="0" cap="none" spc="0" normalizeH="0" baseline="0" noProof="0">
                <a:ln>
                  <a:noFill/>
                </a:ln>
                <a:solidFill>
                  <a:srgbClr val="1A1A1A"/>
                </a:solidFill>
                <a:effectLst/>
                <a:uLnTx/>
                <a:uFillTx/>
                <a:latin typeface="Segoe UI"/>
                <a:ea typeface="+mn-ea"/>
                <a:cs typeface="+mn-cs"/>
              </a:rPr>
              <a:t>from multiple sources and asking Copilot to prepare a summary can save time and increase accuracy.</a:t>
            </a:r>
          </a:p>
        </p:txBody>
      </p:sp>
      <p:sp>
        <p:nvSpPr>
          <p:cNvPr id="140" name="Text Placeholder 139">
            <a:extLst>
              <a:ext uri="{FF2B5EF4-FFF2-40B4-BE49-F238E27FC236}">
                <a16:creationId xmlns:a16="http://schemas.microsoft.com/office/drawing/2014/main" id="{F03E0E01-D8E1-BF11-1BAB-76F84649F1F4}"/>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action items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the resolution process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a successful close.</a:t>
            </a:r>
          </a:p>
        </p:txBody>
      </p:sp>
      <p:sp>
        <p:nvSpPr>
          <p:cNvPr id="145" name="Text Placeholder 144">
            <a:extLst>
              <a:ext uri="{FF2B5EF4-FFF2-40B4-BE49-F238E27FC236}">
                <a16:creationId xmlns:a16="http://schemas.microsoft.com/office/drawing/2014/main" id="{0779C641-F495-5FD2-17EB-9DB62DEC32F6}"/>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help boost creativity</a:t>
            </a:r>
            <a:r>
              <a:rPr kumimoji="0" lang="en-US" sz="900" b="0" i="0" u="none" strike="noStrike" kern="0" cap="none" spc="0" normalizeH="0" baseline="0" noProof="0">
                <a:ln>
                  <a:noFill/>
                </a:ln>
                <a:solidFill>
                  <a:srgbClr val="1A1A1A"/>
                </a:solidFill>
                <a:effectLst/>
                <a:uLnTx/>
                <a:uFillTx/>
                <a:latin typeface="Segoe UI"/>
                <a:ea typeface="+mn-ea"/>
                <a:cs typeface="+mn-cs"/>
              </a:rPr>
              <a:t> by suggesting solutions from its vast knowledge base.</a:t>
            </a:r>
          </a:p>
        </p:txBody>
      </p:sp>
      <p:sp>
        <p:nvSpPr>
          <p:cNvPr id="146" name="Text Placeholder 145">
            <a:extLst>
              <a:ext uri="{FF2B5EF4-FFF2-40B4-BE49-F238E27FC236}">
                <a16:creationId xmlns:a16="http://schemas.microsoft.com/office/drawing/2014/main" id="{D9AEC989-4F0E-07A6-EA08-23156C53E1FB}"/>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Rapidly update key guides</a:t>
            </a:r>
            <a:r>
              <a:rPr kumimoji="0" lang="en-US" sz="900" b="0" i="0" u="none" strike="noStrike" kern="1200" cap="none" spc="0" normalizeH="0" baseline="0" noProof="0">
                <a:ln>
                  <a:noFill/>
                </a:ln>
                <a:solidFill>
                  <a:srgbClr val="000000"/>
                </a:solidFill>
                <a:effectLst/>
                <a:uLnTx/>
                <a:uFillTx/>
                <a:latin typeface="Segoe UI"/>
                <a:ea typeface="+mn-ea"/>
                <a:cs typeface="+mn-cs"/>
              </a:rPr>
              <a:t> and scripts directly from the meeting recap. </a:t>
            </a:r>
          </a:p>
        </p:txBody>
      </p:sp>
      <p:sp>
        <p:nvSpPr>
          <p:cNvPr id="147" name="Text Placeholder 146">
            <a:extLst>
              <a:ext uri="{FF2B5EF4-FFF2-40B4-BE49-F238E27FC236}">
                <a16:creationId xmlns:a16="http://schemas.microsoft.com/office/drawing/2014/main" id="{2400A323-D0A2-1B05-6D32-FAF0FB4372B7}"/>
              </a:ext>
            </a:extLst>
          </p:cNvPr>
          <p:cNvSpPr>
            <a:spLocks noGrp="1"/>
          </p:cNvSpPr>
          <p:nvPr>
            <p:ph type="body" sz="quarter" idx="27"/>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for Service to draft an email summarizing the interaction and highlighting how the issues will be resolved.</a:t>
            </a:r>
          </a:p>
        </p:txBody>
      </p:sp>
      <p:sp>
        <p:nvSpPr>
          <p:cNvPr id="148" name="Text Placeholder 147">
            <a:extLst>
              <a:ext uri="{FF2B5EF4-FFF2-40B4-BE49-F238E27FC236}">
                <a16:creationId xmlns:a16="http://schemas.microsoft.com/office/drawing/2014/main" id="{A7B4A26B-9E0B-3D78-D860-A56D3974C03B}"/>
              </a:ext>
            </a:extLst>
          </p:cNvPr>
          <p:cNvSpPr>
            <a:spLocks noGrp="1"/>
          </p:cNvSpPr>
          <p:nvPr>
            <p:ph type="body" sz="quarter" idx="2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Have Copilot in Teams </a:t>
            </a:r>
            <a:r>
              <a:rPr lang="en-US" dirty="0">
                <a:solidFill>
                  <a:srgbClr val="1A1A1A"/>
                </a:solidFill>
                <a:latin typeface="Segoe UI"/>
              </a:rPr>
              <a:t>Phone </a:t>
            </a:r>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take notes and summarize action items. </a:t>
            </a:r>
          </a:p>
        </p:txBody>
      </p:sp>
      <p:sp>
        <p:nvSpPr>
          <p:cNvPr id="149" name="Text Placeholder 148">
            <a:extLst>
              <a:ext uri="{FF2B5EF4-FFF2-40B4-BE49-F238E27FC236}">
                <a16:creationId xmlns:a16="http://schemas.microsoft.com/office/drawing/2014/main" id="{E3BBFA08-53EB-D01A-C69E-FB5D3B8BF5A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update best practices and scripts to enable Copilot to provide agents with step-by-step resolution procedures based on the diagnosed issue.</a:t>
            </a:r>
          </a:p>
        </p:txBody>
      </p:sp>
      <p:sp>
        <p:nvSpPr>
          <p:cNvPr id="40" name="Text Placeholder 86">
            <a:extLst>
              <a:ext uri="{FF2B5EF4-FFF2-40B4-BE49-F238E27FC236}">
                <a16:creationId xmlns:a16="http://schemas.microsoft.com/office/drawing/2014/main" id="{0CE122F8-A285-A925-8D2D-3BFF41CAB3DF}"/>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Extend</a:t>
            </a:r>
            <a:endParaRPr lang="en-US" noProof="0"/>
          </a:p>
        </p:txBody>
      </p:sp>
      <p:sp>
        <p:nvSpPr>
          <p:cNvPr id="150" name="Text Placeholder 149">
            <a:extLst>
              <a:ext uri="{FF2B5EF4-FFF2-40B4-BE49-F238E27FC236}">
                <a16:creationId xmlns:a16="http://schemas.microsoft.com/office/drawing/2014/main" id="{7BE322B5-EB03-6BCD-6A73-5E963A57F00A}"/>
              </a:ext>
            </a:extLst>
          </p:cNvPr>
          <p:cNvSpPr>
            <a:spLocks noGrp="1"/>
          </p:cNvSpPr>
          <p:nvPr>
            <p:ph type="body" sz="quarter" idx="38"/>
          </p:nvPr>
        </p:nvSpPr>
        <p:spPr>
          <a:solidFill>
            <a:srgbClr val="0070C0"/>
          </a:solidFill>
        </p:spPr>
        <p:txBody>
          <a:bodyPr/>
          <a:lstStyle/>
          <a:p>
            <a:endParaRPr lang="en-US" noProof="0"/>
          </a:p>
        </p:txBody>
      </p:sp>
      <p:sp>
        <p:nvSpPr>
          <p:cNvPr id="151" name="Text Placeholder 150">
            <a:extLst>
              <a:ext uri="{FF2B5EF4-FFF2-40B4-BE49-F238E27FC236}">
                <a16:creationId xmlns:a16="http://schemas.microsoft.com/office/drawing/2014/main" id="{229A5800-EE49-1EFF-1C4F-DF8F9A16FB3B}"/>
              </a:ext>
            </a:extLst>
          </p:cNvPr>
          <p:cNvSpPr>
            <a:spLocks noGrp="1"/>
          </p:cNvSpPr>
          <p:nvPr>
            <p:ph type="body" sz="quarter" idx="39"/>
          </p:nvPr>
        </p:nvSpPr>
        <p:spPr>
          <a:solidFill>
            <a:srgbClr val="0078D4"/>
          </a:solidFill>
        </p:spPr>
        <p:txBody>
          <a:bodyPr/>
          <a:lstStyle/>
          <a:p>
            <a:endParaRPr lang="en-US" noProof="0"/>
          </a:p>
        </p:txBody>
      </p:sp>
      <p:sp>
        <p:nvSpPr>
          <p:cNvPr id="152" name="Text Placeholder 151">
            <a:extLst>
              <a:ext uri="{FF2B5EF4-FFF2-40B4-BE49-F238E27FC236}">
                <a16:creationId xmlns:a16="http://schemas.microsoft.com/office/drawing/2014/main" id="{B79B154D-CA74-76B0-F221-32417C17511A}"/>
              </a:ext>
            </a:extLst>
          </p:cNvPr>
          <p:cNvSpPr>
            <a:spLocks noGrp="1"/>
          </p:cNvSpPr>
          <p:nvPr>
            <p:ph type="body" sz="quarter" idx="40"/>
          </p:nvPr>
        </p:nvSpPr>
        <p:spPr>
          <a:solidFill>
            <a:srgbClr val="0078D4"/>
          </a:solidFill>
        </p:spPr>
        <p:txBody>
          <a:bodyPr/>
          <a:lstStyle/>
          <a:p>
            <a:endParaRPr lang="en-US" noProof="0"/>
          </a:p>
        </p:txBody>
      </p:sp>
      <p:sp>
        <p:nvSpPr>
          <p:cNvPr id="44" name="Rectangle: Rounded Corners 6">
            <a:extLst>
              <a:ext uri="{FF2B5EF4-FFF2-40B4-BE49-F238E27FC236}">
                <a16:creationId xmlns:a16="http://schemas.microsoft.com/office/drawing/2014/main" id="{21AF1471-B809-BC3F-5C6C-C32B466A7C4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5" name="Group 44">
            <a:extLst>
              <a:ext uri="{FF2B5EF4-FFF2-40B4-BE49-F238E27FC236}">
                <a16:creationId xmlns:a16="http://schemas.microsoft.com/office/drawing/2014/main" id="{90ECD313-D325-F50D-61AB-3D38752946CA}"/>
              </a:ext>
            </a:extLst>
          </p:cNvPr>
          <p:cNvGrpSpPr/>
          <p:nvPr/>
        </p:nvGrpSpPr>
        <p:grpSpPr>
          <a:xfrm>
            <a:off x="1624328" y="1132756"/>
            <a:ext cx="1332000" cy="216000"/>
            <a:chOff x="1198144" y="862657"/>
            <a:chExt cx="1332000" cy="216000"/>
          </a:xfrm>
        </p:grpSpPr>
        <p:sp>
          <p:nvSpPr>
            <p:cNvPr id="65" name="Rectangle: Rounded Corners 6">
              <a:extLst>
                <a:ext uri="{FF2B5EF4-FFF2-40B4-BE49-F238E27FC236}">
                  <a16:creationId xmlns:a16="http://schemas.microsoft.com/office/drawing/2014/main" id="{077C3BE1-2EBE-82A5-BCA5-66314EF5594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66" name="Graphic 65">
              <a:extLst>
                <a:ext uri="{FF2B5EF4-FFF2-40B4-BE49-F238E27FC236}">
                  <a16:creationId xmlns:a16="http://schemas.microsoft.com/office/drawing/2014/main" id="{FF8412F7-3288-E210-D29C-179363BD99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D4716CA9-4A8B-C6CC-B485-F99AA8DA1F4F}"/>
              </a:ext>
            </a:extLst>
          </p:cNvPr>
          <p:cNvGrpSpPr/>
          <p:nvPr/>
        </p:nvGrpSpPr>
        <p:grpSpPr>
          <a:xfrm>
            <a:off x="3022536" y="1132756"/>
            <a:ext cx="1692000" cy="216000"/>
            <a:chOff x="2707850" y="862657"/>
            <a:chExt cx="1692000" cy="216000"/>
          </a:xfrm>
        </p:grpSpPr>
        <p:sp>
          <p:nvSpPr>
            <p:cNvPr id="68" name="Rectangle: Rounded Corners 6">
              <a:extLst>
                <a:ext uri="{FF2B5EF4-FFF2-40B4-BE49-F238E27FC236}">
                  <a16:creationId xmlns:a16="http://schemas.microsoft.com/office/drawing/2014/main" id="{DF555C01-1B1D-7B29-A6A1-FB3D61E6052A}"/>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69" name="Graphic 68">
              <a:extLst>
                <a:ext uri="{FF2B5EF4-FFF2-40B4-BE49-F238E27FC236}">
                  <a16:creationId xmlns:a16="http://schemas.microsoft.com/office/drawing/2014/main" id="{268869A1-B52A-FDC2-F052-067167F898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0" name="Group 69">
            <a:extLst>
              <a:ext uri="{FF2B5EF4-FFF2-40B4-BE49-F238E27FC236}">
                <a16:creationId xmlns:a16="http://schemas.microsoft.com/office/drawing/2014/main" id="{B55034CB-CA78-32CC-41BE-11365B4224B1}"/>
              </a:ext>
            </a:extLst>
          </p:cNvPr>
          <p:cNvGrpSpPr/>
          <p:nvPr/>
        </p:nvGrpSpPr>
        <p:grpSpPr>
          <a:xfrm>
            <a:off x="4780744" y="1132756"/>
            <a:ext cx="1476000" cy="216000"/>
            <a:chOff x="4582885" y="862657"/>
            <a:chExt cx="1476000" cy="216000"/>
          </a:xfrm>
        </p:grpSpPr>
        <p:sp>
          <p:nvSpPr>
            <p:cNvPr id="71" name="Rectangle: Rounded Corners 6">
              <a:extLst>
                <a:ext uri="{FF2B5EF4-FFF2-40B4-BE49-F238E27FC236}">
                  <a16:creationId xmlns:a16="http://schemas.microsoft.com/office/drawing/2014/main" id="{3EB2C820-FB52-76C3-BD84-AE1C84F8E2D9}"/>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72" name="Graphic 71">
              <a:extLst>
                <a:ext uri="{FF2B5EF4-FFF2-40B4-BE49-F238E27FC236}">
                  <a16:creationId xmlns:a16="http://schemas.microsoft.com/office/drawing/2014/main" id="{AE08B505-2130-45EB-F7EB-FAABA07B22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73" name="Rectangle: Rounded Corners 6">
            <a:extLst>
              <a:ext uri="{FF2B5EF4-FFF2-40B4-BE49-F238E27FC236}">
                <a16:creationId xmlns:a16="http://schemas.microsoft.com/office/drawing/2014/main" id="{B3568A06-BC01-400A-6F98-68B5E877D83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4" name="Group 73">
            <a:extLst>
              <a:ext uri="{FF2B5EF4-FFF2-40B4-BE49-F238E27FC236}">
                <a16:creationId xmlns:a16="http://schemas.microsoft.com/office/drawing/2014/main" id="{D1424CD7-ED1C-7449-EB1C-462051F05118}"/>
              </a:ext>
            </a:extLst>
          </p:cNvPr>
          <p:cNvGrpSpPr/>
          <p:nvPr/>
        </p:nvGrpSpPr>
        <p:grpSpPr>
          <a:xfrm>
            <a:off x="7523373" y="1127774"/>
            <a:ext cx="1260000" cy="216000"/>
            <a:chOff x="1194743" y="1140160"/>
            <a:chExt cx="1260000" cy="216000"/>
          </a:xfrm>
        </p:grpSpPr>
        <p:sp>
          <p:nvSpPr>
            <p:cNvPr id="75" name="Rectangle: Rounded Corners 6">
              <a:extLst>
                <a:ext uri="{FF2B5EF4-FFF2-40B4-BE49-F238E27FC236}">
                  <a16:creationId xmlns:a16="http://schemas.microsoft.com/office/drawing/2014/main" id="{A9EE9E7C-BE02-EC0D-2F29-92B00F2B31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6" name="Graphic 75">
              <a:extLst>
                <a:ext uri="{FF2B5EF4-FFF2-40B4-BE49-F238E27FC236}">
                  <a16:creationId xmlns:a16="http://schemas.microsoft.com/office/drawing/2014/main" id="{60E54C1C-D05A-674A-CE40-2A0B810B3D5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7" name="Group 76">
            <a:extLst>
              <a:ext uri="{FF2B5EF4-FFF2-40B4-BE49-F238E27FC236}">
                <a16:creationId xmlns:a16="http://schemas.microsoft.com/office/drawing/2014/main" id="{9BB200BB-90C1-C6E0-3714-222436AE6F02}"/>
              </a:ext>
            </a:extLst>
          </p:cNvPr>
          <p:cNvGrpSpPr/>
          <p:nvPr/>
        </p:nvGrpSpPr>
        <p:grpSpPr>
          <a:xfrm>
            <a:off x="8868697" y="1127774"/>
            <a:ext cx="1450784" cy="216000"/>
            <a:chOff x="1194743" y="1140160"/>
            <a:chExt cx="1450784" cy="216000"/>
          </a:xfrm>
        </p:grpSpPr>
        <p:sp>
          <p:nvSpPr>
            <p:cNvPr id="78" name="Rectangle: Rounded Corners 6">
              <a:extLst>
                <a:ext uri="{FF2B5EF4-FFF2-40B4-BE49-F238E27FC236}">
                  <a16:creationId xmlns:a16="http://schemas.microsoft.com/office/drawing/2014/main" id="{3B270E3B-846A-BF30-4A69-188585706BC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9" name="Graphic 78">
              <a:extLst>
                <a:ext uri="{FF2B5EF4-FFF2-40B4-BE49-F238E27FC236}">
                  <a16:creationId xmlns:a16="http://schemas.microsoft.com/office/drawing/2014/main" id="{EC783AF7-948B-881F-D61D-CC4E3CAE4A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80" name="Picture 79">
            <a:extLst>
              <a:ext uri="{FF2B5EF4-FFF2-40B4-BE49-F238E27FC236}">
                <a16:creationId xmlns:a16="http://schemas.microsoft.com/office/drawing/2014/main" id="{9D3FB14A-310A-9EEC-1F4A-AE6FA1B492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97779" y="4384332"/>
            <a:ext cx="1994222" cy="2490193"/>
          </a:xfrm>
          <a:prstGeom prst="rect">
            <a:avLst/>
          </a:prstGeom>
        </p:spPr>
      </p:pic>
      <p:grpSp>
        <p:nvGrpSpPr>
          <p:cNvPr id="197" name="Group 196">
            <a:extLst>
              <a:ext uri="{FF2B5EF4-FFF2-40B4-BE49-F238E27FC236}">
                <a16:creationId xmlns:a16="http://schemas.microsoft.com/office/drawing/2014/main" id="{298F4D62-ED2B-D170-C1C8-8A31D8267522}"/>
              </a:ext>
            </a:extLst>
          </p:cNvPr>
          <p:cNvGrpSpPr/>
          <p:nvPr/>
        </p:nvGrpSpPr>
        <p:grpSpPr>
          <a:xfrm>
            <a:off x="804187" y="2761669"/>
            <a:ext cx="2351135" cy="360000"/>
            <a:chOff x="588263" y="1217924"/>
            <a:chExt cx="2351135" cy="360000"/>
          </a:xfrm>
        </p:grpSpPr>
        <p:pic>
          <p:nvPicPr>
            <p:cNvPr id="198" name="Picture 197" descr="Zip Co logo SVG free download, id: 101874 - Brandlogos.net">
              <a:hlinkClick r:id="rId8"/>
              <a:extLst>
                <a:ext uri="{FF2B5EF4-FFF2-40B4-BE49-F238E27FC236}">
                  <a16:creationId xmlns:a16="http://schemas.microsoft.com/office/drawing/2014/main" id="{26183DD6-527E-CE83-5598-B4E388F005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73078EE-A693-02D3-2E69-DC9476F7453A}"/>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6399E500-9E93-DB97-5020-01C163A3D74E}"/>
              </a:ext>
            </a:extLst>
          </p:cNvPr>
          <p:cNvGrpSpPr/>
          <p:nvPr/>
        </p:nvGrpSpPr>
        <p:grpSpPr>
          <a:xfrm>
            <a:off x="4276273" y="2761669"/>
            <a:ext cx="2351135" cy="360000"/>
            <a:chOff x="588263" y="1217924"/>
            <a:chExt cx="2351135" cy="360000"/>
          </a:xfrm>
        </p:grpSpPr>
        <p:pic>
          <p:nvPicPr>
            <p:cNvPr id="201" name="Picture 200" descr="Zip Co logo SVG free download, id: 101874 - Brandlogos.net">
              <a:hlinkClick r:id="rId8"/>
              <a:extLst>
                <a:ext uri="{FF2B5EF4-FFF2-40B4-BE49-F238E27FC236}">
                  <a16:creationId xmlns:a16="http://schemas.microsoft.com/office/drawing/2014/main" id="{3A8CF872-E4FD-C12A-372A-D5BD76F1C0F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AD1853DD-22E6-5C8D-A6CF-E00F3A5ACAA0}"/>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21825C65-2913-0236-6EE4-0B9F3C8A5864}"/>
              </a:ext>
            </a:extLst>
          </p:cNvPr>
          <p:cNvGrpSpPr/>
          <p:nvPr/>
        </p:nvGrpSpPr>
        <p:grpSpPr>
          <a:xfrm>
            <a:off x="7739914" y="2761669"/>
            <a:ext cx="2351135" cy="360000"/>
            <a:chOff x="588263" y="3617084"/>
            <a:chExt cx="2351135" cy="360000"/>
          </a:xfrm>
        </p:grpSpPr>
        <p:pic>
          <p:nvPicPr>
            <p:cNvPr id="204" name="Picture 203">
              <a:extLst>
                <a:ext uri="{FF2B5EF4-FFF2-40B4-BE49-F238E27FC236}">
                  <a16:creationId xmlns:a16="http://schemas.microsoft.com/office/drawing/2014/main" id="{A968FA9E-08A6-118F-87E4-EB415E96BB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B472FC1-EED2-A9EB-627E-D16EADB8117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32130C1D-146E-87C9-AEC5-5618DA601A09}"/>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CA9E16C0-8D1E-0452-2816-AF9146755E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BCA805C0-4A50-22CF-7614-97BFA1C7F329}"/>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p>
            <a:p>
              <a:pPr defTabSz="914367">
                <a:defRPr/>
              </a:pPr>
              <a:r>
                <a:rPr lang="en-US" sz="900" noProof="0">
                  <a:solidFill>
                    <a:srgbClr val="0078D4"/>
                  </a:solidFill>
                  <a:latin typeface="Segoe UI Semibold"/>
                </a:rPr>
                <a:t>+Copilot for Service</a:t>
              </a:r>
            </a:p>
          </p:txBody>
        </p:sp>
      </p:grpSp>
      <p:grpSp>
        <p:nvGrpSpPr>
          <p:cNvPr id="212" name="Group 211">
            <a:extLst>
              <a:ext uri="{FF2B5EF4-FFF2-40B4-BE49-F238E27FC236}">
                <a16:creationId xmlns:a16="http://schemas.microsoft.com/office/drawing/2014/main" id="{8C80DD12-93E4-87A8-CE3B-587071659F3C}"/>
              </a:ext>
            </a:extLst>
          </p:cNvPr>
          <p:cNvGrpSpPr/>
          <p:nvPr/>
        </p:nvGrpSpPr>
        <p:grpSpPr>
          <a:xfrm>
            <a:off x="7739914" y="5158847"/>
            <a:ext cx="2351135" cy="360000"/>
            <a:chOff x="588263" y="2657420"/>
            <a:chExt cx="2351135" cy="360000"/>
          </a:xfrm>
        </p:grpSpPr>
        <p:pic>
          <p:nvPicPr>
            <p:cNvPr id="213" name="Picture 212">
              <a:extLst>
                <a:ext uri="{FF2B5EF4-FFF2-40B4-BE49-F238E27FC236}">
                  <a16:creationId xmlns:a16="http://schemas.microsoft.com/office/drawing/2014/main" id="{0BEE1BBD-989C-2668-8759-5AC387C06C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4" name="TextBox 213">
              <a:extLst>
                <a:ext uri="{FF2B5EF4-FFF2-40B4-BE49-F238E27FC236}">
                  <a16:creationId xmlns:a16="http://schemas.microsoft.com/office/drawing/2014/main" id="{F917FF53-DA19-FA5E-3F0A-9914D79310E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0570F29F-4EB4-715A-D275-45B8B86E1CBE}"/>
              </a:ext>
            </a:extLst>
          </p:cNvPr>
          <p:cNvGrpSpPr/>
          <p:nvPr/>
        </p:nvGrpSpPr>
        <p:grpSpPr>
          <a:xfrm>
            <a:off x="808131" y="5184959"/>
            <a:ext cx="2333190" cy="274320"/>
            <a:chOff x="5945458" y="4567067"/>
            <a:chExt cx="2333190" cy="274320"/>
          </a:xfrm>
        </p:grpSpPr>
        <p:pic>
          <p:nvPicPr>
            <p:cNvPr id="3" name="Picture 2">
              <a:extLst>
                <a:ext uri="{FF2B5EF4-FFF2-40B4-BE49-F238E27FC236}">
                  <a16:creationId xmlns:a16="http://schemas.microsoft.com/office/drawing/2014/main" id="{279ABCEE-F2EC-B343-36DC-2183D7BB2A6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45458" y="4567067"/>
              <a:ext cx="301083" cy="274320"/>
            </a:xfrm>
            <a:prstGeom prst="rect">
              <a:avLst/>
            </a:prstGeom>
          </p:spPr>
        </p:pic>
        <p:sp>
          <p:nvSpPr>
            <p:cNvPr id="5" name="TextBox 4">
              <a:extLst>
                <a:ext uri="{FF2B5EF4-FFF2-40B4-BE49-F238E27FC236}">
                  <a16:creationId xmlns:a16="http://schemas.microsoft.com/office/drawing/2014/main" id="{91F365F2-314E-560F-45D3-90140948F15B}"/>
                </a:ext>
                <a:ext uri="{C183D7F6-B498-43B3-948B-1728B52AA6E4}">
                  <adec:decorative xmlns:adec="http://schemas.microsoft.com/office/drawing/2017/decorative" val="0"/>
                </a:ext>
              </a:extLst>
            </p:cNvPr>
            <p:cNvSpPr txBox="1"/>
            <p:nvPr/>
          </p:nvSpPr>
          <p:spPr>
            <a:xfrm>
              <a:off x="6386464" y="460882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for Service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4" name="Graphic 2">
            <a:hlinkClick r:id="rId13"/>
            <a:extLst>
              <a:ext uri="{FF2B5EF4-FFF2-40B4-BE49-F238E27FC236}">
                <a16:creationId xmlns:a16="http://schemas.microsoft.com/office/drawing/2014/main" id="{B92D3E66-8ECD-7A8B-3EE8-C4E91D9DA3D9}"/>
              </a:ext>
            </a:extLst>
          </p:cNvPr>
          <p:cNvSpPr/>
          <p:nvPr/>
        </p:nvSpPr>
        <p:spPr>
          <a:xfrm>
            <a:off x="6382856" y="42839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8970042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B686F-0D25-649C-9F8A-1F0AD6043169}"/>
            </a:ext>
          </a:extLst>
        </p:cNvPr>
        <p:cNvGrpSpPr/>
        <p:nvPr/>
      </p:nvGrpSpPr>
      <p:grpSpPr>
        <a:xfrm>
          <a:off x="0" y="0"/>
          <a:ext cx="0" cy="0"/>
          <a:chOff x="0" y="0"/>
          <a:chExt cx="0" cy="0"/>
        </a:xfrm>
      </p:grpSpPr>
      <p:sp>
        <p:nvSpPr>
          <p:cNvPr id="38" name="Title 44">
            <a:extLst>
              <a:ext uri="{FF2B5EF4-FFF2-40B4-BE49-F238E27FC236}">
                <a16:creationId xmlns:a16="http://schemas.microsoft.com/office/drawing/2014/main" id="{BEBA317C-413E-9A86-BC99-269518DCF234}"/>
              </a:ext>
            </a:extLst>
          </p:cNvPr>
          <p:cNvSpPr>
            <a:spLocks noGrp="1"/>
          </p:cNvSpPr>
          <p:nvPr>
            <p:ph type="title"/>
          </p:nvPr>
        </p:nvSpPr>
        <p:spPr>
          <a:xfrm>
            <a:off x="584200" y="387766"/>
            <a:ext cx="6043208" cy="526298"/>
          </a:xfrm>
        </p:spPr>
        <p:txBody>
          <a:bodyPr/>
          <a:lstStyle/>
          <a:p>
            <a:r>
              <a:rPr lang="en-US" noProof="0" dirty="0">
                <a:solidFill>
                  <a:srgbClr val="0078D4"/>
                </a:solidFill>
              </a:rPr>
              <a:t>Customer Service | </a:t>
            </a:r>
            <a:r>
              <a:rPr lang="en-US" noProof="0" dirty="0"/>
              <a:t>Respond to a customer complaint (Microsoft 365 Copilot)</a:t>
            </a:r>
          </a:p>
        </p:txBody>
      </p:sp>
      <p:sp>
        <p:nvSpPr>
          <p:cNvPr id="14" name="Text Placeholder 13">
            <a:extLst>
              <a:ext uri="{FF2B5EF4-FFF2-40B4-BE49-F238E27FC236}">
                <a16:creationId xmlns:a16="http://schemas.microsoft.com/office/drawing/2014/main" id="{1257F014-F2EF-60C5-6EF1-5E2657ABC9F5}"/>
              </a:ext>
            </a:extLst>
          </p:cNvPr>
          <p:cNvSpPr>
            <a:spLocks noGrp="1"/>
          </p:cNvSpPr>
          <p:nvPr>
            <p:ph type="body" sz="quarter" idx="11"/>
          </p:nvPr>
        </p:nvSpPr>
        <p:spPr>
          <a:xfrm>
            <a:off x="584200" y="1593881"/>
            <a:ext cx="2808000" cy="345600"/>
          </a:xfrm>
        </p:spPr>
        <p:txBody>
          <a:bodyPr/>
          <a:lstStyle/>
          <a:p>
            <a:r>
              <a:rPr lang="en-US" noProof="0"/>
              <a:t>1. Review customer history</a:t>
            </a:r>
          </a:p>
        </p:txBody>
      </p:sp>
      <p:sp>
        <p:nvSpPr>
          <p:cNvPr id="15" name="Text Placeholder 14">
            <a:extLst>
              <a:ext uri="{FF2B5EF4-FFF2-40B4-BE49-F238E27FC236}">
                <a16:creationId xmlns:a16="http://schemas.microsoft.com/office/drawing/2014/main" id="{5550648A-D55C-C277-FBA1-0129ED391D27}"/>
              </a:ext>
            </a:extLst>
          </p:cNvPr>
          <p:cNvSpPr>
            <a:spLocks noGrp="1"/>
          </p:cNvSpPr>
          <p:nvPr>
            <p:ph type="body" sz="quarter" idx="12"/>
          </p:nvPr>
        </p:nvSpPr>
        <p:spPr>
          <a:xfrm>
            <a:off x="584200" y="4052218"/>
            <a:ext cx="2808000" cy="345600"/>
          </a:xfrm>
        </p:spPr>
        <p:txBody>
          <a:bodyPr/>
          <a:lstStyle/>
          <a:p>
            <a:r>
              <a:rPr lang="en-US" noProof="0"/>
              <a:t>6. Share response</a:t>
            </a:r>
          </a:p>
        </p:txBody>
      </p:sp>
      <p:sp>
        <p:nvSpPr>
          <p:cNvPr id="16" name="Text Placeholder 15">
            <a:extLst>
              <a:ext uri="{FF2B5EF4-FFF2-40B4-BE49-F238E27FC236}">
                <a16:creationId xmlns:a16="http://schemas.microsoft.com/office/drawing/2014/main" id="{7295E12B-3E4B-F37F-EB3E-16EE2CE3D851}"/>
              </a:ext>
            </a:extLst>
          </p:cNvPr>
          <p:cNvSpPr>
            <a:spLocks noGrp="1"/>
          </p:cNvSpPr>
          <p:nvPr>
            <p:ph type="body" sz="quarter" idx="13"/>
          </p:nvPr>
        </p:nvSpPr>
        <p:spPr>
          <a:xfrm>
            <a:off x="4047840" y="1593881"/>
            <a:ext cx="2808000" cy="345600"/>
          </a:xfrm>
        </p:spPr>
        <p:txBody>
          <a:bodyPr/>
          <a:lstStyle/>
          <a:p>
            <a:r>
              <a:rPr lang="en-US" noProof="0"/>
              <a:t>2. Accelerate diagnosis</a:t>
            </a:r>
          </a:p>
        </p:txBody>
      </p:sp>
      <p:sp>
        <p:nvSpPr>
          <p:cNvPr id="17" name="Text Placeholder 16">
            <a:extLst>
              <a:ext uri="{FF2B5EF4-FFF2-40B4-BE49-F238E27FC236}">
                <a16:creationId xmlns:a16="http://schemas.microsoft.com/office/drawing/2014/main" id="{62E36D36-3106-7B2B-DE4B-4EB221DC977B}"/>
              </a:ext>
            </a:extLst>
          </p:cNvPr>
          <p:cNvSpPr>
            <a:spLocks noGrp="1"/>
          </p:cNvSpPr>
          <p:nvPr>
            <p:ph type="body" sz="quarter" idx="14"/>
          </p:nvPr>
        </p:nvSpPr>
        <p:spPr>
          <a:xfrm>
            <a:off x="4047840" y="4052218"/>
            <a:ext cx="2808000" cy="345600"/>
          </a:xfrm>
        </p:spPr>
        <p:txBody>
          <a:bodyPr/>
          <a:lstStyle/>
          <a:p>
            <a:r>
              <a:rPr lang="en-US" noProof="0"/>
              <a:t>5. Meet with the customer</a:t>
            </a:r>
          </a:p>
        </p:txBody>
      </p:sp>
      <p:sp>
        <p:nvSpPr>
          <p:cNvPr id="18" name="Text Placeholder 17">
            <a:extLst>
              <a:ext uri="{FF2B5EF4-FFF2-40B4-BE49-F238E27FC236}">
                <a16:creationId xmlns:a16="http://schemas.microsoft.com/office/drawing/2014/main" id="{DFEF37BF-DEBD-F8C1-C706-91AEB958F0CF}"/>
              </a:ext>
            </a:extLst>
          </p:cNvPr>
          <p:cNvSpPr>
            <a:spLocks noGrp="1"/>
          </p:cNvSpPr>
          <p:nvPr>
            <p:ph type="body" sz="quarter" idx="15"/>
          </p:nvPr>
        </p:nvSpPr>
        <p:spPr>
          <a:xfrm>
            <a:off x="7511481" y="1593881"/>
            <a:ext cx="2808000" cy="345600"/>
          </a:xfrm>
        </p:spPr>
        <p:txBody>
          <a:bodyPr/>
          <a:lstStyle/>
          <a:p>
            <a:r>
              <a:rPr lang="en-US" noProof="0"/>
              <a:t>3. Meet with product team</a:t>
            </a:r>
          </a:p>
        </p:txBody>
      </p:sp>
      <p:sp>
        <p:nvSpPr>
          <p:cNvPr id="19" name="Text Placeholder 18">
            <a:extLst>
              <a:ext uri="{FF2B5EF4-FFF2-40B4-BE49-F238E27FC236}">
                <a16:creationId xmlns:a16="http://schemas.microsoft.com/office/drawing/2014/main" id="{3616A35E-01C3-B868-1745-DA37FB4FBF5A}"/>
              </a:ext>
            </a:extLst>
          </p:cNvPr>
          <p:cNvSpPr>
            <a:spLocks noGrp="1"/>
          </p:cNvSpPr>
          <p:nvPr>
            <p:ph type="body" sz="quarter" idx="16"/>
          </p:nvPr>
        </p:nvSpPr>
        <p:spPr>
          <a:xfrm>
            <a:off x="7511481" y="4052218"/>
            <a:ext cx="2808000" cy="345600"/>
          </a:xfrm>
        </p:spPr>
        <p:txBody>
          <a:bodyPr/>
          <a:lstStyle/>
          <a:p>
            <a:r>
              <a:rPr lang="en-US" noProof="0"/>
              <a:t>4. Draft proposed response</a:t>
            </a:r>
          </a:p>
        </p:txBody>
      </p:sp>
      <p:sp>
        <p:nvSpPr>
          <p:cNvPr id="39" name="Text Placeholder 52">
            <a:extLst>
              <a:ext uri="{FF2B5EF4-FFF2-40B4-BE49-F238E27FC236}">
                <a16:creationId xmlns:a16="http://schemas.microsoft.com/office/drawing/2014/main" id="{08C9B840-835A-1486-B78D-FEE8915DF965}"/>
              </a:ext>
            </a:extLst>
          </p:cNvPr>
          <p:cNvSpPr>
            <a:spLocks noGrp="1"/>
          </p:cNvSpPr>
          <p:nvPr>
            <p:ph type="body" sz="quarter" idx="17"/>
          </p:nvPr>
        </p:nvSpPr>
        <p:spPr>
          <a:xfrm>
            <a:off x="6346283" y="521099"/>
            <a:ext cx="3772646" cy="169277"/>
          </a:xfrm>
        </p:spPr>
        <p:txBody>
          <a:bodyPr/>
          <a:lstStyle/>
          <a:p>
            <a:r>
              <a:rPr lang="en-US" noProof="0"/>
              <a:t>Microsoft 365 Copilot</a:t>
            </a:r>
            <a:endParaRPr lang="en-US" sz="900" i="1" noProof="0"/>
          </a:p>
        </p:txBody>
      </p:sp>
      <p:sp>
        <p:nvSpPr>
          <p:cNvPr id="132" name="Text Placeholder 131">
            <a:extLst>
              <a:ext uri="{FF2B5EF4-FFF2-40B4-BE49-F238E27FC236}">
                <a16:creationId xmlns:a16="http://schemas.microsoft.com/office/drawing/2014/main" id="{6BEAE31C-4D15-5C39-BD6A-C3B36B4EDF4F}"/>
              </a:ext>
            </a:extLst>
          </p:cNvPr>
          <p:cNvSpPr>
            <a:spLocks noGrp="1"/>
          </p:cNvSpPr>
          <p:nvPr>
            <p:ph type="body" sz="quarter" idx="18"/>
          </p:nvPr>
        </p:nvSpPr>
        <p:spPr/>
        <p:txBody>
          <a:bodyPr>
            <a:noAutofit/>
          </a:bodyPr>
          <a:lstStyle/>
          <a:p>
            <a:r>
              <a:rPr kumimoji="0" lang="en-US" b="0" i="0" u="none" strike="noStrike" kern="1200" cap="none" spc="0" normalizeH="0" baseline="0" noProof="0" dirty="0">
                <a:ln>
                  <a:noFill/>
                </a:ln>
                <a:solidFill>
                  <a:srgbClr val="1A1A1A"/>
                </a:solidFill>
                <a:effectLst/>
                <a:uLnTx/>
                <a:uFillTx/>
                <a:latin typeface="Segoe UI"/>
                <a:ea typeface="+mn-ea"/>
                <a:cs typeface="Segoe UI" pitchFamily="34" charset="0"/>
              </a:rPr>
              <a:t>Prompt Copilot to summarize email threads and customer meetings, as well as previous interactions using single interface. </a:t>
            </a:r>
          </a:p>
        </p:txBody>
      </p:sp>
      <p:sp>
        <p:nvSpPr>
          <p:cNvPr id="133" name="Text Placeholder 132">
            <a:extLst>
              <a:ext uri="{FF2B5EF4-FFF2-40B4-BE49-F238E27FC236}">
                <a16:creationId xmlns:a16="http://schemas.microsoft.com/office/drawing/2014/main" id="{EF1F78EB-E841-5592-56DA-725ED26F5078}"/>
              </a:ext>
            </a:extLst>
          </p:cNvPr>
          <p:cNvSpPr>
            <a:spLocks noGrp="1"/>
          </p:cNvSpPr>
          <p:nvPr>
            <p:ph type="body" sz="quarter" idx="19"/>
          </p:nvPr>
        </p:nvSpPr>
        <p:spPr>
          <a:xfrm>
            <a:off x="4047840" y="2032188"/>
            <a:ext cx="2808000" cy="954102"/>
          </a:xfrm>
        </p:spPr>
        <p:txBody>
          <a:bodyPr>
            <a:norm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Ask Copilot to gather product information from internal an</a:t>
            </a:r>
            <a:r>
              <a:rPr lang="en-US" noProof="0">
                <a:solidFill>
                  <a:srgbClr val="1A1A1A"/>
                </a:solidFill>
                <a:latin typeface="Segoe UI"/>
              </a:rPr>
              <a:t>d external sources and historical resolution to aid diagnosis</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Format the response using Copilot Pages.</a:t>
            </a:r>
          </a:p>
        </p:txBody>
      </p:sp>
      <p:sp>
        <p:nvSpPr>
          <p:cNvPr id="134" name="Text Placeholder 133">
            <a:extLst>
              <a:ext uri="{FF2B5EF4-FFF2-40B4-BE49-F238E27FC236}">
                <a16:creationId xmlns:a16="http://schemas.microsoft.com/office/drawing/2014/main" id="{22777C0D-FB9F-2CD8-22E0-C884F33AFB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Teams to suggest questions to ask the product team based on the customer request and potential solutions.</a:t>
            </a:r>
          </a:p>
        </p:txBody>
      </p:sp>
      <p:sp>
        <p:nvSpPr>
          <p:cNvPr id="135" name="Text Placeholder 134">
            <a:extLst>
              <a:ext uri="{FF2B5EF4-FFF2-40B4-BE49-F238E27FC236}">
                <a16:creationId xmlns:a16="http://schemas.microsoft.com/office/drawing/2014/main" id="{6C16C50E-9929-B053-AB1F-FB0A42588225}"/>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a:t>
            </a:r>
            <a:r>
              <a:rPr kumimoji="0" lang="en-US" sz="900" b="0" i="0" u="none" strike="noStrike" kern="0" cap="none" spc="0" normalizeH="0" baseline="0" noProof="0">
                <a:ln>
                  <a:noFill/>
                </a:ln>
                <a:solidFill>
                  <a:srgbClr val="1A1A1A"/>
                </a:solidFill>
                <a:effectLst/>
                <a:uLnTx/>
                <a:uFillTx/>
                <a:latin typeface="Segoe UI"/>
                <a:ea typeface="+mn-ea"/>
                <a:cs typeface="+mn-cs"/>
              </a:rPr>
              <a:t> to on the concerns raised across all interactions.</a:t>
            </a:r>
          </a:p>
        </p:txBody>
      </p:sp>
      <p:sp>
        <p:nvSpPr>
          <p:cNvPr id="137" name="Text Placeholder 136">
            <a:extLst>
              <a:ext uri="{FF2B5EF4-FFF2-40B4-BE49-F238E27FC236}">
                <a16:creationId xmlns:a16="http://schemas.microsoft.com/office/drawing/2014/main" id="{324A87F6-5EBA-0A11-0F85-8B481709E035}"/>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Quickly summarize </a:t>
            </a:r>
            <a:r>
              <a:rPr kumimoji="0" lang="en-US" sz="900" b="0" i="0" u="none" strike="noStrike" kern="1200" cap="none" spc="0" normalizeH="0" baseline="0" noProof="0">
                <a:ln>
                  <a:noFill/>
                </a:ln>
                <a:solidFill>
                  <a:srgbClr val="000000"/>
                </a:solidFill>
                <a:effectLst/>
                <a:uLnTx/>
                <a:uFillTx/>
                <a:latin typeface="Segoe UI"/>
                <a:ea typeface="+mn-ea"/>
                <a:cs typeface="+mn-cs"/>
              </a:rPr>
              <a:t>files and draft emails to inform customers.</a:t>
            </a:r>
          </a:p>
        </p:txBody>
      </p:sp>
      <p:sp>
        <p:nvSpPr>
          <p:cNvPr id="139" name="Text Placeholder 138">
            <a:extLst>
              <a:ext uri="{FF2B5EF4-FFF2-40B4-BE49-F238E27FC236}">
                <a16:creationId xmlns:a16="http://schemas.microsoft.com/office/drawing/2014/main" id="{B3260E58-DF25-3C0B-499D-1A30653718FD}"/>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Gathering product information </a:t>
            </a:r>
            <a:r>
              <a:rPr kumimoji="0" lang="en-US" sz="900" b="0" i="0" u="none" strike="noStrike" kern="0" cap="none" spc="0" normalizeH="0" baseline="0" noProof="0">
                <a:ln>
                  <a:noFill/>
                </a:ln>
                <a:solidFill>
                  <a:srgbClr val="1A1A1A"/>
                </a:solidFill>
                <a:effectLst/>
                <a:uLnTx/>
                <a:uFillTx/>
                <a:latin typeface="Segoe UI"/>
                <a:ea typeface="+mn-ea"/>
                <a:cs typeface="+mn-cs"/>
              </a:rPr>
              <a:t>from multiple sources and asking Copilot to prepare a summary can save time and increase accuracy.</a:t>
            </a:r>
          </a:p>
        </p:txBody>
      </p:sp>
      <p:sp>
        <p:nvSpPr>
          <p:cNvPr id="140" name="Text Placeholder 139">
            <a:extLst>
              <a:ext uri="{FF2B5EF4-FFF2-40B4-BE49-F238E27FC236}">
                <a16:creationId xmlns:a16="http://schemas.microsoft.com/office/drawing/2014/main" id="{F03E0E01-D8E1-BF11-1BAB-76F84649F1F4}"/>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action items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the resolution process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a successful close.</a:t>
            </a:r>
          </a:p>
        </p:txBody>
      </p:sp>
      <p:sp>
        <p:nvSpPr>
          <p:cNvPr id="145" name="Text Placeholder 144">
            <a:extLst>
              <a:ext uri="{FF2B5EF4-FFF2-40B4-BE49-F238E27FC236}">
                <a16:creationId xmlns:a16="http://schemas.microsoft.com/office/drawing/2014/main" id="{0779C641-F495-5FD2-17EB-9DB62DEC32F6}"/>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Copilot can help boost creativity</a:t>
            </a:r>
            <a:r>
              <a:rPr kumimoji="0" lang="en-US" sz="900" b="0" i="0" u="none" strike="noStrike" kern="0" cap="none" spc="0" normalizeH="0" baseline="0" noProof="0">
                <a:ln>
                  <a:noFill/>
                </a:ln>
                <a:solidFill>
                  <a:srgbClr val="1A1A1A"/>
                </a:solidFill>
                <a:effectLst/>
                <a:uLnTx/>
                <a:uFillTx/>
                <a:latin typeface="Segoe UI"/>
                <a:ea typeface="+mn-ea"/>
                <a:cs typeface="+mn-cs"/>
              </a:rPr>
              <a:t> by suggesting solutions from its vast knowledge base.</a:t>
            </a:r>
          </a:p>
        </p:txBody>
      </p:sp>
      <p:sp>
        <p:nvSpPr>
          <p:cNvPr id="146" name="Text Placeholder 145">
            <a:extLst>
              <a:ext uri="{FF2B5EF4-FFF2-40B4-BE49-F238E27FC236}">
                <a16:creationId xmlns:a16="http://schemas.microsoft.com/office/drawing/2014/main" id="{D9AEC989-4F0E-07A6-EA08-23156C53E1FB}"/>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Rapidly update key guides</a:t>
            </a:r>
            <a:r>
              <a:rPr kumimoji="0" lang="en-US" sz="900" b="0" i="0" u="none" strike="noStrike" kern="1200" cap="none" spc="0" normalizeH="0" baseline="0" noProof="0">
                <a:ln>
                  <a:noFill/>
                </a:ln>
                <a:solidFill>
                  <a:srgbClr val="000000"/>
                </a:solidFill>
                <a:effectLst/>
                <a:uLnTx/>
                <a:uFillTx/>
                <a:latin typeface="Segoe UI"/>
                <a:ea typeface="+mn-ea"/>
                <a:cs typeface="+mn-cs"/>
              </a:rPr>
              <a:t> and scripts directly from the meeting recap. </a:t>
            </a:r>
          </a:p>
        </p:txBody>
      </p:sp>
      <p:sp>
        <p:nvSpPr>
          <p:cNvPr id="147" name="Text Placeholder 146">
            <a:extLst>
              <a:ext uri="{FF2B5EF4-FFF2-40B4-BE49-F238E27FC236}">
                <a16:creationId xmlns:a16="http://schemas.microsoft.com/office/drawing/2014/main" id="{2400A323-D0A2-1B05-6D32-FAF0FB4372B7}"/>
              </a:ext>
            </a:extLst>
          </p:cNvPr>
          <p:cNvSpPr>
            <a:spLocks noGrp="1"/>
          </p:cNvSpPr>
          <p:nvPr>
            <p:ph type="body" sz="quarter" idx="27"/>
          </p:nvPr>
        </p:nvSpPr>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draft an email summarizing the interaction and highlighting how the issues will be resolved. Open the Copilot response in Outlook to finalize and send the email.</a:t>
            </a:r>
          </a:p>
        </p:txBody>
      </p:sp>
      <p:sp>
        <p:nvSpPr>
          <p:cNvPr id="148" name="Text Placeholder 147">
            <a:extLst>
              <a:ext uri="{FF2B5EF4-FFF2-40B4-BE49-F238E27FC236}">
                <a16:creationId xmlns:a16="http://schemas.microsoft.com/office/drawing/2014/main" id="{A7B4A26B-9E0B-3D78-D860-A56D3974C03B}"/>
              </a:ext>
            </a:extLst>
          </p:cNvPr>
          <p:cNvSpPr>
            <a:spLocks noGrp="1"/>
          </p:cNvSpPr>
          <p:nvPr>
            <p:ph type="body" sz="quarter" idx="2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Have Copilot in Teams </a:t>
            </a:r>
            <a:r>
              <a:rPr lang="en-US" dirty="0">
                <a:solidFill>
                  <a:srgbClr val="1A1A1A"/>
                </a:solidFill>
                <a:latin typeface="Segoe UI"/>
              </a:rPr>
              <a:t>Phone </a:t>
            </a:r>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take notes and summarize action items. </a:t>
            </a:r>
          </a:p>
        </p:txBody>
      </p:sp>
      <p:sp>
        <p:nvSpPr>
          <p:cNvPr id="149" name="Text Placeholder 148">
            <a:extLst>
              <a:ext uri="{FF2B5EF4-FFF2-40B4-BE49-F238E27FC236}">
                <a16:creationId xmlns:a16="http://schemas.microsoft.com/office/drawing/2014/main" id="{E3BBFA08-53EB-D01A-C69E-FB5D3B8BF5A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update best practices and scripts to enable Copilot to provide agents with step-by-step resolution procedures based on the diagnosed issue.</a:t>
            </a:r>
          </a:p>
        </p:txBody>
      </p:sp>
      <p:sp>
        <p:nvSpPr>
          <p:cNvPr id="40" name="Text Placeholder 86">
            <a:extLst>
              <a:ext uri="{FF2B5EF4-FFF2-40B4-BE49-F238E27FC236}">
                <a16:creationId xmlns:a16="http://schemas.microsoft.com/office/drawing/2014/main" id="{0CE122F8-A285-A925-8D2D-3BFF41CAB3DF}"/>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50" name="Text Placeholder 149">
            <a:extLst>
              <a:ext uri="{FF2B5EF4-FFF2-40B4-BE49-F238E27FC236}">
                <a16:creationId xmlns:a16="http://schemas.microsoft.com/office/drawing/2014/main" id="{7BE322B5-EB03-6BCD-6A73-5E963A57F00A}"/>
              </a:ext>
            </a:extLst>
          </p:cNvPr>
          <p:cNvSpPr>
            <a:spLocks noGrp="1"/>
          </p:cNvSpPr>
          <p:nvPr>
            <p:ph type="body" sz="quarter" idx="38"/>
          </p:nvPr>
        </p:nvSpPr>
        <p:spPr>
          <a:solidFill>
            <a:srgbClr val="0070C0"/>
          </a:solidFill>
        </p:spPr>
        <p:txBody>
          <a:bodyPr/>
          <a:lstStyle/>
          <a:p>
            <a:endParaRPr lang="en-US" noProof="0"/>
          </a:p>
        </p:txBody>
      </p:sp>
      <p:sp>
        <p:nvSpPr>
          <p:cNvPr id="151" name="Text Placeholder 150">
            <a:extLst>
              <a:ext uri="{FF2B5EF4-FFF2-40B4-BE49-F238E27FC236}">
                <a16:creationId xmlns:a16="http://schemas.microsoft.com/office/drawing/2014/main" id="{229A5800-EE49-1EFF-1C4F-DF8F9A16FB3B}"/>
              </a:ext>
            </a:extLst>
          </p:cNvPr>
          <p:cNvSpPr>
            <a:spLocks noGrp="1"/>
          </p:cNvSpPr>
          <p:nvPr>
            <p:ph type="body" sz="quarter" idx="39"/>
          </p:nvPr>
        </p:nvSpPr>
        <p:spPr>
          <a:solidFill>
            <a:srgbClr val="0078D4"/>
          </a:solidFill>
        </p:spPr>
        <p:txBody>
          <a:bodyPr/>
          <a:lstStyle/>
          <a:p>
            <a:endParaRPr lang="en-US" noProof="0"/>
          </a:p>
        </p:txBody>
      </p:sp>
      <p:sp>
        <p:nvSpPr>
          <p:cNvPr id="152" name="Text Placeholder 151">
            <a:extLst>
              <a:ext uri="{FF2B5EF4-FFF2-40B4-BE49-F238E27FC236}">
                <a16:creationId xmlns:a16="http://schemas.microsoft.com/office/drawing/2014/main" id="{B79B154D-CA74-76B0-F221-32417C17511A}"/>
              </a:ext>
            </a:extLst>
          </p:cNvPr>
          <p:cNvSpPr>
            <a:spLocks noGrp="1"/>
          </p:cNvSpPr>
          <p:nvPr>
            <p:ph type="body" sz="quarter" idx="40"/>
          </p:nvPr>
        </p:nvSpPr>
        <p:spPr/>
        <p:txBody>
          <a:bodyPr/>
          <a:lstStyle/>
          <a:p>
            <a:endParaRPr lang="en-US" noProof="0"/>
          </a:p>
        </p:txBody>
      </p:sp>
      <p:sp>
        <p:nvSpPr>
          <p:cNvPr id="44" name="Rectangle: Rounded Corners 6">
            <a:extLst>
              <a:ext uri="{FF2B5EF4-FFF2-40B4-BE49-F238E27FC236}">
                <a16:creationId xmlns:a16="http://schemas.microsoft.com/office/drawing/2014/main" id="{21AF1471-B809-BC3F-5C6C-C32B466A7C4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5" name="Group 44">
            <a:extLst>
              <a:ext uri="{FF2B5EF4-FFF2-40B4-BE49-F238E27FC236}">
                <a16:creationId xmlns:a16="http://schemas.microsoft.com/office/drawing/2014/main" id="{90ECD313-D325-F50D-61AB-3D38752946CA}"/>
              </a:ext>
            </a:extLst>
          </p:cNvPr>
          <p:cNvGrpSpPr/>
          <p:nvPr/>
        </p:nvGrpSpPr>
        <p:grpSpPr>
          <a:xfrm>
            <a:off x="1624328" y="1132756"/>
            <a:ext cx="1332000" cy="216000"/>
            <a:chOff x="1198144" y="862657"/>
            <a:chExt cx="1332000" cy="216000"/>
          </a:xfrm>
        </p:grpSpPr>
        <p:sp>
          <p:nvSpPr>
            <p:cNvPr id="65" name="Rectangle: Rounded Corners 6">
              <a:extLst>
                <a:ext uri="{FF2B5EF4-FFF2-40B4-BE49-F238E27FC236}">
                  <a16:creationId xmlns:a16="http://schemas.microsoft.com/office/drawing/2014/main" id="{077C3BE1-2EBE-82A5-BCA5-66314EF5594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66" name="Graphic 65">
              <a:extLst>
                <a:ext uri="{FF2B5EF4-FFF2-40B4-BE49-F238E27FC236}">
                  <a16:creationId xmlns:a16="http://schemas.microsoft.com/office/drawing/2014/main" id="{FF8412F7-3288-E210-D29C-179363BD99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D4716CA9-4A8B-C6CC-B485-F99AA8DA1F4F}"/>
              </a:ext>
            </a:extLst>
          </p:cNvPr>
          <p:cNvGrpSpPr/>
          <p:nvPr/>
        </p:nvGrpSpPr>
        <p:grpSpPr>
          <a:xfrm>
            <a:off x="3022536" y="1132756"/>
            <a:ext cx="1692000" cy="216000"/>
            <a:chOff x="2707850" y="862657"/>
            <a:chExt cx="1692000" cy="216000"/>
          </a:xfrm>
        </p:grpSpPr>
        <p:sp>
          <p:nvSpPr>
            <p:cNvPr id="68" name="Rectangle: Rounded Corners 6">
              <a:extLst>
                <a:ext uri="{FF2B5EF4-FFF2-40B4-BE49-F238E27FC236}">
                  <a16:creationId xmlns:a16="http://schemas.microsoft.com/office/drawing/2014/main" id="{DF555C01-1B1D-7B29-A6A1-FB3D61E6052A}"/>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69" name="Graphic 68">
              <a:extLst>
                <a:ext uri="{FF2B5EF4-FFF2-40B4-BE49-F238E27FC236}">
                  <a16:creationId xmlns:a16="http://schemas.microsoft.com/office/drawing/2014/main" id="{268869A1-B52A-FDC2-F052-067167F898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0" name="Group 69">
            <a:extLst>
              <a:ext uri="{FF2B5EF4-FFF2-40B4-BE49-F238E27FC236}">
                <a16:creationId xmlns:a16="http://schemas.microsoft.com/office/drawing/2014/main" id="{B55034CB-CA78-32CC-41BE-11365B4224B1}"/>
              </a:ext>
            </a:extLst>
          </p:cNvPr>
          <p:cNvGrpSpPr/>
          <p:nvPr/>
        </p:nvGrpSpPr>
        <p:grpSpPr>
          <a:xfrm>
            <a:off x="4780744" y="1132756"/>
            <a:ext cx="1476000" cy="216000"/>
            <a:chOff x="4582885" y="862657"/>
            <a:chExt cx="1476000" cy="216000"/>
          </a:xfrm>
        </p:grpSpPr>
        <p:sp>
          <p:nvSpPr>
            <p:cNvPr id="71" name="Rectangle: Rounded Corners 6">
              <a:extLst>
                <a:ext uri="{FF2B5EF4-FFF2-40B4-BE49-F238E27FC236}">
                  <a16:creationId xmlns:a16="http://schemas.microsoft.com/office/drawing/2014/main" id="{3EB2C820-FB52-76C3-BD84-AE1C84F8E2D9}"/>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72" name="Graphic 71">
              <a:extLst>
                <a:ext uri="{FF2B5EF4-FFF2-40B4-BE49-F238E27FC236}">
                  <a16:creationId xmlns:a16="http://schemas.microsoft.com/office/drawing/2014/main" id="{AE08B505-2130-45EB-F7EB-FAABA07B22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73" name="Rectangle: Rounded Corners 6">
            <a:extLst>
              <a:ext uri="{FF2B5EF4-FFF2-40B4-BE49-F238E27FC236}">
                <a16:creationId xmlns:a16="http://schemas.microsoft.com/office/drawing/2014/main" id="{B3568A06-BC01-400A-6F98-68B5E877D83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4" name="Group 73">
            <a:extLst>
              <a:ext uri="{FF2B5EF4-FFF2-40B4-BE49-F238E27FC236}">
                <a16:creationId xmlns:a16="http://schemas.microsoft.com/office/drawing/2014/main" id="{D1424CD7-ED1C-7449-EB1C-462051F05118}"/>
              </a:ext>
            </a:extLst>
          </p:cNvPr>
          <p:cNvGrpSpPr/>
          <p:nvPr/>
        </p:nvGrpSpPr>
        <p:grpSpPr>
          <a:xfrm>
            <a:off x="7523373" y="1127774"/>
            <a:ext cx="1260000" cy="216000"/>
            <a:chOff x="1194743" y="1140160"/>
            <a:chExt cx="1260000" cy="216000"/>
          </a:xfrm>
        </p:grpSpPr>
        <p:sp>
          <p:nvSpPr>
            <p:cNvPr id="75" name="Rectangle: Rounded Corners 6">
              <a:extLst>
                <a:ext uri="{FF2B5EF4-FFF2-40B4-BE49-F238E27FC236}">
                  <a16:creationId xmlns:a16="http://schemas.microsoft.com/office/drawing/2014/main" id="{A9EE9E7C-BE02-EC0D-2F29-92B00F2B31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6" name="Graphic 75">
              <a:extLst>
                <a:ext uri="{FF2B5EF4-FFF2-40B4-BE49-F238E27FC236}">
                  <a16:creationId xmlns:a16="http://schemas.microsoft.com/office/drawing/2014/main" id="{60E54C1C-D05A-674A-CE40-2A0B810B3D5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7" name="Group 76">
            <a:extLst>
              <a:ext uri="{FF2B5EF4-FFF2-40B4-BE49-F238E27FC236}">
                <a16:creationId xmlns:a16="http://schemas.microsoft.com/office/drawing/2014/main" id="{9BB200BB-90C1-C6E0-3714-222436AE6F02}"/>
              </a:ext>
            </a:extLst>
          </p:cNvPr>
          <p:cNvGrpSpPr/>
          <p:nvPr/>
        </p:nvGrpSpPr>
        <p:grpSpPr>
          <a:xfrm>
            <a:off x="8868697" y="1127774"/>
            <a:ext cx="1450784" cy="216000"/>
            <a:chOff x="1194743" y="1140160"/>
            <a:chExt cx="1450784" cy="216000"/>
          </a:xfrm>
        </p:grpSpPr>
        <p:sp>
          <p:nvSpPr>
            <p:cNvPr id="78" name="Rectangle: Rounded Corners 6">
              <a:extLst>
                <a:ext uri="{FF2B5EF4-FFF2-40B4-BE49-F238E27FC236}">
                  <a16:creationId xmlns:a16="http://schemas.microsoft.com/office/drawing/2014/main" id="{3B270E3B-846A-BF30-4A69-188585706BC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9" name="Graphic 78">
              <a:extLst>
                <a:ext uri="{FF2B5EF4-FFF2-40B4-BE49-F238E27FC236}">
                  <a16:creationId xmlns:a16="http://schemas.microsoft.com/office/drawing/2014/main" id="{EC783AF7-948B-881F-D61D-CC4E3CAE4A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80" name="Picture 79">
            <a:extLst>
              <a:ext uri="{FF2B5EF4-FFF2-40B4-BE49-F238E27FC236}">
                <a16:creationId xmlns:a16="http://schemas.microsoft.com/office/drawing/2014/main" id="{9D3FB14A-310A-9EEC-1F4A-AE6FA1B492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97779" y="4384332"/>
            <a:ext cx="1994222" cy="2490193"/>
          </a:xfrm>
          <a:prstGeom prst="rect">
            <a:avLst/>
          </a:prstGeom>
        </p:spPr>
      </p:pic>
      <p:grpSp>
        <p:nvGrpSpPr>
          <p:cNvPr id="197" name="Group 196">
            <a:extLst>
              <a:ext uri="{FF2B5EF4-FFF2-40B4-BE49-F238E27FC236}">
                <a16:creationId xmlns:a16="http://schemas.microsoft.com/office/drawing/2014/main" id="{298F4D62-ED2B-D170-C1C8-8A31D8267522}"/>
              </a:ext>
            </a:extLst>
          </p:cNvPr>
          <p:cNvGrpSpPr/>
          <p:nvPr/>
        </p:nvGrpSpPr>
        <p:grpSpPr>
          <a:xfrm>
            <a:off x="804187" y="2761669"/>
            <a:ext cx="2351135" cy="360000"/>
            <a:chOff x="588263" y="1217924"/>
            <a:chExt cx="2351135" cy="360000"/>
          </a:xfrm>
        </p:grpSpPr>
        <p:pic>
          <p:nvPicPr>
            <p:cNvPr id="198" name="Picture 197" descr="Zip Co logo SVG free download, id: 101874 - Brandlogos.net">
              <a:hlinkClick r:id="rId8"/>
              <a:extLst>
                <a:ext uri="{FF2B5EF4-FFF2-40B4-BE49-F238E27FC236}">
                  <a16:creationId xmlns:a16="http://schemas.microsoft.com/office/drawing/2014/main" id="{26183DD6-527E-CE83-5598-B4E388F005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73078EE-A693-02D3-2E69-DC9476F7453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6399E500-9E93-DB97-5020-01C163A3D74E}"/>
              </a:ext>
            </a:extLst>
          </p:cNvPr>
          <p:cNvGrpSpPr/>
          <p:nvPr/>
        </p:nvGrpSpPr>
        <p:grpSpPr>
          <a:xfrm>
            <a:off x="4276273" y="2761669"/>
            <a:ext cx="2351135" cy="360000"/>
            <a:chOff x="588263" y="1217924"/>
            <a:chExt cx="2351135" cy="360000"/>
          </a:xfrm>
        </p:grpSpPr>
        <p:pic>
          <p:nvPicPr>
            <p:cNvPr id="201" name="Picture 200" descr="Zip Co logo SVG free download, id: 101874 - Brandlogos.net">
              <a:hlinkClick r:id="rId8"/>
              <a:extLst>
                <a:ext uri="{FF2B5EF4-FFF2-40B4-BE49-F238E27FC236}">
                  <a16:creationId xmlns:a16="http://schemas.microsoft.com/office/drawing/2014/main" id="{3A8CF872-E4FD-C12A-372A-D5BD76F1C0F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AD1853DD-22E6-5C8D-A6CF-E00F3A5ACAA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21825C65-2913-0236-6EE4-0B9F3C8A5864}"/>
              </a:ext>
            </a:extLst>
          </p:cNvPr>
          <p:cNvGrpSpPr/>
          <p:nvPr/>
        </p:nvGrpSpPr>
        <p:grpSpPr>
          <a:xfrm>
            <a:off x="7739914" y="2761669"/>
            <a:ext cx="2351135" cy="360000"/>
            <a:chOff x="588263" y="3617084"/>
            <a:chExt cx="2351135" cy="360000"/>
          </a:xfrm>
        </p:grpSpPr>
        <p:pic>
          <p:nvPicPr>
            <p:cNvPr id="204" name="Picture 203">
              <a:extLst>
                <a:ext uri="{FF2B5EF4-FFF2-40B4-BE49-F238E27FC236}">
                  <a16:creationId xmlns:a16="http://schemas.microsoft.com/office/drawing/2014/main" id="{A968FA9E-08A6-118F-87E4-EB415E96BB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B472FC1-EED2-A9EB-627E-D16EADB8117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32130C1D-146E-87C9-AEC5-5618DA601A09}"/>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CA9E16C0-8D1E-0452-2816-AF9146755E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BCA805C0-4A50-22CF-7614-97BFA1C7F32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lang="en-US" sz="900" noProof="0">
                <a:solidFill>
                  <a:srgbClr val="0078D4"/>
                </a:solidFill>
                <a:latin typeface="Segoe UI Semibold"/>
              </a:endParaRPr>
            </a:p>
          </p:txBody>
        </p:sp>
      </p:grpSp>
      <p:grpSp>
        <p:nvGrpSpPr>
          <p:cNvPr id="212" name="Group 211">
            <a:extLst>
              <a:ext uri="{FF2B5EF4-FFF2-40B4-BE49-F238E27FC236}">
                <a16:creationId xmlns:a16="http://schemas.microsoft.com/office/drawing/2014/main" id="{8C80DD12-93E4-87A8-CE3B-587071659F3C}"/>
              </a:ext>
            </a:extLst>
          </p:cNvPr>
          <p:cNvGrpSpPr/>
          <p:nvPr/>
        </p:nvGrpSpPr>
        <p:grpSpPr>
          <a:xfrm>
            <a:off x="7739914" y="5158847"/>
            <a:ext cx="2351135" cy="360000"/>
            <a:chOff x="588263" y="2657420"/>
            <a:chExt cx="2351135" cy="360000"/>
          </a:xfrm>
        </p:grpSpPr>
        <p:pic>
          <p:nvPicPr>
            <p:cNvPr id="213" name="Picture 212">
              <a:extLst>
                <a:ext uri="{FF2B5EF4-FFF2-40B4-BE49-F238E27FC236}">
                  <a16:creationId xmlns:a16="http://schemas.microsoft.com/office/drawing/2014/main" id="{0BEE1BBD-989C-2668-8759-5AC387C06C9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4" name="TextBox 213">
              <a:extLst>
                <a:ext uri="{FF2B5EF4-FFF2-40B4-BE49-F238E27FC236}">
                  <a16:creationId xmlns:a16="http://schemas.microsoft.com/office/drawing/2014/main" id="{F917FF53-DA19-FA5E-3F0A-9914D79310E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AB913BCE-EE10-E9F8-3021-93119F8A07BF}"/>
              </a:ext>
            </a:extLst>
          </p:cNvPr>
          <p:cNvGrpSpPr/>
          <p:nvPr/>
        </p:nvGrpSpPr>
        <p:grpSpPr>
          <a:xfrm>
            <a:off x="804187" y="5198502"/>
            <a:ext cx="2351135" cy="360000"/>
            <a:chOff x="588263" y="1217924"/>
            <a:chExt cx="2351135" cy="360000"/>
          </a:xfrm>
        </p:grpSpPr>
        <p:pic>
          <p:nvPicPr>
            <p:cNvPr id="3" name="Picture 2" descr="Zip Co logo SVG free download, id: 101874 - Brandlogos.net">
              <a:hlinkClick r:id="rId8"/>
              <a:extLst>
                <a:ext uri="{FF2B5EF4-FFF2-40B4-BE49-F238E27FC236}">
                  <a16:creationId xmlns:a16="http://schemas.microsoft.com/office/drawing/2014/main" id="{95B02938-F1A3-B757-F080-6EAF3F202A3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 name="TextBox 3">
              <a:extLst>
                <a:ext uri="{FF2B5EF4-FFF2-40B4-BE49-F238E27FC236}">
                  <a16:creationId xmlns:a16="http://schemas.microsoft.com/office/drawing/2014/main" id="{DA696AF4-32F0-0C1D-7496-60CCE603E3C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4336155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F74B5626-0AE7-42F5-3D8E-EEC3CF569A06}"/>
              </a:ext>
            </a:extLst>
          </p:cNvPr>
          <p:cNvSpPr>
            <a:spLocks noGrp="1"/>
          </p:cNvSpPr>
          <p:nvPr>
            <p:ph type="title"/>
          </p:nvPr>
        </p:nvSpPr>
        <p:spPr>
          <a:xfrm>
            <a:off x="584200" y="387350"/>
            <a:ext cx="5672138" cy="263149"/>
          </a:xfrm>
        </p:spPr>
        <p:txBody>
          <a:bodyPr/>
          <a:lstStyle/>
          <a:p>
            <a:r>
              <a:rPr lang="en-US" noProof="0">
                <a:solidFill>
                  <a:srgbClr val="0078D4"/>
                </a:solidFill>
              </a:rPr>
              <a:t>Customer Service | </a:t>
            </a:r>
            <a:r>
              <a:rPr lang="en-US" noProof="0"/>
              <a:t>Identify a root-cause</a:t>
            </a:r>
          </a:p>
        </p:txBody>
      </p:sp>
      <p:sp>
        <p:nvSpPr>
          <p:cNvPr id="20" name="Text Placeholder 19">
            <a:extLst>
              <a:ext uri="{FF2B5EF4-FFF2-40B4-BE49-F238E27FC236}">
                <a16:creationId xmlns:a16="http://schemas.microsoft.com/office/drawing/2014/main" id="{DA1CC5DC-BF6C-2D8A-2DE1-AA251C33F67A}"/>
              </a:ext>
            </a:extLst>
          </p:cNvPr>
          <p:cNvSpPr>
            <a:spLocks noGrp="1"/>
          </p:cNvSpPr>
          <p:nvPr>
            <p:ph type="body" sz="quarter" idx="11"/>
          </p:nvPr>
        </p:nvSpPr>
        <p:spPr>
          <a:xfrm>
            <a:off x="584200" y="1593881"/>
            <a:ext cx="2808000" cy="345600"/>
          </a:xfrm>
        </p:spPr>
        <p:txBody>
          <a:bodyPr/>
          <a:lstStyle/>
          <a:p>
            <a:r>
              <a:rPr lang="en-US" noProof="0"/>
              <a:t>1. Analyze customer conversations</a:t>
            </a:r>
          </a:p>
        </p:txBody>
      </p:sp>
      <p:sp>
        <p:nvSpPr>
          <p:cNvPr id="21" name="Text Placeholder 20">
            <a:extLst>
              <a:ext uri="{FF2B5EF4-FFF2-40B4-BE49-F238E27FC236}">
                <a16:creationId xmlns:a16="http://schemas.microsoft.com/office/drawing/2014/main" id="{D74C11F3-3CEC-BF3C-45DB-BC82374016F3}"/>
              </a:ext>
            </a:extLst>
          </p:cNvPr>
          <p:cNvSpPr>
            <a:spLocks noGrp="1"/>
          </p:cNvSpPr>
          <p:nvPr>
            <p:ph type="body" sz="quarter" idx="12"/>
          </p:nvPr>
        </p:nvSpPr>
        <p:spPr>
          <a:xfrm>
            <a:off x="584200" y="4052218"/>
            <a:ext cx="2808000" cy="345600"/>
          </a:xfrm>
        </p:spPr>
        <p:txBody>
          <a:bodyPr/>
          <a:lstStyle/>
          <a:p>
            <a:r>
              <a:rPr lang="en-US" noProof="0"/>
              <a:t>6. Share the solution</a:t>
            </a:r>
          </a:p>
        </p:txBody>
      </p:sp>
      <p:sp>
        <p:nvSpPr>
          <p:cNvPr id="22" name="Text Placeholder 21">
            <a:extLst>
              <a:ext uri="{FF2B5EF4-FFF2-40B4-BE49-F238E27FC236}">
                <a16:creationId xmlns:a16="http://schemas.microsoft.com/office/drawing/2014/main" id="{9074DFF4-42A6-A4DA-C720-D53E86D5544D}"/>
              </a:ext>
            </a:extLst>
          </p:cNvPr>
          <p:cNvSpPr>
            <a:spLocks noGrp="1"/>
          </p:cNvSpPr>
          <p:nvPr>
            <p:ph type="body" sz="quarter" idx="13"/>
          </p:nvPr>
        </p:nvSpPr>
        <p:spPr>
          <a:xfrm>
            <a:off x="4047840" y="1593881"/>
            <a:ext cx="2808000" cy="345600"/>
          </a:xfrm>
        </p:spPr>
        <p:txBody>
          <a:bodyPr/>
          <a:lstStyle/>
          <a:p>
            <a:r>
              <a:rPr lang="en-US" noProof="0"/>
              <a:t>2. Identify the root cause</a:t>
            </a:r>
          </a:p>
        </p:txBody>
      </p:sp>
      <p:sp>
        <p:nvSpPr>
          <p:cNvPr id="23" name="Text Placeholder 22">
            <a:extLst>
              <a:ext uri="{FF2B5EF4-FFF2-40B4-BE49-F238E27FC236}">
                <a16:creationId xmlns:a16="http://schemas.microsoft.com/office/drawing/2014/main" id="{B3AE9842-3AE1-E25A-D61E-A4AAEE9DFF54}"/>
              </a:ext>
            </a:extLst>
          </p:cNvPr>
          <p:cNvSpPr>
            <a:spLocks noGrp="1"/>
          </p:cNvSpPr>
          <p:nvPr>
            <p:ph type="body" sz="quarter" idx="14"/>
          </p:nvPr>
        </p:nvSpPr>
        <p:spPr>
          <a:xfrm>
            <a:off x="4047840" y="4052218"/>
            <a:ext cx="2808000" cy="345600"/>
          </a:xfrm>
        </p:spPr>
        <p:txBody>
          <a:bodyPr/>
          <a:lstStyle/>
          <a:p>
            <a:r>
              <a:rPr lang="en-US" noProof="0"/>
              <a:t>5. Implement solutions and training</a:t>
            </a:r>
          </a:p>
        </p:txBody>
      </p:sp>
      <p:sp>
        <p:nvSpPr>
          <p:cNvPr id="24" name="Text Placeholder 23">
            <a:extLst>
              <a:ext uri="{FF2B5EF4-FFF2-40B4-BE49-F238E27FC236}">
                <a16:creationId xmlns:a16="http://schemas.microsoft.com/office/drawing/2014/main" id="{0D5E192A-49D6-3D67-E84A-70F18AFC760E}"/>
              </a:ext>
            </a:extLst>
          </p:cNvPr>
          <p:cNvSpPr>
            <a:spLocks noGrp="1"/>
          </p:cNvSpPr>
          <p:nvPr>
            <p:ph type="body" sz="quarter" idx="15"/>
          </p:nvPr>
        </p:nvSpPr>
        <p:spPr>
          <a:xfrm>
            <a:off x="7511481" y="1593881"/>
            <a:ext cx="2808000" cy="345600"/>
          </a:xfrm>
        </p:spPr>
        <p:txBody>
          <a:bodyPr/>
          <a:lstStyle/>
          <a:p>
            <a:r>
              <a:rPr lang="en-US" noProof="0"/>
              <a:t>3. Leverage Copilot’s insights</a:t>
            </a:r>
          </a:p>
        </p:txBody>
      </p:sp>
      <p:sp>
        <p:nvSpPr>
          <p:cNvPr id="25" name="Text Placeholder 24">
            <a:extLst>
              <a:ext uri="{FF2B5EF4-FFF2-40B4-BE49-F238E27FC236}">
                <a16:creationId xmlns:a16="http://schemas.microsoft.com/office/drawing/2014/main" id="{6A1E0DAB-D44B-381B-CDB6-41E07E82EB4F}"/>
              </a:ext>
            </a:extLst>
          </p:cNvPr>
          <p:cNvSpPr>
            <a:spLocks noGrp="1"/>
          </p:cNvSpPr>
          <p:nvPr>
            <p:ph type="body" sz="quarter" idx="16"/>
          </p:nvPr>
        </p:nvSpPr>
        <p:spPr>
          <a:xfrm>
            <a:off x="7511481" y="4052218"/>
            <a:ext cx="2808000" cy="345600"/>
          </a:xfrm>
        </p:spPr>
        <p:txBody>
          <a:bodyPr/>
          <a:lstStyle/>
          <a:p>
            <a:r>
              <a:rPr lang="en-US" noProof="0"/>
              <a:t>4. Collaborate with Teams</a:t>
            </a:r>
          </a:p>
        </p:txBody>
      </p:sp>
      <p:sp>
        <p:nvSpPr>
          <p:cNvPr id="44" name="Text Placeholder 52">
            <a:extLst>
              <a:ext uri="{FF2B5EF4-FFF2-40B4-BE49-F238E27FC236}">
                <a16:creationId xmlns:a16="http://schemas.microsoft.com/office/drawing/2014/main" id="{71D0CA4E-D4E4-ECEF-19F9-A6691682C384}"/>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127" name="Text Placeholder 126">
            <a:extLst>
              <a:ext uri="{FF2B5EF4-FFF2-40B4-BE49-F238E27FC236}">
                <a16:creationId xmlns:a16="http://schemas.microsoft.com/office/drawing/2014/main" id="{8820A7F0-24EB-3CAE-6824-746ED4A4F3DD}"/>
              </a:ext>
            </a:extLst>
          </p:cNvPr>
          <p:cNvSpPr>
            <a:spLocks noGrp="1"/>
          </p:cNvSpPr>
          <p:nvPr>
            <p:ph type="body" sz="quarter" idx="18"/>
          </p:nvPr>
        </p:nvSpPr>
        <p:spPr>
          <a:xfrm>
            <a:off x="584200" y="2032188"/>
            <a:ext cx="2808000" cy="729481"/>
          </a:xfrm>
        </p:spPr>
        <p:txBody>
          <a:bodyPr>
            <a:normAutofit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Studio to build a custom agent to the CRM system. Prompt Copilot to review customer interactions including chat logs, emails and support tickets to identify recurring issues, patterns, and common themes. </a:t>
            </a:r>
          </a:p>
        </p:txBody>
      </p:sp>
      <p:sp>
        <p:nvSpPr>
          <p:cNvPr id="128" name="Text Placeholder 127">
            <a:extLst>
              <a:ext uri="{FF2B5EF4-FFF2-40B4-BE49-F238E27FC236}">
                <a16:creationId xmlns:a16="http://schemas.microsoft.com/office/drawing/2014/main" id="{376BE35A-54F2-D64D-3979-087FE578EA35}"/>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Ask Copilot</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to analyze CSAT feedback / support conversations and compare to historical resolution data to better understand the underlying reasons for customer contacts.</a:t>
            </a:r>
          </a:p>
        </p:txBody>
      </p:sp>
      <p:sp>
        <p:nvSpPr>
          <p:cNvPr id="129" name="Text Placeholder 128">
            <a:extLst>
              <a:ext uri="{FF2B5EF4-FFF2-40B4-BE49-F238E27FC236}">
                <a16:creationId xmlns:a16="http://schemas.microsoft.com/office/drawing/2014/main" id="{F9BDA63A-FC52-B9BB-5BE7-6D1CD8A802A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analyze specific behavior, words, or phrases that may lead to negative responses from customers. Format the response using Copilot Pages.</a:t>
            </a:r>
          </a:p>
        </p:txBody>
      </p:sp>
      <p:sp>
        <p:nvSpPr>
          <p:cNvPr id="130" name="Text Placeholder 129">
            <a:extLst>
              <a:ext uri="{FF2B5EF4-FFF2-40B4-BE49-F238E27FC236}">
                <a16:creationId xmlns:a16="http://schemas.microsoft.com/office/drawing/2014/main" id="{7CE1EE22-7E12-DE8F-A295-D1FDA04B98F1}"/>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Quickly summarize </a:t>
            </a:r>
            <a:r>
              <a:rPr kumimoji="0" lang="en-US" sz="900" b="0" i="0" u="none" strike="noStrike" kern="0" cap="none" spc="0" normalizeH="0" baseline="0" noProof="0">
                <a:ln>
                  <a:noFill/>
                </a:ln>
                <a:solidFill>
                  <a:srgbClr val="1A1A1A"/>
                </a:solidFill>
                <a:effectLst/>
                <a:uLnTx/>
                <a:uFillTx/>
                <a:latin typeface="Segoe UI"/>
                <a:ea typeface="+mn-ea"/>
                <a:cs typeface="+mn-cs"/>
              </a:rPr>
              <a:t>recent customer conversations to get up to speed faster.</a:t>
            </a:r>
          </a:p>
        </p:txBody>
      </p:sp>
      <p:sp>
        <p:nvSpPr>
          <p:cNvPr id="131" name="Text Placeholder 130">
            <a:extLst>
              <a:ext uri="{FF2B5EF4-FFF2-40B4-BE49-F238E27FC236}">
                <a16:creationId xmlns:a16="http://schemas.microsoft.com/office/drawing/2014/main" id="{379CF210-7D43-FDD7-2F37-26C6E7C21E2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solution</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Customer Service teams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successful interactions.</a:t>
            </a:r>
          </a:p>
        </p:txBody>
      </p:sp>
      <p:sp>
        <p:nvSpPr>
          <p:cNvPr id="132" name="Text Placeholder 131">
            <a:extLst>
              <a:ext uri="{FF2B5EF4-FFF2-40B4-BE49-F238E27FC236}">
                <a16:creationId xmlns:a16="http://schemas.microsoft.com/office/drawing/2014/main" id="{2F0D71F5-84DC-6AAB-CDE3-681A2F5A3C8B}"/>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Easily summarize data and highlight trends </a:t>
            </a:r>
            <a:r>
              <a:rPr kumimoji="0" lang="en-US" sz="900" b="0" i="0" u="none" strike="noStrike" kern="0" cap="none" spc="0" normalizeH="0" baseline="0" noProof="0">
                <a:ln>
                  <a:noFill/>
                </a:ln>
                <a:solidFill>
                  <a:srgbClr val="1A1A1A"/>
                </a:solidFill>
                <a:effectLst/>
                <a:uLnTx/>
                <a:uFillTx/>
                <a:latin typeface="Segoe UI"/>
                <a:ea typeface="+mn-ea"/>
                <a:cs typeface="+mn-cs"/>
              </a:rPr>
              <a:t>to save time and surface root issues more quickly. </a:t>
            </a:r>
          </a:p>
        </p:txBody>
      </p:sp>
      <p:sp>
        <p:nvSpPr>
          <p:cNvPr id="133" name="Text Placeholder 132">
            <a:extLst>
              <a:ext uri="{FF2B5EF4-FFF2-40B4-BE49-F238E27FC236}">
                <a16:creationId xmlns:a16="http://schemas.microsoft.com/office/drawing/2014/main" id="{5FEA7215-1273-962D-B60A-2C3A1E12A0A9}"/>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update training documents </a:t>
            </a:r>
            <a:r>
              <a:rPr kumimoji="0" lang="en-US" sz="900" b="0" i="0" u="none" strike="noStrike" kern="0" cap="none" spc="0" normalizeH="0" baseline="0" noProof="0">
                <a:ln>
                  <a:noFill/>
                </a:ln>
                <a:solidFill>
                  <a:srgbClr val="1A1A1A"/>
                </a:solidFill>
                <a:effectLst/>
                <a:uLnTx/>
                <a:uFillTx/>
                <a:latin typeface="Segoe UI"/>
                <a:ea typeface="+mn-ea"/>
                <a:cs typeface="+mn-cs"/>
              </a:rPr>
              <a:t>with the outcomes of your insights and meetings.</a:t>
            </a:r>
          </a:p>
        </p:txBody>
      </p:sp>
      <p:sp>
        <p:nvSpPr>
          <p:cNvPr id="134" name="Text Placeholder 133">
            <a:extLst>
              <a:ext uri="{FF2B5EF4-FFF2-40B4-BE49-F238E27FC236}">
                <a16:creationId xmlns:a16="http://schemas.microsoft.com/office/drawing/2014/main" id="{A1389A46-62C1-14F9-37D9-9AA507471862}"/>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Accelerate key insights </a:t>
            </a:r>
            <a:r>
              <a:rPr kumimoji="0" lang="en-US" sz="900" b="0" i="0" u="none" strike="noStrike" kern="0" cap="none" spc="0" normalizeH="0" baseline="0" noProof="0">
                <a:ln>
                  <a:noFill/>
                </a:ln>
                <a:solidFill>
                  <a:srgbClr val="1A1A1A"/>
                </a:solidFill>
                <a:effectLst/>
                <a:uLnTx/>
                <a:uFillTx/>
                <a:latin typeface="Segoe UI"/>
                <a:ea typeface="+mn-ea"/>
                <a:cs typeface="+mn-cs"/>
              </a:rPr>
              <a:t>by surfacing key words and related outcomes.</a:t>
            </a:r>
          </a:p>
        </p:txBody>
      </p:sp>
      <p:sp>
        <p:nvSpPr>
          <p:cNvPr id="135" name="Text Placeholder 134">
            <a:extLst>
              <a:ext uri="{FF2B5EF4-FFF2-40B4-BE49-F238E27FC236}">
                <a16:creationId xmlns:a16="http://schemas.microsoft.com/office/drawing/2014/main" id="{EC2269E6-1C46-009F-3851-551F8D043196}"/>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Save time </a:t>
            </a:r>
            <a:r>
              <a:rPr kumimoji="0" lang="en-US" sz="900" b="0" i="0" u="none" strike="noStrike" kern="0" cap="none" spc="0" normalizeH="0" baseline="0" noProof="0">
                <a:ln>
                  <a:noFill/>
                </a:ln>
                <a:solidFill>
                  <a:srgbClr val="1A1A1A"/>
                </a:solidFill>
                <a:effectLst/>
                <a:uLnTx/>
                <a:uFillTx/>
                <a:latin typeface="Segoe UI"/>
                <a:ea typeface="+mn-ea"/>
                <a:cs typeface="+mn-cs"/>
              </a:rPr>
              <a:t>by using Copilot summaries as a starting point for project milestones and status updates.  </a:t>
            </a:r>
          </a:p>
        </p:txBody>
      </p:sp>
      <p:sp>
        <p:nvSpPr>
          <p:cNvPr id="136" name="Text Placeholder 135">
            <a:extLst>
              <a:ext uri="{FF2B5EF4-FFF2-40B4-BE49-F238E27FC236}">
                <a16:creationId xmlns:a16="http://schemas.microsoft.com/office/drawing/2014/main" id="{F891ADCB-B6D2-164D-3908-F6A988ACCE59}"/>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Copilot in Outlook can rapidly pull from your documents to draft an email detailing the root cause and solution steps.</a:t>
            </a:r>
          </a:p>
        </p:txBody>
      </p:sp>
      <p:sp>
        <p:nvSpPr>
          <p:cNvPr id="137" name="Text Placeholder 136">
            <a:extLst>
              <a:ext uri="{FF2B5EF4-FFF2-40B4-BE49-F238E27FC236}">
                <a16:creationId xmlns:a16="http://schemas.microsoft.com/office/drawing/2014/main" id="{AC0F29AE-8EC4-D0A0-2EC4-7A272073A3E3}"/>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Based on discussions with leadership and product teams, use Copilot in Word to rapidly update FAQs, scripts, knowledge articles, and best practices documents. </a:t>
            </a:r>
          </a:p>
        </p:txBody>
      </p:sp>
      <p:sp>
        <p:nvSpPr>
          <p:cNvPr id="138" name="Text Placeholder 137">
            <a:extLst>
              <a:ext uri="{FF2B5EF4-FFF2-40B4-BE49-F238E27FC236}">
                <a16:creationId xmlns:a16="http://schemas.microsoft.com/office/drawing/2014/main" id="{EFA4696B-0CAF-FAB9-EEF3-F08CC7BDCABC}"/>
              </a:ext>
            </a:extLst>
          </p:cNvPr>
          <p:cNvSpPr>
            <a:spLocks noGrp="1"/>
          </p:cNvSpPr>
          <p:nvPr>
            <p:ph type="body" sz="quarter" idx="29"/>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Using Copilot in Teams, to present findings to customer service and product teams. Copilot can recap the meeting and draft recommendations for process and product improvements.</a:t>
            </a:r>
          </a:p>
        </p:txBody>
      </p:sp>
      <p:sp>
        <p:nvSpPr>
          <p:cNvPr id="45" name="Text Placeholder 86">
            <a:extLst>
              <a:ext uri="{FF2B5EF4-FFF2-40B4-BE49-F238E27FC236}">
                <a16:creationId xmlns:a16="http://schemas.microsoft.com/office/drawing/2014/main" id="{739FBBD1-780F-A4CA-EDFE-DF9E8546B72C}"/>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Extend</a:t>
            </a:r>
            <a:endParaRPr lang="en-US" noProof="0"/>
          </a:p>
        </p:txBody>
      </p:sp>
      <p:sp>
        <p:nvSpPr>
          <p:cNvPr id="139" name="Text Placeholder 138">
            <a:extLst>
              <a:ext uri="{FF2B5EF4-FFF2-40B4-BE49-F238E27FC236}">
                <a16:creationId xmlns:a16="http://schemas.microsoft.com/office/drawing/2014/main" id="{DEFEF57E-A73D-7C92-06C1-F431B71AD2B1}"/>
              </a:ext>
            </a:extLst>
          </p:cNvPr>
          <p:cNvSpPr>
            <a:spLocks noGrp="1"/>
          </p:cNvSpPr>
          <p:nvPr>
            <p:ph type="body" sz="quarter" idx="38"/>
          </p:nvPr>
        </p:nvSpPr>
        <p:spPr>
          <a:solidFill>
            <a:srgbClr val="0070C0"/>
          </a:solidFill>
        </p:spPr>
        <p:txBody>
          <a:bodyPr/>
          <a:lstStyle/>
          <a:p>
            <a:endParaRPr lang="en-US" noProof="0"/>
          </a:p>
        </p:txBody>
      </p:sp>
      <p:sp>
        <p:nvSpPr>
          <p:cNvPr id="140" name="Text Placeholder 139">
            <a:extLst>
              <a:ext uri="{FF2B5EF4-FFF2-40B4-BE49-F238E27FC236}">
                <a16:creationId xmlns:a16="http://schemas.microsoft.com/office/drawing/2014/main" id="{FF74FE04-0697-53D2-585B-FFC6E4DF0D2E}"/>
              </a:ext>
            </a:extLst>
          </p:cNvPr>
          <p:cNvSpPr>
            <a:spLocks noGrp="1"/>
          </p:cNvSpPr>
          <p:nvPr>
            <p:ph type="body" sz="quarter" idx="39"/>
          </p:nvPr>
        </p:nvSpPr>
        <p:spPr>
          <a:solidFill>
            <a:srgbClr val="0070C0"/>
          </a:solidFill>
        </p:spPr>
        <p:txBody>
          <a:bodyPr/>
          <a:lstStyle/>
          <a:p>
            <a:endParaRPr lang="en-US" noProof="0"/>
          </a:p>
        </p:txBody>
      </p:sp>
      <p:sp>
        <p:nvSpPr>
          <p:cNvPr id="141" name="Text Placeholder 140">
            <a:extLst>
              <a:ext uri="{FF2B5EF4-FFF2-40B4-BE49-F238E27FC236}">
                <a16:creationId xmlns:a16="http://schemas.microsoft.com/office/drawing/2014/main" id="{79FD4261-9F04-E995-9EF1-3762DB53CBA0}"/>
              </a:ext>
            </a:extLst>
          </p:cNvPr>
          <p:cNvSpPr>
            <a:spLocks noGrp="1"/>
          </p:cNvSpPr>
          <p:nvPr>
            <p:ph type="body" sz="quarter" idx="40"/>
          </p:nvPr>
        </p:nvSpPr>
        <p:spPr>
          <a:solidFill>
            <a:srgbClr val="0070C0"/>
          </a:solidFill>
        </p:spPr>
        <p:txBody>
          <a:bodyPr/>
          <a:lstStyle/>
          <a:p>
            <a:endParaRPr lang="en-US" noProof="0"/>
          </a:p>
        </p:txBody>
      </p:sp>
      <p:sp>
        <p:nvSpPr>
          <p:cNvPr id="68" name="Rectangle: Rounded Corners 6">
            <a:extLst>
              <a:ext uri="{FF2B5EF4-FFF2-40B4-BE49-F238E27FC236}">
                <a16:creationId xmlns:a16="http://schemas.microsoft.com/office/drawing/2014/main" id="{6165204C-9DE5-EFDB-959E-19BDACA9494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9" name="Rectangle: Rounded Corners 6">
            <a:extLst>
              <a:ext uri="{FF2B5EF4-FFF2-40B4-BE49-F238E27FC236}">
                <a16:creationId xmlns:a16="http://schemas.microsoft.com/office/drawing/2014/main" id="{D918BAF4-3CBB-02DC-E68F-CCD975431AC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4" name="Group 193">
            <a:extLst>
              <a:ext uri="{FF2B5EF4-FFF2-40B4-BE49-F238E27FC236}">
                <a16:creationId xmlns:a16="http://schemas.microsoft.com/office/drawing/2014/main" id="{F7C388CD-78D7-EADF-45DB-1F2487871CF8}"/>
              </a:ext>
            </a:extLst>
          </p:cNvPr>
          <p:cNvGrpSpPr/>
          <p:nvPr/>
        </p:nvGrpSpPr>
        <p:grpSpPr>
          <a:xfrm>
            <a:off x="804187" y="5158847"/>
            <a:ext cx="2351135" cy="360000"/>
            <a:chOff x="588263" y="1697756"/>
            <a:chExt cx="2351135" cy="360000"/>
          </a:xfrm>
        </p:grpSpPr>
        <p:pic>
          <p:nvPicPr>
            <p:cNvPr id="195" name="Picture 194">
              <a:extLst>
                <a:ext uri="{FF2B5EF4-FFF2-40B4-BE49-F238E27FC236}">
                  <a16:creationId xmlns:a16="http://schemas.microsoft.com/office/drawing/2014/main" id="{7EB32BEC-054E-52C0-5C9B-4D5AB03781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39EA3398-BDDA-86AB-E8C0-5423B0D676B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7DED1F23-40AE-081B-B5CC-06B36A1FAE64}"/>
              </a:ext>
            </a:extLst>
          </p:cNvPr>
          <p:cNvGrpSpPr/>
          <p:nvPr/>
        </p:nvGrpSpPr>
        <p:grpSpPr>
          <a:xfrm>
            <a:off x="4276273" y="5158847"/>
            <a:ext cx="2351135" cy="360000"/>
            <a:chOff x="588263" y="2657420"/>
            <a:chExt cx="2351135" cy="360000"/>
          </a:xfrm>
        </p:grpSpPr>
        <p:pic>
          <p:nvPicPr>
            <p:cNvPr id="198" name="Picture 197">
              <a:extLst>
                <a:ext uri="{FF2B5EF4-FFF2-40B4-BE49-F238E27FC236}">
                  <a16:creationId xmlns:a16="http://schemas.microsoft.com/office/drawing/2014/main" id="{EE468885-D730-A6DF-C550-5F1BE9D366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02574A27-F54A-28AA-8AB6-AC558D4D34E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7FC4D89D-A427-DF5E-461A-FF2E74A74B66}"/>
              </a:ext>
            </a:extLst>
          </p:cNvPr>
          <p:cNvGrpSpPr/>
          <p:nvPr/>
        </p:nvGrpSpPr>
        <p:grpSpPr>
          <a:xfrm>
            <a:off x="7739914" y="5158847"/>
            <a:ext cx="2351135" cy="360000"/>
            <a:chOff x="588263" y="3617084"/>
            <a:chExt cx="2351135" cy="360000"/>
          </a:xfrm>
        </p:grpSpPr>
        <p:pic>
          <p:nvPicPr>
            <p:cNvPr id="201" name="Picture 200">
              <a:extLst>
                <a:ext uri="{FF2B5EF4-FFF2-40B4-BE49-F238E27FC236}">
                  <a16:creationId xmlns:a16="http://schemas.microsoft.com/office/drawing/2014/main" id="{98137FC9-0462-C48B-50D5-E1B031E859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FD714B08-9B93-58FF-6D18-D8EAF63DFE9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03" name="Picture 202">
            <a:extLst>
              <a:ext uri="{FF2B5EF4-FFF2-40B4-BE49-F238E27FC236}">
                <a16:creationId xmlns:a16="http://schemas.microsoft.com/office/drawing/2014/main" id="{10DBE637-70DA-97BA-08D5-B614DA4343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grpSp>
        <p:nvGrpSpPr>
          <p:cNvPr id="3" name="Group 2">
            <a:extLst>
              <a:ext uri="{FF2B5EF4-FFF2-40B4-BE49-F238E27FC236}">
                <a16:creationId xmlns:a16="http://schemas.microsoft.com/office/drawing/2014/main" id="{BDF0174F-6D62-F7E7-DBA9-CE627F6A428D}"/>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1258C8A4-A5E2-E731-EEA0-5AFC647DCD7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F73E3266-3C64-E359-6D69-FF8DF73415F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725AE95E-B884-BD5E-DE3C-C2B0120A356C}"/>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9C9A4103-B70F-6DAC-0441-F124798B2B1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F5E74CCB-B9A8-58D9-D5CF-FD08B310212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9" name="Group 8">
            <a:extLst>
              <a:ext uri="{FF2B5EF4-FFF2-40B4-BE49-F238E27FC236}">
                <a16:creationId xmlns:a16="http://schemas.microsoft.com/office/drawing/2014/main" id="{54D1C194-EFEC-E9DC-A47E-AB1B01A663B4}"/>
              </a:ext>
            </a:extLst>
          </p:cNvPr>
          <p:cNvGrpSpPr/>
          <p:nvPr/>
        </p:nvGrpSpPr>
        <p:grpSpPr>
          <a:xfrm>
            <a:off x="1624328" y="1132756"/>
            <a:ext cx="1332000" cy="216000"/>
            <a:chOff x="1198144" y="862657"/>
            <a:chExt cx="1332000" cy="216000"/>
          </a:xfrm>
        </p:grpSpPr>
        <p:sp>
          <p:nvSpPr>
            <p:cNvPr id="10" name="Rectangle: Rounded Corners 6">
              <a:extLst>
                <a:ext uri="{FF2B5EF4-FFF2-40B4-BE49-F238E27FC236}">
                  <a16:creationId xmlns:a16="http://schemas.microsoft.com/office/drawing/2014/main" id="{ECE74D54-5F9B-043F-8483-3CE1638CDA74}"/>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11" name="Graphic 10">
              <a:extLst>
                <a:ext uri="{FF2B5EF4-FFF2-40B4-BE49-F238E27FC236}">
                  <a16:creationId xmlns:a16="http://schemas.microsoft.com/office/drawing/2014/main" id="{E2A76097-4EFF-4E6A-1AD2-D53130D02DB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12" name="Group 11">
            <a:extLst>
              <a:ext uri="{FF2B5EF4-FFF2-40B4-BE49-F238E27FC236}">
                <a16:creationId xmlns:a16="http://schemas.microsoft.com/office/drawing/2014/main" id="{3F48CB16-F057-6492-F8D0-3F14A6C050AE}"/>
              </a:ext>
            </a:extLst>
          </p:cNvPr>
          <p:cNvGrpSpPr/>
          <p:nvPr/>
        </p:nvGrpSpPr>
        <p:grpSpPr>
          <a:xfrm>
            <a:off x="3022536" y="1132756"/>
            <a:ext cx="1692000" cy="216000"/>
            <a:chOff x="2707850" y="862657"/>
            <a:chExt cx="1692000" cy="216000"/>
          </a:xfrm>
        </p:grpSpPr>
        <p:sp>
          <p:nvSpPr>
            <p:cNvPr id="13" name="Rectangle: Rounded Corners 6">
              <a:extLst>
                <a:ext uri="{FF2B5EF4-FFF2-40B4-BE49-F238E27FC236}">
                  <a16:creationId xmlns:a16="http://schemas.microsoft.com/office/drawing/2014/main" id="{EB84E329-1282-4853-75F3-B2DF64FD886F}"/>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14" name="Graphic 13">
              <a:extLst>
                <a:ext uri="{FF2B5EF4-FFF2-40B4-BE49-F238E27FC236}">
                  <a16:creationId xmlns:a16="http://schemas.microsoft.com/office/drawing/2014/main" id="{C4CF79C4-D954-26EA-CE00-BB681483A99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grpSp>
        <p:nvGrpSpPr>
          <p:cNvPr id="15" name="Group 14">
            <a:extLst>
              <a:ext uri="{FF2B5EF4-FFF2-40B4-BE49-F238E27FC236}">
                <a16:creationId xmlns:a16="http://schemas.microsoft.com/office/drawing/2014/main" id="{69AE7EAF-81F7-1FFE-F05C-0BE560B5A2D4}"/>
              </a:ext>
            </a:extLst>
          </p:cNvPr>
          <p:cNvGrpSpPr/>
          <p:nvPr/>
        </p:nvGrpSpPr>
        <p:grpSpPr>
          <a:xfrm>
            <a:off x="4780744" y="1132756"/>
            <a:ext cx="1476000" cy="216000"/>
            <a:chOff x="4582885" y="862657"/>
            <a:chExt cx="1476000" cy="216000"/>
          </a:xfrm>
        </p:grpSpPr>
        <p:sp>
          <p:nvSpPr>
            <p:cNvPr id="16" name="Rectangle: Rounded Corners 6">
              <a:extLst>
                <a:ext uri="{FF2B5EF4-FFF2-40B4-BE49-F238E27FC236}">
                  <a16:creationId xmlns:a16="http://schemas.microsoft.com/office/drawing/2014/main" id="{2E64E02B-AA40-0615-DAA3-21E2910E2C66}"/>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17" name="Graphic 16">
              <a:extLst>
                <a:ext uri="{FF2B5EF4-FFF2-40B4-BE49-F238E27FC236}">
                  <a16:creationId xmlns:a16="http://schemas.microsoft.com/office/drawing/2014/main" id="{9F6B1217-B0E1-984A-35F9-DD17B1CB438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29670" y="898657"/>
              <a:ext cx="144000" cy="144000"/>
            </a:xfrm>
            <a:prstGeom prst="rect">
              <a:avLst/>
            </a:prstGeom>
          </p:spPr>
        </p:pic>
      </p:grpSp>
      <p:grpSp>
        <p:nvGrpSpPr>
          <p:cNvPr id="2" name="Group 1">
            <a:extLst>
              <a:ext uri="{FF2B5EF4-FFF2-40B4-BE49-F238E27FC236}">
                <a16:creationId xmlns:a16="http://schemas.microsoft.com/office/drawing/2014/main" id="{2287A46E-E718-DCF1-E9A8-8CC100ADFB21}"/>
              </a:ext>
            </a:extLst>
          </p:cNvPr>
          <p:cNvGrpSpPr/>
          <p:nvPr/>
        </p:nvGrpSpPr>
        <p:grpSpPr>
          <a:xfrm>
            <a:off x="1063289" y="2749437"/>
            <a:ext cx="2357183" cy="365760"/>
            <a:chOff x="3288531" y="5923194"/>
            <a:chExt cx="2357183" cy="365760"/>
          </a:xfrm>
        </p:grpSpPr>
        <p:pic>
          <p:nvPicPr>
            <p:cNvPr id="18" name="Picture 2" descr="Copilot Studio Generative AI pricing - Power Platform Community">
              <a:extLst>
                <a:ext uri="{FF2B5EF4-FFF2-40B4-BE49-F238E27FC236}">
                  <a16:creationId xmlns:a16="http://schemas.microsoft.com/office/drawing/2014/main" id="{7DDB976F-71CE-4F53-4614-E487933FADB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774F1CC-5E38-4728-754B-2EA52099B7D5}"/>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Studio</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6" name="Group 25">
            <a:extLst>
              <a:ext uri="{FF2B5EF4-FFF2-40B4-BE49-F238E27FC236}">
                <a16:creationId xmlns:a16="http://schemas.microsoft.com/office/drawing/2014/main" id="{FAFF6418-901F-6057-1B89-79AE3BD0C932}"/>
              </a:ext>
            </a:extLst>
          </p:cNvPr>
          <p:cNvGrpSpPr/>
          <p:nvPr/>
        </p:nvGrpSpPr>
        <p:grpSpPr>
          <a:xfrm>
            <a:off x="4276273" y="2761669"/>
            <a:ext cx="2351135" cy="360000"/>
            <a:chOff x="588263" y="1217924"/>
            <a:chExt cx="2351135" cy="360000"/>
          </a:xfrm>
        </p:grpSpPr>
        <p:pic>
          <p:nvPicPr>
            <p:cNvPr id="27" name="Picture 26" descr="Zip Co logo SVG free download, id: 101874 - Brandlogos.net">
              <a:hlinkClick r:id="rId12"/>
              <a:extLst>
                <a:ext uri="{FF2B5EF4-FFF2-40B4-BE49-F238E27FC236}">
                  <a16:creationId xmlns:a16="http://schemas.microsoft.com/office/drawing/2014/main" id="{37EDF631-2C70-7FB6-4788-F7567B6B4A47}"/>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4" name="TextBox 33">
              <a:extLst>
                <a:ext uri="{FF2B5EF4-FFF2-40B4-BE49-F238E27FC236}">
                  <a16:creationId xmlns:a16="http://schemas.microsoft.com/office/drawing/2014/main" id="{DEDDE7BE-11FF-6915-2BC2-B8B49853C53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36" name="Group 35">
            <a:extLst>
              <a:ext uri="{FF2B5EF4-FFF2-40B4-BE49-F238E27FC236}">
                <a16:creationId xmlns:a16="http://schemas.microsoft.com/office/drawing/2014/main" id="{5ECB5526-4EAD-BB78-C694-B0B7848CC6AA}"/>
              </a:ext>
            </a:extLst>
          </p:cNvPr>
          <p:cNvGrpSpPr/>
          <p:nvPr/>
        </p:nvGrpSpPr>
        <p:grpSpPr>
          <a:xfrm>
            <a:off x="7714157" y="2752317"/>
            <a:ext cx="2351135" cy="360000"/>
            <a:chOff x="588263" y="1217924"/>
            <a:chExt cx="2351135" cy="360000"/>
          </a:xfrm>
        </p:grpSpPr>
        <p:pic>
          <p:nvPicPr>
            <p:cNvPr id="37" name="Picture 36" descr="Zip Co logo SVG free download, id: 101874 - Brandlogos.net">
              <a:hlinkClick r:id="rId12"/>
              <a:extLst>
                <a:ext uri="{FF2B5EF4-FFF2-40B4-BE49-F238E27FC236}">
                  <a16:creationId xmlns:a16="http://schemas.microsoft.com/office/drawing/2014/main" id="{E4B38FCA-F75A-65F7-ABAA-61069BC9EAD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052D28D1-AB7E-6AE2-C299-324C9C666E7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1222550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1" name="Title 44">
            <a:extLst>
              <a:ext uri="{FF2B5EF4-FFF2-40B4-BE49-F238E27FC236}">
                <a16:creationId xmlns:a16="http://schemas.microsoft.com/office/drawing/2014/main" id="{766D6D20-2172-2974-C4F3-582FBCAF4AAE}"/>
              </a:ext>
            </a:extLst>
          </p:cNvPr>
          <p:cNvSpPr>
            <a:spLocks noGrp="1"/>
          </p:cNvSpPr>
          <p:nvPr>
            <p:ph type="title"/>
          </p:nvPr>
        </p:nvSpPr>
        <p:spPr>
          <a:xfrm>
            <a:off x="584200" y="387350"/>
            <a:ext cx="5672138" cy="263149"/>
          </a:xfrm>
        </p:spPr>
        <p:txBody>
          <a:bodyPr/>
          <a:lstStyle/>
          <a:p>
            <a:r>
              <a:rPr lang="en-US" noProof="0">
                <a:solidFill>
                  <a:srgbClr val="0078D4"/>
                </a:solidFill>
              </a:rPr>
              <a:t>Customer Service | </a:t>
            </a:r>
            <a:r>
              <a:rPr lang="en-US" noProof="0"/>
              <a:t>Boost field efficiency</a:t>
            </a:r>
          </a:p>
        </p:txBody>
      </p:sp>
      <p:sp>
        <p:nvSpPr>
          <p:cNvPr id="18" name="Text Placeholder 17">
            <a:extLst>
              <a:ext uri="{FF2B5EF4-FFF2-40B4-BE49-F238E27FC236}">
                <a16:creationId xmlns:a16="http://schemas.microsoft.com/office/drawing/2014/main" id="{EBA56FD7-31DE-6A65-5866-30D6779FD635}"/>
              </a:ext>
            </a:extLst>
          </p:cNvPr>
          <p:cNvSpPr>
            <a:spLocks noGrp="1"/>
          </p:cNvSpPr>
          <p:nvPr>
            <p:ph type="body" sz="quarter" idx="11"/>
          </p:nvPr>
        </p:nvSpPr>
        <p:spPr>
          <a:xfrm>
            <a:off x="584200" y="1593881"/>
            <a:ext cx="2808000" cy="345600"/>
          </a:xfrm>
        </p:spPr>
        <p:txBody>
          <a:bodyPr/>
          <a:lstStyle/>
          <a:p>
            <a:r>
              <a:rPr lang="en-US" noProof="0"/>
              <a:t>1. Review customer request</a:t>
            </a:r>
          </a:p>
        </p:txBody>
      </p:sp>
      <p:sp>
        <p:nvSpPr>
          <p:cNvPr id="19" name="Text Placeholder 18">
            <a:extLst>
              <a:ext uri="{FF2B5EF4-FFF2-40B4-BE49-F238E27FC236}">
                <a16:creationId xmlns:a16="http://schemas.microsoft.com/office/drawing/2014/main" id="{1BDE6D4A-ECEC-9839-A50D-741AC687D40B}"/>
              </a:ext>
            </a:extLst>
          </p:cNvPr>
          <p:cNvSpPr>
            <a:spLocks noGrp="1"/>
          </p:cNvSpPr>
          <p:nvPr>
            <p:ph type="body" sz="quarter" idx="12"/>
          </p:nvPr>
        </p:nvSpPr>
        <p:spPr>
          <a:xfrm>
            <a:off x="584200" y="4052218"/>
            <a:ext cx="2808000" cy="345600"/>
          </a:xfrm>
        </p:spPr>
        <p:txBody>
          <a:bodyPr/>
          <a:lstStyle/>
          <a:p>
            <a:r>
              <a:rPr lang="en-US" noProof="0"/>
              <a:t>6. Continuous monitoring</a:t>
            </a:r>
          </a:p>
        </p:txBody>
      </p:sp>
      <p:sp>
        <p:nvSpPr>
          <p:cNvPr id="20" name="Text Placeholder 19">
            <a:extLst>
              <a:ext uri="{FF2B5EF4-FFF2-40B4-BE49-F238E27FC236}">
                <a16:creationId xmlns:a16="http://schemas.microsoft.com/office/drawing/2014/main" id="{5E221380-050F-D0A5-A853-45E625EDAF8B}"/>
              </a:ext>
            </a:extLst>
          </p:cNvPr>
          <p:cNvSpPr>
            <a:spLocks noGrp="1"/>
          </p:cNvSpPr>
          <p:nvPr>
            <p:ph type="body" sz="quarter" idx="13"/>
          </p:nvPr>
        </p:nvSpPr>
        <p:spPr>
          <a:xfrm>
            <a:off x="4047840" y="1593881"/>
            <a:ext cx="2808000" cy="345600"/>
          </a:xfrm>
        </p:spPr>
        <p:txBody>
          <a:bodyPr/>
          <a:lstStyle/>
          <a:p>
            <a:r>
              <a:rPr lang="en-US" noProof="0"/>
              <a:t>2. Start a new work order</a:t>
            </a:r>
          </a:p>
        </p:txBody>
      </p:sp>
      <p:sp>
        <p:nvSpPr>
          <p:cNvPr id="21" name="Text Placeholder 20">
            <a:extLst>
              <a:ext uri="{FF2B5EF4-FFF2-40B4-BE49-F238E27FC236}">
                <a16:creationId xmlns:a16="http://schemas.microsoft.com/office/drawing/2014/main" id="{DE08D4EE-D82D-0258-81BF-FE6CC1CDEDD4}"/>
              </a:ext>
            </a:extLst>
          </p:cNvPr>
          <p:cNvSpPr>
            <a:spLocks noGrp="1"/>
          </p:cNvSpPr>
          <p:nvPr>
            <p:ph type="body" sz="quarter" idx="14"/>
          </p:nvPr>
        </p:nvSpPr>
        <p:spPr>
          <a:xfrm>
            <a:off x="4047840" y="4052218"/>
            <a:ext cx="2808000" cy="345600"/>
          </a:xfrm>
        </p:spPr>
        <p:txBody>
          <a:bodyPr/>
          <a:lstStyle/>
          <a:p>
            <a:r>
              <a:rPr lang="en-US" noProof="0"/>
              <a:t>5. Send customer survey</a:t>
            </a:r>
          </a:p>
        </p:txBody>
      </p:sp>
      <p:sp>
        <p:nvSpPr>
          <p:cNvPr id="22" name="Text Placeholder 21">
            <a:extLst>
              <a:ext uri="{FF2B5EF4-FFF2-40B4-BE49-F238E27FC236}">
                <a16:creationId xmlns:a16="http://schemas.microsoft.com/office/drawing/2014/main" id="{92DFE389-D6E7-6406-7E47-5F4DF65005FE}"/>
              </a:ext>
            </a:extLst>
          </p:cNvPr>
          <p:cNvSpPr>
            <a:spLocks noGrp="1"/>
          </p:cNvSpPr>
          <p:nvPr>
            <p:ph type="body" sz="quarter" idx="15"/>
          </p:nvPr>
        </p:nvSpPr>
        <p:spPr>
          <a:xfrm>
            <a:off x="7511481" y="1593881"/>
            <a:ext cx="2808000" cy="345600"/>
          </a:xfrm>
        </p:spPr>
        <p:txBody>
          <a:bodyPr/>
          <a:lstStyle/>
          <a:p>
            <a:r>
              <a:rPr lang="en-US" noProof="0"/>
              <a:t>3. Match a technician</a:t>
            </a:r>
          </a:p>
        </p:txBody>
      </p:sp>
      <p:sp>
        <p:nvSpPr>
          <p:cNvPr id="23" name="Text Placeholder 22">
            <a:extLst>
              <a:ext uri="{FF2B5EF4-FFF2-40B4-BE49-F238E27FC236}">
                <a16:creationId xmlns:a16="http://schemas.microsoft.com/office/drawing/2014/main" id="{C055F81D-7609-D6A1-0263-9FA3CC4348BC}"/>
              </a:ext>
            </a:extLst>
          </p:cNvPr>
          <p:cNvSpPr>
            <a:spLocks noGrp="1"/>
          </p:cNvSpPr>
          <p:nvPr>
            <p:ph type="body" sz="quarter" idx="16"/>
          </p:nvPr>
        </p:nvSpPr>
        <p:spPr>
          <a:xfrm>
            <a:off x="7511481" y="4052218"/>
            <a:ext cx="2808000" cy="345600"/>
          </a:xfrm>
        </p:spPr>
        <p:txBody>
          <a:bodyPr/>
          <a:lstStyle/>
          <a:p>
            <a:r>
              <a:rPr lang="en-US" noProof="0"/>
              <a:t>4. Confirm the schedule</a:t>
            </a:r>
          </a:p>
        </p:txBody>
      </p:sp>
      <p:sp>
        <p:nvSpPr>
          <p:cNvPr id="42" name="Text Placeholder 52">
            <a:extLst>
              <a:ext uri="{FF2B5EF4-FFF2-40B4-BE49-F238E27FC236}">
                <a16:creationId xmlns:a16="http://schemas.microsoft.com/office/drawing/2014/main" id="{18FDDC43-9DC3-C918-8428-5F937F6254CA}"/>
              </a:ext>
            </a:extLst>
          </p:cNvPr>
          <p:cNvSpPr>
            <a:spLocks noGrp="1"/>
          </p:cNvSpPr>
          <p:nvPr>
            <p:ph type="body" sz="quarter" idx="17"/>
          </p:nvPr>
        </p:nvSpPr>
        <p:spPr>
          <a:xfrm>
            <a:off x="6519107" y="521099"/>
            <a:ext cx="3599821" cy="169277"/>
          </a:xfrm>
        </p:spPr>
        <p:txBody>
          <a:bodyPr/>
          <a:lstStyle/>
          <a:p>
            <a:r>
              <a:rPr lang="en-US" noProof="0" dirty="0"/>
              <a:t>Microsoft 365 Copilot for Service</a:t>
            </a:r>
            <a:endParaRPr lang="en-US" sz="900" i="1" noProof="0" dirty="0"/>
          </a:p>
        </p:txBody>
      </p:sp>
      <p:sp>
        <p:nvSpPr>
          <p:cNvPr id="126" name="Text Placeholder 125">
            <a:extLst>
              <a:ext uri="{FF2B5EF4-FFF2-40B4-BE49-F238E27FC236}">
                <a16:creationId xmlns:a16="http://schemas.microsoft.com/office/drawing/2014/main" id="{E6EA15AB-E82A-27AC-AA5D-2A36C24E9131}"/>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 to summarize the customer request, products involved, past interactions, historical resolution data, and specific needs the customer may have all in a single interface. </a:t>
            </a:r>
          </a:p>
        </p:txBody>
      </p:sp>
      <p:sp>
        <p:nvSpPr>
          <p:cNvPr id="127" name="Text Placeholder 126">
            <a:extLst>
              <a:ext uri="{FF2B5EF4-FFF2-40B4-BE49-F238E27FC236}">
                <a16:creationId xmlns:a16="http://schemas.microsoft.com/office/drawing/2014/main" id="{205574BC-505A-230B-6767-B305C1310295}"/>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Copilot can tie directly to your CRM to begin drafting a work order based on the customer request.</a:t>
            </a:r>
          </a:p>
        </p:txBody>
      </p:sp>
      <p:sp>
        <p:nvSpPr>
          <p:cNvPr id="128" name="Text Placeholder 127">
            <a:extLst>
              <a:ext uri="{FF2B5EF4-FFF2-40B4-BE49-F238E27FC236}">
                <a16:creationId xmlns:a16="http://schemas.microsoft.com/office/drawing/2014/main" id="{694D2833-1268-6782-8F06-72DB84E31BF3}"/>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Copilot pulls key requirements to help match a technician based on issue complexity and agent availability.  </a:t>
            </a:r>
          </a:p>
        </p:txBody>
      </p:sp>
      <p:sp>
        <p:nvSpPr>
          <p:cNvPr id="129" name="Text Placeholder 128">
            <a:extLst>
              <a:ext uri="{FF2B5EF4-FFF2-40B4-BE49-F238E27FC236}">
                <a16:creationId xmlns:a16="http://schemas.microsoft.com/office/drawing/2014/main" id="{35620CDF-248B-08D2-2AE7-9F45949D8F1F}"/>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in the past month from customer highlighting the primary asks and any previous issues.</a:t>
            </a:r>
          </a:p>
        </p:txBody>
      </p:sp>
      <p:sp>
        <p:nvSpPr>
          <p:cNvPr id="130" name="Text Placeholder 129">
            <a:extLst>
              <a:ext uri="{FF2B5EF4-FFF2-40B4-BE49-F238E27FC236}">
                <a16:creationId xmlns:a16="http://schemas.microsoft.com/office/drawing/2014/main" id="{16552CF1-C094-4F22-F0E2-EB3A3B97F7F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Stay on top of trends </a:t>
            </a:r>
            <a:r>
              <a:rPr kumimoji="0" lang="en-US" sz="900" b="0" i="0" u="none" strike="noStrike" kern="0" cap="none" spc="0" normalizeH="0" baseline="0" noProof="0">
                <a:ln>
                  <a:noFill/>
                </a:ln>
                <a:solidFill>
                  <a:srgbClr val="1A1A1A"/>
                </a:solidFill>
                <a:effectLst/>
                <a:uLnTx/>
                <a:uFillTx/>
                <a:latin typeface="Segoe UI"/>
                <a:ea typeface="+mn-ea"/>
                <a:cs typeface="+mn-cs"/>
              </a:rPr>
              <a:t>by analyzing field success metrics and identify any trends that require further investigation.</a:t>
            </a:r>
          </a:p>
        </p:txBody>
      </p:sp>
      <p:sp>
        <p:nvSpPr>
          <p:cNvPr id="131" name="Text Placeholder 130">
            <a:extLst>
              <a:ext uri="{FF2B5EF4-FFF2-40B4-BE49-F238E27FC236}">
                <a16:creationId xmlns:a16="http://schemas.microsoft.com/office/drawing/2014/main" id="{EFF13587-886D-B395-1B73-8BCF55610C8B}"/>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Easily populate a work order</a:t>
            </a:r>
            <a:r>
              <a:rPr kumimoji="0" lang="en-US" sz="900" b="0" i="0" u="none" strike="noStrike" kern="0" cap="none" spc="0" normalizeH="0" baseline="0" noProof="0">
                <a:ln>
                  <a:noFill/>
                </a:ln>
                <a:solidFill>
                  <a:srgbClr val="1A1A1A"/>
                </a:solidFill>
                <a:effectLst/>
                <a:uLnTx/>
                <a:uFillTx/>
                <a:latin typeface="Segoe UI"/>
                <a:ea typeface="+mn-ea"/>
                <a:cs typeface="+mn-cs"/>
              </a:rPr>
              <a:t> with the existing customer information.</a:t>
            </a:r>
          </a:p>
        </p:txBody>
      </p:sp>
      <p:sp>
        <p:nvSpPr>
          <p:cNvPr id="132" name="Text Placeholder 131">
            <a:extLst>
              <a:ext uri="{FF2B5EF4-FFF2-40B4-BE49-F238E27FC236}">
                <a16:creationId xmlns:a16="http://schemas.microsoft.com/office/drawing/2014/main" id="{3F89EA95-120B-2DB8-E415-3F9CDBB52859}"/>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Quickly update and send the survey </a:t>
            </a:r>
            <a:r>
              <a:rPr kumimoji="0" lang="en-US" sz="900" b="0" i="0" u="none" strike="noStrike" kern="0" cap="none" spc="0" normalizeH="0" baseline="0" noProof="0">
                <a:ln>
                  <a:noFill/>
                </a:ln>
                <a:solidFill>
                  <a:srgbClr val="1A1A1A"/>
                </a:solidFill>
                <a:effectLst/>
                <a:uLnTx/>
                <a:uFillTx/>
                <a:latin typeface="Segoe UI"/>
                <a:ea typeface="+mn-ea"/>
                <a:cs typeface="+mn-cs"/>
              </a:rPr>
              <a:t>with specific contextual updates for the customer.</a:t>
            </a:r>
          </a:p>
        </p:txBody>
      </p:sp>
      <p:sp>
        <p:nvSpPr>
          <p:cNvPr id="133" name="Text Placeholder 132">
            <a:extLst>
              <a:ext uri="{FF2B5EF4-FFF2-40B4-BE49-F238E27FC236}">
                <a16:creationId xmlns:a16="http://schemas.microsoft.com/office/drawing/2014/main" id="{7E5CEDF2-0ED5-D532-8142-5D43F7C9DF32}"/>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Identify the best technician </a:t>
            </a:r>
            <a:r>
              <a:rPr kumimoji="0" lang="en-US" sz="900" b="0" i="0" u="none" strike="noStrike" kern="0" cap="none" spc="0" normalizeH="0" baseline="0" noProof="0">
                <a:ln>
                  <a:noFill/>
                </a:ln>
                <a:solidFill>
                  <a:srgbClr val="1A1A1A"/>
                </a:solidFill>
                <a:effectLst/>
                <a:uLnTx/>
                <a:uFillTx/>
                <a:latin typeface="Segoe UI"/>
                <a:ea typeface="+mn-ea"/>
                <a:cs typeface="+mn-cs"/>
              </a:rPr>
              <a:t>given the customer’s specific needs and location.</a:t>
            </a:r>
          </a:p>
        </p:txBody>
      </p:sp>
      <p:sp>
        <p:nvSpPr>
          <p:cNvPr id="134" name="Text Placeholder 133">
            <a:extLst>
              <a:ext uri="{FF2B5EF4-FFF2-40B4-BE49-F238E27FC236}">
                <a16:creationId xmlns:a16="http://schemas.microsoft.com/office/drawing/2014/main" id="{AD65E813-E144-2E3A-6F6B-AEF423FDCE1F}"/>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draft an email </a:t>
            </a:r>
            <a:r>
              <a:rPr kumimoji="0" lang="en-US" sz="900" b="0" i="0" u="none" strike="noStrike" kern="0" cap="none" spc="0" normalizeH="0" baseline="0" noProof="0">
                <a:ln>
                  <a:noFill/>
                </a:ln>
                <a:solidFill>
                  <a:srgbClr val="1A1A1A"/>
                </a:solidFill>
                <a:effectLst/>
                <a:uLnTx/>
                <a:uFillTx/>
                <a:latin typeface="Segoe UI"/>
                <a:ea typeface="+mn-ea"/>
                <a:cs typeface="+mn-cs"/>
              </a:rPr>
              <a:t>confirming the service date and contact details.</a:t>
            </a:r>
          </a:p>
        </p:txBody>
      </p:sp>
      <p:sp>
        <p:nvSpPr>
          <p:cNvPr id="135" name="Text Placeholder 134">
            <a:extLst>
              <a:ext uri="{FF2B5EF4-FFF2-40B4-BE49-F238E27FC236}">
                <a16:creationId xmlns:a16="http://schemas.microsoft.com/office/drawing/2014/main" id="{FDE3AA91-D883-CFE5-26E0-1353291E1EAA}"/>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Excel to rapidly analyze data related to field service activity such as number of customer visits and total route times. </a:t>
            </a:r>
          </a:p>
        </p:txBody>
      </p:sp>
      <p:sp>
        <p:nvSpPr>
          <p:cNvPr id="136" name="Text Placeholder 135">
            <a:extLst>
              <a:ext uri="{FF2B5EF4-FFF2-40B4-BE49-F238E27FC236}">
                <a16:creationId xmlns:a16="http://schemas.microsoft.com/office/drawing/2014/main" id="{07D3446A-CE26-F263-C01F-07A46179A982}"/>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At the completion of service, use Copilot to quickly update the feedback survey request template.</a:t>
            </a:r>
          </a:p>
        </p:txBody>
      </p:sp>
      <p:sp>
        <p:nvSpPr>
          <p:cNvPr id="137" name="Text Placeholder 136">
            <a:extLst>
              <a:ext uri="{FF2B5EF4-FFF2-40B4-BE49-F238E27FC236}">
                <a16:creationId xmlns:a16="http://schemas.microsoft.com/office/drawing/2014/main" id="{536A76A9-8B9D-EA66-64F5-5DAA9934BABA}"/>
              </a:ext>
            </a:extLst>
          </p:cNvPr>
          <p:cNvSpPr>
            <a:spLocks noGrp="1"/>
          </p:cNvSpPr>
          <p:nvPr>
            <p:ph type="body" sz="quarter" idx="29"/>
          </p:nvPr>
        </p:nvSpPr>
        <p:spPr>
          <a:xfrm>
            <a:off x="7523373" y="4432133"/>
            <a:ext cx="2808000" cy="935120"/>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Once the workorder has been submitted with an ideal field technician, enter the appointment information into Draft with Copilot and use Copilot in Outlook to create an email to confirm the schedule with the customer.</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43" name="Text Placeholder 86">
            <a:extLst>
              <a:ext uri="{FF2B5EF4-FFF2-40B4-BE49-F238E27FC236}">
                <a16:creationId xmlns:a16="http://schemas.microsoft.com/office/drawing/2014/main" id="{3E3E69F4-B653-F9DB-B4F5-4D42192F83FD}"/>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Extend</a:t>
            </a:r>
            <a:endParaRPr lang="en-US" noProof="0"/>
          </a:p>
        </p:txBody>
      </p:sp>
      <p:sp>
        <p:nvSpPr>
          <p:cNvPr id="138" name="Text Placeholder 137">
            <a:extLst>
              <a:ext uri="{FF2B5EF4-FFF2-40B4-BE49-F238E27FC236}">
                <a16:creationId xmlns:a16="http://schemas.microsoft.com/office/drawing/2014/main" id="{E20BBB34-3073-8371-5D9C-138834A9D650}"/>
              </a:ext>
            </a:extLst>
          </p:cNvPr>
          <p:cNvSpPr>
            <a:spLocks noGrp="1"/>
          </p:cNvSpPr>
          <p:nvPr>
            <p:ph type="body" sz="quarter" idx="38"/>
          </p:nvPr>
        </p:nvSpPr>
        <p:spPr>
          <a:solidFill>
            <a:srgbClr val="0070C0"/>
          </a:solidFill>
        </p:spPr>
        <p:txBody>
          <a:bodyPr/>
          <a:lstStyle/>
          <a:p>
            <a:endParaRPr lang="en-US" noProof="0"/>
          </a:p>
        </p:txBody>
      </p:sp>
      <p:sp>
        <p:nvSpPr>
          <p:cNvPr id="139" name="Text Placeholder 138">
            <a:extLst>
              <a:ext uri="{FF2B5EF4-FFF2-40B4-BE49-F238E27FC236}">
                <a16:creationId xmlns:a16="http://schemas.microsoft.com/office/drawing/2014/main" id="{FEA7F411-E0FA-A8D1-7BCA-FDF7F3613355}"/>
              </a:ext>
            </a:extLst>
          </p:cNvPr>
          <p:cNvSpPr>
            <a:spLocks noGrp="1"/>
          </p:cNvSpPr>
          <p:nvPr>
            <p:ph type="body" sz="quarter" idx="39"/>
          </p:nvPr>
        </p:nvSpPr>
        <p:spPr>
          <a:solidFill>
            <a:srgbClr val="0078D4"/>
          </a:solidFill>
        </p:spPr>
        <p:txBody>
          <a:bodyPr/>
          <a:lstStyle/>
          <a:p>
            <a:endParaRPr lang="en-US" noProof="0"/>
          </a:p>
        </p:txBody>
      </p:sp>
      <p:sp>
        <p:nvSpPr>
          <p:cNvPr id="140" name="Text Placeholder 139">
            <a:extLst>
              <a:ext uri="{FF2B5EF4-FFF2-40B4-BE49-F238E27FC236}">
                <a16:creationId xmlns:a16="http://schemas.microsoft.com/office/drawing/2014/main" id="{19C2B9B3-3236-1A20-070F-A1824E500566}"/>
              </a:ext>
            </a:extLst>
          </p:cNvPr>
          <p:cNvSpPr>
            <a:spLocks noGrp="1"/>
          </p:cNvSpPr>
          <p:nvPr>
            <p:ph type="body" sz="quarter" idx="40"/>
          </p:nvPr>
        </p:nvSpPr>
        <p:spPr>
          <a:solidFill>
            <a:srgbClr val="0078D4"/>
          </a:solidFill>
        </p:spPr>
        <p:txBody>
          <a:bodyPr/>
          <a:lstStyle/>
          <a:p>
            <a:endParaRPr lang="en-US" noProof="0"/>
          </a:p>
        </p:txBody>
      </p:sp>
      <p:sp>
        <p:nvSpPr>
          <p:cNvPr id="66" name="Rectangle: Rounded Corners 6">
            <a:extLst>
              <a:ext uri="{FF2B5EF4-FFF2-40B4-BE49-F238E27FC236}">
                <a16:creationId xmlns:a16="http://schemas.microsoft.com/office/drawing/2014/main" id="{3F3744B8-C459-ECAB-4E6B-ACE0430E25E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8" name="Rectangle: Rounded Corners 6">
            <a:extLst>
              <a:ext uri="{FF2B5EF4-FFF2-40B4-BE49-F238E27FC236}">
                <a16:creationId xmlns:a16="http://schemas.microsoft.com/office/drawing/2014/main" id="{118D6DB4-E838-06CE-ECFB-8F7A326F931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88" name="Group 187">
            <a:extLst>
              <a:ext uri="{FF2B5EF4-FFF2-40B4-BE49-F238E27FC236}">
                <a16:creationId xmlns:a16="http://schemas.microsoft.com/office/drawing/2014/main" id="{30BCF4AA-7804-85F8-99AD-5007EC584839}"/>
              </a:ext>
            </a:extLst>
          </p:cNvPr>
          <p:cNvGrpSpPr/>
          <p:nvPr/>
        </p:nvGrpSpPr>
        <p:grpSpPr>
          <a:xfrm>
            <a:off x="4276273" y="2761669"/>
            <a:ext cx="2351135" cy="360000"/>
            <a:chOff x="588263" y="1217924"/>
            <a:chExt cx="2351135" cy="360000"/>
          </a:xfrm>
        </p:grpSpPr>
        <p:pic>
          <p:nvPicPr>
            <p:cNvPr id="189" name="Picture 188" descr="Zip Co logo SVG free download, id: 101874 - Brandlogos.net">
              <a:hlinkClick r:id="rId3"/>
              <a:extLst>
                <a:ext uri="{FF2B5EF4-FFF2-40B4-BE49-F238E27FC236}">
                  <a16:creationId xmlns:a16="http://schemas.microsoft.com/office/drawing/2014/main" id="{29B8F385-0F7E-0A43-A761-A02A285661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E12808F3-71C9-5E85-AD6C-A17D8C85CED6}"/>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191" name="Group 190">
            <a:extLst>
              <a:ext uri="{FF2B5EF4-FFF2-40B4-BE49-F238E27FC236}">
                <a16:creationId xmlns:a16="http://schemas.microsoft.com/office/drawing/2014/main" id="{C03C35CA-E4A2-03D1-C666-570FFE3A7D66}"/>
              </a:ext>
            </a:extLst>
          </p:cNvPr>
          <p:cNvGrpSpPr/>
          <p:nvPr/>
        </p:nvGrpSpPr>
        <p:grpSpPr>
          <a:xfrm>
            <a:off x="7739914" y="2761669"/>
            <a:ext cx="2351135" cy="360000"/>
            <a:chOff x="588263" y="1217924"/>
            <a:chExt cx="2351135" cy="360000"/>
          </a:xfrm>
        </p:grpSpPr>
        <p:pic>
          <p:nvPicPr>
            <p:cNvPr id="192" name="Picture 191" descr="Zip Co logo SVG free download, id: 101874 - Brandlogos.net">
              <a:hlinkClick r:id="rId3"/>
              <a:extLst>
                <a:ext uri="{FF2B5EF4-FFF2-40B4-BE49-F238E27FC236}">
                  <a16:creationId xmlns:a16="http://schemas.microsoft.com/office/drawing/2014/main" id="{3A82F317-065E-2093-06E4-7AF54B0310A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3" name="TextBox 192">
              <a:extLst>
                <a:ext uri="{FF2B5EF4-FFF2-40B4-BE49-F238E27FC236}">
                  <a16:creationId xmlns:a16="http://schemas.microsoft.com/office/drawing/2014/main" id="{66BEBEAE-39E6-4DF4-0AA5-CDD2275A1FCD}"/>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A4420386-AC55-CE29-D3EB-D76CD3F6A1C7}"/>
              </a:ext>
            </a:extLst>
          </p:cNvPr>
          <p:cNvGrpSpPr/>
          <p:nvPr/>
        </p:nvGrpSpPr>
        <p:grpSpPr>
          <a:xfrm>
            <a:off x="7739914" y="5158847"/>
            <a:ext cx="2351135" cy="360000"/>
            <a:chOff x="588263" y="1697756"/>
            <a:chExt cx="2351135" cy="360000"/>
          </a:xfrm>
        </p:grpSpPr>
        <p:pic>
          <p:nvPicPr>
            <p:cNvPr id="198" name="Picture 197">
              <a:extLst>
                <a:ext uri="{FF2B5EF4-FFF2-40B4-BE49-F238E27FC236}">
                  <a16:creationId xmlns:a16="http://schemas.microsoft.com/office/drawing/2014/main" id="{5B26454C-B827-2809-4D48-47765BD39A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D02C4AC5-7340-FC89-6DB8-CFF748BEA66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665A0856-6631-0CD3-6A65-DEB425492416}"/>
              </a:ext>
            </a:extLst>
          </p:cNvPr>
          <p:cNvGrpSpPr/>
          <p:nvPr/>
        </p:nvGrpSpPr>
        <p:grpSpPr>
          <a:xfrm>
            <a:off x="804187" y="5158847"/>
            <a:ext cx="2361959" cy="360000"/>
            <a:chOff x="577439" y="3137252"/>
            <a:chExt cx="2361959" cy="360000"/>
          </a:xfrm>
        </p:grpSpPr>
        <p:pic>
          <p:nvPicPr>
            <p:cNvPr id="201" name="Picture 200">
              <a:extLst>
                <a:ext uri="{FF2B5EF4-FFF2-40B4-BE49-F238E27FC236}">
                  <a16:creationId xmlns:a16="http://schemas.microsoft.com/office/drawing/2014/main" id="{434CA41E-E8CB-EB53-256A-1703C257B0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2" name="TextBox 201">
              <a:extLst>
                <a:ext uri="{FF2B5EF4-FFF2-40B4-BE49-F238E27FC236}">
                  <a16:creationId xmlns:a16="http://schemas.microsoft.com/office/drawing/2014/main" id="{2DE01095-68E4-5F44-62F4-1A7E4C38F4C7}"/>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+Copilot for Service</a:t>
              </a:r>
            </a:p>
          </p:txBody>
        </p:sp>
      </p:grpSp>
      <p:pic>
        <p:nvPicPr>
          <p:cNvPr id="203" name="Picture 202">
            <a:extLst>
              <a:ext uri="{FF2B5EF4-FFF2-40B4-BE49-F238E27FC236}">
                <a16:creationId xmlns:a16="http://schemas.microsoft.com/office/drawing/2014/main" id="{80B852C1-77BC-1AFE-A2EB-BB28593422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grpSp>
        <p:nvGrpSpPr>
          <p:cNvPr id="2" name="Group 1">
            <a:extLst>
              <a:ext uri="{FF2B5EF4-FFF2-40B4-BE49-F238E27FC236}">
                <a16:creationId xmlns:a16="http://schemas.microsoft.com/office/drawing/2014/main" id="{ED0782C5-7836-D1E6-3750-D03455D944CD}"/>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D0D1DAE0-E502-1229-81E2-3473AA3FE3D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575E4E91-5684-C906-0ECC-F7D1073B4A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66C8487-454E-26AA-773D-C9DF1CFACA74}"/>
              </a:ext>
            </a:extLst>
          </p:cNvPr>
          <p:cNvGrpSpPr/>
          <p:nvPr/>
        </p:nvGrpSpPr>
        <p:grpSpPr>
          <a:xfrm>
            <a:off x="8868697" y="1127774"/>
            <a:ext cx="1450784" cy="216000"/>
            <a:chOff x="1194743" y="1140160"/>
            <a:chExt cx="1450784" cy="216000"/>
          </a:xfrm>
        </p:grpSpPr>
        <p:sp>
          <p:nvSpPr>
            <p:cNvPr id="6" name="Rectangle: Rounded Corners 5">
              <a:extLst>
                <a:ext uri="{FF2B5EF4-FFF2-40B4-BE49-F238E27FC236}">
                  <a16:creationId xmlns:a16="http://schemas.microsoft.com/office/drawing/2014/main" id="{6088443B-640E-17D7-EF44-F91FEBF58B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 name="Graphic 6">
              <a:extLst>
                <a:ext uri="{FF2B5EF4-FFF2-40B4-BE49-F238E27FC236}">
                  <a16:creationId xmlns:a16="http://schemas.microsoft.com/office/drawing/2014/main" id="{C90DD030-9ACC-8890-D027-7288A445CB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EB41E06E-6B19-B04F-1B75-112687B61904}"/>
              </a:ext>
            </a:extLst>
          </p:cNvPr>
          <p:cNvGrpSpPr/>
          <p:nvPr/>
        </p:nvGrpSpPr>
        <p:grpSpPr>
          <a:xfrm>
            <a:off x="1624328" y="1132756"/>
            <a:ext cx="1332000" cy="216000"/>
            <a:chOff x="1198144" y="862657"/>
            <a:chExt cx="1332000" cy="216000"/>
          </a:xfrm>
        </p:grpSpPr>
        <p:sp>
          <p:nvSpPr>
            <p:cNvPr id="9" name="Rectangle: Rounded Corners 6">
              <a:extLst>
                <a:ext uri="{FF2B5EF4-FFF2-40B4-BE49-F238E27FC236}">
                  <a16:creationId xmlns:a16="http://schemas.microsoft.com/office/drawing/2014/main" id="{E6499E9F-A01A-ED46-1950-607B51E64433}"/>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10" name="Graphic 9">
              <a:extLst>
                <a:ext uri="{FF2B5EF4-FFF2-40B4-BE49-F238E27FC236}">
                  <a16:creationId xmlns:a16="http://schemas.microsoft.com/office/drawing/2014/main" id="{0B33B30A-9455-96EB-CA6B-501400ECBC7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11" name="Group 10">
            <a:extLst>
              <a:ext uri="{FF2B5EF4-FFF2-40B4-BE49-F238E27FC236}">
                <a16:creationId xmlns:a16="http://schemas.microsoft.com/office/drawing/2014/main" id="{BE916780-D403-1698-B361-1A160A2D6316}"/>
              </a:ext>
            </a:extLst>
          </p:cNvPr>
          <p:cNvGrpSpPr/>
          <p:nvPr/>
        </p:nvGrpSpPr>
        <p:grpSpPr>
          <a:xfrm>
            <a:off x="3022536" y="1132756"/>
            <a:ext cx="1692000" cy="216000"/>
            <a:chOff x="2707850" y="862657"/>
            <a:chExt cx="1692000" cy="216000"/>
          </a:xfrm>
        </p:grpSpPr>
        <p:sp>
          <p:nvSpPr>
            <p:cNvPr id="12" name="Rectangle: Rounded Corners 6">
              <a:extLst>
                <a:ext uri="{FF2B5EF4-FFF2-40B4-BE49-F238E27FC236}">
                  <a16:creationId xmlns:a16="http://schemas.microsoft.com/office/drawing/2014/main" id="{55BF1AB4-D203-26EC-B3F1-0B545D1D7F1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13" name="Graphic 12">
              <a:extLst>
                <a:ext uri="{FF2B5EF4-FFF2-40B4-BE49-F238E27FC236}">
                  <a16:creationId xmlns:a16="http://schemas.microsoft.com/office/drawing/2014/main" id="{3FF3F109-8E2B-A74E-80E7-1D758E5668A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grpSp>
        <p:nvGrpSpPr>
          <p:cNvPr id="14" name="Group 13">
            <a:extLst>
              <a:ext uri="{FF2B5EF4-FFF2-40B4-BE49-F238E27FC236}">
                <a16:creationId xmlns:a16="http://schemas.microsoft.com/office/drawing/2014/main" id="{FC4AEF31-05BC-AD49-919E-E7F855ECD5EC}"/>
              </a:ext>
            </a:extLst>
          </p:cNvPr>
          <p:cNvGrpSpPr/>
          <p:nvPr/>
        </p:nvGrpSpPr>
        <p:grpSpPr>
          <a:xfrm>
            <a:off x="790186" y="2762237"/>
            <a:ext cx="2351135" cy="360000"/>
            <a:chOff x="588263" y="1217924"/>
            <a:chExt cx="2351135" cy="360000"/>
          </a:xfrm>
        </p:grpSpPr>
        <p:pic>
          <p:nvPicPr>
            <p:cNvPr id="15" name="Picture 14" descr="Zip Co logo SVG free download, id: 101874 - Brandlogos.net">
              <a:hlinkClick r:id="rId3"/>
              <a:extLst>
                <a:ext uri="{FF2B5EF4-FFF2-40B4-BE49-F238E27FC236}">
                  <a16:creationId xmlns:a16="http://schemas.microsoft.com/office/drawing/2014/main" id="{86D7A58D-54E7-917E-305E-BF451073F26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899DB0A3-4473-6B22-3B41-A906127A5AE5}"/>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dirty="0">
                  <a:solidFill>
                    <a:srgbClr val="0078D4"/>
                  </a:solidFill>
                  <a:latin typeface="Segoe UI Semibold"/>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24" name="Group 23">
            <a:extLst>
              <a:ext uri="{FF2B5EF4-FFF2-40B4-BE49-F238E27FC236}">
                <a16:creationId xmlns:a16="http://schemas.microsoft.com/office/drawing/2014/main" id="{A8F77AE3-EF0E-5099-5492-44BA7BBA6D6A}"/>
              </a:ext>
            </a:extLst>
          </p:cNvPr>
          <p:cNvGrpSpPr/>
          <p:nvPr/>
        </p:nvGrpSpPr>
        <p:grpSpPr>
          <a:xfrm>
            <a:off x="4378070" y="5205615"/>
            <a:ext cx="2351135" cy="360000"/>
            <a:chOff x="588263" y="1217924"/>
            <a:chExt cx="2351135" cy="360000"/>
          </a:xfrm>
        </p:grpSpPr>
        <p:pic>
          <p:nvPicPr>
            <p:cNvPr id="25" name="Picture 24" descr="Zip Co logo SVG free download, id: 101874 - Brandlogos.net">
              <a:hlinkClick r:id="rId3"/>
              <a:extLst>
                <a:ext uri="{FF2B5EF4-FFF2-40B4-BE49-F238E27FC236}">
                  <a16:creationId xmlns:a16="http://schemas.microsoft.com/office/drawing/2014/main" id="{9A90FC8B-428B-4EAA-61C6-1902F1F2916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A258B7E1-C777-3880-9932-CED0F51F2CB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4592145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2" name="Title 44">
            <a:extLst>
              <a:ext uri="{FF2B5EF4-FFF2-40B4-BE49-F238E27FC236}">
                <a16:creationId xmlns:a16="http://schemas.microsoft.com/office/drawing/2014/main" id="{4A80593C-FE9B-C6F3-871E-F306E4DB943C}"/>
              </a:ext>
            </a:extLst>
          </p:cNvPr>
          <p:cNvSpPr>
            <a:spLocks noGrp="1"/>
          </p:cNvSpPr>
          <p:nvPr>
            <p:ph type="title"/>
          </p:nvPr>
        </p:nvSpPr>
        <p:spPr>
          <a:xfrm>
            <a:off x="584200" y="387350"/>
            <a:ext cx="5672138" cy="263149"/>
          </a:xfrm>
        </p:spPr>
        <p:txBody>
          <a:bodyPr/>
          <a:lstStyle/>
          <a:p>
            <a:r>
              <a:rPr lang="en-US" noProof="0" dirty="0">
                <a:solidFill>
                  <a:srgbClr val="0078D4"/>
                </a:solidFill>
              </a:rPr>
              <a:t>Customer Service | </a:t>
            </a:r>
            <a:r>
              <a:rPr lang="en-US" noProof="0" dirty="0"/>
              <a:t>Managing service agents</a:t>
            </a:r>
          </a:p>
        </p:txBody>
      </p:sp>
      <p:sp>
        <p:nvSpPr>
          <p:cNvPr id="11" name="Text Placeholder 10">
            <a:extLst>
              <a:ext uri="{FF2B5EF4-FFF2-40B4-BE49-F238E27FC236}">
                <a16:creationId xmlns:a16="http://schemas.microsoft.com/office/drawing/2014/main" id="{B3B1C011-ECAE-589D-28C3-82F048D70FD2}"/>
              </a:ext>
            </a:extLst>
          </p:cNvPr>
          <p:cNvSpPr>
            <a:spLocks noGrp="1"/>
          </p:cNvSpPr>
          <p:nvPr>
            <p:ph type="body" sz="quarter" idx="11"/>
          </p:nvPr>
        </p:nvSpPr>
        <p:spPr>
          <a:xfrm>
            <a:off x="584200" y="1593850"/>
            <a:ext cx="2808288" cy="346075"/>
          </a:xfrm>
        </p:spPr>
        <p:txBody>
          <a:bodyPr/>
          <a:lstStyle/>
          <a:p>
            <a:r>
              <a:rPr lang="en-US" noProof="0"/>
              <a:t>1. Recap daily activity</a:t>
            </a:r>
          </a:p>
        </p:txBody>
      </p:sp>
      <p:sp>
        <p:nvSpPr>
          <p:cNvPr id="12" name="Text Placeholder 11">
            <a:extLst>
              <a:ext uri="{FF2B5EF4-FFF2-40B4-BE49-F238E27FC236}">
                <a16:creationId xmlns:a16="http://schemas.microsoft.com/office/drawing/2014/main" id="{F4B65C9A-ECEE-68DB-5BA6-D7B29AE17508}"/>
              </a:ext>
            </a:extLst>
          </p:cNvPr>
          <p:cNvSpPr>
            <a:spLocks noGrp="1"/>
          </p:cNvSpPr>
          <p:nvPr>
            <p:ph type="body" sz="quarter" idx="12"/>
          </p:nvPr>
        </p:nvSpPr>
        <p:spPr>
          <a:xfrm>
            <a:off x="584200" y="4052218"/>
            <a:ext cx="2808000" cy="345600"/>
          </a:xfrm>
        </p:spPr>
        <p:txBody>
          <a:bodyPr/>
          <a:lstStyle/>
          <a:p>
            <a:r>
              <a:rPr lang="en-US" noProof="0"/>
              <a:t>6. Update procedures and socialize</a:t>
            </a:r>
          </a:p>
        </p:txBody>
      </p:sp>
      <p:sp>
        <p:nvSpPr>
          <p:cNvPr id="19" name="Text Placeholder 18">
            <a:extLst>
              <a:ext uri="{FF2B5EF4-FFF2-40B4-BE49-F238E27FC236}">
                <a16:creationId xmlns:a16="http://schemas.microsoft.com/office/drawing/2014/main" id="{E908F492-5920-F43E-835D-27F4465AE166}"/>
              </a:ext>
            </a:extLst>
          </p:cNvPr>
          <p:cNvSpPr>
            <a:spLocks noGrp="1"/>
          </p:cNvSpPr>
          <p:nvPr>
            <p:ph type="body" sz="quarter" idx="13"/>
          </p:nvPr>
        </p:nvSpPr>
        <p:spPr>
          <a:xfrm>
            <a:off x="4047840" y="1593881"/>
            <a:ext cx="2808000" cy="345600"/>
          </a:xfrm>
        </p:spPr>
        <p:txBody>
          <a:bodyPr/>
          <a:lstStyle/>
          <a:p>
            <a:r>
              <a:rPr lang="en-US" noProof="0"/>
              <a:t>2. Review performance</a:t>
            </a:r>
          </a:p>
        </p:txBody>
      </p:sp>
      <p:sp>
        <p:nvSpPr>
          <p:cNvPr id="20" name="Text Placeholder 19">
            <a:extLst>
              <a:ext uri="{FF2B5EF4-FFF2-40B4-BE49-F238E27FC236}">
                <a16:creationId xmlns:a16="http://schemas.microsoft.com/office/drawing/2014/main" id="{E8AC7AC7-B2CA-2BB3-7DB3-FECBB2EB5554}"/>
              </a:ext>
            </a:extLst>
          </p:cNvPr>
          <p:cNvSpPr>
            <a:spLocks noGrp="1"/>
          </p:cNvSpPr>
          <p:nvPr>
            <p:ph type="body" sz="quarter" idx="14"/>
          </p:nvPr>
        </p:nvSpPr>
        <p:spPr>
          <a:xfrm>
            <a:off x="4047840" y="4052218"/>
            <a:ext cx="2808000" cy="345600"/>
          </a:xfrm>
        </p:spPr>
        <p:txBody>
          <a:bodyPr/>
          <a:lstStyle/>
          <a:p>
            <a:r>
              <a:rPr lang="en-US" noProof="0"/>
              <a:t>5. Meet with LT</a:t>
            </a:r>
          </a:p>
        </p:txBody>
      </p:sp>
      <p:sp>
        <p:nvSpPr>
          <p:cNvPr id="21" name="Text Placeholder 20">
            <a:extLst>
              <a:ext uri="{FF2B5EF4-FFF2-40B4-BE49-F238E27FC236}">
                <a16:creationId xmlns:a16="http://schemas.microsoft.com/office/drawing/2014/main" id="{C61D2C6C-4CA8-DEB5-4558-EC8C4BC8B8A5}"/>
              </a:ext>
            </a:extLst>
          </p:cNvPr>
          <p:cNvSpPr>
            <a:spLocks noGrp="1"/>
          </p:cNvSpPr>
          <p:nvPr>
            <p:ph type="body" sz="quarter" idx="15"/>
          </p:nvPr>
        </p:nvSpPr>
        <p:spPr>
          <a:xfrm>
            <a:off x="7511481" y="1593881"/>
            <a:ext cx="2808000" cy="345600"/>
          </a:xfrm>
        </p:spPr>
        <p:txBody>
          <a:bodyPr/>
          <a:lstStyle/>
          <a:p>
            <a:r>
              <a:rPr lang="en-US" noProof="0"/>
              <a:t>3. Discuss with the team</a:t>
            </a:r>
          </a:p>
        </p:txBody>
      </p:sp>
      <p:sp>
        <p:nvSpPr>
          <p:cNvPr id="24" name="Text Placeholder 23">
            <a:extLst>
              <a:ext uri="{FF2B5EF4-FFF2-40B4-BE49-F238E27FC236}">
                <a16:creationId xmlns:a16="http://schemas.microsoft.com/office/drawing/2014/main" id="{C41C9058-BAAA-3873-60C7-396393FA1B2D}"/>
              </a:ext>
            </a:extLst>
          </p:cNvPr>
          <p:cNvSpPr>
            <a:spLocks noGrp="1"/>
          </p:cNvSpPr>
          <p:nvPr>
            <p:ph type="body" sz="quarter" idx="16"/>
          </p:nvPr>
        </p:nvSpPr>
        <p:spPr>
          <a:xfrm>
            <a:off x="7511481" y="4052218"/>
            <a:ext cx="2808000" cy="345600"/>
          </a:xfrm>
        </p:spPr>
        <p:txBody>
          <a:bodyPr/>
          <a:lstStyle/>
          <a:p>
            <a:r>
              <a:rPr lang="en-US" noProof="0"/>
              <a:t>4. Create an LT presentation </a:t>
            </a:r>
          </a:p>
        </p:txBody>
      </p:sp>
      <p:sp>
        <p:nvSpPr>
          <p:cNvPr id="43" name="Text Placeholder 52">
            <a:extLst>
              <a:ext uri="{FF2B5EF4-FFF2-40B4-BE49-F238E27FC236}">
                <a16:creationId xmlns:a16="http://schemas.microsoft.com/office/drawing/2014/main" id="{E3E44608-CC9B-21BA-1651-E37A3DDDFDED}"/>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127" name="Text Placeholder 126">
            <a:extLst>
              <a:ext uri="{FF2B5EF4-FFF2-40B4-BE49-F238E27FC236}">
                <a16:creationId xmlns:a16="http://schemas.microsoft.com/office/drawing/2014/main" id="{836B1B52-BB51-B6C7-4B8F-852B23150318}"/>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 to summarize email threads and meetings from the past day and identify key actions and issues.</a:t>
            </a:r>
          </a:p>
        </p:txBody>
      </p:sp>
      <p:sp>
        <p:nvSpPr>
          <p:cNvPr id="128" name="Text Placeholder 127">
            <a:extLst>
              <a:ext uri="{FF2B5EF4-FFF2-40B4-BE49-F238E27FC236}">
                <a16:creationId xmlns:a16="http://schemas.microsoft.com/office/drawing/2014/main" id="{F336FD70-EA29-9C96-2615-63BACF778FC8}"/>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Excel, review the performance of Service Agents by analyzing data, identifying insights, and automating tasks based on historical interactions and business processes. </a:t>
            </a:r>
          </a:p>
        </p:txBody>
      </p:sp>
      <p:sp>
        <p:nvSpPr>
          <p:cNvPr id="129" name="Text Placeholder 128">
            <a:extLst>
              <a:ext uri="{FF2B5EF4-FFF2-40B4-BE49-F238E27FC236}">
                <a16:creationId xmlns:a16="http://schemas.microsoft.com/office/drawing/2014/main" id="{FE6D62CC-41BC-BB93-F9B3-56E2D4D2A1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Teams, meet to discuss trends and issues while focusing on the meeting and letting Copilot in Teams take notes and record critical items for you.</a:t>
            </a:r>
          </a:p>
        </p:txBody>
      </p:sp>
      <p:sp>
        <p:nvSpPr>
          <p:cNvPr id="130" name="Text Placeholder 129">
            <a:extLst>
              <a:ext uri="{FF2B5EF4-FFF2-40B4-BE49-F238E27FC236}">
                <a16:creationId xmlns:a16="http://schemas.microsoft.com/office/drawing/2014/main" id="{0B70D64B-A6E0-6387-BC1E-E8B31876FE38}"/>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to focus on key issues and concerns. </a:t>
            </a:r>
          </a:p>
        </p:txBody>
      </p:sp>
      <p:sp>
        <p:nvSpPr>
          <p:cNvPr id="131" name="Text Placeholder 130">
            <a:extLst>
              <a:ext uri="{FF2B5EF4-FFF2-40B4-BE49-F238E27FC236}">
                <a16:creationId xmlns:a16="http://schemas.microsoft.com/office/drawing/2014/main" id="{8EA8BF97-9722-527D-7663-CF36AA9436AC}"/>
              </a:ext>
            </a:extLst>
          </p:cNvPr>
          <p:cNvSpPr>
            <a:spLocks noGrp="1"/>
          </p:cNvSpPr>
          <p:nvPr>
            <p:ph type="body" sz="quarter" idx="22"/>
          </p:nvPr>
        </p:nvSpPr>
        <p:spPr>
          <a:xfrm>
            <a:off x="584200" y="5833331"/>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Save time updating documents</a:t>
            </a:r>
            <a:r>
              <a:rPr kumimoji="0" lang="en-US" sz="900" b="0" i="0" u="none" strike="noStrike" kern="1200" cap="none" spc="0" normalizeH="0" baseline="0" noProof="0">
                <a:ln>
                  <a:noFill/>
                </a:ln>
                <a:solidFill>
                  <a:srgbClr val="000000"/>
                </a:solidFill>
                <a:effectLst/>
                <a:uLnTx/>
                <a:uFillTx/>
                <a:latin typeface="Segoe UI"/>
                <a:ea typeface="+mn-ea"/>
                <a:cs typeface="+mn-cs"/>
              </a:rPr>
              <a:t> and preparing emails with Copilot as your drafting partner.</a:t>
            </a:r>
          </a:p>
        </p:txBody>
      </p:sp>
      <p:sp>
        <p:nvSpPr>
          <p:cNvPr id="132" name="Text Placeholder 131">
            <a:extLst>
              <a:ext uri="{FF2B5EF4-FFF2-40B4-BE49-F238E27FC236}">
                <a16:creationId xmlns:a16="http://schemas.microsoft.com/office/drawing/2014/main" id="{EF61E01A-AAEA-CC18-37AE-4635131FA587}"/>
              </a:ext>
            </a:extLst>
          </p:cNvPr>
          <p:cNvSpPr>
            <a:spLocks noGrp="1"/>
          </p:cNvSpPr>
          <p:nvPr>
            <p:ph type="body" sz="quarter" idx="2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Identify insights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in Excel.</a:t>
            </a:r>
          </a:p>
        </p:txBody>
      </p:sp>
      <p:sp>
        <p:nvSpPr>
          <p:cNvPr id="133" name="Text Placeholder 132">
            <a:extLst>
              <a:ext uri="{FF2B5EF4-FFF2-40B4-BE49-F238E27FC236}">
                <a16:creationId xmlns:a16="http://schemas.microsoft.com/office/drawing/2014/main" id="{5C93F9EB-AB5E-58BB-8DA0-A770324AA6D7}"/>
              </a:ext>
            </a:extLst>
          </p:cNvPr>
          <p:cNvSpPr>
            <a:spLocks noGrp="1"/>
          </p:cNvSpPr>
          <p:nvPr>
            <p:ph type="body" sz="quarter" idx="24"/>
          </p:nvPr>
        </p:nvSpPr>
        <p:spPr>
          <a:xfrm>
            <a:off x="4047840" y="5833331"/>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 </a:t>
            </a:r>
          </a:p>
        </p:txBody>
      </p:sp>
      <p:sp>
        <p:nvSpPr>
          <p:cNvPr id="134" name="Text Placeholder 133">
            <a:extLst>
              <a:ext uri="{FF2B5EF4-FFF2-40B4-BE49-F238E27FC236}">
                <a16:creationId xmlns:a16="http://schemas.microsoft.com/office/drawing/2014/main" id="{E790137C-AFBB-2D7E-DC3D-A1447A193B2F}"/>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a:t>
            </a:r>
          </a:p>
        </p:txBody>
      </p:sp>
      <p:sp>
        <p:nvSpPr>
          <p:cNvPr id="135" name="Text Placeholder 134">
            <a:extLst>
              <a:ext uri="{FF2B5EF4-FFF2-40B4-BE49-F238E27FC236}">
                <a16:creationId xmlns:a16="http://schemas.microsoft.com/office/drawing/2014/main" id="{9C3C02AF-CB21-952A-8A8C-8FF22DCB52AC}"/>
              </a:ext>
            </a:extLst>
          </p:cNvPr>
          <p:cNvSpPr>
            <a:spLocks noGrp="1"/>
          </p:cNvSpPr>
          <p:nvPr>
            <p:ph type="body" sz="quarter" idx="26"/>
          </p:nvPr>
        </p:nvSpPr>
        <p:spPr>
          <a:xfrm>
            <a:off x="7511481" y="5833331"/>
            <a:ext cx="2808000" cy="626701"/>
          </a:xfrm>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Creating a presentatio</a:t>
            </a:r>
            <a:r>
              <a:rPr kumimoji="0" lang="en-US" sz="900" b="0" i="0" u="none" strike="noStrike" kern="1200" cap="none" spc="0" normalizeH="0" baseline="0" noProof="0">
                <a:ln>
                  <a:noFill/>
                </a:ln>
                <a:solidFill>
                  <a:srgbClr val="000000"/>
                </a:solidFill>
                <a:effectLst/>
                <a:uLnTx/>
                <a:uFillTx/>
                <a:latin typeface="Segoe UI"/>
                <a:ea typeface="+mn-ea"/>
                <a:cs typeface="+mn-cs"/>
              </a:rPr>
              <a:t>n makes it easier to convey a clear message especially when it's critical feedback.</a:t>
            </a:r>
          </a:p>
        </p:txBody>
      </p:sp>
      <p:sp>
        <p:nvSpPr>
          <p:cNvPr id="136" name="Text Placeholder 135">
            <a:extLst>
              <a:ext uri="{FF2B5EF4-FFF2-40B4-BE49-F238E27FC236}">
                <a16:creationId xmlns:a16="http://schemas.microsoft.com/office/drawing/2014/main" id="{A71442AF-C614-9E20-BB57-84AABED96351}"/>
              </a:ext>
            </a:extLst>
          </p:cNvPr>
          <p:cNvSpPr>
            <a:spLocks noGrp="1"/>
          </p:cNvSpPr>
          <p:nvPr>
            <p:ph type="body" sz="quarter" idx="27"/>
          </p:nvPr>
        </p:nvSpPr>
        <p:spPr>
          <a:xfrm>
            <a:off x="584200" y="4488366"/>
            <a:ext cx="2900680" cy="76584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Using the notes from the leadership team meeting, make rapid updates to policies and procedures using Copilot in Word. To socialize these changes, Copilot in Outlook can draft an update email to the org.</a:t>
            </a:r>
          </a:p>
        </p:txBody>
      </p:sp>
      <p:sp>
        <p:nvSpPr>
          <p:cNvPr id="137" name="Text Placeholder 136">
            <a:extLst>
              <a:ext uri="{FF2B5EF4-FFF2-40B4-BE49-F238E27FC236}">
                <a16:creationId xmlns:a16="http://schemas.microsoft.com/office/drawing/2014/main" id="{109C6718-E108-83B1-1BE5-BBD0685DED80}"/>
              </a:ext>
            </a:extLst>
          </p:cNvPr>
          <p:cNvSpPr>
            <a:spLocks noGrp="1"/>
          </p:cNvSpPr>
          <p:nvPr>
            <p:ph type="body" sz="quarter" idx="28"/>
          </p:nvPr>
        </p:nvSpPr>
        <p:spPr>
          <a:xfrm>
            <a:off x="4047841" y="4488366"/>
            <a:ext cx="2808000" cy="935120"/>
          </a:xfrm>
        </p:spPr>
        <p:txBody>
          <a:bodyPr>
            <a:normAutofit/>
          </a:body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Review the presentation with the leadership team and record feedback and goals. With Copilot in Teams, you can focus on the meeting and utilize the notes to recap key items. Use Teams Rooms for the meeting to enable a transcript with proper attributions from a conference room.</a:t>
            </a:r>
          </a:p>
        </p:txBody>
      </p:sp>
      <p:sp>
        <p:nvSpPr>
          <p:cNvPr id="138" name="Text Placeholder 137">
            <a:extLst>
              <a:ext uri="{FF2B5EF4-FFF2-40B4-BE49-F238E27FC236}">
                <a16:creationId xmlns:a16="http://schemas.microsoft.com/office/drawing/2014/main" id="{B4B27358-0F15-AC75-5EE7-234F8764E6CA}"/>
              </a:ext>
            </a:extLst>
          </p:cNvPr>
          <p:cNvSpPr>
            <a:spLocks noGrp="1"/>
          </p:cNvSpPr>
          <p:nvPr>
            <p:ph type="body" sz="quarter" idx="29"/>
          </p:nvPr>
        </p:nvSpPr>
        <p:spPr/>
        <p:txBody>
          <a:body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Based on the data analysis and the feedback from the team, use Copilot in PowerPoint to rapidly create a draft presentation to update the leadership team.</a:t>
            </a:r>
            <a:endParaRPr kumimoji="0" lang="en-US" sz="900" b="0" i="0" u="none" strike="noStrike" kern="1200" cap="none" spc="0" normalizeH="0" baseline="0" noProof="0" dirty="0">
              <a:ln>
                <a:noFill/>
              </a:ln>
              <a:solidFill>
                <a:srgbClr val="FF0000"/>
              </a:solidFill>
              <a:effectLst/>
              <a:uLnTx/>
              <a:uFillTx/>
              <a:latin typeface="Segoe UI"/>
              <a:cs typeface="Segoe UI" pitchFamily="34" charset="0"/>
            </a:endParaRPr>
          </a:p>
        </p:txBody>
      </p:sp>
      <p:sp>
        <p:nvSpPr>
          <p:cNvPr id="44" name="Text Placeholder 86">
            <a:extLst>
              <a:ext uri="{FF2B5EF4-FFF2-40B4-BE49-F238E27FC236}">
                <a16:creationId xmlns:a16="http://schemas.microsoft.com/office/drawing/2014/main" id="{94B9C90E-B199-7C5B-C050-9C7C062C5E44}"/>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48F1869C-B9FA-621B-9E87-5EE68A545790}"/>
              </a:ext>
            </a:extLst>
          </p:cNvPr>
          <p:cNvSpPr>
            <a:spLocks noGrp="1"/>
          </p:cNvSpPr>
          <p:nvPr>
            <p:ph type="body" sz="quarter" idx="38"/>
          </p:nvPr>
        </p:nvSpPr>
        <p:spPr>
          <a:solidFill>
            <a:srgbClr val="0070C0"/>
          </a:solidFill>
        </p:spPr>
        <p:txBody>
          <a:bodyPr/>
          <a:lstStyle/>
          <a:p>
            <a:endParaRPr lang="en-US" noProof="0"/>
          </a:p>
        </p:txBody>
      </p:sp>
      <p:sp>
        <p:nvSpPr>
          <p:cNvPr id="140" name="Text Placeholder 139">
            <a:extLst>
              <a:ext uri="{FF2B5EF4-FFF2-40B4-BE49-F238E27FC236}">
                <a16:creationId xmlns:a16="http://schemas.microsoft.com/office/drawing/2014/main" id="{3FD4F94F-E5EA-FDB7-89C9-8E8AE7792616}"/>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1EF1C982-907D-6152-4D92-062A36725FC2}"/>
              </a:ext>
            </a:extLst>
          </p:cNvPr>
          <p:cNvSpPr>
            <a:spLocks noGrp="1"/>
          </p:cNvSpPr>
          <p:nvPr>
            <p:ph type="body" sz="quarter" idx="40"/>
          </p:nvPr>
        </p:nvSpPr>
        <p:spPr/>
        <p:txBody>
          <a:bodyPr/>
          <a:lstStyle/>
          <a:p>
            <a:endParaRPr lang="en-US" noProof="0"/>
          </a:p>
        </p:txBody>
      </p:sp>
      <p:sp>
        <p:nvSpPr>
          <p:cNvPr id="67" name="Rectangle: Rounded Corners 6">
            <a:extLst>
              <a:ext uri="{FF2B5EF4-FFF2-40B4-BE49-F238E27FC236}">
                <a16:creationId xmlns:a16="http://schemas.microsoft.com/office/drawing/2014/main" id="{EA6BDB63-462D-B952-D46D-6341E334C8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68" name="Group 67">
            <a:extLst>
              <a:ext uri="{FF2B5EF4-FFF2-40B4-BE49-F238E27FC236}">
                <a16:creationId xmlns:a16="http://schemas.microsoft.com/office/drawing/2014/main" id="{60C065A0-BC22-CA5F-5857-B2128FCFCB87}"/>
              </a:ext>
            </a:extLst>
          </p:cNvPr>
          <p:cNvGrpSpPr/>
          <p:nvPr/>
        </p:nvGrpSpPr>
        <p:grpSpPr>
          <a:xfrm>
            <a:off x="1624328" y="1132756"/>
            <a:ext cx="1332000" cy="216000"/>
            <a:chOff x="1198144" y="862657"/>
            <a:chExt cx="1332000" cy="216000"/>
          </a:xfrm>
        </p:grpSpPr>
        <p:sp>
          <p:nvSpPr>
            <p:cNvPr id="70" name="Rectangle: Rounded Corners 6">
              <a:extLst>
                <a:ext uri="{FF2B5EF4-FFF2-40B4-BE49-F238E27FC236}">
                  <a16:creationId xmlns:a16="http://schemas.microsoft.com/office/drawing/2014/main" id="{5742B293-9732-D49B-AC17-8093571F2FA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71" name="Graphic 70">
              <a:extLst>
                <a:ext uri="{FF2B5EF4-FFF2-40B4-BE49-F238E27FC236}">
                  <a16:creationId xmlns:a16="http://schemas.microsoft.com/office/drawing/2014/main" id="{C14DC5E7-6567-0164-95EB-CB01AC5592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2" name="Group 71">
            <a:extLst>
              <a:ext uri="{FF2B5EF4-FFF2-40B4-BE49-F238E27FC236}">
                <a16:creationId xmlns:a16="http://schemas.microsoft.com/office/drawing/2014/main" id="{1F51FAF1-49B6-A4F8-2F93-DA7EF5EE7DC4}"/>
              </a:ext>
            </a:extLst>
          </p:cNvPr>
          <p:cNvGrpSpPr/>
          <p:nvPr/>
        </p:nvGrpSpPr>
        <p:grpSpPr>
          <a:xfrm>
            <a:off x="3022536" y="1132756"/>
            <a:ext cx="1692000" cy="216000"/>
            <a:chOff x="2707850" y="862657"/>
            <a:chExt cx="1692000" cy="216000"/>
          </a:xfrm>
        </p:grpSpPr>
        <p:sp>
          <p:nvSpPr>
            <p:cNvPr id="73" name="Rectangle: Rounded Corners 6">
              <a:extLst>
                <a:ext uri="{FF2B5EF4-FFF2-40B4-BE49-F238E27FC236}">
                  <a16:creationId xmlns:a16="http://schemas.microsoft.com/office/drawing/2014/main" id="{10CF9E40-2E80-04E4-5CB3-4BA49703BCAC}"/>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74" name="Graphic 73">
              <a:extLst>
                <a:ext uri="{FF2B5EF4-FFF2-40B4-BE49-F238E27FC236}">
                  <a16:creationId xmlns:a16="http://schemas.microsoft.com/office/drawing/2014/main" id="{B36D170B-0666-E620-969F-1A354A559B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79" name="Rectangle: Rounded Corners 6">
            <a:extLst>
              <a:ext uri="{FF2B5EF4-FFF2-40B4-BE49-F238E27FC236}">
                <a16:creationId xmlns:a16="http://schemas.microsoft.com/office/drawing/2014/main" id="{567E176D-C747-B897-B50F-55F541F87CE0}"/>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0" name="Group 79">
            <a:extLst>
              <a:ext uri="{FF2B5EF4-FFF2-40B4-BE49-F238E27FC236}">
                <a16:creationId xmlns:a16="http://schemas.microsoft.com/office/drawing/2014/main" id="{EBC2EB16-33FE-6599-71FB-E72A484BD294}"/>
              </a:ext>
            </a:extLst>
          </p:cNvPr>
          <p:cNvGrpSpPr/>
          <p:nvPr/>
        </p:nvGrpSpPr>
        <p:grpSpPr>
          <a:xfrm>
            <a:off x="7523372" y="1127774"/>
            <a:ext cx="1449177" cy="211379"/>
            <a:chOff x="1194742" y="1140160"/>
            <a:chExt cx="1449177" cy="211379"/>
          </a:xfrm>
        </p:grpSpPr>
        <p:sp>
          <p:nvSpPr>
            <p:cNvPr id="81" name="Rectangle: Rounded Corners 6">
              <a:extLst>
                <a:ext uri="{FF2B5EF4-FFF2-40B4-BE49-F238E27FC236}">
                  <a16:creationId xmlns:a16="http://schemas.microsoft.com/office/drawing/2014/main" id="{BB8F735F-DBFF-A67C-AA39-633A3D8A82FC}"/>
                </a:ext>
                <a:ext uri="{C183D7F6-B498-43B3-948B-1728B52AA6E4}">
                  <adec:decorative xmlns:adec="http://schemas.microsoft.com/office/drawing/2017/decorative" val="1"/>
                </a:ext>
              </a:extLst>
            </p:cNvPr>
            <p:cNvSpPr/>
            <p:nvPr/>
          </p:nvSpPr>
          <p:spPr bwMode="auto">
            <a:xfrm>
              <a:off x="1194742" y="1140160"/>
              <a:ext cx="1449177" cy="211379"/>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2" name="Graphic 81">
              <a:extLst>
                <a:ext uri="{FF2B5EF4-FFF2-40B4-BE49-F238E27FC236}">
                  <a16:creationId xmlns:a16="http://schemas.microsoft.com/office/drawing/2014/main" id="{DA7F0629-CE1D-0396-8071-0FB1D503BB4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88" name="Group 187">
            <a:extLst>
              <a:ext uri="{FF2B5EF4-FFF2-40B4-BE49-F238E27FC236}">
                <a16:creationId xmlns:a16="http://schemas.microsoft.com/office/drawing/2014/main" id="{9437FBFF-A365-C0C9-29B7-44F722594B19}"/>
              </a:ext>
            </a:extLst>
          </p:cNvPr>
          <p:cNvGrpSpPr/>
          <p:nvPr/>
        </p:nvGrpSpPr>
        <p:grpSpPr>
          <a:xfrm>
            <a:off x="804187" y="2761669"/>
            <a:ext cx="2351135" cy="360000"/>
            <a:chOff x="588263" y="1217924"/>
            <a:chExt cx="2351135" cy="360000"/>
          </a:xfrm>
        </p:grpSpPr>
        <p:pic>
          <p:nvPicPr>
            <p:cNvPr id="189" name="Picture 188" descr="Zip Co logo SVG free download, id: 101874 - Brandlogos.net">
              <a:hlinkClick r:id="rId7"/>
              <a:extLst>
                <a:ext uri="{FF2B5EF4-FFF2-40B4-BE49-F238E27FC236}">
                  <a16:creationId xmlns:a16="http://schemas.microsoft.com/office/drawing/2014/main" id="{C7488739-8954-0F93-8F67-CCEA610A811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2AEF35C9-B668-FA29-8FB3-D98F454438B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91" name="Group 190">
            <a:extLst>
              <a:ext uri="{FF2B5EF4-FFF2-40B4-BE49-F238E27FC236}">
                <a16:creationId xmlns:a16="http://schemas.microsoft.com/office/drawing/2014/main" id="{19138DD0-90AB-6B0C-09B0-05C1F6F3930A}"/>
              </a:ext>
            </a:extLst>
          </p:cNvPr>
          <p:cNvGrpSpPr/>
          <p:nvPr/>
        </p:nvGrpSpPr>
        <p:grpSpPr>
          <a:xfrm>
            <a:off x="4276273" y="2761669"/>
            <a:ext cx="2361959" cy="360000"/>
            <a:chOff x="577439" y="3137252"/>
            <a:chExt cx="2361959" cy="360000"/>
          </a:xfrm>
        </p:grpSpPr>
        <p:pic>
          <p:nvPicPr>
            <p:cNvPr id="192" name="Picture 191">
              <a:extLst>
                <a:ext uri="{FF2B5EF4-FFF2-40B4-BE49-F238E27FC236}">
                  <a16:creationId xmlns:a16="http://schemas.microsoft.com/office/drawing/2014/main" id="{431E2DF0-AAC2-3D3A-F45F-EB53D7C22D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93" name="TextBox 192">
              <a:extLst>
                <a:ext uri="{FF2B5EF4-FFF2-40B4-BE49-F238E27FC236}">
                  <a16:creationId xmlns:a16="http://schemas.microsoft.com/office/drawing/2014/main" id="{E4E83E5E-58E2-704E-C203-9D5F60585B3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D574E6CE-6BBA-065C-CAEB-834CDA815903}"/>
              </a:ext>
            </a:extLst>
          </p:cNvPr>
          <p:cNvGrpSpPr/>
          <p:nvPr/>
        </p:nvGrpSpPr>
        <p:grpSpPr>
          <a:xfrm>
            <a:off x="7739914" y="2761669"/>
            <a:ext cx="2351135" cy="360000"/>
            <a:chOff x="588263" y="3617084"/>
            <a:chExt cx="2351135" cy="360000"/>
          </a:xfrm>
        </p:grpSpPr>
        <p:pic>
          <p:nvPicPr>
            <p:cNvPr id="195" name="Picture 194">
              <a:extLst>
                <a:ext uri="{FF2B5EF4-FFF2-40B4-BE49-F238E27FC236}">
                  <a16:creationId xmlns:a16="http://schemas.microsoft.com/office/drawing/2014/main" id="{BACF02F9-E0B7-AE3A-23AE-BAC44DB03C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E7B5B84E-CBEC-F78A-5F05-C3CB464C549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6BBB0FAC-DCEC-A4F0-6BB4-C7945557F96B}"/>
              </a:ext>
            </a:extLst>
          </p:cNvPr>
          <p:cNvGrpSpPr/>
          <p:nvPr/>
        </p:nvGrpSpPr>
        <p:grpSpPr>
          <a:xfrm>
            <a:off x="1929747" y="5445937"/>
            <a:ext cx="1139574" cy="360000"/>
            <a:chOff x="588263" y="1697756"/>
            <a:chExt cx="1139574" cy="360000"/>
          </a:xfrm>
        </p:grpSpPr>
        <p:pic>
          <p:nvPicPr>
            <p:cNvPr id="198" name="Picture 197">
              <a:extLst>
                <a:ext uri="{FF2B5EF4-FFF2-40B4-BE49-F238E27FC236}">
                  <a16:creationId xmlns:a16="http://schemas.microsoft.com/office/drawing/2014/main" id="{7A6C6234-191A-A43A-C253-4EDF57F43B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C6FA546-25D4-4CE1-9432-A6075D8C3481}"/>
                </a:ext>
                <a:ext uri="{C183D7F6-B498-43B3-948B-1728B52AA6E4}">
                  <adec:decorative xmlns:adec="http://schemas.microsoft.com/office/drawing/2017/decorative" val="0"/>
                </a:ext>
              </a:extLst>
            </p:cNvPr>
            <p:cNvSpPr txBox="1"/>
            <p:nvPr/>
          </p:nvSpPr>
          <p:spPr>
            <a:xfrm>
              <a:off x="1047214" y="1708480"/>
              <a:ext cx="680623"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9AB61E68-2838-A8CB-9486-1098DCBCB713}"/>
              </a:ext>
            </a:extLst>
          </p:cNvPr>
          <p:cNvGrpSpPr/>
          <p:nvPr/>
        </p:nvGrpSpPr>
        <p:grpSpPr>
          <a:xfrm>
            <a:off x="804187" y="5445937"/>
            <a:ext cx="1072739" cy="360000"/>
            <a:chOff x="588263" y="2657420"/>
            <a:chExt cx="1072739" cy="360000"/>
          </a:xfrm>
        </p:grpSpPr>
        <p:pic>
          <p:nvPicPr>
            <p:cNvPr id="201" name="Picture 200">
              <a:extLst>
                <a:ext uri="{FF2B5EF4-FFF2-40B4-BE49-F238E27FC236}">
                  <a16:creationId xmlns:a16="http://schemas.microsoft.com/office/drawing/2014/main" id="{4A990DF2-4D1D-4F46-87BB-C4EACEED721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08388B6E-9ECD-6965-6294-B33191D840FE}"/>
                </a:ext>
                <a:ext uri="{C183D7F6-B498-43B3-948B-1728B52AA6E4}">
                  <adec:decorative xmlns:adec="http://schemas.microsoft.com/office/drawing/2017/decorative" val="0"/>
                </a:ext>
              </a:extLst>
            </p:cNvPr>
            <p:cNvSpPr txBox="1"/>
            <p:nvPr/>
          </p:nvSpPr>
          <p:spPr>
            <a:xfrm>
              <a:off x="1047214" y="2668144"/>
              <a:ext cx="61378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A56F8DC8-F904-9598-D1AD-1209E262D7C0}"/>
              </a:ext>
            </a:extLst>
          </p:cNvPr>
          <p:cNvGrpSpPr/>
          <p:nvPr/>
        </p:nvGrpSpPr>
        <p:grpSpPr>
          <a:xfrm>
            <a:off x="7739914" y="5445937"/>
            <a:ext cx="2351135" cy="360000"/>
            <a:chOff x="588263" y="2177588"/>
            <a:chExt cx="2351135" cy="360000"/>
          </a:xfrm>
        </p:grpSpPr>
        <p:pic>
          <p:nvPicPr>
            <p:cNvPr id="204" name="Picture 203">
              <a:extLst>
                <a:ext uri="{FF2B5EF4-FFF2-40B4-BE49-F238E27FC236}">
                  <a16:creationId xmlns:a16="http://schemas.microsoft.com/office/drawing/2014/main" id="{8440001F-D7D9-3110-40A3-C90DC6A0C7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EC1AFD40-5CDC-2B0E-22B2-863AC329150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0E32DBDD-3750-1065-F8B9-61F713761CA3}"/>
              </a:ext>
            </a:extLst>
          </p:cNvPr>
          <p:cNvGrpSpPr/>
          <p:nvPr/>
        </p:nvGrpSpPr>
        <p:grpSpPr>
          <a:xfrm>
            <a:off x="4276273" y="5445937"/>
            <a:ext cx="2351135" cy="360000"/>
            <a:chOff x="588263" y="3617084"/>
            <a:chExt cx="2351135" cy="360000"/>
          </a:xfrm>
        </p:grpSpPr>
        <p:pic>
          <p:nvPicPr>
            <p:cNvPr id="207" name="Picture 206">
              <a:extLst>
                <a:ext uri="{FF2B5EF4-FFF2-40B4-BE49-F238E27FC236}">
                  <a16:creationId xmlns:a16="http://schemas.microsoft.com/office/drawing/2014/main" id="{3136ECCD-C286-F14E-73CC-0410465F32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84CC18D8-D989-B41B-82CE-1194BCB123A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09" name="Picture 208">
            <a:extLst>
              <a:ext uri="{FF2B5EF4-FFF2-40B4-BE49-F238E27FC236}">
                <a16:creationId xmlns:a16="http://schemas.microsoft.com/office/drawing/2014/main" id="{DACA48D4-C025-3B50-B1E8-1027DC08E50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spTree>
    <p:extLst>
      <p:ext uri="{BB962C8B-B14F-4D97-AF65-F5344CB8AC3E}">
        <p14:creationId xmlns:p14="http://schemas.microsoft.com/office/powerpoint/2010/main" val="24068553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848F-6860-3A3C-0124-D789951B0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5A7A1D-FDCD-9C0C-9986-A6BC77F1FBFB}"/>
              </a:ext>
            </a:extLst>
          </p:cNvPr>
          <p:cNvSpPr>
            <a:spLocks noGrp="1"/>
          </p:cNvSpPr>
          <p:nvPr>
            <p:ph type="title"/>
          </p:nvPr>
        </p:nvSpPr>
        <p:spPr>
          <a:xfrm>
            <a:off x="584200" y="387766"/>
            <a:ext cx="5672544" cy="263149"/>
          </a:xfrm>
        </p:spPr>
        <p:txBody>
          <a:bodyPr/>
          <a:lstStyle/>
          <a:p>
            <a:r>
              <a:rPr lang="en-US" noProof="0" dirty="0">
                <a:solidFill>
                  <a:srgbClr val="0078D4"/>
                </a:solidFill>
              </a:rPr>
              <a:t>Customer Service</a:t>
            </a:r>
            <a:r>
              <a:rPr lang="en-US" noProof="0" dirty="0"/>
              <a:t> | Assist service advisors</a:t>
            </a:r>
          </a:p>
        </p:txBody>
      </p:sp>
      <p:sp>
        <p:nvSpPr>
          <p:cNvPr id="66" name="Text Placeholder 5">
            <a:extLst>
              <a:ext uri="{FF2B5EF4-FFF2-40B4-BE49-F238E27FC236}">
                <a16:creationId xmlns:a16="http://schemas.microsoft.com/office/drawing/2014/main" id="{202ABA13-747D-8A83-8E45-DB2AB95AF3B9}"/>
              </a:ext>
            </a:extLst>
          </p:cNvPr>
          <p:cNvSpPr>
            <a:spLocks noGrp="1"/>
          </p:cNvSpPr>
          <p:nvPr>
            <p:ph type="body" sz="quarter" idx="11"/>
          </p:nvPr>
        </p:nvSpPr>
        <p:spPr>
          <a:xfrm>
            <a:off x="58420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spc="-20" noProof="0"/>
              <a:t>1.</a:t>
            </a:r>
            <a:r>
              <a:rPr lang="en-US" noProof="0">
                <a:latin typeface="Segoe UI Semibold"/>
                <a:cs typeface="Segoe UI Semibold"/>
              </a:rPr>
              <a:t> Assessment</a:t>
            </a:r>
            <a:endParaRPr lang="en-US" spc="-20" noProof="0"/>
          </a:p>
        </p:txBody>
      </p:sp>
      <p:sp>
        <p:nvSpPr>
          <p:cNvPr id="67" name="Text Placeholder 6">
            <a:extLst>
              <a:ext uri="{FF2B5EF4-FFF2-40B4-BE49-F238E27FC236}">
                <a16:creationId xmlns:a16="http://schemas.microsoft.com/office/drawing/2014/main" id="{29595D16-E0C8-8F48-5837-26FFB8EF097B}"/>
              </a:ext>
            </a:extLst>
          </p:cNvPr>
          <p:cNvSpPr>
            <a:spLocks noGrp="1"/>
          </p:cNvSpPr>
          <p:nvPr>
            <p:ph type="body" sz="quarter" idx="12"/>
          </p:nvPr>
        </p:nvSpPr>
        <p:spPr>
          <a:xfrm>
            <a:off x="584200" y="4052218"/>
            <a:ext cx="2808000" cy="345600"/>
          </a:xfrm>
        </p:spPr>
        <p:txBody>
          <a:bodyPr/>
          <a:lstStyle/>
          <a:p>
            <a:r>
              <a:rPr lang="en-US" noProof="0"/>
              <a:t>6. </a:t>
            </a:r>
            <a:r>
              <a:rPr lang="en-US" noProof="0">
                <a:latin typeface="Segoe UI Semibold"/>
                <a:cs typeface="Segoe UI Semibold"/>
              </a:rPr>
              <a:t>Document the work</a:t>
            </a:r>
            <a:endParaRPr lang="en-US" noProof="0"/>
          </a:p>
        </p:txBody>
      </p:sp>
      <p:sp>
        <p:nvSpPr>
          <p:cNvPr id="68" name="Text Placeholder 7">
            <a:extLst>
              <a:ext uri="{FF2B5EF4-FFF2-40B4-BE49-F238E27FC236}">
                <a16:creationId xmlns:a16="http://schemas.microsoft.com/office/drawing/2014/main" id="{0EC1A0F0-AE22-0446-107E-1FB6B359A8C8}"/>
              </a:ext>
            </a:extLst>
          </p:cNvPr>
          <p:cNvSpPr>
            <a:spLocks noGrp="1"/>
          </p:cNvSpPr>
          <p:nvPr>
            <p:ph type="body" sz="quarter" idx="13"/>
          </p:nvPr>
        </p:nvSpPr>
        <p:spPr>
          <a:xfrm>
            <a:off x="4047840"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 Provide clarity</a:t>
            </a:r>
          </a:p>
        </p:txBody>
      </p:sp>
      <p:sp>
        <p:nvSpPr>
          <p:cNvPr id="72" name="Text Placeholder 8">
            <a:extLst>
              <a:ext uri="{FF2B5EF4-FFF2-40B4-BE49-F238E27FC236}">
                <a16:creationId xmlns:a16="http://schemas.microsoft.com/office/drawing/2014/main" id="{FE4529F0-0180-11DD-F292-F065B7052627}"/>
              </a:ext>
            </a:extLst>
          </p:cNvPr>
          <p:cNvSpPr>
            <a:spLocks noGrp="1"/>
          </p:cNvSpPr>
          <p:nvPr>
            <p:ph type="body" sz="quarter" idx="14"/>
          </p:nvPr>
        </p:nvSpPr>
        <p:spPr>
          <a:xfrm>
            <a:off x="4047840" y="4052218"/>
            <a:ext cx="2808000" cy="345600"/>
          </a:xfrm>
        </p:spPr>
        <p:txBody>
          <a:bodyPr/>
          <a:lstStyle/>
          <a:p>
            <a:r>
              <a:rPr lang="en-US" noProof="0"/>
              <a:t>5. Upsell/Cross-sell recommendations</a:t>
            </a:r>
          </a:p>
        </p:txBody>
      </p:sp>
      <p:sp>
        <p:nvSpPr>
          <p:cNvPr id="73" name="Text Placeholder 9">
            <a:extLst>
              <a:ext uri="{FF2B5EF4-FFF2-40B4-BE49-F238E27FC236}">
                <a16:creationId xmlns:a16="http://schemas.microsoft.com/office/drawing/2014/main" id="{B1B84FD5-5E59-1A1E-9791-45208C773245}"/>
              </a:ext>
            </a:extLst>
          </p:cNvPr>
          <p:cNvSpPr>
            <a:spLocks noGrp="1"/>
          </p:cNvSpPr>
          <p:nvPr>
            <p:ph type="body" sz="quarter" idx="15"/>
          </p:nvPr>
        </p:nvSpPr>
        <p:spPr>
          <a:xfrm>
            <a:off x="7511481" y="1593881"/>
            <a:ext cx="2808000" cy="345600"/>
          </a:xfr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3. Safety compliance checklist</a:t>
            </a:r>
          </a:p>
        </p:txBody>
      </p:sp>
      <p:sp>
        <p:nvSpPr>
          <p:cNvPr id="74" name="Text Placeholder 10">
            <a:extLst>
              <a:ext uri="{FF2B5EF4-FFF2-40B4-BE49-F238E27FC236}">
                <a16:creationId xmlns:a16="http://schemas.microsoft.com/office/drawing/2014/main" id="{F54FBE4B-7D8C-63C5-3394-EA0EA55C58A3}"/>
              </a:ext>
            </a:extLst>
          </p:cNvPr>
          <p:cNvSpPr>
            <a:spLocks noGrp="1"/>
          </p:cNvSpPr>
          <p:nvPr>
            <p:ph type="body" sz="quarter" idx="16"/>
          </p:nvPr>
        </p:nvSpPr>
        <p:spPr>
          <a:xfrm>
            <a:off x="7511481" y="4052218"/>
            <a:ext cx="2808000" cy="345600"/>
          </a:xfrm>
        </p:spPr>
        <p:txBody>
          <a:bodyPr/>
          <a:lstStyle/>
          <a:p>
            <a:r>
              <a:rPr lang="en-US" noProof="0"/>
              <a:t>4. Parts identification</a:t>
            </a:r>
          </a:p>
        </p:txBody>
      </p:sp>
      <p:sp>
        <p:nvSpPr>
          <p:cNvPr id="30" name="Text Placeholder 29">
            <a:extLst>
              <a:ext uri="{FF2B5EF4-FFF2-40B4-BE49-F238E27FC236}">
                <a16:creationId xmlns:a16="http://schemas.microsoft.com/office/drawing/2014/main" id="{69EF5E41-B996-0161-1D09-C3CBE2FF2805}"/>
              </a:ext>
            </a:extLst>
          </p:cNvPr>
          <p:cNvSpPr>
            <a:spLocks noGrp="1"/>
          </p:cNvSpPr>
          <p:nvPr>
            <p:ph type="body" sz="quarter" idx="17"/>
          </p:nvPr>
        </p:nvSpPr>
        <p:spPr>
          <a:xfrm>
            <a:off x="6519224" y="521099"/>
            <a:ext cx="3599821" cy="169277"/>
          </a:xfrm>
        </p:spPr>
        <p:txBody>
          <a:bodyPr vert="horz" wrap="square" lIns="0" tIns="0" rIns="0" bIns="0" rtlCol="0" anchor="t">
            <a:spAutoFit/>
          </a:bodyPr>
          <a:lstStyle/>
          <a:p>
            <a:r>
              <a:rPr lang="en-US" noProof="0" dirty="0"/>
              <a:t>Microsoft 365 Copilot Chat and Copilot Studio</a:t>
            </a:r>
            <a:endParaRPr lang="en-US" sz="900" i="1" noProof="0" dirty="0"/>
          </a:p>
        </p:txBody>
      </p:sp>
      <p:sp>
        <p:nvSpPr>
          <p:cNvPr id="75" name="Text Placeholder 11">
            <a:extLst>
              <a:ext uri="{FF2B5EF4-FFF2-40B4-BE49-F238E27FC236}">
                <a16:creationId xmlns:a16="http://schemas.microsoft.com/office/drawing/2014/main" id="{0DF68AAD-E89D-6399-9BF3-374BA0199EEA}"/>
              </a:ext>
            </a:extLst>
          </p:cNvPr>
          <p:cNvSpPr>
            <a:spLocks noGrp="1"/>
          </p:cNvSpPr>
          <p:nvPr>
            <p:ph type="body" sz="quarter" idx="18"/>
          </p:nvPr>
        </p:nvSpPr>
        <p:spPr>
          <a:xfrm>
            <a:off x="584200" y="2032188"/>
            <a:ext cx="2808000" cy="626701"/>
          </a:xfrm>
        </p:spPr>
        <p:txBody>
          <a:bodyPr/>
          <a:lstStyle/>
          <a:p>
            <a:r>
              <a:rPr lang="en-US" noProof="0" dirty="0"/>
              <a:t>Use Copilot to quickly access to technical manuals, schematics and repair histories, query them in natural language and get responses including troubleshooting instructions.</a:t>
            </a:r>
          </a:p>
        </p:txBody>
      </p:sp>
      <p:sp>
        <p:nvSpPr>
          <p:cNvPr id="76" name="Text Placeholder 12">
            <a:extLst>
              <a:ext uri="{FF2B5EF4-FFF2-40B4-BE49-F238E27FC236}">
                <a16:creationId xmlns:a16="http://schemas.microsoft.com/office/drawing/2014/main" id="{83417F60-C2F5-C6C9-5305-6EE938EF8958}"/>
              </a:ext>
            </a:extLst>
          </p:cNvPr>
          <p:cNvSpPr>
            <a:spLocks noGrp="1"/>
          </p:cNvSpPr>
          <p:nvPr>
            <p:ph type="body" sz="quarter" idx="19"/>
          </p:nvPr>
        </p:nvSpPr>
        <p:spPr>
          <a:xfrm>
            <a:off x="4047840" y="2032188"/>
            <a:ext cx="2808000" cy="626701"/>
          </a:xfrm>
        </p:spPr>
        <p:txBody>
          <a:bodyPr/>
          <a:lstStyle/>
          <a:p>
            <a:r>
              <a:rPr lang="en-US" noProof="0" dirty="0"/>
              <a:t>Use Copilot to rewrite the troubleshooting instruction in clear language or possibly translate to a different language.</a:t>
            </a:r>
          </a:p>
        </p:txBody>
      </p:sp>
      <p:sp>
        <p:nvSpPr>
          <p:cNvPr id="77" name="Text Placeholder 13">
            <a:extLst>
              <a:ext uri="{FF2B5EF4-FFF2-40B4-BE49-F238E27FC236}">
                <a16:creationId xmlns:a16="http://schemas.microsoft.com/office/drawing/2014/main" id="{E97BAC48-13A6-FC1E-577E-002CDE8D6530}"/>
              </a:ext>
            </a:extLst>
          </p:cNvPr>
          <p:cNvSpPr>
            <a:spLocks noGrp="1"/>
          </p:cNvSpPr>
          <p:nvPr>
            <p:ph type="body" sz="quarter" idx="20"/>
          </p:nvPr>
        </p:nvSpPr>
        <p:spPr>
          <a:xfrm>
            <a:off x="7511481" y="2032188"/>
            <a:ext cx="2808000" cy="626701"/>
          </a:xfrm>
        </p:spPr>
        <p:txBody>
          <a:bodyPr/>
          <a:lstStyle/>
          <a:p>
            <a:r>
              <a:rPr lang="en-US" noProof="0" dirty="0"/>
              <a:t>Ask Copilot to draft a tailored safety checklist based on the equipment safety manual to ensure adherence to both equipment-specific as well as personal safety measures.</a:t>
            </a:r>
          </a:p>
        </p:txBody>
      </p:sp>
      <p:sp>
        <p:nvSpPr>
          <p:cNvPr id="78" name="Text Placeholder 14">
            <a:extLst>
              <a:ext uri="{FF2B5EF4-FFF2-40B4-BE49-F238E27FC236}">
                <a16:creationId xmlns:a16="http://schemas.microsoft.com/office/drawing/2014/main" id="{0B5960E7-AC66-B759-EBD9-20D3CFBFCB5E}"/>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Simplify access to information in the field enabling faster and accurate issue resolution leading to reduced downtime and fewer customer callbacks.</a:t>
            </a:r>
          </a:p>
        </p:txBody>
      </p:sp>
      <p:sp>
        <p:nvSpPr>
          <p:cNvPr id="79" name="Text Placeholder 15">
            <a:extLst>
              <a:ext uri="{FF2B5EF4-FFF2-40B4-BE49-F238E27FC236}">
                <a16:creationId xmlns:a16="http://schemas.microsoft.com/office/drawing/2014/main" id="{557969AA-169E-AEE4-60E3-8F17F226F7E8}"/>
              </a:ext>
            </a:extLst>
          </p:cNvPr>
          <p:cNvSpPr>
            <a:spLocks noGrp="1"/>
          </p:cNvSpPr>
          <p:nvPr>
            <p:ph type="body" sz="quarter" idx="22"/>
          </p:nvPr>
        </p:nvSpPr>
        <p:spPr>
          <a:xfrm>
            <a:off x="584200" y="5641938"/>
            <a:ext cx="2808000" cy="809210"/>
          </a:xfrm>
        </p:spPr>
        <p:txBody>
          <a:bodyPr>
            <a:normAutofit/>
          </a:bodyPr>
          <a:lstStyle/>
          <a:p>
            <a:pPr lvl="0"/>
            <a:r>
              <a:rPr lang="en-US" noProof="0"/>
              <a:t>Benefit: Streamline documentation, ensuring accurate and comprehensive records that support precise billing and prevent customer disputes.</a:t>
            </a:r>
          </a:p>
        </p:txBody>
      </p:sp>
      <p:sp>
        <p:nvSpPr>
          <p:cNvPr id="80" name="Text Placeholder 16">
            <a:extLst>
              <a:ext uri="{FF2B5EF4-FFF2-40B4-BE49-F238E27FC236}">
                <a16:creationId xmlns:a16="http://schemas.microsoft.com/office/drawing/2014/main" id="{FDC70521-572E-795C-9A2A-1BDB29ED4FC5}"/>
              </a:ext>
            </a:extLst>
          </p:cNvPr>
          <p:cNvSpPr>
            <a:spLocks noGrp="1"/>
          </p:cNvSpPr>
          <p:nvPr>
            <p:ph type="body" sz="quarter" idx="23"/>
          </p:nvPr>
        </p:nvSpPr>
        <p:spPr>
          <a:xfrm>
            <a:off x="4047840" y="3208260"/>
            <a:ext cx="2808000" cy="753235"/>
          </a:xfrm>
        </p:spPr>
        <p:txBody>
          <a:bodyPr>
            <a:normAutofit/>
          </a:bodyPr>
          <a:lstStyle/>
          <a:p>
            <a:pPr lvl="0"/>
            <a:r>
              <a:rPr lang="en-US" noProof="0" dirty="0"/>
              <a:t>Benefit: Perform faster and accurate diagnosis and resolutions with clear instructions reducing time to repair and customer callbacks.</a:t>
            </a:r>
          </a:p>
        </p:txBody>
      </p:sp>
      <p:sp>
        <p:nvSpPr>
          <p:cNvPr id="81" name="Text Placeholder 17">
            <a:extLst>
              <a:ext uri="{FF2B5EF4-FFF2-40B4-BE49-F238E27FC236}">
                <a16:creationId xmlns:a16="http://schemas.microsoft.com/office/drawing/2014/main" id="{B158594E-4359-2747-5CC6-13A464DDE125}"/>
              </a:ext>
            </a:extLst>
          </p:cNvPr>
          <p:cNvSpPr>
            <a:spLocks noGrp="1"/>
          </p:cNvSpPr>
          <p:nvPr>
            <p:ph type="body" sz="quarter" idx="24"/>
          </p:nvPr>
        </p:nvSpPr>
        <p:spPr>
          <a:xfrm>
            <a:off x="4047840" y="5641938"/>
            <a:ext cx="2808000" cy="809210"/>
          </a:xfrm>
        </p:spPr>
        <p:txBody>
          <a:bodyPr>
            <a:normAutofit/>
          </a:bodyPr>
          <a:lstStyle/>
          <a:p>
            <a:pPr lvl="0"/>
            <a:r>
              <a:rPr lang="en-US" noProof="0"/>
              <a:t>Benefit: Increased aftersales revenue by providing added value and improving overall customer satisfaction.</a:t>
            </a:r>
          </a:p>
        </p:txBody>
      </p:sp>
      <p:sp>
        <p:nvSpPr>
          <p:cNvPr id="82" name="Text Placeholder 18">
            <a:extLst>
              <a:ext uri="{FF2B5EF4-FFF2-40B4-BE49-F238E27FC236}">
                <a16:creationId xmlns:a16="http://schemas.microsoft.com/office/drawing/2014/main" id="{3345DF3D-DBC4-1744-0140-038AC2247143}"/>
              </a:ext>
            </a:extLst>
          </p:cNvPr>
          <p:cNvSpPr>
            <a:spLocks noGrp="1"/>
          </p:cNvSpPr>
          <p:nvPr>
            <p:ph type="body" sz="quarter" idx="25"/>
          </p:nvPr>
        </p:nvSpPr>
        <p:spPr>
          <a:xfrm>
            <a:off x="7511481" y="3208260"/>
            <a:ext cx="2808000" cy="626701"/>
          </a:xfrm>
        </p:spPr>
        <p:txBody>
          <a:bodyPr>
            <a:normAutofit/>
          </a:bodyPr>
          <a:lstStyle/>
          <a:p>
            <a:pPr lvl="0"/>
            <a:r>
              <a:rPr lang="en-US" noProof="0"/>
              <a:t>Benefit:  Improved safety compliance, avoiding accidents and compliance issues.</a:t>
            </a:r>
          </a:p>
        </p:txBody>
      </p:sp>
      <p:sp>
        <p:nvSpPr>
          <p:cNvPr id="83" name="Text Placeholder 19">
            <a:extLst>
              <a:ext uri="{FF2B5EF4-FFF2-40B4-BE49-F238E27FC236}">
                <a16:creationId xmlns:a16="http://schemas.microsoft.com/office/drawing/2014/main" id="{44E8631A-72A1-2B27-2529-BE6CDF7407DF}"/>
              </a:ext>
            </a:extLst>
          </p:cNvPr>
          <p:cNvSpPr>
            <a:spLocks noGrp="1"/>
          </p:cNvSpPr>
          <p:nvPr>
            <p:ph type="body" sz="quarter" idx="26"/>
          </p:nvPr>
        </p:nvSpPr>
        <p:spPr>
          <a:xfrm>
            <a:off x="7565079" y="5743428"/>
            <a:ext cx="2808000" cy="626701"/>
          </a:xfrm>
        </p:spPr>
        <p:txBody>
          <a:bodyPr>
            <a:normAutofit/>
          </a:bodyPr>
          <a:lstStyle/>
          <a:p>
            <a:pPr lvl="0"/>
            <a:r>
              <a:rPr lang="en-US" noProof="0"/>
              <a:t>Benefit: Instantly identify parts for reordering from photos, eliminating guesswork and expediting the process.</a:t>
            </a:r>
          </a:p>
        </p:txBody>
      </p:sp>
      <p:sp>
        <p:nvSpPr>
          <p:cNvPr id="84" name="Text Placeholder 20">
            <a:extLst>
              <a:ext uri="{FF2B5EF4-FFF2-40B4-BE49-F238E27FC236}">
                <a16:creationId xmlns:a16="http://schemas.microsoft.com/office/drawing/2014/main" id="{91322A4B-8825-1CE2-5245-1FCFA1D8C6C9}"/>
              </a:ext>
            </a:extLst>
          </p:cNvPr>
          <p:cNvSpPr>
            <a:spLocks noGrp="1"/>
          </p:cNvSpPr>
          <p:nvPr>
            <p:ph type="body" sz="quarter" idx="27"/>
          </p:nvPr>
        </p:nvSpPr>
        <p:spPr>
          <a:xfrm>
            <a:off x="584200" y="4488366"/>
            <a:ext cx="2808000" cy="626701"/>
          </a:xfrm>
        </p:spPr>
        <p:txBody>
          <a:bodyPr>
            <a:normAutofit/>
          </a:bodyPr>
          <a:lstStyle/>
          <a:p>
            <a:r>
              <a:rPr lang="en-US" noProof="0">
                <a:cs typeface="Segoe UI"/>
              </a:rPr>
              <a:t>Document job completion with structured forms or checklists, ensuring all necessary details such as actions taken, parts used, and time spent are accurately captured.</a:t>
            </a:r>
          </a:p>
        </p:txBody>
      </p:sp>
      <p:sp>
        <p:nvSpPr>
          <p:cNvPr id="85" name="Text Placeholder 21">
            <a:extLst>
              <a:ext uri="{FF2B5EF4-FFF2-40B4-BE49-F238E27FC236}">
                <a16:creationId xmlns:a16="http://schemas.microsoft.com/office/drawing/2014/main" id="{6EA01D25-7B50-7890-E2C6-A7F9EFD0B53F}"/>
              </a:ext>
            </a:extLst>
          </p:cNvPr>
          <p:cNvSpPr>
            <a:spLocks noGrp="1"/>
          </p:cNvSpPr>
          <p:nvPr>
            <p:ph type="body" sz="quarter" idx="28"/>
          </p:nvPr>
        </p:nvSpPr>
        <p:spPr>
          <a:xfrm>
            <a:off x="4047841" y="4488366"/>
            <a:ext cx="2808000" cy="626701"/>
          </a:xfrm>
        </p:spPr>
        <p:txBody>
          <a:bodyPr/>
          <a:lstStyle/>
          <a:p>
            <a:r>
              <a:rPr lang="en-US" noProof="0">
                <a:cs typeface="Segoe UI"/>
              </a:rPr>
              <a:t>Copilot can suggest additional products or services based on the current maintenance context, such as upgrades or complementary parts.</a:t>
            </a:r>
          </a:p>
        </p:txBody>
      </p:sp>
      <p:sp>
        <p:nvSpPr>
          <p:cNvPr id="86" name="Text Placeholder 39">
            <a:extLst>
              <a:ext uri="{FF2B5EF4-FFF2-40B4-BE49-F238E27FC236}">
                <a16:creationId xmlns:a16="http://schemas.microsoft.com/office/drawing/2014/main" id="{EDC884F5-DAB4-8184-6871-56901600D262}"/>
              </a:ext>
            </a:extLst>
          </p:cNvPr>
          <p:cNvSpPr>
            <a:spLocks noGrp="1"/>
          </p:cNvSpPr>
          <p:nvPr>
            <p:ph type="body" sz="quarter" idx="29"/>
          </p:nvPr>
        </p:nvSpPr>
        <p:spPr>
          <a:xfrm>
            <a:off x="7511481" y="4488366"/>
            <a:ext cx="2808000" cy="626701"/>
          </a:xfrm>
        </p:spPr>
        <p:txBody>
          <a:bodyPr/>
          <a:lstStyle/>
          <a:p>
            <a:r>
              <a:rPr lang="en-US" noProof="0">
                <a:cs typeface="Segoe UI"/>
              </a:rPr>
              <a:t>Click a photo of a part that is faulty or worn out and use Copilot to identify the part information so that a replacement can be ordered.</a:t>
            </a:r>
          </a:p>
        </p:txBody>
      </p:sp>
      <p:sp>
        <p:nvSpPr>
          <p:cNvPr id="48" name="Text Placeholder 47">
            <a:extLst>
              <a:ext uri="{FF2B5EF4-FFF2-40B4-BE49-F238E27FC236}">
                <a16:creationId xmlns:a16="http://schemas.microsoft.com/office/drawing/2014/main" id="{0AC815E6-3D2B-3C67-1104-55EE9D291197}"/>
              </a:ext>
            </a:extLst>
          </p:cNvPr>
          <p:cNvSpPr>
            <a:spLocks noGrp="1"/>
          </p:cNvSpPr>
          <p:nvPr>
            <p:ph type="body" sz="quarter" idx="30"/>
          </p:nvPr>
        </p:nvSpPr>
        <p:spPr>
          <a:xfrm>
            <a:off x="10430351" y="521099"/>
            <a:ext cx="1456966" cy="175614"/>
          </a:xfrm>
        </p:spPr>
        <p:txBody>
          <a:bodyPr vert="horz" wrap="square" lIns="0" tIns="0" rIns="0" bIns="0" rtlCol="0" anchor="t">
            <a:spAutoFit/>
          </a:bodyPr>
          <a:lstStyle/>
          <a:p>
            <a:r>
              <a:rPr lang="en-US" noProof="0"/>
              <a:t>Extend</a:t>
            </a:r>
          </a:p>
        </p:txBody>
      </p:sp>
      <p:sp>
        <p:nvSpPr>
          <p:cNvPr id="54" name="Text Placeholder 53">
            <a:extLst>
              <a:ext uri="{FF2B5EF4-FFF2-40B4-BE49-F238E27FC236}">
                <a16:creationId xmlns:a16="http://schemas.microsoft.com/office/drawing/2014/main" id="{4114EDD1-8CDF-B737-E8D6-01137381D1B2}"/>
              </a:ext>
            </a:extLst>
          </p:cNvPr>
          <p:cNvSpPr>
            <a:spLocks noGrp="1"/>
          </p:cNvSpPr>
          <p:nvPr>
            <p:ph type="body" sz="quarter" idx="38"/>
          </p:nvPr>
        </p:nvSpPr>
        <p:spPr>
          <a:solidFill>
            <a:srgbClr val="0078D4"/>
          </a:solidFill>
        </p:spPr>
        <p:txBody>
          <a:bodyPr/>
          <a:lstStyle/>
          <a:p>
            <a:endParaRPr lang="en-US" noProof="0"/>
          </a:p>
        </p:txBody>
      </p:sp>
      <p:sp>
        <p:nvSpPr>
          <p:cNvPr id="55" name="Text Placeholder 54">
            <a:extLst>
              <a:ext uri="{FF2B5EF4-FFF2-40B4-BE49-F238E27FC236}">
                <a16:creationId xmlns:a16="http://schemas.microsoft.com/office/drawing/2014/main" id="{0CD681D7-69A7-656D-5FAA-7365071C7846}"/>
              </a:ext>
            </a:extLst>
          </p:cNvPr>
          <p:cNvSpPr>
            <a:spLocks noGrp="1"/>
          </p:cNvSpPr>
          <p:nvPr>
            <p:ph type="body" sz="quarter" idx="39"/>
          </p:nvPr>
        </p:nvSpPr>
        <p:spPr>
          <a:solidFill>
            <a:srgbClr val="0078D4"/>
          </a:solidFill>
        </p:spPr>
        <p:txBody>
          <a:bodyPr/>
          <a:lstStyle/>
          <a:p>
            <a:endParaRPr lang="en-US" noProof="0"/>
          </a:p>
        </p:txBody>
      </p:sp>
      <p:sp>
        <p:nvSpPr>
          <p:cNvPr id="56" name="Text Placeholder 55">
            <a:extLst>
              <a:ext uri="{FF2B5EF4-FFF2-40B4-BE49-F238E27FC236}">
                <a16:creationId xmlns:a16="http://schemas.microsoft.com/office/drawing/2014/main" id="{5EF03B7D-E33A-BFAC-A41F-DF77F413C426}"/>
              </a:ext>
            </a:extLst>
          </p:cNvPr>
          <p:cNvSpPr>
            <a:spLocks noGrp="1"/>
          </p:cNvSpPr>
          <p:nvPr>
            <p:ph type="body" sz="quarter" idx="40"/>
          </p:nvPr>
        </p:nvSpPr>
        <p:spPr>
          <a:solidFill>
            <a:srgbClr val="0070C0"/>
          </a:solidFill>
        </p:spPr>
        <p:txBody>
          <a:bodyPr/>
          <a:lstStyle/>
          <a:p>
            <a:endParaRPr lang="en-US" noProof="0"/>
          </a:p>
        </p:txBody>
      </p:sp>
      <p:sp>
        <p:nvSpPr>
          <p:cNvPr id="87" name="Rectangle: Rounded Corners 6">
            <a:extLst>
              <a:ext uri="{FF2B5EF4-FFF2-40B4-BE49-F238E27FC236}">
                <a16:creationId xmlns:a16="http://schemas.microsoft.com/office/drawing/2014/main" id="{03EC4899-07A0-D328-3384-48D5C29CC8B3}"/>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88" name="Group 87">
            <a:extLst>
              <a:ext uri="{FF2B5EF4-FFF2-40B4-BE49-F238E27FC236}">
                <a16:creationId xmlns:a16="http://schemas.microsoft.com/office/drawing/2014/main" id="{1080AC8C-F17F-D538-036B-53F364E6C76D}"/>
              </a:ext>
            </a:extLst>
          </p:cNvPr>
          <p:cNvGrpSpPr/>
          <p:nvPr/>
        </p:nvGrpSpPr>
        <p:grpSpPr>
          <a:xfrm>
            <a:off x="1624328" y="1132756"/>
            <a:ext cx="1519650" cy="216000"/>
            <a:chOff x="1198144" y="862657"/>
            <a:chExt cx="1519650" cy="216000"/>
          </a:xfrm>
        </p:grpSpPr>
        <p:sp>
          <p:nvSpPr>
            <p:cNvPr id="92" name="Rectangle: Rounded Corners 6">
              <a:extLst>
                <a:ext uri="{FF2B5EF4-FFF2-40B4-BE49-F238E27FC236}">
                  <a16:creationId xmlns:a16="http://schemas.microsoft.com/office/drawing/2014/main" id="{783D9A8A-220E-04DC-479F-9A7305514D4D}"/>
                </a:ext>
                <a:ext uri="{C183D7F6-B498-43B3-948B-1728B52AA6E4}">
                  <adec:decorative xmlns:adec="http://schemas.microsoft.com/office/drawing/2017/decorative" val="1"/>
                </a:ext>
              </a:extLst>
            </p:cNvPr>
            <p:cNvSpPr/>
            <p:nvPr/>
          </p:nvSpPr>
          <p:spPr bwMode="auto">
            <a:xfrm>
              <a:off x="1198144" y="862657"/>
              <a:ext cx="151965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CSAT</a:t>
              </a:r>
              <a:endPar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93" name="Graphic 92">
              <a:extLst>
                <a:ext uri="{FF2B5EF4-FFF2-40B4-BE49-F238E27FC236}">
                  <a16:creationId xmlns:a16="http://schemas.microsoft.com/office/drawing/2014/main" id="{E9D8FB41-64EF-3730-C630-C1DDD55E701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3" name="Rectangle: Rounded Corners 6">
            <a:extLst>
              <a:ext uri="{FF2B5EF4-FFF2-40B4-BE49-F238E27FC236}">
                <a16:creationId xmlns:a16="http://schemas.microsoft.com/office/drawing/2014/main" id="{520D7127-3141-16F0-3EF9-AA9DB6CE4A5D}"/>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 name="Group 3">
            <a:extLst>
              <a:ext uri="{FF2B5EF4-FFF2-40B4-BE49-F238E27FC236}">
                <a16:creationId xmlns:a16="http://schemas.microsoft.com/office/drawing/2014/main" id="{DD06D30B-AB4A-CBC8-73F4-4ECC52AFF510}"/>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165B5D4E-6BBE-C4C3-B778-EDBFE6BAC53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11690AF4-0BCF-EEB5-C056-85085772A1E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0B0A5E7E-6E4A-143A-59A3-8235619278CB}"/>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163322F0-2B91-0C67-F4C2-68BC2CB5B6D3}"/>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9" name="Graphic 8">
              <a:extLst>
                <a:ext uri="{FF2B5EF4-FFF2-40B4-BE49-F238E27FC236}">
                  <a16:creationId xmlns:a16="http://schemas.microsoft.com/office/drawing/2014/main" id="{A1A3854A-6DC2-5806-0070-0333C11DE06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58" name="Picture 57">
            <a:extLst>
              <a:ext uri="{FF2B5EF4-FFF2-40B4-BE49-F238E27FC236}">
                <a16:creationId xmlns:a16="http://schemas.microsoft.com/office/drawing/2014/main" id="{2106D6E3-FC31-5783-D591-C37A86D764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grpSp>
        <p:nvGrpSpPr>
          <p:cNvPr id="37" name="Group 36">
            <a:extLst>
              <a:ext uri="{FF2B5EF4-FFF2-40B4-BE49-F238E27FC236}">
                <a16:creationId xmlns:a16="http://schemas.microsoft.com/office/drawing/2014/main" id="{49EB35FF-7FC6-09E5-26FF-4716BBBE3EDC}"/>
              </a:ext>
            </a:extLst>
          </p:cNvPr>
          <p:cNvGrpSpPr/>
          <p:nvPr/>
        </p:nvGrpSpPr>
        <p:grpSpPr>
          <a:xfrm>
            <a:off x="756096" y="2663928"/>
            <a:ext cx="3082478" cy="480390"/>
            <a:chOff x="767112" y="2825909"/>
            <a:chExt cx="3082478" cy="480390"/>
          </a:xfrm>
        </p:grpSpPr>
        <p:sp>
          <p:nvSpPr>
            <p:cNvPr id="38" name="TextBox 37">
              <a:extLst>
                <a:ext uri="{FF2B5EF4-FFF2-40B4-BE49-F238E27FC236}">
                  <a16:creationId xmlns:a16="http://schemas.microsoft.com/office/drawing/2014/main" id="{4FF97F88-DE26-EF02-EA32-2CD268E846E2}"/>
                </a:ext>
                <a:ext uri="{C183D7F6-B498-43B3-948B-1728B52AA6E4}">
                  <adec:decorative xmlns:adec="http://schemas.microsoft.com/office/drawing/2017/decorative" val="0"/>
                </a:ext>
              </a:extLst>
            </p:cNvPr>
            <p:cNvSpPr txBox="1"/>
            <p:nvPr/>
          </p:nvSpPr>
          <p:spPr>
            <a:xfrm>
              <a:off x="1124977" y="2860023"/>
              <a:ext cx="2724613"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39" name="Picture 2" descr="Copilot Studio Generative AI pricing - Power Platform Community">
              <a:extLst>
                <a:ext uri="{FF2B5EF4-FFF2-40B4-BE49-F238E27FC236}">
                  <a16:creationId xmlns:a16="http://schemas.microsoft.com/office/drawing/2014/main" id="{2BBA84F1-4645-9D3B-86E5-3D4DDE6FFFA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88CC7923-37D4-914D-3BDB-20BF0F8921A0}"/>
              </a:ext>
            </a:extLst>
          </p:cNvPr>
          <p:cNvGrpSpPr/>
          <p:nvPr/>
        </p:nvGrpSpPr>
        <p:grpSpPr>
          <a:xfrm>
            <a:off x="4219448" y="5128394"/>
            <a:ext cx="3096588" cy="480390"/>
            <a:chOff x="767112" y="2825909"/>
            <a:chExt cx="3096588" cy="480390"/>
          </a:xfrm>
        </p:grpSpPr>
        <p:sp>
          <p:nvSpPr>
            <p:cNvPr id="44" name="TextBox 43">
              <a:extLst>
                <a:ext uri="{FF2B5EF4-FFF2-40B4-BE49-F238E27FC236}">
                  <a16:creationId xmlns:a16="http://schemas.microsoft.com/office/drawing/2014/main" id="{C60F2326-C036-31E0-C444-0B6ECCDC24A3}"/>
                </a:ext>
                <a:ext uri="{C183D7F6-B498-43B3-948B-1728B52AA6E4}">
                  <adec:decorative xmlns:adec="http://schemas.microsoft.com/office/drawing/2017/decorative" val="0"/>
                </a:ext>
              </a:extLst>
            </p:cNvPr>
            <p:cNvSpPr txBox="1"/>
            <p:nvPr/>
          </p:nvSpPr>
          <p:spPr>
            <a:xfrm>
              <a:off x="1124978" y="2860023"/>
              <a:ext cx="2738722"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5" name="Picture 2" descr="Copilot Studio Generative AI pricing - Power Platform Community">
              <a:extLst>
                <a:ext uri="{FF2B5EF4-FFF2-40B4-BE49-F238E27FC236}">
                  <a16:creationId xmlns:a16="http://schemas.microsoft.com/office/drawing/2014/main" id="{B79AD3B6-CD9C-CA63-DD7D-BE42A96E5CA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D890537-093E-1D90-1C00-27D0B9935FB5}"/>
              </a:ext>
            </a:extLst>
          </p:cNvPr>
          <p:cNvGrpSpPr/>
          <p:nvPr/>
        </p:nvGrpSpPr>
        <p:grpSpPr>
          <a:xfrm>
            <a:off x="4663230" y="2658889"/>
            <a:ext cx="1542142" cy="360000"/>
            <a:chOff x="588263" y="1217924"/>
            <a:chExt cx="1542142" cy="360000"/>
          </a:xfrm>
        </p:grpSpPr>
        <p:pic>
          <p:nvPicPr>
            <p:cNvPr id="15" name="Picture 14" descr="Zip Co logo SVG free download, id: 101874 - Brandlogos.net">
              <a:hlinkClick r:id="rId9"/>
              <a:extLst>
                <a:ext uri="{FF2B5EF4-FFF2-40B4-BE49-F238E27FC236}">
                  <a16:creationId xmlns:a16="http://schemas.microsoft.com/office/drawing/2014/main" id="{A5F49F20-6784-FF8F-69D4-1E2B6B9D43B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2D09C869-FFCA-4675-B79F-B6A84360A436}"/>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 name="Group 16">
            <a:extLst>
              <a:ext uri="{FF2B5EF4-FFF2-40B4-BE49-F238E27FC236}">
                <a16:creationId xmlns:a16="http://schemas.microsoft.com/office/drawing/2014/main" id="{275556F1-6F24-EF6E-6FC1-308FB4AFD5FE}"/>
              </a:ext>
            </a:extLst>
          </p:cNvPr>
          <p:cNvGrpSpPr/>
          <p:nvPr/>
        </p:nvGrpSpPr>
        <p:grpSpPr>
          <a:xfrm>
            <a:off x="8126870" y="2658889"/>
            <a:ext cx="1542142" cy="360000"/>
            <a:chOff x="588263" y="1217924"/>
            <a:chExt cx="1542142" cy="360000"/>
          </a:xfrm>
        </p:grpSpPr>
        <p:pic>
          <p:nvPicPr>
            <p:cNvPr id="18" name="Picture 17" descr="Zip Co logo SVG free download, id: 101874 - Brandlogos.net">
              <a:hlinkClick r:id="rId9"/>
              <a:extLst>
                <a:ext uri="{FF2B5EF4-FFF2-40B4-BE49-F238E27FC236}">
                  <a16:creationId xmlns:a16="http://schemas.microsoft.com/office/drawing/2014/main" id="{517066BE-58AC-EF0A-26B6-9F03E5EDBF7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B9FC1C62-1496-C4D5-13C3-C1123D6AAC7A}"/>
                </a:ext>
                <a:ext uri="{C183D7F6-B498-43B3-948B-1728B52AA6E4}">
                  <adec:decorative xmlns:adec="http://schemas.microsoft.com/office/drawing/2017/decorative" val="0"/>
                </a:ext>
              </a:extLst>
            </p:cNvPr>
            <p:cNvSpPr txBox="1"/>
            <p:nvPr/>
          </p:nvSpPr>
          <p:spPr>
            <a:xfrm>
              <a:off x="1047213" y="1313286"/>
              <a:ext cx="108319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CCB683FE-FCA2-BD88-BC71-395D1F1646DE}"/>
              </a:ext>
            </a:extLst>
          </p:cNvPr>
          <p:cNvGrpSpPr/>
          <p:nvPr/>
        </p:nvGrpSpPr>
        <p:grpSpPr>
          <a:xfrm>
            <a:off x="7790456" y="5089569"/>
            <a:ext cx="2264302" cy="584775"/>
            <a:chOff x="767112" y="2790774"/>
            <a:chExt cx="2264302" cy="584775"/>
          </a:xfrm>
        </p:grpSpPr>
        <p:sp>
          <p:nvSpPr>
            <p:cNvPr id="21" name="TextBox 20">
              <a:extLst>
                <a:ext uri="{FF2B5EF4-FFF2-40B4-BE49-F238E27FC236}">
                  <a16:creationId xmlns:a16="http://schemas.microsoft.com/office/drawing/2014/main" id="{F0E6C613-D979-1020-6D80-940FFEA2E852}"/>
                </a:ext>
                <a:ext uri="{C183D7F6-B498-43B3-948B-1728B52AA6E4}">
                  <adec:decorative xmlns:adec="http://schemas.microsoft.com/office/drawing/2017/decorative" val="0"/>
                </a:ext>
              </a:extLst>
            </p:cNvPr>
            <p:cNvSpPr txBox="1"/>
            <p:nvPr/>
          </p:nvSpPr>
          <p:spPr>
            <a:xfrm>
              <a:off x="1124978" y="2790774"/>
              <a:ext cx="1906436"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solution</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2" name="Picture 2" descr="Copilot Studio Generative AI pricing - Power Platform Community">
              <a:extLst>
                <a:ext uri="{FF2B5EF4-FFF2-40B4-BE49-F238E27FC236}">
                  <a16:creationId xmlns:a16="http://schemas.microsoft.com/office/drawing/2014/main" id="{B1DA7C76-980A-D6F3-21B1-F11D7740411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0CCAE57C-42CE-35F3-147D-3B1B9D6003E9}"/>
              </a:ext>
            </a:extLst>
          </p:cNvPr>
          <p:cNvGrpSpPr/>
          <p:nvPr/>
        </p:nvGrpSpPr>
        <p:grpSpPr>
          <a:xfrm>
            <a:off x="773414" y="5186720"/>
            <a:ext cx="3096588" cy="480390"/>
            <a:chOff x="767112" y="2825909"/>
            <a:chExt cx="3096588" cy="480390"/>
          </a:xfrm>
        </p:grpSpPr>
        <p:sp>
          <p:nvSpPr>
            <p:cNvPr id="26" name="TextBox 25">
              <a:extLst>
                <a:ext uri="{FF2B5EF4-FFF2-40B4-BE49-F238E27FC236}">
                  <a16:creationId xmlns:a16="http://schemas.microsoft.com/office/drawing/2014/main" id="{21840B46-4003-D535-FE07-CB1D2031AA0F}"/>
                </a:ext>
                <a:ext uri="{C183D7F6-B498-43B3-948B-1728B52AA6E4}">
                  <adec:decorative xmlns:adec="http://schemas.microsoft.com/office/drawing/2017/decorative" val="0"/>
                </a:ext>
              </a:extLst>
            </p:cNvPr>
            <p:cNvSpPr txBox="1"/>
            <p:nvPr/>
          </p:nvSpPr>
          <p:spPr>
            <a:xfrm>
              <a:off x="1124978" y="2860023"/>
              <a:ext cx="2738722"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 tech manual repository</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7" name="Picture 2" descr="Copilot Studio Generative AI pricing - Power Platform Community">
              <a:extLst>
                <a:ext uri="{FF2B5EF4-FFF2-40B4-BE49-F238E27FC236}">
                  <a16:creationId xmlns:a16="http://schemas.microsoft.com/office/drawing/2014/main" id="{60F402F4-B5EE-32DA-4EF6-5903DAF1559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2E51C69A-97C2-0090-6543-D14B368CF884}"/>
              </a:ext>
            </a:extLst>
          </p:cNvPr>
          <p:cNvGrpSpPr/>
          <p:nvPr/>
        </p:nvGrpSpPr>
        <p:grpSpPr>
          <a:xfrm>
            <a:off x="3238291" y="1132756"/>
            <a:ext cx="1692000" cy="216000"/>
            <a:chOff x="2707850" y="862657"/>
            <a:chExt cx="1692000" cy="216000"/>
          </a:xfrm>
        </p:grpSpPr>
        <p:sp>
          <p:nvSpPr>
            <p:cNvPr id="23" name="Rectangle: Rounded Corners 6">
              <a:extLst>
                <a:ext uri="{FF2B5EF4-FFF2-40B4-BE49-F238E27FC236}">
                  <a16:creationId xmlns:a16="http://schemas.microsoft.com/office/drawing/2014/main" id="{AE66F5F1-8BD7-8CDB-2FC6-55733F8159FA}"/>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24" name="Graphic 23">
              <a:extLst>
                <a:ext uri="{FF2B5EF4-FFF2-40B4-BE49-F238E27FC236}">
                  <a16:creationId xmlns:a16="http://schemas.microsoft.com/office/drawing/2014/main" id="{1BCD3B74-D2E7-4089-397B-A61BAA541BC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Tree>
    <p:extLst>
      <p:ext uri="{BB962C8B-B14F-4D97-AF65-F5344CB8AC3E}">
        <p14:creationId xmlns:p14="http://schemas.microsoft.com/office/powerpoint/2010/main" val="21788254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507269"/>
            <a:ext cx="8284671" cy="263149"/>
          </a:xfrm>
        </p:spPr>
        <p:txBody>
          <a:bodyPr/>
          <a:lstStyle/>
          <a:p>
            <a:r>
              <a:rPr lang="en-US" noProof="0" dirty="0">
                <a:solidFill>
                  <a:srgbClr val="0078D4"/>
                </a:solidFill>
              </a:rPr>
              <a:t>Customer Service | </a:t>
            </a:r>
            <a:r>
              <a:rPr lang="en-US" noProof="0" dirty="0"/>
              <a:t>Communication Logging</a:t>
            </a:r>
            <a:endParaRPr lang="en-US" sz="1400" i="1"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Call transcription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Quality assurance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Personalized follow-up</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Trend identification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Sentiment analysis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Data organization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dirty="0"/>
              <a:t>Microsoft 365 Copilot for Service</a:t>
            </a:r>
            <a:endParaRPr lang="en-US" sz="900" i="1" noProof="0" dirty="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noProof="0" dirty="0">
                <a:cs typeface="Segoe UI"/>
              </a:rPr>
              <a:t>Using Copilot in Teams Phone, an agent can ask Copilot for a recap and clarify issues raised. Using Copilot for Service, these insights can be saved directly to the CRM.</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1997179"/>
            <a:ext cx="2808000" cy="626701"/>
          </a:xfrm>
        </p:spPr>
        <p:txBody>
          <a:bodyPr/>
          <a:lstStyle/>
          <a:p>
            <a:r>
              <a:rPr lang="en-US" noProof="0"/>
              <a:t>In Outlook, Copilot for Service can help draft a customer email that summarizes details of the case history.  It can then save those emails to the CRM system.</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Use Copilot to perform sentiment analysis on transcriptions, identifying customer emotions and satisfaction levels.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cs typeface="Segoe UI"/>
              </a:rPr>
              <a:t>Save time with automated summaries </a:t>
            </a:r>
            <a:r>
              <a:rPr lang="en-US" noProof="0">
                <a:cs typeface="Segoe UI"/>
              </a:rPr>
              <a:t>of call transcripts and the ability to query the transcript for more details.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Regular reviews of transcriptions and logs </a:t>
            </a:r>
            <a:r>
              <a:rPr lang="en-US" noProof="0"/>
              <a:t>help maintain high standards of customer service and identify training needs.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Logging interactions</a:t>
            </a:r>
            <a:r>
              <a:rPr lang="en-US" noProof="0"/>
              <a:t> in the CRM creates a case history, which is invaluable for resolving future queries.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Identifying trends </a:t>
            </a:r>
            <a:r>
              <a:rPr lang="en-US" noProof="0"/>
              <a:t>helps in anticipating customer needs and proactively addressing recurring issues.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Sentiment analysis </a:t>
            </a:r>
            <a:r>
              <a:rPr lang="en-US" noProof="0"/>
              <a:t>gives insights into the customer's emotional state, which can guide the approach in service and support.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lang="en-US" b="1" noProof="0"/>
              <a:t>Organized data allows for quick access </a:t>
            </a:r>
            <a:r>
              <a:rPr lang="en-US" noProof="0"/>
              <a:t>to relevant information, improving response times and support quality.</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Use the insights from the trend analysis to identify training materials that need to be updated. Then use Copilot in Word to add new sections to the documents based on knowledge base articles.</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noProof="0"/>
              <a:t>Utilize Copilot in Power BI to analyze logged data, spotting trends and patterns in one or more accounts that can inform future support strategies.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dirty="0"/>
              <a:t>Connect CRM feedback data into a Power BI dashboard and then ask Copilot in Power BI to categorize interactions based on topics, issues, and outcomes for easy retrieval and analysis.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0C0"/>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438D29EB-9608-5B80-E250-46640E189535}"/>
              </a:ext>
            </a:extLst>
          </p:cNvPr>
          <p:cNvGrpSpPr/>
          <p:nvPr/>
        </p:nvGrpSpPr>
        <p:grpSpPr>
          <a:xfrm>
            <a:off x="1636521" y="1132756"/>
            <a:ext cx="1138494" cy="222042"/>
            <a:chOff x="4582885" y="862657"/>
            <a:chExt cx="1138494" cy="222042"/>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138494" cy="22204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Quality scores</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82947"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 name="Group 2">
            <a:extLst>
              <a:ext uri="{FF2B5EF4-FFF2-40B4-BE49-F238E27FC236}">
                <a16:creationId xmlns:a16="http://schemas.microsoft.com/office/drawing/2014/main" id="{F5006F4F-9B9E-2315-8CDB-7118C7C1A7D3}"/>
              </a:ext>
            </a:extLst>
          </p:cNvPr>
          <p:cNvGrpSpPr/>
          <p:nvPr/>
        </p:nvGrpSpPr>
        <p:grpSpPr>
          <a:xfrm>
            <a:off x="901934" y="2631003"/>
            <a:ext cx="2351135" cy="360000"/>
            <a:chOff x="588263" y="3617084"/>
            <a:chExt cx="2351135" cy="360000"/>
          </a:xfrm>
        </p:grpSpPr>
        <p:pic>
          <p:nvPicPr>
            <p:cNvPr id="4" name="Picture 3">
              <a:extLst>
                <a:ext uri="{FF2B5EF4-FFF2-40B4-BE49-F238E27FC236}">
                  <a16:creationId xmlns:a16="http://schemas.microsoft.com/office/drawing/2014/main" id="{B9AE9319-31A8-DA9C-CD90-25F587BA9B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 name="TextBox 4">
              <a:extLst>
                <a:ext uri="{FF2B5EF4-FFF2-40B4-BE49-F238E27FC236}">
                  <a16:creationId xmlns:a16="http://schemas.microsoft.com/office/drawing/2014/main" id="{9ED4E851-53C7-AE86-D6ED-38301CA053F9}"/>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+Copilot for Service</a:t>
              </a:r>
            </a:p>
          </p:txBody>
        </p:sp>
      </p:grpSp>
      <p:grpSp>
        <p:nvGrpSpPr>
          <p:cNvPr id="6" name="Group 5">
            <a:extLst>
              <a:ext uri="{FF2B5EF4-FFF2-40B4-BE49-F238E27FC236}">
                <a16:creationId xmlns:a16="http://schemas.microsoft.com/office/drawing/2014/main" id="{6A779246-B8B1-3110-24DD-2256BA4714E5}"/>
              </a:ext>
            </a:extLst>
          </p:cNvPr>
          <p:cNvGrpSpPr/>
          <p:nvPr/>
        </p:nvGrpSpPr>
        <p:grpSpPr>
          <a:xfrm>
            <a:off x="4479714" y="2592367"/>
            <a:ext cx="2347189" cy="360000"/>
            <a:chOff x="808133" y="2640635"/>
            <a:chExt cx="2347189" cy="360000"/>
          </a:xfrm>
        </p:grpSpPr>
        <p:sp>
          <p:nvSpPr>
            <p:cNvPr id="7" name="TextBox 6">
              <a:extLst>
                <a:ext uri="{FF2B5EF4-FFF2-40B4-BE49-F238E27FC236}">
                  <a16:creationId xmlns:a16="http://schemas.microsoft.com/office/drawing/2014/main" id="{5B024FE0-EE81-5248-C1E8-556603CCA7EB}"/>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p>
          </p:txBody>
        </p:sp>
        <p:pic>
          <p:nvPicPr>
            <p:cNvPr id="8" name="Picture 7">
              <a:extLst>
                <a:ext uri="{FF2B5EF4-FFF2-40B4-BE49-F238E27FC236}">
                  <a16:creationId xmlns:a16="http://schemas.microsoft.com/office/drawing/2014/main" id="{BE7E51D5-3407-659F-4039-32A66EE27D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9" name="Group 8">
            <a:extLst>
              <a:ext uri="{FF2B5EF4-FFF2-40B4-BE49-F238E27FC236}">
                <a16:creationId xmlns:a16="http://schemas.microsoft.com/office/drawing/2014/main" id="{300CFBDD-A77E-51C9-C0A3-BD70C15962A0}"/>
              </a:ext>
            </a:extLst>
          </p:cNvPr>
          <p:cNvGrpSpPr/>
          <p:nvPr/>
        </p:nvGrpSpPr>
        <p:grpSpPr>
          <a:xfrm>
            <a:off x="7914417" y="2590747"/>
            <a:ext cx="2094142" cy="360000"/>
            <a:chOff x="588263" y="1217924"/>
            <a:chExt cx="2094142" cy="360000"/>
          </a:xfrm>
        </p:grpSpPr>
        <p:pic>
          <p:nvPicPr>
            <p:cNvPr id="10" name="Picture 9" descr="Zip Co logo SVG free download, id: 101874 - Brandlogos.net">
              <a:hlinkClick r:id="rId9"/>
              <a:extLst>
                <a:ext uri="{FF2B5EF4-FFF2-40B4-BE49-F238E27FC236}">
                  <a16:creationId xmlns:a16="http://schemas.microsoft.com/office/drawing/2014/main" id="{3B16C88D-5BB8-A358-DCF4-61B4DA240DF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E3599684-AB2C-B9EF-1A7F-0A08F3C6276D}"/>
                </a:ext>
                <a:ext uri="{C183D7F6-B498-43B3-948B-1728B52AA6E4}">
                  <adec:decorative xmlns:adec="http://schemas.microsoft.com/office/drawing/2017/decorative" val="0"/>
                </a:ext>
              </a:extLst>
            </p:cNvPr>
            <p:cNvSpPr txBox="1"/>
            <p:nvPr/>
          </p:nvSpPr>
          <p:spPr>
            <a:xfrm>
              <a:off x="1047214" y="1313284"/>
              <a:ext cx="163519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 </a:t>
              </a:r>
            </a:p>
          </p:txBody>
        </p:sp>
      </p:grpSp>
      <p:grpSp>
        <p:nvGrpSpPr>
          <p:cNvPr id="13" name="Group 12">
            <a:extLst>
              <a:ext uri="{FF2B5EF4-FFF2-40B4-BE49-F238E27FC236}">
                <a16:creationId xmlns:a16="http://schemas.microsoft.com/office/drawing/2014/main" id="{D10BC208-2BB7-3A6B-4630-C618DE7BF933}"/>
              </a:ext>
            </a:extLst>
          </p:cNvPr>
          <p:cNvGrpSpPr/>
          <p:nvPr/>
        </p:nvGrpSpPr>
        <p:grpSpPr>
          <a:xfrm>
            <a:off x="7851008" y="5127686"/>
            <a:ext cx="2351135" cy="360000"/>
            <a:chOff x="588263" y="4576748"/>
            <a:chExt cx="2351135" cy="360000"/>
          </a:xfrm>
        </p:grpSpPr>
        <p:pic>
          <p:nvPicPr>
            <p:cNvPr id="14" name="Picture 13">
              <a:extLst>
                <a:ext uri="{FF2B5EF4-FFF2-40B4-BE49-F238E27FC236}">
                  <a16:creationId xmlns:a16="http://schemas.microsoft.com/office/drawing/2014/main" id="{F53F7DFB-83D9-678B-5067-E35CD9700C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5" name="TextBox 14">
              <a:extLst>
                <a:ext uri="{FF2B5EF4-FFF2-40B4-BE49-F238E27FC236}">
                  <a16:creationId xmlns:a16="http://schemas.microsoft.com/office/drawing/2014/main" id="{5342AB3D-12CF-F9ED-AAD3-D31080A08AE7}"/>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 name="Group 17">
            <a:extLst>
              <a:ext uri="{FF2B5EF4-FFF2-40B4-BE49-F238E27FC236}">
                <a16:creationId xmlns:a16="http://schemas.microsoft.com/office/drawing/2014/main" id="{16930755-D558-2775-A975-5E2C4178EB88}"/>
              </a:ext>
            </a:extLst>
          </p:cNvPr>
          <p:cNvGrpSpPr/>
          <p:nvPr/>
        </p:nvGrpSpPr>
        <p:grpSpPr>
          <a:xfrm>
            <a:off x="4340993" y="5123622"/>
            <a:ext cx="2351135" cy="360000"/>
            <a:chOff x="588263" y="4576748"/>
            <a:chExt cx="2351135" cy="360000"/>
          </a:xfrm>
        </p:grpSpPr>
        <p:pic>
          <p:nvPicPr>
            <p:cNvPr id="19" name="Picture 18">
              <a:extLst>
                <a:ext uri="{FF2B5EF4-FFF2-40B4-BE49-F238E27FC236}">
                  <a16:creationId xmlns:a16="http://schemas.microsoft.com/office/drawing/2014/main" id="{09A4EAF2-FC3C-5F57-4CED-C79945094E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20" name="TextBox 19">
              <a:extLst>
                <a:ext uri="{FF2B5EF4-FFF2-40B4-BE49-F238E27FC236}">
                  <a16:creationId xmlns:a16="http://schemas.microsoft.com/office/drawing/2014/main" id="{E8D4D0ED-210D-0C56-B3DD-8037357180FB}"/>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D959D882-007C-958C-2322-57AEB94F24E8}"/>
              </a:ext>
            </a:extLst>
          </p:cNvPr>
          <p:cNvGrpSpPr/>
          <p:nvPr/>
        </p:nvGrpSpPr>
        <p:grpSpPr>
          <a:xfrm>
            <a:off x="920022" y="5157037"/>
            <a:ext cx="2351135" cy="360000"/>
            <a:chOff x="588263" y="2657420"/>
            <a:chExt cx="2351135" cy="360000"/>
          </a:xfrm>
        </p:grpSpPr>
        <p:pic>
          <p:nvPicPr>
            <p:cNvPr id="22" name="Picture 21">
              <a:extLst>
                <a:ext uri="{FF2B5EF4-FFF2-40B4-BE49-F238E27FC236}">
                  <a16:creationId xmlns:a16="http://schemas.microsoft.com/office/drawing/2014/main" id="{F4F29918-3275-D51C-5DA8-5ABFD6ACE66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0" name="TextBox 39">
              <a:extLst>
                <a:ext uri="{FF2B5EF4-FFF2-40B4-BE49-F238E27FC236}">
                  <a16:creationId xmlns:a16="http://schemas.microsoft.com/office/drawing/2014/main" id="{E55F2771-A520-8914-B315-7A9A181B8E3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1" name="Picture 10">
            <a:extLst>
              <a:ext uri="{FF2B5EF4-FFF2-40B4-BE49-F238E27FC236}">
                <a16:creationId xmlns:a16="http://schemas.microsoft.com/office/drawing/2014/main" id="{48E39BC1-2111-386C-B126-5F4739A6ADA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spTree>
    <p:extLst>
      <p:ext uri="{BB962C8B-B14F-4D97-AF65-F5344CB8AC3E}">
        <p14:creationId xmlns:p14="http://schemas.microsoft.com/office/powerpoint/2010/main" val="37967192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263149"/>
          </a:xfrm>
        </p:spPr>
        <p:txBody>
          <a:bodyPr/>
          <a:lstStyle/>
          <a:p>
            <a:r>
              <a:rPr lang="en-US" noProof="0"/>
              <a:t>A day in the life of a Service agent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r>
              <a:rPr lang="en-US" noProof="0" dirty="0"/>
              <a:t>Microsoft 365 Copilot for Service</a:t>
            </a:r>
            <a:endParaRPr lang="en-US" sz="900" i="1" noProof="0" dirty="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A1A1A"/>
                </a:solidFill>
                <a:effectLst/>
                <a:uLnTx/>
                <a:uFillTx/>
                <a:latin typeface="Segoe UI"/>
                <a:ea typeface="+mn-ea"/>
                <a:cs typeface="Segoe UI" pitchFamily="34" charset="0"/>
              </a:rPr>
              <a:t>Ethan, an agent at Fourth Coffee, receives an email from a customer Joanna about her coffee machine’s warranty. Ethan uses Microsoft 365 Copilot Chat for Service in Outlook to generate a case summary.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Generate a case summary </a:t>
            </a:r>
            <a:r>
              <a:rPr kumimoji="0" lang="en-US" sz="900" b="0" i="0" u="none" strike="noStrike" kern="0" cap="none" spc="0" normalizeH="0" baseline="0" noProof="0">
                <a:ln>
                  <a:noFill/>
                </a:ln>
                <a:solidFill>
                  <a:srgbClr val="1A1A1A"/>
                </a:solidFill>
                <a:effectLst/>
                <a:uLnTx/>
                <a:uFillTx/>
                <a:latin typeface="Segoe UI"/>
                <a:ea typeface="+mn-ea"/>
                <a:cs typeface="+mn-cs"/>
              </a:rPr>
              <a:t>in Outlook that includes details from Salesforce and other knowledge sources to help Ethan get up to speed.</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Now, one of Joanna's coffee machines is making a strange noise. Ethan uses Copilot in Outlook to quickly draft a reply. Copilot for Service adds case details from his CRM to the email. He adds an invitation to a Teams call.</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p:txBody>
          <a:bodyPr>
            <a:norm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Draft a reply in Outlook</a:t>
            </a:r>
            <a:r>
              <a:rPr kumimoji="0" lang="en-US" sz="900" b="0" i="0" u="none" strike="noStrike" kern="0" cap="none" spc="0" normalizeH="0" baseline="0" noProof="0">
                <a:ln>
                  <a:noFill/>
                </a:ln>
                <a:solidFill>
                  <a:srgbClr val="1A1A1A"/>
                </a:solidFill>
                <a:effectLst/>
                <a:uLnTx/>
                <a:uFillTx/>
                <a:latin typeface="Segoe UI"/>
                <a:ea typeface="+mn-ea"/>
                <a:cs typeface="+mn-cs"/>
              </a:rPr>
              <a:t> in the case details from the CRM. He adds an invitation to a Teams call so he can help diagnose the issue.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a:xfrm>
            <a:off x="6969595" y="1979147"/>
            <a:ext cx="2808000" cy="770351"/>
          </a:xfrm>
        </p:spPr>
        <p:txBody>
          <a:bodyPr>
            <a:normAutofit lnSpcReduction="100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Ethan uses Copilot to prepare for his call with Joanna. He prompts Copilot to summarize all of his communications and related documents. Copilot for Service includes Joanna’s case histories and other data from Ethan’s CRM.</a:t>
            </a:r>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Help me prepare</a:t>
            </a:r>
            <a:r>
              <a:rPr kumimoji="0" lang="en-US" sz="900" b="0" i="0" u="none" strike="noStrike" kern="0" cap="none" spc="0" normalizeH="0" baseline="0" noProof="0">
                <a:ln>
                  <a:noFill/>
                </a:ln>
                <a:solidFill>
                  <a:srgbClr val="1A1A1A"/>
                </a:solidFill>
                <a:effectLst/>
                <a:uLnTx/>
                <a:uFillTx/>
                <a:latin typeface="Segoe UI"/>
                <a:ea typeface="+mn-ea"/>
                <a:cs typeface="+mn-cs"/>
              </a:rPr>
              <a:t> for my meeting by summarizing emails, chats, and related documents.</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4:00 pm</a:t>
            </a:r>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p:txBody>
          <a:bodyP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800" noProof="0">
                <a:solidFill>
                  <a:srgbClr val="1A1A1A"/>
                </a:solidFill>
                <a:latin typeface="Segoe UI"/>
              </a:rPr>
              <a:t>Later, Ethan receives a live chat inquiry from another customer asking about a  promotion. </a:t>
            </a:r>
            <a:br>
              <a:rPr lang="en-US" sz="800" noProof="0">
                <a:solidFill>
                  <a:srgbClr val="1A1A1A"/>
                </a:solidFill>
                <a:latin typeface="Segoe UI"/>
              </a:rPr>
            </a:br>
            <a:r>
              <a:rPr lang="en-US" sz="800" noProof="0">
                <a:solidFill>
                  <a:srgbClr val="1A1A1A"/>
                </a:solidFill>
                <a:latin typeface="Segoe UI"/>
              </a:rPr>
              <a:t>He uses Copilot for Service in Teams to get a concise summary of the promotion and craft a response.</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Action: Get a </a:t>
            </a:r>
            <a:r>
              <a:rPr kumimoji="0" lang="en-US" sz="900" b="1" i="0" u="none" strike="noStrike" kern="1200" cap="none" spc="0" normalizeH="0" baseline="0" noProof="0">
                <a:ln>
                  <a:noFill/>
                </a:ln>
                <a:solidFill>
                  <a:srgbClr val="000000"/>
                </a:solidFill>
                <a:effectLst/>
                <a:uLnTx/>
                <a:uFillTx/>
                <a:latin typeface="Segoe UI"/>
                <a:ea typeface="+mn-ea"/>
                <a:cs typeface="+mn-cs"/>
              </a:rPr>
              <a:t>concise summary </a:t>
            </a:r>
            <a:r>
              <a:rPr kumimoji="0" lang="en-US" sz="900" b="0" i="0" u="none" strike="noStrike" kern="0" cap="none" spc="0" normalizeH="0" baseline="0" noProof="0">
                <a:ln>
                  <a:noFill/>
                </a:ln>
                <a:solidFill>
                  <a:srgbClr val="1A1A1A"/>
                </a:solidFill>
                <a:effectLst/>
                <a:uLnTx/>
                <a:uFillTx/>
                <a:latin typeface="Segoe UI"/>
                <a:ea typeface="+mn-ea"/>
                <a:cs typeface="+mn-cs"/>
              </a:rPr>
              <a:t>of the promotion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from the CRM and craft a response.</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2:00 pm</a:t>
            </a:r>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After ending the call with Joanna, he uses Copilot in Teams to summarize the meeting. Copilot for Service adds the summary to Joanna’s contact record directly from Teams. </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the meeting </a:t>
            </a:r>
            <a:r>
              <a:rPr kumimoji="0" lang="en-US" sz="900" b="0" i="0" u="none" strike="noStrike" kern="0" cap="none" spc="0" normalizeH="0" baseline="0" noProof="0">
                <a:ln>
                  <a:noFill/>
                </a:ln>
                <a:solidFill>
                  <a:srgbClr val="1A1A1A"/>
                </a:solidFill>
                <a:effectLst/>
                <a:uLnTx/>
                <a:uFillTx/>
                <a:latin typeface="Segoe UI"/>
                <a:ea typeface="+mn-ea"/>
                <a:cs typeface="+mn-cs"/>
              </a:rPr>
              <a:t>and add the summary to the CRM contact record directly from Teams. </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On the call, Ethan uses Copilot in Teams to suggest questions to ask Joanna. Copilot for identifies and suggests a fix, which he then communicates to Joanna on the call.</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Action: Use Copilot for Service in Teams to identify and suggest a fix, which he then communicates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to Joanna on the call.</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Extend</a:t>
            </a:r>
            <a:endParaRPr lang="en-US" noProof="0"/>
          </a:p>
        </p:txBody>
      </p:sp>
      <p:sp>
        <p:nvSpPr>
          <p:cNvPr id="46" name="Text Placeholder 45">
            <a:extLst>
              <a:ext uri="{FF2B5EF4-FFF2-40B4-BE49-F238E27FC236}">
                <a16:creationId xmlns:a16="http://schemas.microsoft.com/office/drawing/2014/main" id="{0840C39E-3727-3FEA-A224-12AAA0FED45F}"/>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64A274EA-B722-2A17-5F0A-D187EE29DD5C}"/>
              </a:ext>
            </a:extLst>
          </p:cNvPr>
          <p:cNvSpPr>
            <a:spLocks noGrp="1"/>
          </p:cNvSpPr>
          <p:nvPr>
            <p:ph type="body" sz="quarter" idx="39"/>
          </p:nvPr>
        </p:nvSpPr>
        <p:spPr>
          <a:solidFill>
            <a:srgbClr val="0078D4"/>
          </a:solidFill>
        </p:spPr>
        <p:txBody>
          <a:bodyPr/>
          <a:lstStyle/>
          <a:p>
            <a:endParaRPr lang="en-US" noProof="0"/>
          </a:p>
        </p:txBody>
      </p:sp>
      <p:sp>
        <p:nvSpPr>
          <p:cNvPr id="48" name="Text Placeholder 47">
            <a:extLst>
              <a:ext uri="{FF2B5EF4-FFF2-40B4-BE49-F238E27FC236}">
                <a16:creationId xmlns:a16="http://schemas.microsoft.com/office/drawing/2014/main" id="{43E6F59A-0828-6A51-A643-0FF632C05960}"/>
              </a:ext>
            </a:extLst>
          </p:cNvPr>
          <p:cNvSpPr>
            <a:spLocks noGrp="1"/>
          </p:cNvSpPr>
          <p:nvPr>
            <p:ph type="body" sz="quarter" idx="40"/>
          </p:nvPr>
        </p:nvSpPr>
        <p:spPr>
          <a:solidFill>
            <a:srgbClr val="0078D4"/>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Ethan</a:t>
              </a:r>
              <a:r>
                <a:rPr lang="en-US" sz="1600" noProof="0">
                  <a:solidFill>
                    <a:srgbClr val="C03BC4"/>
                  </a:solidFill>
                  <a:latin typeface="Segoe UI" panose="020B0502040204020203" pitchFamily="34" charset="0"/>
                  <a:cs typeface="Segoe UI" panose="020B0502040204020203" pitchFamily="34" charset="0"/>
                </a:rPr>
                <a:t>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is a Customer Service Agent</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41952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6"/>
            <a:ext cx="3227572" cy="233569"/>
            <a:chOff x="6235579" y="969898"/>
            <a:chExt cx="3227572" cy="233569"/>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8"/>
              <a:ext cx="3227572" cy="233569"/>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communications, and streamlining tasks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5" name="Group 14">
            <a:extLst>
              <a:ext uri="{FF2B5EF4-FFF2-40B4-BE49-F238E27FC236}">
                <a16:creationId xmlns:a16="http://schemas.microsoft.com/office/drawing/2014/main" id="{FA30AF0E-812D-AC20-CA58-CAEDD646A17E}"/>
              </a:ext>
            </a:extLst>
          </p:cNvPr>
          <p:cNvGrpSpPr/>
          <p:nvPr/>
        </p:nvGrpSpPr>
        <p:grpSpPr>
          <a:xfrm>
            <a:off x="7653086" y="2765363"/>
            <a:ext cx="403231" cy="403231"/>
            <a:chOff x="-42993" y="7255769"/>
            <a:chExt cx="403231" cy="403231"/>
          </a:xfrm>
        </p:grpSpPr>
        <p:sp>
          <p:nvSpPr>
            <p:cNvPr id="16" name="Oval 15">
              <a:extLst>
                <a:ext uri="{FF2B5EF4-FFF2-40B4-BE49-F238E27FC236}">
                  <a16:creationId xmlns:a16="http://schemas.microsoft.com/office/drawing/2014/main" id="{9606B237-C3F0-BBF0-6D72-E87E22F751C6}"/>
                </a:ext>
                <a:ext uri="{C183D7F6-B498-43B3-948B-1728B52AA6E4}">
                  <adec:decorative xmlns:adec="http://schemas.microsoft.com/office/drawing/2017/decorative" val="1"/>
                </a:ext>
              </a:extLst>
            </p:cNvPr>
            <p:cNvSpPr/>
            <p:nvPr/>
          </p:nvSpPr>
          <p:spPr bwMode="auto">
            <a:xfrm>
              <a:off x="-42993" y="7255769"/>
              <a:ext cx="403231" cy="403231"/>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17" name="Graphic 16">
              <a:extLst>
                <a:ext uri="{FF2B5EF4-FFF2-40B4-BE49-F238E27FC236}">
                  <a16:creationId xmlns:a16="http://schemas.microsoft.com/office/drawing/2014/main" id="{262C86AA-C2C2-ADE8-C799-EE9DDDFAEC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3012" y="7326130"/>
              <a:ext cx="260932" cy="260932"/>
            </a:xfrm>
            <a:prstGeom prst="rect">
              <a:avLst/>
            </a:prstGeom>
          </p:spPr>
        </p:pic>
      </p:grpSp>
      <p:sp>
        <p:nvSpPr>
          <p:cNvPr id="18" name="TextBox 17">
            <a:extLst>
              <a:ext uri="{FF2B5EF4-FFF2-40B4-BE49-F238E27FC236}">
                <a16:creationId xmlns:a16="http://schemas.microsoft.com/office/drawing/2014/main" id="{1D047A73-3AAF-60B4-E202-FB66AF61F227}"/>
              </a:ext>
              <a:ext uri="{C183D7F6-B498-43B3-948B-1728B52AA6E4}">
                <adec:decorative xmlns:adec="http://schemas.microsoft.com/office/drawing/2017/decorative" val="0"/>
              </a:ext>
            </a:extLst>
          </p:cNvPr>
          <p:cNvSpPr txBox="1"/>
          <p:nvPr/>
        </p:nvSpPr>
        <p:spPr>
          <a:xfrm>
            <a:off x="8146892" y="2801806"/>
            <a:ext cx="1891941"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200" b="0" i="0" u="none" strike="noStrike" kern="0" cap="none" spc="0" normalizeH="0" baseline="30000" noProof="0" dirty="0">
                <a:ln>
                  <a:noFill/>
                </a:ln>
                <a:solidFill>
                  <a:srgbClr val="1A1A1A"/>
                </a:solidFill>
                <a:effectLst/>
                <a:uLnTx/>
                <a:uFillTx/>
                <a:cs typeface="Segoe UI" pitchFamily="34" charset="0"/>
              </a:rPr>
              <a:t>2</a:t>
            </a:r>
            <a:r>
              <a:rPr kumimoji="0" lang="en-US" sz="1200" b="0" i="0" u="none" strike="noStrike" kern="1200" cap="none" spc="0" normalizeH="0" baseline="0" noProof="0" dirty="0">
                <a:ln>
                  <a:noFill/>
                </a:ln>
                <a:solidFill>
                  <a:prstClr val="black"/>
                </a:solidFill>
                <a:effectLst/>
                <a:uLnTx/>
                <a:uFillTx/>
                <a:latin typeface="Segoe UI Semibold"/>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dirty="0">
              <a:ln>
                <a:noFill/>
              </a:ln>
              <a:solidFill>
                <a:prstClr val="black"/>
              </a:solidFill>
              <a:effectLst/>
              <a:uLnTx/>
              <a:uFillTx/>
              <a:latin typeface="Segoe UI Semibold"/>
              <a:ea typeface="+mn-ea"/>
              <a:cs typeface="+mn-cs"/>
            </a:endParaRPr>
          </a:p>
        </p:txBody>
      </p:sp>
      <p:grpSp>
        <p:nvGrpSpPr>
          <p:cNvPr id="19" name="Group 18">
            <a:extLst>
              <a:ext uri="{FF2B5EF4-FFF2-40B4-BE49-F238E27FC236}">
                <a16:creationId xmlns:a16="http://schemas.microsoft.com/office/drawing/2014/main" id="{2D05C285-7B41-490B-9E9D-881E9AB7C5C1}"/>
              </a:ext>
            </a:extLst>
          </p:cNvPr>
          <p:cNvGrpSpPr/>
          <p:nvPr/>
        </p:nvGrpSpPr>
        <p:grpSpPr>
          <a:xfrm>
            <a:off x="4286729" y="2778373"/>
            <a:ext cx="403231" cy="403231"/>
            <a:chOff x="4203599" y="2153314"/>
            <a:chExt cx="841398" cy="841398"/>
          </a:xfrm>
        </p:grpSpPr>
        <p:sp>
          <p:nvSpPr>
            <p:cNvPr id="20" name="Oval 19">
              <a:extLst>
                <a:ext uri="{FF2B5EF4-FFF2-40B4-BE49-F238E27FC236}">
                  <a16:creationId xmlns:a16="http://schemas.microsoft.com/office/drawing/2014/main" id="{083D9516-926D-EF4A-01DF-AA7D0BBC0469}"/>
                </a:ext>
                <a:ext uri="{C183D7F6-B498-43B3-948B-1728B52AA6E4}">
                  <adec:decorative xmlns:adec="http://schemas.microsoft.com/office/drawing/2017/decorative" val="1"/>
                </a:ext>
              </a:extLst>
            </p:cNvPr>
            <p:cNvSpPr/>
            <p:nvPr/>
          </p:nvSpPr>
          <p:spPr bwMode="auto">
            <a:xfrm>
              <a:off x="4203599" y="2153314"/>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21" name="Graphic 20">
              <a:extLst>
                <a:ext uri="{FF2B5EF4-FFF2-40B4-BE49-F238E27FC236}">
                  <a16:creationId xmlns:a16="http://schemas.microsoft.com/office/drawing/2014/main" id="{77230A43-7002-D2BB-60CC-9E016710AD9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23339" y="2337133"/>
              <a:ext cx="541437" cy="473758"/>
            </a:xfrm>
            <a:prstGeom prst="rect">
              <a:avLst/>
            </a:prstGeom>
          </p:spPr>
        </p:pic>
      </p:grpSp>
      <p:sp>
        <p:nvSpPr>
          <p:cNvPr id="22" name="TextBox 21">
            <a:extLst>
              <a:ext uri="{FF2B5EF4-FFF2-40B4-BE49-F238E27FC236}">
                <a16:creationId xmlns:a16="http://schemas.microsoft.com/office/drawing/2014/main" id="{EC0F60F3-68A9-F698-CBBC-FB624D61206A}"/>
              </a:ext>
              <a:ext uri="{C183D7F6-B498-43B3-948B-1728B52AA6E4}">
                <adec:decorative xmlns:adec="http://schemas.microsoft.com/office/drawing/2017/decorative" val="0"/>
              </a:ext>
            </a:extLst>
          </p:cNvPr>
          <p:cNvSpPr txBox="1"/>
          <p:nvPr/>
        </p:nvSpPr>
        <p:spPr>
          <a:xfrm>
            <a:off x="4780535" y="2818406"/>
            <a:ext cx="139561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Outlook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prstClr val="black"/>
              </a:solidFill>
              <a:effectLst/>
              <a:uLnTx/>
              <a:uFillTx/>
              <a:latin typeface="Segoe UI Semibold"/>
              <a:ea typeface="+mn-ea"/>
              <a:cs typeface="+mn-cs"/>
            </a:endParaRPr>
          </a:p>
        </p:txBody>
      </p:sp>
      <p:grpSp>
        <p:nvGrpSpPr>
          <p:cNvPr id="24" name="Group 23">
            <a:extLst>
              <a:ext uri="{FF2B5EF4-FFF2-40B4-BE49-F238E27FC236}">
                <a16:creationId xmlns:a16="http://schemas.microsoft.com/office/drawing/2014/main" id="{4DAA4EE5-4932-26C6-B4E4-29EA53B898F5}"/>
              </a:ext>
            </a:extLst>
          </p:cNvPr>
          <p:cNvGrpSpPr/>
          <p:nvPr/>
        </p:nvGrpSpPr>
        <p:grpSpPr>
          <a:xfrm>
            <a:off x="1116056" y="2749498"/>
            <a:ext cx="403231" cy="403231"/>
            <a:chOff x="4203599" y="2153314"/>
            <a:chExt cx="841398" cy="841398"/>
          </a:xfrm>
        </p:grpSpPr>
        <p:sp>
          <p:nvSpPr>
            <p:cNvPr id="25" name="Oval 24">
              <a:extLst>
                <a:ext uri="{FF2B5EF4-FFF2-40B4-BE49-F238E27FC236}">
                  <a16:creationId xmlns:a16="http://schemas.microsoft.com/office/drawing/2014/main" id="{82A52E93-67FE-31A9-8FD5-0D5005C04B5E}"/>
                </a:ext>
                <a:ext uri="{C183D7F6-B498-43B3-948B-1728B52AA6E4}">
                  <adec:decorative xmlns:adec="http://schemas.microsoft.com/office/drawing/2017/decorative" val="1"/>
                </a:ext>
              </a:extLst>
            </p:cNvPr>
            <p:cNvSpPr/>
            <p:nvPr/>
          </p:nvSpPr>
          <p:spPr bwMode="auto">
            <a:xfrm>
              <a:off x="4203599" y="2153314"/>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26" name="Graphic 25">
              <a:extLst>
                <a:ext uri="{FF2B5EF4-FFF2-40B4-BE49-F238E27FC236}">
                  <a16:creationId xmlns:a16="http://schemas.microsoft.com/office/drawing/2014/main" id="{BD81D22E-4517-AAFE-0100-49A77B0A607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23339" y="2337133"/>
              <a:ext cx="541437" cy="473758"/>
            </a:xfrm>
            <a:prstGeom prst="rect">
              <a:avLst/>
            </a:prstGeom>
          </p:spPr>
        </p:pic>
      </p:grpSp>
      <p:sp>
        <p:nvSpPr>
          <p:cNvPr id="27" name="TextBox 26">
            <a:extLst>
              <a:ext uri="{FF2B5EF4-FFF2-40B4-BE49-F238E27FC236}">
                <a16:creationId xmlns:a16="http://schemas.microsoft.com/office/drawing/2014/main" id="{5D413707-04AA-EEFE-EE9C-027994DA45A7}"/>
              </a:ext>
              <a:ext uri="{C183D7F6-B498-43B3-948B-1728B52AA6E4}">
                <adec:decorative xmlns:adec="http://schemas.microsoft.com/office/drawing/2017/decorative" val="0"/>
              </a:ext>
            </a:extLst>
          </p:cNvPr>
          <p:cNvSpPr txBox="1"/>
          <p:nvPr/>
        </p:nvSpPr>
        <p:spPr>
          <a:xfrm>
            <a:off x="1597902" y="2789531"/>
            <a:ext cx="1422658"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Outlook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prstClr val="black"/>
              </a:solidFill>
              <a:effectLst/>
              <a:uLnTx/>
              <a:uFillTx/>
              <a:latin typeface="Segoe UI Semibold"/>
              <a:ea typeface="+mn-ea"/>
              <a:cs typeface="+mn-cs"/>
            </a:endParaRPr>
          </a:p>
        </p:txBody>
      </p:sp>
      <p:grpSp>
        <p:nvGrpSpPr>
          <p:cNvPr id="28" name="Group 27">
            <a:extLst>
              <a:ext uri="{FF2B5EF4-FFF2-40B4-BE49-F238E27FC236}">
                <a16:creationId xmlns:a16="http://schemas.microsoft.com/office/drawing/2014/main" id="{1F06B811-BB56-24B2-68B8-5C18A9299263}"/>
              </a:ext>
            </a:extLst>
          </p:cNvPr>
          <p:cNvGrpSpPr/>
          <p:nvPr/>
        </p:nvGrpSpPr>
        <p:grpSpPr>
          <a:xfrm>
            <a:off x="4286729" y="5200609"/>
            <a:ext cx="403231" cy="403231"/>
            <a:chOff x="7031943" y="2123143"/>
            <a:chExt cx="841398" cy="841398"/>
          </a:xfrm>
        </p:grpSpPr>
        <p:sp>
          <p:nvSpPr>
            <p:cNvPr id="29" name="Oval 28">
              <a:extLst>
                <a:ext uri="{FF2B5EF4-FFF2-40B4-BE49-F238E27FC236}">
                  <a16:creationId xmlns:a16="http://schemas.microsoft.com/office/drawing/2014/main" id="{CC934ADA-825D-E708-9F17-51DDB0C34E1B}"/>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30" name="Picture 2" descr="Icon&#10;&#10;Description automatically generated">
              <a:extLst>
                <a:ext uri="{FF2B5EF4-FFF2-40B4-BE49-F238E27FC236}">
                  <a16:creationId xmlns:a16="http://schemas.microsoft.com/office/drawing/2014/main" id="{3CD70CB5-66EF-0F95-4450-BF7FE921799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31" name="TextBox 30">
            <a:extLst>
              <a:ext uri="{FF2B5EF4-FFF2-40B4-BE49-F238E27FC236}">
                <a16:creationId xmlns:a16="http://schemas.microsoft.com/office/drawing/2014/main" id="{3A5DA186-0C6B-9700-504F-CA0FDDFE2A6E}"/>
              </a:ext>
              <a:ext uri="{C183D7F6-B498-43B3-948B-1728B52AA6E4}">
                <adec:decorative xmlns:adec="http://schemas.microsoft.com/office/drawing/2017/decorative" val="0"/>
              </a:ext>
            </a:extLst>
          </p:cNvPr>
          <p:cNvSpPr txBox="1"/>
          <p:nvPr/>
        </p:nvSpPr>
        <p:spPr>
          <a:xfrm>
            <a:off x="4780535" y="5240642"/>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49" name="Group 48">
            <a:extLst>
              <a:ext uri="{FF2B5EF4-FFF2-40B4-BE49-F238E27FC236}">
                <a16:creationId xmlns:a16="http://schemas.microsoft.com/office/drawing/2014/main" id="{497256F9-3F5D-928A-66F8-FA68AA22B789}"/>
              </a:ext>
            </a:extLst>
          </p:cNvPr>
          <p:cNvGrpSpPr/>
          <p:nvPr/>
        </p:nvGrpSpPr>
        <p:grpSpPr>
          <a:xfrm>
            <a:off x="7562511" y="5188252"/>
            <a:ext cx="403231" cy="403231"/>
            <a:chOff x="7031943" y="2123143"/>
            <a:chExt cx="841398" cy="841398"/>
          </a:xfrm>
        </p:grpSpPr>
        <p:sp>
          <p:nvSpPr>
            <p:cNvPr id="50" name="Oval 49">
              <a:extLst>
                <a:ext uri="{FF2B5EF4-FFF2-40B4-BE49-F238E27FC236}">
                  <a16:creationId xmlns:a16="http://schemas.microsoft.com/office/drawing/2014/main" id="{95DBFBE5-8DED-024B-F55A-F79FD71F6ECE}"/>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51" name="Picture 2" descr="Icon&#10;&#10;Description automatically generated">
              <a:extLst>
                <a:ext uri="{FF2B5EF4-FFF2-40B4-BE49-F238E27FC236}">
                  <a16:creationId xmlns:a16="http://schemas.microsoft.com/office/drawing/2014/main" id="{FEE9597E-1B3F-96AE-1912-C868394FD1A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52" name="TextBox 51">
            <a:extLst>
              <a:ext uri="{FF2B5EF4-FFF2-40B4-BE49-F238E27FC236}">
                <a16:creationId xmlns:a16="http://schemas.microsoft.com/office/drawing/2014/main" id="{6A21EE15-DFA9-D1F0-BB4E-8F8C515379CE}"/>
              </a:ext>
              <a:ext uri="{C183D7F6-B498-43B3-948B-1728B52AA6E4}">
                <adec:decorative xmlns:adec="http://schemas.microsoft.com/office/drawing/2017/decorative" val="0"/>
              </a:ext>
            </a:extLst>
          </p:cNvPr>
          <p:cNvSpPr txBox="1"/>
          <p:nvPr/>
        </p:nvSpPr>
        <p:spPr>
          <a:xfrm>
            <a:off x="8056317" y="5240642"/>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53" name="Group 52">
            <a:extLst>
              <a:ext uri="{FF2B5EF4-FFF2-40B4-BE49-F238E27FC236}">
                <a16:creationId xmlns:a16="http://schemas.microsoft.com/office/drawing/2014/main" id="{B4FE988A-3710-7BAE-DB6D-90CE9BC34F5C}"/>
              </a:ext>
            </a:extLst>
          </p:cNvPr>
          <p:cNvGrpSpPr/>
          <p:nvPr/>
        </p:nvGrpSpPr>
        <p:grpSpPr>
          <a:xfrm>
            <a:off x="1116056" y="5188252"/>
            <a:ext cx="403231" cy="403231"/>
            <a:chOff x="7031943" y="2123143"/>
            <a:chExt cx="841398" cy="841398"/>
          </a:xfrm>
        </p:grpSpPr>
        <p:sp>
          <p:nvSpPr>
            <p:cNvPr id="54" name="Oval 53">
              <a:extLst>
                <a:ext uri="{FF2B5EF4-FFF2-40B4-BE49-F238E27FC236}">
                  <a16:creationId xmlns:a16="http://schemas.microsoft.com/office/drawing/2014/main" id="{5913D735-F4A3-191C-50DD-0E28D2005EF1}"/>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55" name="Picture 2" descr="Icon&#10;&#10;Description automatically generated">
              <a:extLst>
                <a:ext uri="{FF2B5EF4-FFF2-40B4-BE49-F238E27FC236}">
                  <a16:creationId xmlns:a16="http://schemas.microsoft.com/office/drawing/2014/main" id="{D69ECAFF-A60C-A78E-7FE4-6EEE96C3E52A}"/>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59" name="TextBox 58">
            <a:extLst>
              <a:ext uri="{FF2B5EF4-FFF2-40B4-BE49-F238E27FC236}">
                <a16:creationId xmlns:a16="http://schemas.microsoft.com/office/drawing/2014/main" id="{7E9C5ECD-5A26-325E-ABD2-9948E1B2B101}"/>
              </a:ext>
              <a:ext uri="{C183D7F6-B498-43B3-948B-1728B52AA6E4}">
                <adec:decorative xmlns:adec="http://schemas.microsoft.com/office/drawing/2017/decorative" val="0"/>
              </a:ext>
            </a:extLst>
          </p:cNvPr>
          <p:cNvSpPr txBox="1"/>
          <p:nvPr/>
        </p:nvSpPr>
        <p:spPr>
          <a:xfrm>
            <a:off x="1597902" y="5228285"/>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pic>
        <p:nvPicPr>
          <p:cNvPr id="62" name="Picture 61" descr="A person wearing glasses and a button up shirt&#10;&#10;Description automatically generated">
            <a:extLst>
              <a:ext uri="{FF2B5EF4-FFF2-40B4-BE49-F238E27FC236}">
                <a16:creationId xmlns:a16="http://schemas.microsoft.com/office/drawing/2014/main" id="{D808F713-28AA-F855-C655-CD4C6690566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9777595" y="2866466"/>
            <a:ext cx="2443730" cy="3895800"/>
          </a:xfrm>
          <a:prstGeom prst="rect">
            <a:avLst/>
          </a:prstGeom>
        </p:spPr>
      </p:pic>
      <p:sp>
        <p:nvSpPr>
          <p:cNvPr id="63" name="Graphic 2">
            <a:hlinkClick r:id="rId17"/>
            <a:extLst>
              <a:ext uri="{FF2B5EF4-FFF2-40B4-BE49-F238E27FC236}">
                <a16:creationId xmlns:a16="http://schemas.microsoft.com/office/drawing/2014/main" id="{066F64F4-CE4D-009D-C972-7450B1BA07AD}"/>
              </a:ext>
            </a:extLst>
          </p:cNvPr>
          <p:cNvSpPr/>
          <p:nvPr/>
        </p:nvSpPr>
        <p:spPr>
          <a:xfrm>
            <a:off x="4406000" y="43029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6568347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526298"/>
          </a:xfrm>
        </p:spPr>
        <p:txBody>
          <a:bodyPr/>
          <a:lstStyle/>
          <a:p>
            <a:r>
              <a:rPr lang="en-US" noProof="0"/>
              <a:t>A day in the life of a Customer Support Director</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 and Dynamics 365 Customer Service</a:t>
            </a:r>
            <a:endParaRPr lang="en-US"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p:txBody>
          <a:bodyPr>
            <a:no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Back from her daily school run for her three kids, Mayte gets ready to kick off the day by asking Copilot to summarize the emails and Teams chats she received since she went offline the day before, and her agenda for the day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since yesterday 8pm CET and all the meetings scheduled for today.</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One of the emails she received overnight is a request for support in an executive escalation. Mayte goes into Copilot in Dynamics 365 to gain insights on the specific support case to ensure she can provide effective guidance and solutions.</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Case summarization (Summary) </a:t>
            </a:r>
            <a:r>
              <a:rPr kumimoji="0" lang="en-US" sz="900" b="0" i="0" u="none" strike="noStrike" kern="0" cap="none" spc="0" normalizeH="0" baseline="0" noProof="0">
                <a:ln>
                  <a:noFill/>
                </a:ln>
                <a:solidFill>
                  <a:srgbClr val="1A1A1A"/>
                </a:solidFill>
                <a:effectLst/>
                <a:uLnTx/>
                <a:uFillTx/>
                <a:latin typeface="Segoe UI"/>
                <a:ea typeface="+mn-ea"/>
                <a:cs typeface="+mn-cs"/>
              </a:rPr>
              <a:t>feature in Copilot in Dynamics 365 provides a summary of all the case history and actions taken to-date.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p:txBody>
          <a:bodyPr>
            <a:norm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Ready to reply, Mayte uses the summary generated by Copilot in Dynamics 365 Customer Service and drafts an email with Copilot in Outlook with an executive summary and next steps. </a:t>
            </a:r>
            <a:endParaRPr lang="en-US" sz="800" noProof="0"/>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Draft and Coaching in Copilot </a:t>
            </a:r>
            <a:r>
              <a:rPr kumimoji="0" lang="en-US" sz="900" b="0" i="0" u="none" strike="noStrike" kern="0" cap="none" spc="0" normalizeH="0" baseline="0" noProof="0">
                <a:ln>
                  <a:noFill/>
                </a:ln>
                <a:solidFill>
                  <a:srgbClr val="1A1A1A"/>
                </a:solidFill>
                <a:effectLst/>
                <a:uLnTx/>
                <a:uFillTx/>
                <a:latin typeface="Segoe UI"/>
                <a:ea typeface="+mn-ea"/>
                <a:cs typeface="+mn-cs"/>
              </a:rPr>
              <a:t>features in Copilot in Outlook help draft and provide coaching feedback to improve communications.</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4:00 pm</a:t>
            </a:r>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 an AI enthusiast, Mayte asks Copilot to suggest interesting readings and emerging news from the AI world and the industry to stay informed and ahead of trends, enabling her to innovate and apply the latest insights in her interactions.</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Suggest </a:t>
            </a:r>
            <a:r>
              <a:rPr kumimoji="0" lang="en-US" sz="900" b="0" i="0" u="none" strike="noStrike" kern="0" cap="none" spc="0" normalizeH="0" baseline="0" noProof="0">
                <a:ln>
                  <a:noFill/>
                </a:ln>
                <a:solidFill>
                  <a:srgbClr val="1A1A1A"/>
                </a:solidFill>
                <a:effectLst/>
                <a:uLnTx/>
                <a:uFillTx/>
                <a:latin typeface="Segoe UI"/>
                <a:ea typeface="+mn-ea"/>
                <a:cs typeface="+mn-cs"/>
              </a:rPr>
              <a:t>the most interesting news and articles about AI in the last week</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2:00 pm</a:t>
            </a:r>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to prepare the Monthly Business Review for her org, so she uses Copilot in Excel to generate some great charts to create charts and show trends in the Key Performance Indicators (KPIs) for her teams, and present in the business review.</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Quickly get to data insights</a:t>
            </a:r>
            <a:r>
              <a:rPr kumimoji="0" lang="en-US" sz="900" b="0" i="0" u="none" strike="noStrike" kern="0" cap="none" spc="0" normalizeH="0" baseline="0" noProof="0">
                <a:ln>
                  <a:noFill/>
                </a:ln>
                <a:solidFill>
                  <a:srgbClr val="1A1A1A"/>
                </a:solidFill>
                <a:effectLst/>
                <a:uLnTx/>
                <a:uFillTx/>
                <a:latin typeface="Segoe UI"/>
                <a:ea typeface="+mn-ea"/>
                <a:cs typeface="+mn-cs"/>
              </a:rPr>
              <a:t> and visualize the data.</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p:txBody>
          <a:bodyPr>
            <a:normAutofit fontScale="925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Mayte is preparing a presentation for a customer event next week. She has been gathering input from peers, quotes and her own remarks in Word, and now it’s time to build a PowerPoint presentation out of it.</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presentation </a:t>
            </a:r>
            <a:r>
              <a:rPr kumimoji="0" lang="en-US" sz="900" b="0" i="0" u="none" strike="noStrike" kern="0" cap="none" spc="0" normalizeH="0" baseline="0" noProof="0">
                <a:ln>
                  <a:noFill/>
                </a:ln>
                <a:solidFill>
                  <a:srgbClr val="1A1A1A"/>
                </a:solidFill>
                <a:effectLst/>
                <a:uLnTx/>
                <a:uFillTx/>
                <a:latin typeface="Segoe UI"/>
                <a:ea typeface="+mn-ea"/>
                <a:cs typeface="+mn-cs"/>
              </a:rPr>
              <a:t>based on this Word file [add the link to the Word doc in her One Drive] </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46" name="Text Placeholder 45">
            <a:extLst>
              <a:ext uri="{FF2B5EF4-FFF2-40B4-BE49-F238E27FC236}">
                <a16:creationId xmlns:a16="http://schemas.microsoft.com/office/drawing/2014/main" id="{0840C39E-3727-3FEA-A224-12AAA0FED45F}"/>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64A274EA-B722-2A17-5F0A-D187EE29DD5C}"/>
              </a:ext>
            </a:extLst>
          </p:cNvPr>
          <p:cNvSpPr>
            <a:spLocks noGrp="1"/>
          </p:cNvSpPr>
          <p:nvPr>
            <p:ph type="body" sz="quarter" idx="39"/>
          </p:nvPr>
        </p:nvSpPr>
        <p:spPr>
          <a:solidFill>
            <a:srgbClr val="0070C0"/>
          </a:solidFill>
        </p:spPr>
        <p:txBody>
          <a:bodyPr/>
          <a:lstStyle/>
          <a:p>
            <a:endParaRPr lang="en-US" noProof="0"/>
          </a:p>
        </p:txBody>
      </p:sp>
      <p:sp>
        <p:nvSpPr>
          <p:cNvPr id="48" name="Text Placeholder 47">
            <a:extLst>
              <a:ext uri="{FF2B5EF4-FFF2-40B4-BE49-F238E27FC236}">
                <a16:creationId xmlns:a16="http://schemas.microsoft.com/office/drawing/2014/main" id="{43E6F59A-0828-6A51-A643-0FF632C05960}"/>
              </a:ext>
            </a:extLst>
          </p:cNvPr>
          <p:cNvSpPr>
            <a:spLocks noGrp="1"/>
          </p:cNvSpPr>
          <p:nvPr>
            <p:ph type="body" sz="quarter" idx="40"/>
          </p:nvPr>
        </p:nvSpPr>
        <p:spPr>
          <a:solidFill>
            <a:srgbClr val="0070C0"/>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Mayte </a:t>
              </a:r>
              <a:br>
                <a:rPr lang="en-US" sz="2400" noProof="0">
                  <a:latin typeface="Segoe UI Semibold"/>
                </a:rPr>
              </a:br>
              <a:r>
                <a:rPr lang="en-US" sz="1600" noProof="0">
                  <a:solidFill>
                    <a:srgbClr val="C03BC4"/>
                  </a:solidFill>
                  <a:latin typeface="Segoe UI"/>
                  <a:cs typeface="Segoe UI"/>
                </a:rPr>
                <a:t>is a Customer Support Director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41952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and communications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Team building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17" name="Group 116">
            <a:extLst>
              <a:ext uri="{FF2B5EF4-FFF2-40B4-BE49-F238E27FC236}">
                <a16:creationId xmlns:a16="http://schemas.microsoft.com/office/drawing/2014/main" id="{2FAA271E-0A00-CA8E-B8D6-2F1B80DB5A3E}"/>
              </a:ext>
            </a:extLst>
          </p:cNvPr>
          <p:cNvGrpSpPr/>
          <p:nvPr/>
        </p:nvGrpSpPr>
        <p:grpSpPr>
          <a:xfrm>
            <a:off x="812633" y="2721252"/>
            <a:ext cx="2351135" cy="360000"/>
            <a:chOff x="588263" y="1217924"/>
            <a:chExt cx="2351135" cy="360000"/>
          </a:xfrm>
        </p:grpSpPr>
        <p:pic>
          <p:nvPicPr>
            <p:cNvPr id="118" name="Picture 117" descr="Zip Co logo SVG free download, id: 101874 - Brandlogos.net">
              <a:hlinkClick r:id="rId11"/>
              <a:extLst>
                <a:ext uri="{FF2B5EF4-FFF2-40B4-BE49-F238E27FC236}">
                  <a16:creationId xmlns:a16="http://schemas.microsoft.com/office/drawing/2014/main" id="{5691CB0B-2043-4655-F791-039BF09FBF3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E3E246A2-19FA-ADF2-4356-C2B23102B99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0" name="Group 119">
            <a:extLst>
              <a:ext uri="{FF2B5EF4-FFF2-40B4-BE49-F238E27FC236}">
                <a16:creationId xmlns:a16="http://schemas.microsoft.com/office/drawing/2014/main" id="{C59B8DAE-1623-BBAC-E97A-864FD094F505}"/>
              </a:ext>
            </a:extLst>
          </p:cNvPr>
          <p:cNvGrpSpPr/>
          <p:nvPr/>
        </p:nvGrpSpPr>
        <p:grpSpPr>
          <a:xfrm>
            <a:off x="812633" y="5156688"/>
            <a:ext cx="2351135" cy="360000"/>
            <a:chOff x="588263" y="1217924"/>
            <a:chExt cx="2351135" cy="360000"/>
          </a:xfrm>
        </p:grpSpPr>
        <p:pic>
          <p:nvPicPr>
            <p:cNvPr id="121" name="Picture 120" descr="Zip Co logo SVG free download, id: 101874 - Brandlogos.net">
              <a:hlinkClick r:id="rId11"/>
              <a:extLst>
                <a:ext uri="{FF2B5EF4-FFF2-40B4-BE49-F238E27FC236}">
                  <a16:creationId xmlns:a16="http://schemas.microsoft.com/office/drawing/2014/main" id="{6DF9EFBF-CAF9-679F-51E6-8D0F1F559B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7314C530-5EF3-8772-344D-F9E3FBEA2D5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3" name="Group 122">
            <a:extLst>
              <a:ext uri="{FF2B5EF4-FFF2-40B4-BE49-F238E27FC236}">
                <a16:creationId xmlns:a16="http://schemas.microsoft.com/office/drawing/2014/main" id="{1D9DE290-EFE0-890C-47DE-2F9FE8C873A4}"/>
              </a:ext>
            </a:extLst>
          </p:cNvPr>
          <p:cNvGrpSpPr/>
          <p:nvPr/>
        </p:nvGrpSpPr>
        <p:grpSpPr>
          <a:xfrm>
            <a:off x="7198028" y="5156688"/>
            <a:ext cx="2351135" cy="360000"/>
            <a:chOff x="588263" y="2177588"/>
            <a:chExt cx="2351135" cy="360000"/>
          </a:xfrm>
        </p:grpSpPr>
        <p:pic>
          <p:nvPicPr>
            <p:cNvPr id="124" name="Picture 123">
              <a:extLst>
                <a:ext uri="{FF2B5EF4-FFF2-40B4-BE49-F238E27FC236}">
                  <a16:creationId xmlns:a16="http://schemas.microsoft.com/office/drawing/2014/main" id="{67DCD522-C76C-80E7-2740-5A8A4AEAC0B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F97154E6-2C27-39FD-39B2-CE0AB1FFB8E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C980F149-5E30-9B8D-E2D2-8859BFDF27AA}"/>
              </a:ext>
            </a:extLst>
          </p:cNvPr>
          <p:cNvGrpSpPr/>
          <p:nvPr/>
        </p:nvGrpSpPr>
        <p:grpSpPr>
          <a:xfrm>
            <a:off x="3947719" y="5156688"/>
            <a:ext cx="2361959" cy="360000"/>
            <a:chOff x="577439" y="3137252"/>
            <a:chExt cx="2361959" cy="360000"/>
          </a:xfrm>
        </p:grpSpPr>
        <p:pic>
          <p:nvPicPr>
            <p:cNvPr id="127" name="Picture 126">
              <a:extLst>
                <a:ext uri="{FF2B5EF4-FFF2-40B4-BE49-F238E27FC236}">
                  <a16:creationId xmlns:a16="http://schemas.microsoft.com/office/drawing/2014/main" id="{EC63BD8F-772A-8346-A30F-136E6962325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8" name="TextBox 127">
              <a:extLst>
                <a:ext uri="{FF2B5EF4-FFF2-40B4-BE49-F238E27FC236}">
                  <a16:creationId xmlns:a16="http://schemas.microsoft.com/office/drawing/2014/main" id="{0F7445DD-9DE3-344A-D7BF-954D0076C2E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9D7F2E66-8369-7FD7-FF92-B2F996870AD9}"/>
              </a:ext>
            </a:extLst>
          </p:cNvPr>
          <p:cNvGrpSpPr/>
          <p:nvPr/>
        </p:nvGrpSpPr>
        <p:grpSpPr>
          <a:xfrm>
            <a:off x="7198028" y="2721252"/>
            <a:ext cx="2351135" cy="360000"/>
            <a:chOff x="588263" y="1697756"/>
            <a:chExt cx="2351135" cy="360000"/>
          </a:xfrm>
        </p:grpSpPr>
        <p:pic>
          <p:nvPicPr>
            <p:cNvPr id="130" name="Picture 129">
              <a:extLst>
                <a:ext uri="{FF2B5EF4-FFF2-40B4-BE49-F238E27FC236}">
                  <a16:creationId xmlns:a16="http://schemas.microsoft.com/office/drawing/2014/main" id="{7773566A-8001-42EF-D0D9-0A9B7344E9A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1" name="TextBox 130">
              <a:extLst>
                <a:ext uri="{FF2B5EF4-FFF2-40B4-BE49-F238E27FC236}">
                  <a16:creationId xmlns:a16="http://schemas.microsoft.com/office/drawing/2014/main" id="{B5D80726-2576-F35E-5719-F5EC89D0A68F}"/>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in Dynamics 365</a:t>
              </a:r>
            </a:p>
          </p:txBody>
        </p:sp>
      </p:grpSp>
      <p:grpSp>
        <p:nvGrpSpPr>
          <p:cNvPr id="132" name="Group 131">
            <a:extLst>
              <a:ext uri="{FF2B5EF4-FFF2-40B4-BE49-F238E27FC236}">
                <a16:creationId xmlns:a16="http://schemas.microsoft.com/office/drawing/2014/main" id="{991A7BDC-20B3-6DDD-319D-000B22F92CA2}"/>
              </a:ext>
            </a:extLst>
          </p:cNvPr>
          <p:cNvGrpSpPr/>
          <p:nvPr/>
        </p:nvGrpSpPr>
        <p:grpSpPr>
          <a:xfrm>
            <a:off x="3947719" y="2723052"/>
            <a:ext cx="2351135" cy="356400"/>
            <a:chOff x="5636686" y="6016240"/>
            <a:chExt cx="2351135" cy="356400"/>
          </a:xfrm>
        </p:grpSpPr>
        <p:sp>
          <p:nvSpPr>
            <p:cNvPr id="133" name="TextBox 132">
              <a:extLst>
                <a:ext uri="{FF2B5EF4-FFF2-40B4-BE49-F238E27FC236}">
                  <a16:creationId xmlns:a16="http://schemas.microsoft.com/office/drawing/2014/main" id="{50A63692-F85D-522F-32DA-BD6557303BAC}"/>
                </a:ext>
                <a:ext uri="{C183D7F6-B498-43B3-948B-1728B52AA6E4}">
                  <adec:decorative xmlns:adec="http://schemas.microsoft.com/office/drawing/2017/decorative" val="0"/>
                </a:ext>
              </a:extLst>
            </p:cNvPr>
            <p:cNvSpPr txBox="1"/>
            <p:nvPr/>
          </p:nvSpPr>
          <p:spPr>
            <a:xfrm>
              <a:off x="6095637" y="6026964"/>
              <a:ext cx="189218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Dynamics </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1100" b="0" i="0" u="none" strike="noStrike" kern="1200" cap="none" spc="0" normalizeH="0" baseline="0" noProof="0">
                  <a:ln>
                    <a:noFill/>
                  </a:ln>
                  <a:solidFill>
                    <a:prstClr val="black"/>
                  </a:solidFill>
                  <a:effectLst/>
                  <a:uLnTx/>
                  <a:uFillTx/>
                  <a:latin typeface="Segoe UI Semibold"/>
                  <a:ea typeface="+mn-ea"/>
                  <a:cs typeface="+mn-cs"/>
                </a:rPr>
                <a:t>365 Customer Service</a:t>
              </a:r>
            </a:p>
          </p:txBody>
        </p:sp>
        <p:grpSp>
          <p:nvGrpSpPr>
            <p:cNvPr id="134" name="Group 133">
              <a:extLst>
                <a:ext uri="{FF2B5EF4-FFF2-40B4-BE49-F238E27FC236}">
                  <a16:creationId xmlns:a16="http://schemas.microsoft.com/office/drawing/2014/main" id="{67F0629C-A313-CCB3-B9F8-57283F31DFC1}"/>
                </a:ext>
              </a:extLst>
            </p:cNvPr>
            <p:cNvGrpSpPr/>
            <p:nvPr/>
          </p:nvGrpSpPr>
          <p:grpSpPr>
            <a:xfrm>
              <a:off x="5636686" y="6016240"/>
              <a:ext cx="356400" cy="356400"/>
              <a:chOff x="5636686" y="6016240"/>
              <a:chExt cx="356400" cy="356400"/>
            </a:xfrm>
          </p:grpSpPr>
          <p:sp>
            <p:nvSpPr>
              <p:cNvPr id="135" name="Oval 134">
                <a:extLst>
                  <a:ext uri="{FF2B5EF4-FFF2-40B4-BE49-F238E27FC236}">
                    <a16:creationId xmlns:a16="http://schemas.microsoft.com/office/drawing/2014/main" id="{9B82D3B2-B409-F297-902B-87417F7A9618}"/>
                  </a:ext>
                  <a:ext uri="{C183D7F6-B498-43B3-948B-1728B52AA6E4}">
                    <adec:decorative xmlns:adec="http://schemas.microsoft.com/office/drawing/2017/decorative" val="1"/>
                  </a:ext>
                </a:extLst>
              </p:cNvPr>
              <p:cNvSpPr>
                <a:spLocks noChangeAspect="1"/>
              </p:cNvSpPr>
              <p:nvPr/>
            </p:nvSpPr>
            <p:spPr bwMode="auto">
              <a:xfrm>
                <a:off x="5636686" y="6016240"/>
                <a:ext cx="356400" cy="35640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136" name="Picture 135">
                <a:extLst>
                  <a:ext uri="{FF2B5EF4-FFF2-40B4-BE49-F238E27FC236}">
                    <a16:creationId xmlns:a16="http://schemas.microsoft.com/office/drawing/2014/main" id="{E4438EE7-2409-1FF5-8667-8C2379A9B4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16984" y="6106666"/>
                <a:ext cx="195805" cy="175549"/>
              </a:xfrm>
              <a:prstGeom prst="rect">
                <a:avLst/>
              </a:prstGeom>
            </p:spPr>
          </p:pic>
        </p:grpSp>
      </p:grpSp>
      <p:pic>
        <p:nvPicPr>
          <p:cNvPr id="13" name="Picture 12">
            <a:extLst>
              <a:ext uri="{FF2B5EF4-FFF2-40B4-BE49-F238E27FC236}">
                <a16:creationId xmlns:a16="http://schemas.microsoft.com/office/drawing/2014/main" id="{A7BF02B1-034C-BFA5-14C3-B1EA6A30688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048461" y="3303080"/>
            <a:ext cx="2143539" cy="3554920"/>
          </a:xfrm>
          <a:prstGeom prst="rect">
            <a:avLst/>
          </a:prstGeom>
        </p:spPr>
      </p:pic>
    </p:spTree>
    <p:extLst>
      <p:ext uri="{BB962C8B-B14F-4D97-AF65-F5344CB8AC3E}">
        <p14:creationId xmlns:p14="http://schemas.microsoft.com/office/powerpoint/2010/main" val="5622573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Customer Service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659302DB-C30E-C692-07BE-47FC97306309}"/>
              </a:ext>
            </a:extLst>
          </p:cNvPr>
          <p:cNvSpPr/>
          <p:nvPr/>
        </p:nvSpPr>
        <p:spPr>
          <a:xfrm>
            <a:off x="4452472" y="4022790"/>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8954449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Customer Service </a:t>
            </a:r>
            <a:r>
              <a:rPr lang="en-US" noProof="0"/>
              <a:t>scenarios</a:t>
            </a: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Customer Service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Customer Service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Add Customer Service pros are using Copilot in their day-to-day.</a:t>
            </a:r>
          </a:p>
        </p:txBody>
      </p:sp>
    </p:spTree>
    <p:extLst>
      <p:ext uri="{BB962C8B-B14F-4D97-AF65-F5344CB8AC3E}">
        <p14:creationId xmlns:p14="http://schemas.microsoft.com/office/powerpoint/2010/main" val="7522599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Customer Service</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Microsoft 365 Copilot Chat in Customer Service is your strategic partner to enable customer service teams. 43% of customer service reps report they were overwhelmed by the number of systems and tools needed to </a:t>
            </a:r>
            <a:r>
              <a:rPr kumimoji="0" lang="en-US" sz="1050" b="0" i="0" u="none" strike="noStrike" kern="0" cap="none" spc="0" normalizeH="0" baseline="0" noProof="0" dirty="0">
                <a:ln>
                  <a:noFill/>
                </a:ln>
                <a:solidFill>
                  <a:srgbClr val="000000"/>
                </a:solidFill>
                <a:effectLst/>
                <a:uLnTx/>
                <a:uFillTx/>
                <a:latin typeface="Segoe UI"/>
                <a:ea typeface="+mn-ea"/>
                <a:cs typeface="Segoe UI Semilight" panose="020B0402040204020203" pitchFamily="34" charset="0"/>
              </a:rPr>
              <a:t>complete work</a:t>
            </a:r>
            <a:r>
              <a:rPr kumimoji="0" lang="en-US" sz="1050" b="0" i="0" u="none" strike="noStrike" kern="0" cap="none" spc="0" normalizeH="0" baseline="30000" noProof="0" dirty="0">
                <a:ln>
                  <a:noFill/>
                </a:ln>
                <a:solidFill>
                  <a:srgbClr val="000000"/>
                </a:solidFill>
                <a:effectLst/>
                <a:uLnTx/>
                <a:uFillTx/>
                <a:latin typeface="Segoe UI"/>
                <a:ea typeface="+mn-ea"/>
                <a:cs typeface="Segoe UI Semilight" panose="020B0402040204020203" pitchFamily="34" charset="0"/>
              </a:rPr>
              <a:t>1. </a:t>
            </a: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With Microsoft 365 Copilot Chat, embedded directly into agent desktops, Customer service teams can find answers fast and collaborate easily.</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1251240"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Customer Service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5106" y="2845232"/>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50" name="Straight Connector 49">
            <a:extLst>
              <a:ext uri="{FF2B5EF4-FFF2-40B4-BE49-F238E27FC236}">
                <a16:creationId xmlns:a16="http://schemas.microsoft.com/office/drawing/2014/main" id="{A157F78F-C924-982F-C3DB-BF0BBAD8752B}"/>
              </a:ext>
              <a:ext uri="{C183D7F6-B498-43B3-948B-1728B52AA6E4}">
                <adec:decorative xmlns:adec="http://schemas.microsoft.com/office/drawing/2017/decorative" val="1"/>
              </a:ext>
            </a:extLst>
          </p:cNvPr>
          <p:cNvCxnSpPr>
            <a:cxnSpLocks/>
          </p:cNvCxnSpPr>
          <p:nvPr/>
        </p:nvCxnSpPr>
        <p:spPr>
          <a:xfrm>
            <a:off x="346835" y="525665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 name="Straight Connector 2">
            <a:extLst>
              <a:ext uri="{FF2B5EF4-FFF2-40B4-BE49-F238E27FC236}">
                <a16:creationId xmlns:a16="http://schemas.microsoft.com/office/drawing/2014/main" id="{5BC5DB0A-0712-F0B4-EA17-36F93D26E24F}"/>
              </a:ext>
              <a:ext uri="{C183D7F6-B498-43B3-948B-1728B52AA6E4}">
                <adec:decorative xmlns:adec="http://schemas.microsoft.com/office/drawing/2017/decorative" val="1"/>
              </a:ext>
            </a:extLst>
          </p:cNvPr>
          <p:cNvCxnSpPr>
            <a:cxnSpLocks/>
          </p:cNvCxnSpPr>
          <p:nvPr/>
        </p:nvCxnSpPr>
        <p:spPr>
          <a:xfrm>
            <a:off x="355199" y="356718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AC9F26-A0C0-F65E-C6BF-E4F121CD5CA0}"/>
              </a:ext>
              <a:ext uri="{C183D7F6-B498-43B3-948B-1728B52AA6E4}">
                <adec:decorative xmlns:adec="http://schemas.microsoft.com/office/drawing/2017/decorative" val="1"/>
              </a:ext>
            </a:extLst>
          </p:cNvPr>
          <p:cNvCxnSpPr>
            <a:cxnSpLocks/>
          </p:cNvCxnSpPr>
          <p:nvPr/>
        </p:nvCxnSpPr>
        <p:spPr>
          <a:xfrm>
            <a:off x="355199" y="411611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8B83F1-601E-8628-3E37-04E3619B24A8}"/>
              </a:ext>
            </a:extLst>
          </p:cNvPr>
          <p:cNvSpPr txBox="1"/>
          <p:nvPr/>
        </p:nvSpPr>
        <p:spPr>
          <a:xfrm>
            <a:off x="937508" y="4192476"/>
            <a:ext cx="1034435"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3" action="ppaction://hlinksldjump">
                  <a:extLst>
                    <a:ext uri="{A12FA001-AC4F-418D-AE19-62706E023703}">
                      <ahyp:hlinkClr xmlns:ahyp="http://schemas.microsoft.com/office/drawing/2018/hyperlinkcolor" val="tx"/>
                    </a:ext>
                  </a:extLst>
                </a:hlinkClick>
              </a:rPr>
              <a:t>First call resolution</a:t>
            </a:r>
            <a:endParaRPr kumimoji="0" lang="en-US" sz="1000" b="1"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16" name="TextBox 15">
            <a:extLst>
              <a:ext uri="{FF2B5EF4-FFF2-40B4-BE49-F238E27FC236}">
                <a16:creationId xmlns:a16="http://schemas.microsoft.com/office/drawing/2014/main" id="{74E69D77-4C2F-B5F6-3F52-F5752370063B}"/>
              </a:ext>
            </a:extLst>
          </p:cNvPr>
          <p:cNvSpPr txBox="1"/>
          <p:nvPr/>
        </p:nvSpPr>
        <p:spPr>
          <a:xfrm>
            <a:off x="2133696" y="4107838"/>
            <a:ext cx="3927534"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ea typeface="+mn-ea"/>
                <a:cs typeface="Segoe UI" panose="020B0502040204020203" pitchFamily="34" charset="0"/>
              </a:rPr>
              <a:t>In customer service, First Call Resolution (FCR) is a game changer because it improves customer satisfaction, enhances agent efficiency, and fosters long-term customer loyalty.</a:t>
            </a:r>
          </a:p>
        </p:txBody>
      </p:sp>
      <p:sp>
        <p:nvSpPr>
          <p:cNvPr id="17" name="TextBox 16">
            <a:extLst>
              <a:ext uri="{FF2B5EF4-FFF2-40B4-BE49-F238E27FC236}">
                <a16:creationId xmlns:a16="http://schemas.microsoft.com/office/drawing/2014/main" id="{DD76D2F9-5B4C-48F0-4679-8F42F704F6B7}"/>
              </a:ext>
            </a:extLst>
          </p:cNvPr>
          <p:cNvSpPr txBox="1"/>
          <p:nvPr/>
        </p:nvSpPr>
        <p:spPr>
          <a:xfrm>
            <a:off x="952594" y="3683489"/>
            <a:ext cx="1034437" cy="325278"/>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4" action="ppaction://hlinksldjump"/>
              </a:rPr>
              <a:t>Issue resolution time</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18" name="TextBox 17">
            <a:extLst>
              <a:ext uri="{FF2B5EF4-FFF2-40B4-BE49-F238E27FC236}">
                <a16:creationId xmlns:a16="http://schemas.microsoft.com/office/drawing/2014/main" id="{696A9BAF-AF48-360E-EBE2-5EE0C5BC3CC5}"/>
              </a:ext>
            </a:extLst>
          </p:cNvPr>
          <p:cNvSpPr txBox="1"/>
          <p:nvPr/>
        </p:nvSpPr>
        <p:spPr>
          <a:xfrm>
            <a:off x="2148783" y="3596957"/>
            <a:ext cx="3802887" cy="49834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11111"/>
                </a:solidFill>
                <a:effectLst/>
                <a:uLnTx/>
                <a:uFillTx/>
                <a:ea typeface="+mn-ea"/>
                <a:cs typeface="Segoe UI" panose="020B0502040204020203" pitchFamily="34" charset="0"/>
              </a:rPr>
              <a:t>Microsoft 365 Copilot Chat can help with lowering resolution times which in turn leads to increased agent productivity and higher customer satisfaction rates.</a:t>
            </a:r>
            <a:endParaRPr kumimoji="0" lang="en-US" sz="1000" b="0" i="0" u="none" strike="noStrike" kern="1200" cap="none" spc="0" normalizeH="0" baseline="0" noProof="0" dirty="0">
              <a:ln>
                <a:noFill/>
              </a:ln>
              <a:solidFill>
                <a:srgbClr val="000000"/>
              </a:solidFill>
              <a:effectLst/>
              <a:uLnTx/>
              <a:uFillTx/>
              <a:ea typeface="+mn-ea"/>
              <a:cs typeface="Segoe UI" panose="020B0502040204020203" pitchFamily="34" charset="0"/>
            </a:endParaRPr>
          </a:p>
        </p:txBody>
      </p:sp>
      <p:sp>
        <p:nvSpPr>
          <p:cNvPr id="19" name="TextBox 18">
            <a:extLst>
              <a:ext uri="{FF2B5EF4-FFF2-40B4-BE49-F238E27FC236}">
                <a16:creationId xmlns:a16="http://schemas.microsoft.com/office/drawing/2014/main" id="{50AF38B2-87B3-DC26-70CF-8074017BAF3B}"/>
              </a:ext>
            </a:extLst>
          </p:cNvPr>
          <p:cNvSpPr txBox="1"/>
          <p:nvPr/>
        </p:nvSpPr>
        <p:spPr>
          <a:xfrm>
            <a:off x="937507" y="4744714"/>
            <a:ext cx="964476"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5" action="ppaction://hlinksldjump">
                  <a:extLst>
                    <a:ext uri="{A12FA001-AC4F-418D-AE19-62706E023703}">
                      <ahyp:hlinkClr xmlns:ahyp="http://schemas.microsoft.com/office/drawing/2018/hyperlinkcolor" val="tx"/>
                    </a:ext>
                  </a:extLst>
                </a:hlinkClick>
              </a:rPr>
              <a:t>Service quality scores</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20" name="TextBox 19">
            <a:extLst>
              <a:ext uri="{FF2B5EF4-FFF2-40B4-BE49-F238E27FC236}">
                <a16:creationId xmlns:a16="http://schemas.microsoft.com/office/drawing/2014/main" id="{CA686771-6BCE-445C-5BE8-4BA29274A9BC}"/>
              </a:ext>
            </a:extLst>
          </p:cNvPr>
          <p:cNvSpPr txBox="1"/>
          <p:nvPr/>
        </p:nvSpPr>
        <p:spPr>
          <a:xfrm>
            <a:off x="2133696" y="4744714"/>
            <a:ext cx="3802887"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11111"/>
                </a:solidFill>
                <a:effectLst/>
                <a:uLnTx/>
                <a:uFillTx/>
                <a:ea typeface="+mn-ea"/>
                <a:cs typeface="Segoe UI" panose="020B0502040204020203" pitchFamily="34" charset="0"/>
              </a:rPr>
              <a:t>AI is elevating service quality in the professional services industry by enabling smarter, more efficient, and customer-centric operations.</a:t>
            </a:r>
            <a:endParaRPr kumimoji="0" lang="en-US" sz="1000" b="0" i="0" u="none" strike="noStrike" kern="1200" cap="none" spc="0" normalizeH="0" baseline="0" noProof="0">
              <a:ln>
                <a:noFill/>
              </a:ln>
              <a:solidFill>
                <a:srgbClr val="000000"/>
              </a:solidFill>
              <a:effectLst/>
              <a:uLnTx/>
              <a:uFillTx/>
              <a:ea typeface="+mn-ea"/>
              <a:cs typeface="Segoe UI" panose="020B0502040204020203" pitchFamily="34" charset="0"/>
            </a:endParaRPr>
          </a:p>
        </p:txBody>
      </p:sp>
      <p:sp>
        <p:nvSpPr>
          <p:cNvPr id="21" name="TextBox 20">
            <a:extLst>
              <a:ext uri="{FF2B5EF4-FFF2-40B4-BE49-F238E27FC236}">
                <a16:creationId xmlns:a16="http://schemas.microsoft.com/office/drawing/2014/main" id="{EFCF5000-2791-0E39-4CF7-C97F46E4FD8D}"/>
              </a:ext>
            </a:extLst>
          </p:cNvPr>
          <p:cNvSpPr txBox="1"/>
          <p:nvPr/>
        </p:nvSpPr>
        <p:spPr>
          <a:xfrm>
            <a:off x="937507" y="5357626"/>
            <a:ext cx="95963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hlinkClick r:id="rId6" action="ppaction://hlinksldjump">
                  <a:extLst>
                    <a:ext uri="{A12FA001-AC4F-418D-AE19-62706E023703}">
                      <ahyp:hlinkClr xmlns:ahyp="http://schemas.microsoft.com/office/drawing/2018/hyperlinkcolor" val="tx"/>
                    </a:ext>
                  </a:extLst>
                </a:hlinkClick>
              </a:rPr>
              <a:t>Customer satisfaction scores</a:t>
            </a:r>
            <a:endParaRPr kumimoji="0" lang="en-US" sz="1000" b="0"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25" name="TextBox 24">
            <a:extLst>
              <a:ext uri="{FF2B5EF4-FFF2-40B4-BE49-F238E27FC236}">
                <a16:creationId xmlns:a16="http://schemas.microsoft.com/office/drawing/2014/main" id="{67ED6978-20AB-D52D-25E6-B72F87196D38}"/>
              </a:ext>
            </a:extLst>
          </p:cNvPr>
          <p:cNvSpPr txBox="1"/>
          <p:nvPr/>
        </p:nvSpPr>
        <p:spPr>
          <a:xfrm>
            <a:off x="2133696" y="5272987"/>
            <a:ext cx="3968496" cy="663836"/>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111111"/>
                </a:solidFill>
                <a:effectLst/>
                <a:uLnTx/>
                <a:uFillTx/>
                <a:ea typeface="+mn-ea"/>
                <a:cs typeface="Segoe UI" panose="020B0502040204020203" pitchFamily="34" charset="0"/>
              </a:rPr>
              <a:t>Microsoft 365 Copilot Chat can improve customer satisfaction by providing real-time AI assistance for faster issue resolution, generating personalized email responses, analyzing customer feedback, and allowing agents to focus on delivering high-quality service.</a:t>
            </a:r>
          </a:p>
        </p:txBody>
      </p:sp>
      <p:sp>
        <p:nvSpPr>
          <p:cNvPr id="27" name="Graphic 47" descr="Icon of a piggy bank ">
            <a:extLst>
              <a:ext uri="{FF2B5EF4-FFF2-40B4-BE49-F238E27FC236}">
                <a16:creationId xmlns:a16="http://schemas.microsoft.com/office/drawing/2014/main" id="{E8BB8F78-054F-B6C4-1E7E-579D42F54382}"/>
              </a:ext>
            </a:extLst>
          </p:cNvPr>
          <p:cNvSpPr>
            <a:spLocks noChangeAspect="1"/>
          </p:cNvSpPr>
          <p:nvPr/>
        </p:nvSpPr>
        <p:spPr>
          <a:xfrm>
            <a:off x="621736" y="376923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8" name="Freeform: Shape 124" descr="Employee retention icon">
            <a:extLst>
              <a:ext uri="{FF2B5EF4-FFF2-40B4-BE49-F238E27FC236}">
                <a16:creationId xmlns:a16="http://schemas.microsoft.com/office/drawing/2014/main" id="{B7207E80-F024-139D-E71A-F14FE79843EF}"/>
              </a:ext>
            </a:extLst>
          </p:cNvPr>
          <p:cNvSpPr/>
          <p:nvPr/>
        </p:nvSpPr>
        <p:spPr>
          <a:xfrm>
            <a:off x="606648" y="5502923"/>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29" name="Graphic 47" descr="Icon of a piggy bank ">
            <a:extLst>
              <a:ext uri="{FF2B5EF4-FFF2-40B4-BE49-F238E27FC236}">
                <a16:creationId xmlns:a16="http://schemas.microsoft.com/office/drawing/2014/main" id="{2A6D4254-C4E2-31EA-E7B2-D17BAF937B4B}"/>
              </a:ext>
            </a:extLst>
          </p:cNvPr>
          <p:cNvSpPr>
            <a:spLocks noChangeAspect="1"/>
          </p:cNvSpPr>
          <p:nvPr/>
        </p:nvSpPr>
        <p:spPr>
          <a:xfrm>
            <a:off x="606648" y="4274515"/>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0" name="Freeform: Shape 124" descr="Employee retention icon">
            <a:extLst>
              <a:ext uri="{FF2B5EF4-FFF2-40B4-BE49-F238E27FC236}">
                <a16:creationId xmlns:a16="http://schemas.microsoft.com/office/drawing/2014/main" id="{FCF314D6-853C-1ABE-66C9-5469295CAF5B}"/>
              </a:ext>
            </a:extLst>
          </p:cNvPr>
          <p:cNvSpPr/>
          <p:nvPr/>
        </p:nvSpPr>
        <p:spPr>
          <a:xfrm>
            <a:off x="606648" y="4815390"/>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1" name="Text Placeholder 10">
            <a:extLst>
              <a:ext uri="{FF2B5EF4-FFF2-40B4-BE49-F238E27FC236}">
                <a16:creationId xmlns:a16="http://schemas.microsoft.com/office/drawing/2014/main" id="{C2BB62B0-8DDD-71BB-BF1D-B86F000B69EA}"/>
              </a:ext>
            </a:extLst>
          </p:cNvPr>
          <p:cNvSpPr txBox="1">
            <a:spLocks/>
          </p:cNvSpPr>
          <p:nvPr/>
        </p:nvSpPr>
        <p:spPr>
          <a:xfrm>
            <a:off x="9042392" y="2024011"/>
            <a:ext cx="677016"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Manager</a:t>
            </a:r>
          </a:p>
        </p:txBody>
      </p:sp>
      <p:sp>
        <p:nvSpPr>
          <p:cNvPr id="38" name="Text Placeholder 10">
            <a:extLst>
              <a:ext uri="{FF2B5EF4-FFF2-40B4-BE49-F238E27FC236}">
                <a16:creationId xmlns:a16="http://schemas.microsoft.com/office/drawing/2014/main" id="{9C1A5CD0-4BC9-A9CC-FE83-A03817401400}"/>
              </a:ext>
            </a:extLst>
          </p:cNvPr>
          <p:cNvSpPr txBox="1">
            <a:spLocks/>
          </p:cNvSpPr>
          <p:nvPr/>
        </p:nvSpPr>
        <p:spPr>
          <a:xfrm>
            <a:off x="7978193" y="2024011"/>
            <a:ext cx="93508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Account Manager</a:t>
            </a:r>
          </a:p>
        </p:txBody>
      </p:sp>
      <p:sp>
        <p:nvSpPr>
          <p:cNvPr id="39" name="Text Placeholder 10">
            <a:extLst>
              <a:ext uri="{FF2B5EF4-FFF2-40B4-BE49-F238E27FC236}">
                <a16:creationId xmlns:a16="http://schemas.microsoft.com/office/drawing/2014/main" id="{166B7DD3-8E64-44C7-3FA0-4B941FF89AA2}"/>
              </a:ext>
            </a:extLst>
          </p:cNvPr>
          <p:cNvSpPr txBox="1">
            <a:spLocks/>
          </p:cNvSpPr>
          <p:nvPr/>
        </p:nvSpPr>
        <p:spPr>
          <a:xfrm>
            <a:off x="9848520" y="2024011"/>
            <a:ext cx="903453"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Representative</a:t>
            </a:r>
          </a:p>
        </p:txBody>
      </p:sp>
      <p:sp>
        <p:nvSpPr>
          <p:cNvPr id="40" name="Text Placeholder 10">
            <a:extLst>
              <a:ext uri="{FF2B5EF4-FFF2-40B4-BE49-F238E27FC236}">
                <a16:creationId xmlns:a16="http://schemas.microsoft.com/office/drawing/2014/main" id="{F37B1807-7966-0BAA-B441-711FE98A04DF}"/>
              </a:ext>
            </a:extLst>
          </p:cNvPr>
          <p:cNvSpPr txBox="1">
            <a:spLocks/>
          </p:cNvSpPr>
          <p:nvPr/>
        </p:nvSpPr>
        <p:spPr>
          <a:xfrm>
            <a:off x="10881084" y="2024011"/>
            <a:ext cx="62942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Escalation Manager</a:t>
            </a:r>
          </a:p>
        </p:txBody>
      </p:sp>
      <p:pic>
        <p:nvPicPr>
          <p:cNvPr id="41" name="Picture 40">
            <a:extLst>
              <a:ext uri="{FF2B5EF4-FFF2-40B4-BE49-F238E27FC236}">
                <a16:creationId xmlns:a16="http://schemas.microsoft.com/office/drawing/2014/main" id="{3E26E881-B42D-B43F-8F59-EF19275D9C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50578" y="128571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42" name="Picture 41">
            <a:extLst>
              <a:ext uri="{FF2B5EF4-FFF2-40B4-BE49-F238E27FC236}">
                <a16:creationId xmlns:a16="http://schemas.microsoft.com/office/drawing/2014/main" id="{0D16FAAF-D80D-EA50-C1C3-F4325CBF4F2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27844" y="128298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43" name="Picture 42">
            <a:extLst>
              <a:ext uri="{FF2B5EF4-FFF2-40B4-BE49-F238E27FC236}">
                <a16:creationId xmlns:a16="http://schemas.microsoft.com/office/drawing/2014/main" id="{F9B7C9E4-3A47-99FB-126E-A8E78E4FDD0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73312" y="128298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44" name="Picture 43">
            <a:extLst>
              <a:ext uri="{FF2B5EF4-FFF2-40B4-BE49-F238E27FC236}">
                <a16:creationId xmlns:a16="http://schemas.microsoft.com/office/drawing/2014/main" id="{EB1970E7-056B-8C42-6101-065D13829DD9}"/>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p:blipFill>
        <p:spPr>
          <a:xfrm>
            <a:off x="8105110" y="128298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45" name="Text Placeholder 4">
            <a:extLst>
              <a:ext uri="{FF2B5EF4-FFF2-40B4-BE49-F238E27FC236}">
                <a16:creationId xmlns:a16="http://schemas.microsoft.com/office/drawing/2014/main" id="{0F69AA62-B898-B34A-F92E-CE9B6A449627}"/>
              </a:ext>
            </a:extLst>
          </p:cNvPr>
          <p:cNvSpPr txBox="1">
            <a:spLocks/>
          </p:cNvSpPr>
          <p:nvPr/>
        </p:nvSpPr>
        <p:spPr>
          <a:xfrm>
            <a:off x="8000275" y="2990350"/>
            <a:ext cx="3510235" cy="224894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Copilot assists Customer Service with tasks like process optimization, collaboration, and delivering a fast, tailored, experience for customers. </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hlinkClick r:id="rId12" action="ppaction://hlinksldjump"/>
              </a:rPr>
              <a:t>Respond to a customer complaint</a:t>
            </a: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50" noProof="0" dirty="0">
                <a:solidFill>
                  <a:schemeClr val="accent2">
                    <a:lumMod val="50000"/>
                  </a:schemeClr>
                </a:solidFill>
                <a:latin typeface="Segoe UI Semibold" panose="020B0702040204020203" pitchFamily="34" charset="0"/>
                <a:cs typeface="Segoe UI Semibold" panose="020B0702040204020203" pitchFamily="34" charset="0"/>
                <a:hlinkClick r:id="rId13" action="ppaction://hlinksldjump"/>
              </a:rPr>
              <a:t>Communication logging</a:t>
            </a: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hlinkClick r:id="rId14" action="ppaction://hlinksldjump"/>
              </a:rPr>
              <a:t>Identify a root cause</a:t>
            </a:r>
            <a:endParaRPr kumimoji="0" lang="en-US" sz="1050" b="0" i="0" u="none" strike="noStrike" kern="1200" cap="none" spc="0" normalizeH="0" baseline="0" noProof="0" dirty="0">
              <a:ln>
                <a:noFill/>
              </a:ln>
              <a:solidFill>
                <a:schemeClr val="accent2">
                  <a:lumMod val="50000"/>
                </a:schemeClr>
              </a:solidFill>
              <a:effectLst/>
              <a:highlight>
                <a:srgbClr val="FFFF00"/>
              </a:highligh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hlinkClick r:id="rId15" action="ppaction://hlinksldjump"/>
              </a:rPr>
              <a:t>Boost field efficiency</a:t>
            </a: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hlinkClick r:id="rId16" action="ppaction://hlinksldjump"/>
              </a:rPr>
              <a:t>Manage service agents</a:t>
            </a: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hlinkClick r:id="rId17" action="ppaction://hlinksldjump"/>
              </a:rPr>
              <a:t>Assist service advisors</a:t>
            </a: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a:p>
            <a:pPr marL="0" marR="0" lvl="0" indent="0" algn="l" defTabSz="582780" rtl="0" eaLnBrk="1" fontAlgn="auto" latinLnBrk="0" hangingPunct="1">
              <a:lnSpc>
                <a:spcPct val="110000"/>
              </a:lnSpc>
              <a:spcBef>
                <a:spcPct val="0"/>
              </a:spcBef>
              <a:spcAft>
                <a:spcPts val="300"/>
              </a:spcAft>
              <a:buClrTx/>
              <a:buSzTx/>
              <a:buNone/>
              <a:tabLst/>
              <a:defRPr/>
            </a:pPr>
            <a:endParaRPr kumimoji="0" lang="en-US" sz="1050" b="0" i="0" u="none" strike="noStrike" kern="1200" cap="none" spc="0" normalizeH="0" baseline="0" noProof="0" dirty="0">
              <a:ln>
                <a:noFill/>
              </a:ln>
              <a:solidFill>
                <a:schemeClr val="accent2">
                  <a:lumMod val="50000"/>
                </a:schemeClr>
              </a:solidFill>
              <a:effectLst/>
              <a:uLnTx/>
              <a:uFillTx/>
              <a:latin typeface="Segoe UI Semibold" panose="020B0702040204020203" pitchFamily="34" charset="0"/>
              <a:cs typeface="Segoe UI Semibold" panose="020B0702040204020203" pitchFamily="34" charset="0"/>
            </a:endParaRPr>
          </a:p>
        </p:txBody>
      </p:sp>
      <p:sp>
        <p:nvSpPr>
          <p:cNvPr id="46" name="TextBox 45">
            <a:extLst>
              <a:ext uri="{FF2B5EF4-FFF2-40B4-BE49-F238E27FC236}">
                <a16:creationId xmlns:a16="http://schemas.microsoft.com/office/drawing/2014/main" id="{4F3336E3-2509-A72D-C9CC-3E0A3A26150F}"/>
              </a:ext>
            </a:extLst>
          </p:cNvPr>
          <p:cNvSpPr txBox="1"/>
          <p:nvPr/>
        </p:nvSpPr>
        <p:spPr>
          <a:xfrm>
            <a:off x="937507" y="3161530"/>
            <a:ext cx="1034435"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chemeClr val="accent2">
                    <a:lumMod val="50000"/>
                  </a:schemeClr>
                </a:solidFill>
                <a:effectLst/>
                <a:uLnTx/>
                <a:uFillTx/>
                <a:latin typeface="Segoe UI Semibold" panose="020B0702040204020203" pitchFamily="34" charset="0"/>
                <a:ea typeface="+mn-ea"/>
                <a:cs typeface="Segoe UI Semibold" panose="020B0702040204020203" pitchFamily="34" charset="0"/>
                <a:hlinkClick r:id="rId4" action="ppaction://hlinksldjump"/>
              </a:rPr>
              <a:t>Calls handled by agents</a:t>
            </a:r>
            <a:endParaRPr kumimoji="0" lang="en-US" sz="1000" b="1" i="0" u="none" strike="noStrike" kern="1200" cap="none" spc="0" normalizeH="0" baseline="0" noProof="0">
              <a:ln>
                <a:noFill/>
              </a:ln>
              <a:solidFill>
                <a:schemeClr val="accent2">
                  <a:lumMod val="50000"/>
                </a:schemeClr>
              </a:solidFill>
              <a:effectLst/>
              <a:uLnTx/>
              <a:uFillTx/>
              <a:latin typeface="Segoe UI Semibold"/>
              <a:ea typeface="+mn-ea"/>
              <a:cs typeface="Segoe UI Semibold"/>
            </a:endParaRPr>
          </a:p>
        </p:txBody>
      </p:sp>
      <p:sp>
        <p:nvSpPr>
          <p:cNvPr id="47" name="TextBox 46">
            <a:extLst>
              <a:ext uri="{FF2B5EF4-FFF2-40B4-BE49-F238E27FC236}">
                <a16:creationId xmlns:a16="http://schemas.microsoft.com/office/drawing/2014/main" id="{121F64A1-6D77-E868-84F0-64629638A61D}"/>
              </a:ext>
            </a:extLst>
          </p:cNvPr>
          <p:cNvSpPr txBox="1"/>
          <p:nvPr/>
        </p:nvSpPr>
        <p:spPr>
          <a:xfrm>
            <a:off x="2133695" y="3161531"/>
            <a:ext cx="3927534"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ea typeface="+mn-ea"/>
                <a:cs typeface="Segoe UI" panose="020B0502040204020203" pitchFamily="34" charset="0"/>
              </a:rPr>
              <a:t>Reduce the number of calls that are made to agents through improved self-service options.</a:t>
            </a:r>
          </a:p>
        </p:txBody>
      </p:sp>
      <p:sp>
        <p:nvSpPr>
          <p:cNvPr id="48" name="Graphic 47" descr="Icon of a piggy bank ">
            <a:extLst>
              <a:ext uri="{FF2B5EF4-FFF2-40B4-BE49-F238E27FC236}">
                <a16:creationId xmlns:a16="http://schemas.microsoft.com/office/drawing/2014/main" id="{ED372077-3F1F-D2BC-9DE3-62CFF5861151}"/>
              </a:ext>
            </a:extLst>
          </p:cNvPr>
          <p:cNvSpPr>
            <a:spLocks noChangeAspect="1"/>
          </p:cNvSpPr>
          <p:nvPr/>
        </p:nvSpPr>
        <p:spPr>
          <a:xfrm>
            <a:off x="606647" y="324356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Tree>
    <p:extLst>
      <p:ext uri="{BB962C8B-B14F-4D97-AF65-F5344CB8AC3E}">
        <p14:creationId xmlns:p14="http://schemas.microsoft.com/office/powerpoint/2010/main" val="1334315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9D795F2-6EE1-CC87-E5BA-81FEFB32554B}"/>
              </a:ext>
            </a:extLst>
          </p:cNvPr>
          <p:cNvSpPr>
            <a:spLocks noGrp="1"/>
          </p:cNvSpPr>
          <p:nvPr>
            <p:ph type="title"/>
          </p:nvPr>
        </p:nvSpPr>
        <p:spPr/>
        <p:txBody>
          <a:bodyPr>
            <a:spAutoFit/>
          </a:bodyPr>
          <a:lstStyle/>
          <a:p>
            <a:r>
              <a:rPr lang="en-US" sz="3200" noProof="0"/>
              <a:t>Optimize costs in </a:t>
            </a:r>
            <a:r>
              <a:rPr lang="en-US" sz="3200" noProof="0">
                <a:solidFill>
                  <a:srgbClr val="0070C0"/>
                </a:solidFill>
              </a:rPr>
              <a:t>Customer Service</a:t>
            </a:r>
          </a:p>
        </p:txBody>
      </p:sp>
      <p:sp>
        <p:nvSpPr>
          <p:cNvPr id="18" name="Rectangle 17">
            <a:extLst>
              <a:ext uri="{FF2B5EF4-FFF2-40B4-BE49-F238E27FC236}">
                <a16:creationId xmlns:a16="http://schemas.microsoft.com/office/drawing/2014/main" id="{664CCBC5-2430-88AD-1CF0-7AADD0D27D98}"/>
              </a:ext>
              <a:ext uri="{C183D7F6-B498-43B3-948B-1728B52AA6E4}">
                <adec:decorative xmlns:adec="http://schemas.microsoft.com/office/drawing/2017/decorative" val="1"/>
              </a:ext>
            </a:extLst>
          </p:cNvPr>
          <p:cNvSpPr/>
          <p:nvPr/>
        </p:nvSpPr>
        <p:spPr bwMode="auto">
          <a:xfrm>
            <a:off x="3528695" y="531474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5A055B67-1B6F-B236-5362-845CC353EF88}"/>
              </a:ext>
              <a:ext uri="{C183D7F6-B498-43B3-948B-1728B52AA6E4}">
                <adec:decorative xmlns:adec="http://schemas.microsoft.com/office/drawing/2017/decorative" val="1"/>
              </a:ext>
            </a:extLst>
          </p:cNvPr>
          <p:cNvSpPr/>
          <p:nvPr/>
        </p:nvSpPr>
        <p:spPr bwMode="auto">
          <a:xfrm>
            <a:off x="3528695" y="398787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9" name="Rectangle 18">
            <a:extLst>
              <a:ext uri="{FF2B5EF4-FFF2-40B4-BE49-F238E27FC236}">
                <a16:creationId xmlns:a16="http://schemas.microsoft.com/office/drawing/2014/main" id="{6B11ABCB-736A-EC7B-7534-8FD05B4911C4}"/>
              </a:ext>
              <a:ext uri="{C183D7F6-B498-43B3-948B-1728B52AA6E4}">
                <adec:decorative xmlns:adec="http://schemas.microsoft.com/office/drawing/2017/decorative" val="1"/>
              </a:ext>
            </a:extLst>
          </p:cNvPr>
          <p:cNvSpPr/>
          <p:nvPr/>
        </p:nvSpPr>
        <p:spPr bwMode="auto">
          <a:xfrm>
            <a:off x="3528695" y="231314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Rounded Rectangle 79">
            <a:extLst>
              <a:ext uri="{FF2B5EF4-FFF2-40B4-BE49-F238E27FC236}">
                <a16:creationId xmlns:a16="http://schemas.microsoft.com/office/drawing/2014/main" id="{29D199C9-B3FA-BA0B-7CF8-A2A4F9953163}"/>
              </a:ext>
              <a:ext uri="{C183D7F6-B498-43B3-948B-1728B52AA6E4}">
                <adec:decorative xmlns:adec="http://schemas.microsoft.com/office/drawing/2017/decorative" val="1"/>
              </a:ext>
            </a:extLst>
          </p:cNvPr>
          <p:cNvSpPr/>
          <p:nvPr/>
        </p:nvSpPr>
        <p:spPr bwMode="auto">
          <a:xfrm>
            <a:off x="291631" y="1331844"/>
            <a:ext cx="3579692" cy="5023442"/>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 name="Rounded Rectangle 80">
            <a:extLst>
              <a:ext uri="{FF2B5EF4-FFF2-40B4-BE49-F238E27FC236}">
                <a16:creationId xmlns:a16="http://schemas.microsoft.com/office/drawing/2014/main" id="{A24B9F28-1809-1116-840B-2C7370B8BBEF}"/>
              </a:ext>
              <a:ext uri="{C183D7F6-B498-43B3-948B-1728B52AA6E4}">
                <adec:decorative xmlns:adec="http://schemas.microsoft.com/office/drawing/2017/decorative" val="1"/>
              </a:ext>
            </a:extLst>
          </p:cNvPr>
          <p:cNvSpPr/>
          <p:nvPr/>
        </p:nvSpPr>
        <p:spPr bwMode="auto">
          <a:xfrm>
            <a:off x="4492372" y="1331844"/>
            <a:ext cx="5524777" cy="5023442"/>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50">
            <a:extLst>
              <a:ext uri="{FF2B5EF4-FFF2-40B4-BE49-F238E27FC236}">
                <a16:creationId xmlns:a16="http://schemas.microsoft.com/office/drawing/2014/main" id="{71BF2CD3-AF13-0DE2-3EAE-C822A7EFDE42}"/>
              </a:ext>
              <a:ext uri="{C183D7F6-B498-43B3-948B-1728B52AA6E4}">
                <adec:decorative xmlns:adec="http://schemas.microsoft.com/office/drawing/2017/decorative" val="1"/>
              </a:ext>
            </a:extLst>
          </p:cNvPr>
          <p:cNvSpPr/>
          <p:nvPr/>
        </p:nvSpPr>
        <p:spPr bwMode="auto">
          <a:xfrm>
            <a:off x="4598690" y="1862000"/>
            <a:ext cx="5289876" cy="1611935"/>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4" name="Rounded Rectangle 23">
            <a:extLst>
              <a:ext uri="{FF2B5EF4-FFF2-40B4-BE49-F238E27FC236}">
                <a16:creationId xmlns:a16="http://schemas.microsoft.com/office/drawing/2014/main" id="{C1E38859-DD82-EFE1-E6ED-3FAF5810AB31}"/>
              </a:ext>
              <a:ext uri="{C183D7F6-B498-43B3-948B-1728B52AA6E4}">
                <adec:decorative xmlns:adec="http://schemas.microsoft.com/office/drawing/2017/decorative" val="1"/>
              </a:ext>
            </a:extLst>
          </p:cNvPr>
          <p:cNvSpPr/>
          <p:nvPr/>
        </p:nvSpPr>
        <p:spPr bwMode="auto">
          <a:xfrm>
            <a:off x="441619" y="1875491"/>
            <a:ext cx="3230955" cy="159844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3" name="Rectangle: Rounded Corners 10">
            <a:extLst>
              <a:ext uri="{FF2B5EF4-FFF2-40B4-BE49-F238E27FC236}">
                <a16:creationId xmlns:a16="http://schemas.microsoft.com/office/drawing/2014/main" id="{BC630737-6D3C-488B-9EF0-52EBF9CF56D6}"/>
              </a:ext>
            </a:extLst>
          </p:cNvPr>
          <p:cNvSpPr/>
          <p:nvPr/>
        </p:nvSpPr>
        <p:spPr>
          <a:xfrm>
            <a:off x="426262" y="1191895"/>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26" name="Rectangle: Rounded Corners 10">
            <a:extLst>
              <a:ext uri="{FF2B5EF4-FFF2-40B4-BE49-F238E27FC236}">
                <a16:creationId xmlns:a16="http://schemas.microsoft.com/office/drawing/2014/main" id="{FCD17924-E43F-1D11-AB1D-6CBD7893A093}"/>
              </a:ext>
            </a:extLst>
          </p:cNvPr>
          <p:cNvSpPr/>
          <p:nvPr/>
        </p:nvSpPr>
        <p:spPr>
          <a:xfrm>
            <a:off x="1905910" y="1191895"/>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5" name="TextBox 24">
            <a:extLst>
              <a:ext uri="{FF2B5EF4-FFF2-40B4-BE49-F238E27FC236}">
                <a16:creationId xmlns:a16="http://schemas.microsoft.com/office/drawing/2014/main" id="{E46EDA5A-1DFA-7B5C-52AB-13E45BB0ED9A}"/>
              </a:ext>
            </a:extLst>
          </p:cNvPr>
          <p:cNvSpPr txBox="1"/>
          <p:nvPr/>
        </p:nvSpPr>
        <p:spPr>
          <a:xfrm>
            <a:off x="608505" y="2462237"/>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Segoe UI Semibold" panose="020B0502040204020203" pitchFamily="34" charset="0"/>
                <a:ea typeface="+mn-ea"/>
                <a:cs typeface="Segoe UI Semibold" panose="020B0502040204020203" pitchFamily="34" charset="0"/>
              </a:rPr>
              <a:t>Support assignment</a:t>
            </a:r>
          </a:p>
        </p:txBody>
      </p:sp>
      <p:sp>
        <p:nvSpPr>
          <p:cNvPr id="35" name="TextBox 34">
            <a:extLst>
              <a:ext uri="{FF2B5EF4-FFF2-40B4-BE49-F238E27FC236}">
                <a16:creationId xmlns:a16="http://schemas.microsoft.com/office/drawing/2014/main" id="{C510DDB4-4AF1-4AFB-6499-EB925A9FA87B}"/>
              </a:ext>
            </a:extLst>
          </p:cNvPr>
          <p:cNvSpPr txBox="1"/>
          <p:nvPr/>
        </p:nvSpPr>
        <p:spPr>
          <a:xfrm>
            <a:off x="1697338" y="2179660"/>
            <a:ext cx="1831358"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Customer </a:t>
            </a:r>
            <a:r>
              <a:rPr lang="en-US" sz="900" noProof="0">
                <a:solidFill>
                  <a:srgbClr val="000000"/>
                </a:solidFill>
                <a:latin typeface="Segoe UI" panose="020B0502040204020203" pitchFamily="34" charset="0"/>
                <a:cs typeface="Segoe UI" panose="020B0502040204020203" pitchFamily="34" charset="0"/>
              </a:rPr>
              <a:t>issues must be sorted and prioritized manually,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which is time-consuming and can lead to slower issue resolution and a less personalized service experience.</a:t>
            </a:r>
          </a:p>
        </p:txBody>
      </p:sp>
      <p:sp>
        <p:nvSpPr>
          <p:cNvPr id="15" name="Rounded Rectangle 23">
            <a:extLst>
              <a:ext uri="{FF2B5EF4-FFF2-40B4-BE49-F238E27FC236}">
                <a16:creationId xmlns:a16="http://schemas.microsoft.com/office/drawing/2014/main" id="{522BACA2-6CF7-B1D0-E3C4-FE267ECB7DC1}"/>
              </a:ext>
              <a:ext uri="{C183D7F6-B498-43B3-948B-1728B52AA6E4}">
                <adec:decorative xmlns:adec="http://schemas.microsoft.com/office/drawing/2017/decorative" val="1"/>
              </a:ext>
            </a:extLst>
          </p:cNvPr>
          <p:cNvSpPr/>
          <p:nvPr/>
        </p:nvSpPr>
        <p:spPr bwMode="auto">
          <a:xfrm>
            <a:off x="441619" y="3654867"/>
            <a:ext cx="3230955" cy="114300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TextBox 15">
            <a:extLst>
              <a:ext uri="{FF2B5EF4-FFF2-40B4-BE49-F238E27FC236}">
                <a16:creationId xmlns:a16="http://schemas.microsoft.com/office/drawing/2014/main" id="{74891911-7537-B828-F542-03D943719BA2}"/>
              </a:ext>
            </a:extLst>
          </p:cNvPr>
          <p:cNvSpPr txBox="1"/>
          <p:nvPr/>
        </p:nvSpPr>
        <p:spPr>
          <a:xfrm>
            <a:off x="608505" y="4134034"/>
            <a:ext cx="96024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Issue diagnosis</a:t>
            </a:r>
          </a:p>
        </p:txBody>
      </p:sp>
      <p:sp>
        <p:nvSpPr>
          <p:cNvPr id="36" name="TextBox 35">
            <a:extLst>
              <a:ext uri="{FF2B5EF4-FFF2-40B4-BE49-F238E27FC236}">
                <a16:creationId xmlns:a16="http://schemas.microsoft.com/office/drawing/2014/main" id="{7C98A1F4-7F40-2D41-5F7B-F6C7F6D3C8BD}"/>
              </a:ext>
            </a:extLst>
          </p:cNvPr>
          <p:cNvSpPr txBox="1"/>
          <p:nvPr/>
        </p:nvSpPr>
        <p:spPr>
          <a:xfrm>
            <a:off x="1697337" y="3927632"/>
            <a:ext cx="1739301"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Service agents may lack access to documentation and subject matter experts, which can lead to inconsistent problem-solving and delay resolution.</a:t>
            </a:r>
          </a:p>
        </p:txBody>
      </p:sp>
      <p:sp>
        <p:nvSpPr>
          <p:cNvPr id="28" name="Rounded Rectangle 27">
            <a:extLst>
              <a:ext uri="{FF2B5EF4-FFF2-40B4-BE49-F238E27FC236}">
                <a16:creationId xmlns:a16="http://schemas.microsoft.com/office/drawing/2014/main" id="{ECC817AE-1A05-9344-D21C-8D0ADD34A6DD}"/>
              </a:ext>
              <a:ext uri="{C183D7F6-B498-43B3-948B-1728B52AA6E4}">
                <adec:decorative xmlns:adec="http://schemas.microsoft.com/office/drawing/2017/decorative" val="1"/>
              </a:ext>
            </a:extLst>
          </p:cNvPr>
          <p:cNvSpPr/>
          <p:nvPr/>
        </p:nvSpPr>
        <p:spPr bwMode="auto">
          <a:xfrm>
            <a:off x="441619" y="4984678"/>
            <a:ext cx="3230955" cy="114300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9" name="TextBox 28">
            <a:extLst>
              <a:ext uri="{FF2B5EF4-FFF2-40B4-BE49-F238E27FC236}">
                <a16:creationId xmlns:a16="http://schemas.microsoft.com/office/drawing/2014/main" id="{ED79A6D1-05FE-F544-64D0-CF00019DFA74}"/>
              </a:ext>
            </a:extLst>
          </p:cNvPr>
          <p:cNvSpPr txBox="1"/>
          <p:nvPr/>
        </p:nvSpPr>
        <p:spPr>
          <a:xfrm>
            <a:off x="608505" y="5463845"/>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Problem resolution</a:t>
            </a:r>
          </a:p>
        </p:txBody>
      </p:sp>
      <p:sp>
        <p:nvSpPr>
          <p:cNvPr id="38" name="TextBox 37">
            <a:extLst>
              <a:ext uri="{FF2B5EF4-FFF2-40B4-BE49-F238E27FC236}">
                <a16:creationId xmlns:a16="http://schemas.microsoft.com/office/drawing/2014/main" id="{90F941FF-0344-9267-DBD1-0A0547F583D8}"/>
              </a:ext>
            </a:extLst>
          </p:cNvPr>
          <p:cNvSpPr txBox="1"/>
          <p:nvPr/>
        </p:nvSpPr>
        <p:spPr>
          <a:xfrm>
            <a:off x="1697337" y="5181268"/>
            <a:ext cx="1778879" cy="74982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High volumes</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of unresolved issues and reopened cases can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result in decreased customer satisfaction and loyalty, affecting future revenue.</a:t>
            </a:r>
          </a:p>
        </p:txBody>
      </p:sp>
      <p:sp>
        <p:nvSpPr>
          <p:cNvPr id="12" name="Rounded Rectangle 50">
            <a:extLst>
              <a:ext uri="{FF2B5EF4-FFF2-40B4-BE49-F238E27FC236}">
                <a16:creationId xmlns:a16="http://schemas.microsoft.com/office/drawing/2014/main" id="{DF6030CE-B24B-9929-B529-F8F37A0532EA}"/>
              </a:ext>
              <a:ext uri="{C183D7F6-B498-43B3-948B-1728B52AA6E4}">
                <adec:decorative xmlns:adec="http://schemas.microsoft.com/office/drawing/2017/decorative" val="1"/>
              </a:ext>
            </a:extLst>
          </p:cNvPr>
          <p:cNvSpPr/>
          <p:nvPr/>
        </p:nvSpPr>
        <p:spPr bwMode="auto">
          <a:xfrm>
            <a:off x="4598690" y="3654867"/>
            <a:ext cx="5289876" cy="1143000"/>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30" name="Rectangle: Rounded Corners 10">
            <a:extLst>
              <a:ext uri="{FF2B5EF4-FFF2-40B4-BE49-F238E27FC236}">
                <a16:creationId xmlns:a16="http://schemas.microsoft.com/office/drawing/2014/main" id="{78E0B29E-A1FA-679A-7C3B-68D174067266}"/>
              </a:ext>
            </a:extLst>
          </p:cNvPr>
          <p:cNvSpPr/>
          <p:nvPr/>
        </p:nvSpPr>
        <p:spPr>
          <a:xfrm>
            <a:off x="4599657" y="1174316"/>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3" name="AI Prospecting 2">
            <a:extLst>
              <a:ext uri="{FF2B5EF4-FFF2-40B4-BE49-F238E27FC236}">
                <a16:creationId xmlns:a16="http://schemas.microsoft.com/office/drawing/2014/main" id="{721B4E14-86EC-12A0-EB36-7CA343F449DA}"/>
              </a:ext>
            </a:extLst>
          </p:cNvPr>
          <p:cNvSpPr txBox="1"/>
          <p:nvPr/>
        </p:nvSpPr>
        <p:spPr>
          <a:xfrm>
            <a:off x="4769478" y="1987176"/>
            <a:ext cx="199659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3" action="ppaction://hlinksldjump"/>
              </a:rPr>
              <a:t>Boost field efficiency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27" name="TextBox 26">
            <a:extLst>
              <a:ext uri="{FF2B5EF4-FFF2-40B4-BE49-F238E27FC236}">
                <a16:creationId xmlns:a16="http://schemas.microsoft.com/office/drawing/2014/main" id="{6795B2EF-7BC9-0991-C912-FD6A607DCFDD}"/>
              </a:ext>
            </a:extLst>
          </p:cNvPr>
          <p:cNvSpPr txBox="1"/>
          <p:nvPr/>
        </p:nvSpPr>
        <p:spPr>
          <a:xfrm>
            <a:off x="4913422" y="2186261"/>
            <a:ext cx="1849843" cy="597471"/>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Use automated workflows to create work</a:t>
            </a:r>
            <a:r>
              <a:rPr kumimoji="0" lang="en-US" sz="900" b="0" i="0" u="none" strike="noStrike" kern="1200" cap="none" spc="0" normalizeH="0" noProof="0" dirty="0">
                <a:ln>
                  <a:noFill/>
                </a:ln>
                <a:solidFill>
                  <a:srgbClr val="000000"/>
                </a:solidFill>
                <a:effectLst/>
                <a:uLnTx/>
                <a:uFillTx/>
                <a:latin typeface="Segoe UI" panose="020B0502040204020203" pitchFamily="34" charset="0"/>
                <a:ea typeface="+mn-ea"/>
                <a:cs typeface="Segoe UI" panose="020B0502040204020203" pitchFamily="34" charset="0"/>
              </a:rPr>
              <a:t> orders and assign technicians. Draft customer communications using support history and context.</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11" name="Picture 10">
            <a:extLst>
              <a:ext uri="{FF2B5EF4-FFF2-40B4-BE49-F238E27FC236}">
                <a16:creationId xmlns:a16="http://schemas.microsoft.com/office/drawing/2014/main" id="{E5613AE2-FE08-A391-5015-60C70933918C}"/>
              </a:ext>
              <a:ext uri="{C183D7F6-B498-43B3-948B-1728B52AA6E4}">
                <adec:decorative xmlns:adec="http://schemas.microsoft.com/office/drawing/2017/decorative" val="1"/>
              </a:ext>
            </a:extLst>
          </p:cNvPr>
          <p:cNvPicPr>
            <a:picLocks noChangeAspect="1"/>
          </p:cNvPicPr>
          <p:nvPr/>
        </p:nvPicPr>
        <p:blipFill>
          <a:blip r:embed="rId4" cstate="screen">
            <a:alphaModFix/>
            <a:extLst>
              <a:ext uri="{28A0092B-C50C-407E-A947-70E740481C1C}">
                <a14:useLocalDpi xmlns:a14="http://schemas.microsoft.com/office/drawing/2010/main"/>
              </a:ext>
            </a:extLst>
          </a:blip>
          <a:srcRect/>
          <a:stretch/>
        </p:blipFill>
        <p:spPr>
          <a:xfrm flipH="1">
            <a:off x="9597761" y="3916022"/>
            <a:ext cx="2594237" cy="2941979"/>
          </a:xfrm>
          <a:prstGeom prst="rect">
            <a:avLst/>
          </a:prstGeom>
        </p:spPr>
      </p:pic>
      <p:sp>
        <p:nvSpPr>
          <p:cNvPr id="56" name="Rounded Rectangle 55">
            <a:extLst>
              <a:ext uri="{FF2B5EF4-FFF2-40B4-BE49-F238E27FC236}">
                <a16:creationId xmlns:a16="http://schemas.microsoft.com/office/drawing/2014/main" id="{0A39BF86-280C-971C-8AB4-BF8992E621A4}"/>
              </a:ext>
              <a:ext uri="{C183D7F6-B498-43B3-948B-1728B52AA6E4}">
                <adec:decorative xmlns:adec="http://schemas.microsoft.com/office/drawing/2017/decorative" val="1"/>
              </a:ext>
            </a:extLst>
          </p:cNvPr>
          <p:cNvSpPr/>
          <p:nvPr/>
        </p:nvSpPr>
        <p:spPr bwMode="auto">
          <a:xfrm>
            <a:off x="4598224" y="4984678"/>
            <a:ext cx="5289876" cy="1143000"/>
          </a:xfrm>
          <a:prstGeom prst="roundRect">
            <a:avLst/>
          </a:prstGeom>
          <a:solidFill>
            <a:schemeClr val="bg1"/>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32" name="AI Prospecting 2">
            <a:extLst>
              <a:ext uri="{FF2B5EF4-FFF2-40B4-BE49-F238E27FC236}">
                <a16:creationId xmlns:a16="http://schemas.microsoft.com/office/drawing/2014/main" id="{807D9972-6BC6-D7C3-8D68-5F89C63152D5}"/>
              </a:ext>
            </a:extLst>
          </p:cNvPr>
          <p:cNvSpPr txBox="1"/>
          <p:nvPr/>
        </p:nvSpPr>
        <p:spPr>
          <a:xfrm>
            <a:off x="5092713" y="3853612"/>
            <a:ext cx="1781323"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5" action="ppaction://hlinksldjump"/>
              </a:rPr>
              <a:t>Identify a root cause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40" name="TextBox 39">
            <a:extLst>
              <a:ext uri="{FF2B5EF4-FFF2-40B4-BE49-F238E27FC236}">
                <a16:creationId xmlns:a16="http://schemas.microsoft.com/office/drawing/2014/main" id="{7027B504-2702-1A76-44D0-B0625686A683}"/>
              </a:ext>
            </a:extLst>
          </p:cNvPr>
          <p:cNvSpPr txBox="1"/>
          <p:nvPr/>
        </p:nvSpPr>
        <p:spPr>
          <a:xfrm>
            <a:off x="5016054" y="4069492"/>
            <a:ext cx="1994345" cy="597471"/>
          </a:xfrm>
          <a:prstGeom prst="rect">
            <a:avLst/>
          </a:prstGeom>
          <a:noFill/>
        </p:spPr>
        <p:txBody>
          <a:bodyPr wrap="square" lIns="0" tIns="0" rIns="0" bIns="0" rtlCol="0">
            <a:spAutoFit/>
          </a:bodyPr>
          <a:lstStyle/>
          <a:p>
            <a:pPr lvl="0" algn="ctr">
              <a:lnSpc>
                <a:spcPct val="110000"/>
              </a:lnSpc>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Analyze information such as </a:t>
            </a:r>
            <a:r>
              <a:rPr lang="en-US" sz="900" noProof="0">
                <a:solidFill>
                  <a:srgbClr val="000000"/>
                </a:solidFill>
                <a:latin typeface="Segoe UI" panose="020B0502040204020203" pitchFamily="34" charset="0"/>
                <a:cs typeface="Segoe UI" panose="020B0502040204020203" pitchFamily="34" charset="0"/>
              </a:rPr>
              <a:t>chat logs, email, and support tickets to identify recurring issues, patterns, and common themes </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to aid diagnosis.</a:t>
            </a:r>
          </a:p>
        </p:txBody>
      </p:sp>
      <p:sp>
        <p:nvSpPr>
          <p:cNvPr id="34" name="TextBox 33">
            <a:extLst>
              <a:ext uri="{FF2B5EF4-FFF2-40B4-BE49-F238E27FC236}">
                <a16:creationId xmlns:a16="http://schemas.microsoft.com/office/drawing/2014/main" id="{8E01AEDD-E5D6-A7CB-BD77-D725078E9E76}"/>
              </a:ext>
            </a:extLst>
          </p:cNvPr>
          <p:cNvSpPr txBox="1"/>
          <p:nvPr/>
        </p:nvSpPr>
        <p:spPr>
          <a:xfrm>
            <a:off x="6012026" y="5469908"/>
            <a:ext cx="2478576"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6" action="ppaction://hlinksldjump"/>
              </a:rPr>
              <a:t>Respond to a customer complaint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13" name="TextBox 12">
            <a:extLst>
              <a:ext uri="{FF2B5EF4-FFF2-40B4-BE49-F238E27FC236}">
                <a16:creationId xmlns:a16="http://schemas.microsoft.com/office/drawing/2014/main" id="{D86A8E1B-11B4-E462-55F3-6722F6BB09D7}"/>
              </a:ext>
            </a:extLst>
          </p:cNvPr>
          <p:cNvSpPr txBox="1"/>
          <p:nvPr/>
        </p:nvSpPr>
        <p:spPr>
          <a:xfrm>
            <a:off x="5080369" y="5691623"/>
            <a:ext cx="4325586"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Streamline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collaboration steps to diagnose and respond to an issue.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AI Prospecting 2">
            <a:extLst>
              <a:ext uri="{FF2B5EF4-FFF2-40B4-BE49-F238E27FC236}">
                <a16:creationId xmlns:a16="http://schemas.microsoft.com/office/drawing/2014/main" id="{8BA876F7-176F-4011-2813-5837D4ECEC30}"/>
              </a:ext>
            </a:extLst>
          </p:cNvPr>
          <p:cNvSpPr txBox="1"/>
          <p:nvPr/>
        </p:nvSpPr>
        <p:spPr>
          <a:xfrm>
            <a:off x="7495085" y="3870931"/>
            <a:ext cx="2102676"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hlinkClick r:id="rId7" action="ppaction://hlinksldjump"/>
              </a:rPr>
              <a:t>Communication logging - Extend</a:t>
            </a:r>
            <a:endParaRPr kumimoji="0" lang="en-US" sz="1000" b="0" i="0" u="none" strike="noStrike" kern="1200" cap="none" spc="0" normalizeH="0" baseline="0" noProof="0">
              <a:ln>
                <a:noFill/>
              </a:ln>
              <a:solidFill>
                <a:srgbClr val="0070C0"/>
              </a:solidFill>
              <a:effectLst/>
              <a:uLnTx/>
              <a:uFillTx/>
              <a:latin typeface="Segoe UI Semibold"/>
              <a:ea typeface="+mn-ea"/>
              <a:cs typeface="Segoe UI" panose="020B0502040204020203" pitchFamily="34" charset="0"/>
            </a:endParaRPr>
          </a:p>
        </p:txBody>
      </p:sp>
      <p:sp>
        <p:nvSpPr>
          <p:cNvPr id="3" name="TextBox 2">
            <a:extLst>
              <a:ext uri="{FF2B5EF4-FFF2-40B4-BE49-F238E27FC236}">
                <a16:creationId xmlns:a16="http://schemas.microsoft.com/office/drawing/2014/main" id="{A8A37F05-E8C0-B0BA-18FF-0C7F38A2DEC0}"/>
              </a:ext>
            </a:extLst>
          </p:cNvPr>
          <p:cNvSpPr txBox="1"/>
          <p:nvPr/>
        </p:nvSpPr>
        <p:spPr>
          <a:xfrm>
            <a:off x="7511675" y="4102440"/>
            <a:ext cx="2086086" cy="597471"/>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Recap, clarify, and log issues reported on customer calls to develop a robust case history that can be analyzed to develop best practices and resolve issues faster</a:t>
            </a: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t>
            </a:r>
          </a:p>
        </p:txBody>
      </p:sp>
      <p:sp>
        <p:nvSpPr>
          <p:cNvPr id="4" name="TextBox 3">
            <a:extLst>
              <a:ext uri="{FF2B5EF4-FFF2-40B4-BE49-F238E27FC236}">
                <a16:creationId xmlns:a16="http://schemas.microsoft.com/office/drawing/2014/main" id="{7579706B-176D-6C93-8217-4FF89DFBFB02}"/>
              </a:ext>
            </a:extLst>
          </p:cNvPr>
          <p:cNvSpPr txBox="1"/>
          <p:nvPr/>
        </p:nvSpPr>
        <p:spPr>
          <a:xfrm>
            <a:off x="5983375" y="5270539"/>
            <a:ext cx="2478576" cy="156005"/>
          </a:xfrm>
          <a:prstGeom prst="rect">
            <a:avLst/>
          </a:prstGeom>
          <a:noFill/>
        </p:spPr>
        <p:txBody>
          <a:bodyPr wrap="square" lIns="0" tIns="0" rIns="0" bIns="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8" action="ppaction://hlinksldjump"/>
              </a:rPr>
              <a:t>Respond to a customer complaint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5" name="AI Prospecting 2">
            <a:extLst>
              <a:ext uri="{FF2B5EF4-FFF2-40B4-BE49-F238E27FC236}">
                <a16:creationId xmlns:a16="http://schemas.microsoft.com/office/drawing/2014/main" id="{73784B3E-9940-2048-A650-E1CBC4C96DAC}"/>
              </a:ext>
            </a:extLst>
          </p:cNvPr>
          <p:cNvSpPr txBox="1"/>
          <p:nvPr/>
        </p:nvSpPr>
        <p:spPr>
          <a:xfrm>
            <a:off x="7409364" y="1994386"/>
            <a:ext cx="199659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9" action="ppaction://hlinksldjump"/>
              </a:rPr>
              <a:t>Managing service agents - Buy</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6" name="TextBox 5">
            <a:extLst>
              <a:ext uri="{FF2B5EF4-FFF2-40B4-BE49-F238E27FC236}">
                <a16:creationId xmlns:a16="http://schemas.microsoft.com/office/drawing/2014/main" id="{BD2CC0E2-D970-6C58-A471-89AE096CE4E0}"/>
              </a:ext>
            </a:extLst>
          </p:cNvPr>
          <p:cNvSpPr txBox="1"/>
          <p:nvPr/>
        </p:nvSpPr>
        <p:spPr>
          <a:xfrm>
            <a:off x="7409363" y="2225895"/>
            <a:ext cx="1996591" cy="445122"/>
          </a:xfrm>
          <a:prstGeom prst="rect">
            <a:avLst/>
          </a:prstGeom>
          <a:noFill/>
        </p:spPr>
        <p:txBody>
          <a:bodyPr wrap="square" lIns="0" tIns="0" rIns="0" bIns="0" rtlCol="0">
            <a:spAutoFit/>
          </a:bodyPr>
          <a:lstStyle/>
          <a:p>
            <a:pPr lvl="0" algn="ctr">
              <a:lnSpc>
                <a:spcPct val="110000"/>
              </a:lnSpc>
              <a:defRPr/>
            </a:pPr>
            <a:r>
              <a:rPr lang="en-US" sz="900" noProof="0" dirty="0">
                <a:solidFill>
                  <a:srgbClr val="000000"/>
                </a:solidFill>
                <a:latin typeface="Segoe UI" panose="020B0502040204020203" pitchFamily="34" charset="0"/>
                <a:cs typeface="Segoe UI" panose="020B0502040204020203" pitchFamily="34" charset="0"/>
              </a:rPr>
              <a:t>Draft work orders based on customer requests and match technicians based on issue complexity and availability</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 name="AI Prospecting 2">
            <a:extLst>
              <a:ext uri="{FF2B5EF4-FFF2-40B4-BE49-F238E27FC236}">
                <a16:creationId xmlns:a16="http://schemas.microsoft.com/office/drawing/2014/main" id="{2B1F7DBB-001F-B2D3-788A-D12EEF9CF3AF}"/>
              </a:ext>
            </a:extLst>
          </p:cNvPr>
          <p:cNvSpPr txBox="1"/>
          <p:nvPr/>
        </p:nvSpPr>
        <p:spPr>
          <a:xfrm>
            <a:off x="7463655" y="2873183"/>
            <a:ext cx="1996591" cy="1560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hlinkClick r:id="rId10" action="ppaction://hlinksldjump"/>
              </a:rPr>
              <a:t>Assist service advisors - Extend</a:t>
            </a:r>
            <a:endParaRPr kumimoji="0" lang="en-US" sz="1000" b="0" i="0" u="none" strike="noStrike" kern="1200" cap="none" spc="0" normalizeH="0" baseline="0" noProof="0" dirty="0">
              <a:ln>
                <a:noFill/>
              </a:ln>
              <a:solidFill>
                <a:srgbClr val="0070C0"/>
              </a:solidFill>
              <a:effectLst/>
              <a:uLnTx/>
              <a:uFillTx/>
              <a:latin typeface="Segoe UI Semibold"/>
              <a:ea typeface="+mn-ea"/>
              <a:cs typeface="Segoe UI" panose="020B0502040204020203" pitchFamily="34" charset="0"/>
            </a:endParaRPr>
          </a:p>
        </p:txBody>
      </p:sp>
      <p:sp>
        <p:nvSpPr>
          <p:cNvPr id="8" name="TextBox 7">
            <a:extLst>
              <a:ext uri="{FF2B5EF4-FFF2-40B4-BE49-F238E27FC236}">
                <a16:creationId xmlns:a16="http://schemas.microsoft.com/office/drawing/2014/main" id="{B84834E8-351D-BD62-F318-4D1161EF6571}"/>
              </a:ext>
            </a:extLst>
          </p:cNvPr>
          <p:cNvSpPr txBox="1"/>
          <p:nvPr/>
        </p:nvSpPr>
        <p:spPr>
          <a:xfrm>
            <a:off x="7463654" y="3104692"/>
            <a:ext cx="1996591" cy="292772"/>
          </a:xfrm>
          <a:prstGeom prst="rect">
            <a:avLst/>
          </a:prstGeom>
          <a:noFill/>
        </p:spPr>
        <p:txBody>
          <a:bodyPr wrap="square" lIns="0" tIns="0" rIns="0" bIns="0" rtlCol="0">
            <a:spAutoFit/>
          </a:bodyPr>
          <a:lstStyle/>
          <a:p>
            <a:pPr lvl="0" algn="ctr">
              <a:lnSpc>
                <a:spcPct val="110000"/>
              </a:lnSpc>
              <a:defRPr/>
            </a:pPr>
            <a:r>
              <a:rPr lang="en-US" sz="900" dirty="0">
                <a:solidFill>
                  <a:srgbClr val="000000"/>
                </a:solidFill>
                <a:latin typeface="Segoe UI" panose="020B0502040204020203" pitchFamily="34" charset="0"/>
                <a:cs typeface="Segoe UI" panose="020B0502040204020203" pitchFamily="34" charset="0"/>
              </a:rPr>
              <a:t>Help field engineers solve customer issues</a:t>
            </a:r>
            <a:endPar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87289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75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75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27" grpId="0"/>
      <p:bldP spid="40" grpId="0"/>
      <p:bldP spid="13" grpId="0"/>
      <p:bldP spid="3"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Calls handled by agents</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625208" y="142976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32597" fontAlgn="auto">
              <a:lnSpc>
                <a:spcPct val="100000"/>
              </a:lnSpc>
              <a:spcBef>
                <a:spcPts val="0"/>
              </a:spcBef>
              <a:spcAft>
                <a:spcPts val="600"/>
              </a:spcAft>
              <a:buClrTx/>
              <a:buSzTx/>
              <a:buNone/>
              <a:tabLst/>
              <a:defRPr/>
            </a:pPr>
            <a:r>
              <a:rPr lang="en-US" sz="1200" noProof="0">
                <a:solidFill>
                  <a:srgbClr val="000000"/>
                </a:solidFill>
                <a:latin typeface="Segoe UI"/>
                <a:cs typeface="Segoe UI" panose="020B0502040204020203" pitchFamily="34" charset="0"/>
              </a:rPr>
              <a:t>Organizations can use Copilot to develop self-service options for customers whether that is natural language search on a website or automated call systems. These solutions can reduce the number of calls that require a customer service agent.</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a:latin typeface="Segoe UI"/>
                <a:cs typeface="Segoe UI" panose="020B0502040204020203" pitchFamily="34" charset="0"/>
              </a:rPr>
              <a:t>Copilot for Service</a:t>
            </a:r>
          </a:p>
          <a:p>
            <a:pPr marL="0" indent="0" defTabSz="932597">
              <a:spcBef>
                <a:spcPts val="0"/>
              </a:spcBef>
              <a:spcAft>
                <a:spcPts val="600"/>
              </a:spcAft>
              <a:buSzTx/>
              <a:buNone/>
              <a:defRPr/>
            </a:pPr>
            <a:r>
              <a:rPr lang="en-US" sz="1200" noProof="0">
                <a:latin typeface="Segoe UI"/>
                <a:cs typeface="Segoe UI" panose="020B0502040204020203" pitchFamily="34" charset="0"/>
              </a:rPr>
              <a:t>Copilot Studio</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4" y="4118034"/>
            <a:ext cx="6657539"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reduce calls</a:t>
            </a: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93097" y="2552828"/>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IT App Developer</a:t>
            </a:r>
          </a:p>
          <a:p>
            <a:pPr defTabSz="932597">
              <a:lnSpc>
                <a:spcPct val="100000"/>
              </a:lnSpc>
              <a:spcBef>
                <a:spcPts val="0"/>
              </a:spcBef>
              <a:spcAft>
                <a:spcPts val="600"/>
              </a:spcAft>
              <a:defRPr/>
            </a:pPr>
            <a:r>
              <a:rPr lang="en-US" sz="1200" noProof="0">
                <a:latin typeface="Segoe UI"/>
              </a:rPr>
              <a:t>Product Designer</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649186"/>
            <a:ext cx="4113656" cy="69852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lang="en-US" sz="1200" b="1" noProof="0">
                <a:solidFill>
                  <a:schemeClr val="accent2">
                    <a:lumMod val="50000"/>
                  </a:schemeClr>
                </a:solidFill>
                <a:latin typeface="Segoe UI Semibold"/>
              </a:rPr>
              <a:t>Self-service bots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Create knowledge databases that Copilot can access</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Use web-based chat bots or call automation.</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649186"/>
            <a:ext cx="2579266" cy="69852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chemeClr val="accent2">
                    <a:lumMod val="50000"/>
                  </a:schemeClr>
                </a:solidFill>
                <a:latin typeface="Segoe UI Semibold"/>
              </a:rPr>
              <a:t>Improve quality</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product documentation</a:t>
            </a:r>
          </a:p>
          <a:p>
            <a:pPr marL="142875" indent="-142875" defTabSz="932597">
              <a:spcBef>
                <a:spcPts val="0"/>
              </a:spcBef>
              <a:buFont typeface="Arial" panose="020B0604020202020204" pitchFamily="34" charset="0"/>
              <a:buChar char="•"/>
              <a:defRPr/>
            </a:pPr>
            <a:r>
              <a:rPr lang="en-US" sz="1050" noProof="0">
                <a:solidFill>
                  <a:srgbClr val="000000"/>
                </a:solidFill>
                <a:latin typeface="Segoe UI"/>
                <a:cs typeface="Segoe UI" panose="020B0502040204020203" pitchFamily="34" charset="0"/>
              </a:rPr>
              <a:t>Improve product designs and quality</a:t>
            </a:r>
          </a:p>
        </p:txBody>
      </p:sp>
    </p:spTree>
    <p:extLst>
      <p:ext uri="{BB962C8B-B14F-4D97-AF65-F5344CB8AC3E}">
        <p14:creationId xmlns:p14="http://schemas.microsoft.com/office/powerpoint/2010/main" val="351912299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4953</Words>
  <Application>Microsoft Office PowerPoint</Application>
  <PresentationFormat>Widescreen</PresentationFormat>
  <Paragraphs>561</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Customer Service</vt:lpstr>
      <vt:lpstr>Copilot Customer Service scenarios</vt:lpstr>
      <vt:lpstr>Using Copilot in Customer Service</vt:lpstr>
      <vt:lpstr>Optimize costs in Customer Service</vt:lpstr>
      <vt:lpstr>KPI – Calls handled by agents </vt:lpstr>
      <vt:lpstr>KPI – Issue resolution time </vt:lpstr>
      <vt:lpstr>KPI – First call resolution (FCR) </vt:lpstr>
      <vt:lpstr>KPI – Service quality scores </vt:lpstr>
      <vt:lpstr>KPI – Customer satisfaction score (CSAT)   </vt:lpstr>
      <vt:lpstr>Customer Service | Respond to a customer complaint (Copilot for Service)</vt:lpstr>
      <vt:lpstr>Customer Service | Respond to a customer complaint (Microsoft 365 Copilot)</vt:lpstr>
      <vt:lpstr>Customer Service | Identify a root-cause</vt:lpstr>
      <vt:lpstr>Customer Service | Boost field efficiency</vt:lpstr>
      <vt:lpstr>Customer Service | Managing service agents</vt:lpstr>
      <vt:lpstr>Customer Service | Assist service advisors</vt:lpstr>
      <vt:lpstr>Customer Service | Communication Logging</vt:lpstr>
      <vt:lpstr>A day in the life of a Service agent</vt:lpstr>
      <vt:lpstr>A day in the life of a Customer Support Director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