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33"/>
  </p:notesMasterIdLst>
  <p:sldIdLst>
    <p:sldId id="1633" r:id="rId5"/>
    <p:sldId id="375" r:id="rId6"/>
    <p:sldId id="440" r:id="rId7"/>
    <p:sldId id="334" r:id="rId8"/>
    <p:sldId id="261" r:id="rId9"/>
    <p:sldId id="352" r:id="rId10"/>
    <p:sldId id="2147483598" r:id="rId11"/>
    <p:sldId id="438" r:id="rId12"/>
    <p:sldId id="439" r:id="rId13"/>
    <p:sldId id="268" r:id="rId14"/>
    <p:sldId id="2147483582" r:id="rId15"/>
    <p:sldId id="2147483580" r:id="rId16"/>
    <p:sldId id="2147483581" r:id="rId17"/>
    <p:sldId id="324" r:id="rId18"/>
    <p:sldId id="2147483579" r:id="rId19"/>
    <p:sldId id="270" r:id="rId20"/>
    <p:sldId id="323" r:id="rId21"/>
    <p:sldId id="325" r:id="rId22"/>
    <p:sldId id="322" r:id="rId23"/>
    <p:sldId id="432" r:id="rId24"/>
    <p:sldId id="453" r:id="rId25"/>
    <p:sldId id="454" r:id="rId26"/>
    <p:sldId id="455" r:id="rId27"/>
    <p:sldId id="574" r:id="rId28"/>
    <p:sldId id="575" r:id="rId29"/>
    <p:sldId id="576" r:id="rId30"/>
    <p:sldId id="577" r:id="rId31"/>
    <p:sldId id="5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715" dt="2025-03-09T20:13:40.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50" autoAdjust="0"/>
    <p:restoredTop sz="94660"/>
  </p:normalViewPr>
  <p:slideViewPr>
    <p:cSldViewPr snapToGrid="0">
      <p:cViewPr varScale="1">
        <p:scale>
          <a:sx n="90" d="100"/>
          <a:sy n="90" d="100"/>
        </p:scale>
        <p:origin x="114" y="30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A1EF4-746F-D221-432A-86E6A10CF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4427A-2DF3-7CF9-9C2F-2F377A9EC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59738-E8F6-E752-BD17-3C98BD0368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0B9D9B-E83F-8792-CFAD-425FE9BBBC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867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2346-E902-C689-4809-C57ABEFE0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29775-B8A8-ED72-50D5-E8CD3D5DD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664D7-F9F9-612E-A745-31E2426349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514536-4AFC-77F5-5211-89F3A1B88D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3090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85751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78065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78065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23899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22079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76908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4953"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14846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14846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85751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78065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78065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23899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23899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22079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76908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14846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14846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14846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73818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svg"/><Relationship Id="rId7"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svg"/><Relationship Id="rId7"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8.sv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hyperlink" Target="https://support.microsoft.com/en-us/topic/overview-of-microsoft-365-chat-preview-5b00a52d-7296-48ee-b938-b95b7209f737"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3.png"/><Relationship Id="rId7"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28.svg"/><Relationship Id="rId4" Type="http://schemas.openxmlformats.org/officeDocument/2006/relationships/image" Target="../media/image29.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8.svg"/><Relationship Id="rId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33.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6.sv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sv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4.pn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30.png"/><Relationship Id="rId17" Type="http://schemas.openxmlformats.org/officeDocument/2006/relationships/image" Target="../media/image43.png"/><Relationship Id="rId2" Type="http://schemas.openxmlformats.org/officeDocument/2006/relationships/image" Target="../media/image35.png"/><Relationship Id="rId16"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31.png"/><Relationship Id="rId5" Type="http://schemas.openxmlformats.org/officeDocument/2006/relationships/image" Target="../media/image38.svg"/><Relationship Id="rId15" Type="http://schemas.openxmlformats.org/officeDocument/2006/relationships/image" Target="../media/image13.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3.pn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33.png"/><Relationship Id="rId17" Type="http://schemas.openxmlformats.org/officeDocument/2006/relationships/image" Target="../media/image44.png"/><Relationship Id="rId2" Type="http://schemas.openxmlformats.org/officeDocument/2006/relationships/image" Target="../media/image35.png"/><Relationship Id="rId16"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31.png"/><Relationship Id="rId5" Type="http://schemas.openxmlformats.org/officeDocument/2006/relationships/image" Target="../media/image38.svg"/><Relationship Id="rId15" Type="http://schemas.openxmlformats.org/officeDocument/2006/relationships/image" Target="../media/image34.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4.pn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30.png"/><Relationship Id="rId17" Type="http://schemas.openxmlformats.org/officeDocument/2006/relationships/image" Target="../media/image47.png"/><Relationship Id="rId2" Type="http://schemas.openxmlformats.org/officeDocument/2006/relationships/image" Target="../media/image35.png"/><Relationship Id="rId16" Type="http://schemas.openxmlformats.org/officeDocument/2006/relationships/image" Target="../media/image46.sv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13.png"/><Relationship Id="rId5" Type="http://schemas.openxmlformats.org/officeDocument/2006/relationships/image" Target="../media/image38.svg"/><Relationship Id="rId15" Type="http://schemas.openxmlformats.org/officeDocument/2006/relationships/image" Target="../media/image45.png"/><Relationship Id="rId10" Type="http://schemas.openxmlformats.org/officeDocument/2006/relationships/image" Target="../media/image3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3.png"/><Relationship Id="rId18"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33.png"/><Relationship Id="rId17" Type="http://schemas.openxmlformats.org/officeDocument/2006/relationships/image" Target="../media/image45.pn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31.png"/><Relationship Id="rId5" Type="http://schemas.openxmlformats.org/officeDocument/2006/relationships/image" Target="../media/image38.svg"/><Relationship Id="rId15" Type="http://schemas.openxmlformats.org/officeDocument/2006/relationships/image" Target="../media/image48.png"/><Relationship Id="rId10" Type="http://schemas.openxmlformats.org/officeDocument/2006/relationships/hyperlink" Target="https://support.microsoft.com/en-us/topic/overview-of-microsoft-365-chat-preview-5b00a52d-7296-48ee-b938-b95b7209f737" TargetMode="External"/><Relationship Id="rId19" Type="http://schemas.openxmlformats.org/officeDocument/2006/relationships/image" Target="../media/image50.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0.svg"/><Relationship Id="rId3" Type="http://schemas.openxmlformats.org/officeDocument/2006/relationships/image" Target="../media/image42.svg"/><Relationship Id="rId7" Type="http://schemas.openxmlformats.org/officeDocument/2006/relationships/image" Target="../media/image34.png"/><Relationship Id="rId12" Type="http://schemas.openxmlformats.org/officeDocument/2006/relationships/image" Target="../media/image52.png"/><Relationship Id="rId17" Type="http://schemas.openxmlformats.org/officeDocument/2006/relationships/image" Target="../media/image39.png"/><Relationship Id="rId2" Type="http://schemas.openxmlformats.org/officeDocument/2006/relationships/image" Target="../media/image41.png"/><Relationship Id="rId16" Type="http://schemas.openxmlformats.org/officeDocument/2006/relationships/image" Target="../media/image36.svg"/><Relationship Id="rId1" Type="http://schemas.openxmlformats.org/officeDocument/2006/relationships/slideLayout" Target="../slideLayouts/slideLayout8.xml"/><Relationship Id="rId6" Type="http://schemas.openxmlformats.org/officeDocument/2006/relationships/image" Target="../media/image30.png"/><Relationship Id="rId11" Type="http://schemas.openxmlformats.org/officeDocument/2006/relationships/image" Target="../media/image51.png"/><Relationship Id="rId5" Type="http://schemas.openxmlformats.org/officeDocument/2006/relationships/image" Target="../media/image31.png"/><Relationship Id="rId15" Type="http://schemas.openxmlformats.org/officeDocument/2006/relationships/image" Target="../media/image35.png"/><Relationship Id="rId10" Type="http://schemas.openxmlformats.org/officeDocument/2006/relationships/image" Target="../media/image13.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2.png"/><Relationship Id="rId14" Type="http://schemas.openxmlformats.org/officeDocument/2006/relationships/image" Target="../media/image38.sv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3.pn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32.png"/><Relationship Id="rId17" Type="http://schemas.openxmlformats.org/officeDocument/2006/relationships/image" Target="../media/image53.png"/><Relationship Id="rId2" Type="http://schemas.openxmlformats.org/officeDocument/2006/relationships/image" Target="../media/image35.png"/><Relationship Id="rId16" Type="http://schemas.openxmlformats.org/officeDocument/2006/relationships/image" Target="../media/image46.sv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34.png"/><Relationship Id="rId5" Type="http://schemas.openxmlformats.org/officeDocument/2006/relationships/image" Target="../media/image38.svg"/><Relationship Id="rId15" Type="http://schemas.openxmlformats.org/officeDocument/2006/relationships/image" Target="../media/image45.png"/><Relationship Id="rId10" Type="http://schemas.openxmlformats.org/officeDocument/2006/relationships/image" Target="../media/image30.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3.png"/><Relationship Id="rId3" Type="http://schemas.openxmlformats.org/officeDocument/2006/relationships/image" Target="../media/image42.svg"/><Relationship Id="rId7" Type="http://schemas.openxmlformats.org/officeDocument/2006/relationships/image" Target="../media/image40.svg"/><Relationship Id="rId12" Type="http://schemas.openxmlformats.org/officeDocument/2006/relationships/image" Target="../media/image30.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31.png"/><Relationship Id="rId5" Type="http://schemas.openxmlformats.org/officeDocument/2006/relationships/image" Target="../media/image38.svg"/><Relationship Id="rId15" Type="http://schemas.openxmlformats.org/officeDocument/2006/relationships/image" Target="../media/image54.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7.png"/><Relationship Id="rId9" Type="http://schemas.openxmlformats.org/officeDocument/2006/relationships/image" Target="../media/image32.png"/><Relationship Id="rId1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38.svg"/><Relationship Id="rId12"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40.svg"/><Relationship Id="rId10" Type="http://schemas.openxmlformats.org/officeDocument/2006/relationships/image" Target="../media/image55.png"/><Relationship Id="rId4" Type="http://schemas.openxmlformats.org/officeDocument/2006/relationships/image" Target="../media/image39.png"/><Relationship Id="rId9" Type="http://schemas.openxmlformats.org/officeDocument/2006/relationships/image" Target="../media/image42.sv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38.svg"/><Relationship Id="rId12" Type="http://schemas.openxmlformats.org/officeDocument/2006/relationships/image" Target="../media/image56.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31.png"/><Relationship Id="rId5" Type="http://schemas.openxmlformats.org/officeDocument/2006/relationships/image" Target="../media/image40.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9.png"/><Relationship Id="rId9" Type="http://schemas.openxmlformats.org/officeDocument/2006/relationships/image" Target="../media/image42.sv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38.svg"/><Relationship Id="rId12" Type="http://schemas.openxmlformats.org/officeDocument/2006/relationships/image" Target="../media/image57.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31.png"/><Relationship Id="rId5" Type="http://schemas.openxmlformats.org/officeDocument/2006/relationships/image" Target="../media/image40.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9.png"/><Relationship Id="rId9" Type="http://schemas.openxmlformats.org/officeDocument/2006/relationships/image" Target="../media/image42.sv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1.png"/><Relationship Id="rId3" Type="http://schemas.openxmlformats.org/officeDocument/2006/relationships/image" Target="../media/image36.svg"/><Relationship Id="rId7" Type="http://schemas.openxmlformats.org/officeDocument/2006/relationships/image" Target="../media/image38.sv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35.png"/><Relationship Id="rId16"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30.png"/><Relationship Id="rId5" Type="http://schemas.openxmlformats.org/officeDocument/2006/relationships/image" Target="../media/image40.svg"/><Relationship Id="rId15" Type="http://schemas.openxmlformats.org/officeDocument/2006/relationships/image" Target="../media/image33.png"/><Relationship Id="rId10" Type="http://schemas.openxmlformats.org/officeDocument/2006/relationships/image" Target="../media/image34.png"/><Relationship Id="rId4" Type="http://schemas.openxmlformats.org/officeDocument/2006/relationships/image" Target="../media/image39.png"/><Relationship Id="rId9" Type="http://schemas.openxmlformats.org/officeDocument/2006/relationships/image" Target="../media/image42.svg"/><Relationship Id="rId1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36.svg"/><Relationship Id="rId7" Type="http://schemas.openxmlformats.org/officeDocument/2006/relationships/image" Target="../media/image38.svg"/><Relationship Id="rId12" Type="http://schemas.openxmlformats.org/officeDocument/2006/relationships/image" Target="../media/image33.png"/><Relationship Id="rId2" Type="http://schemas.openxmlformats.org/officeDocument/2006/relationships/image" Target="../media/image35.png"/><Relationship Id="rId16" Type="http://schemas.openxmlformats.org/officeDocument/2006/relationships/image" Target="../media/image56.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30.png"/><Relationship Id="rId5" Type="http://schemas.openxmlformats.org/officeDocument/2006/relationships/image" Target="../media/image40.svg"/><Relationship Id="rId15" Type="http://schemas.openxmlformats.org/officeDocument/2006/relationships/image" Target="../media/image32.png"/><Relationship Id="rId10" Type="http://schemas.openxmlformats.org/officeDocument/2006/relationships/image" Target="../media/image34.png"/><Relationship Id="rId4" Type="http://schemas.openxmlformats.org/officeDocument/2006/relationships/image" Target="../media/image39.png"/><Relationship Id="rId9" Type="http://schemas.openxmlformats.org/officeDocument/2006/relationships/image" Target="../media/image42.svg"/><Relationship Id="rId1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4.png"/><Relationship Id="rId18" Type="http://schemas.openxmlformats.org/officeDocument/2006/relationships/image" Target="../media/image58.png"/><Relationship Id="rId3" Type="http://schemas.openxmlformats.org/officeDocument/2006/relationships/image" Target="../media/image36.svg"/><Relationship Id="rId7" Type="http://schemas.openxmlformats.org/officeDocument/2006/relationships/image" Target="../media/image38.svg"/><Relationship Id="rId12" Type="http://schemas.openxmlformats.org/officeDocument/2006/relationships/image" Target="../media/image32.png"/><Relationship Id="rId17" Type="http://schemas.openxmlformats.org/officeDocument/2006/relationships/image" Target="../media/image33.png"/><Relationship Id="rId2" Type="http://schemas.openxmlformats.org/officeDocument/2006/relationships/image" Target="../media/image35.png"/><Relationship Id="rId16"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31.png"/><Relationship Id="rId5" Type="http://schemas.openxmlformats.org/officeDocument/2006/relationships/image" Target="../media/image40.svg"/><Relationship Id="rId15" Type="http://schemas.openxmlformats.org/officeDocument/2006/relationships/image" Target="../media/image46.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9.png"/><Relationship Id="rId9" Type="http://schemas.openxmlformats.org/officeDocument/2006/relationships/image" Target="../media/image42.svg"/><Relationship Id="rId1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image" Target="../media/image20.jpeg"/><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3.jpeg"/><Relationship Id="rId11" Type="http://schemas.openxmlformats.org/officeDocument/2006/relationships/slide" Target="slide13.xml"/><Relationship Id="rId5" Type="http://schemas.openxmlformats.org/officeDocument/2006/relationships/image" Target="../media/image22.jpeg"/><Relationship Id="rId10" Type="http://schemas.openxmlformats.org/officeDocument/2006/relationships/slide" Target="slide12.xml"/><Relationship Id="rId4" Type="http://schemas.openxmlformats.org/officeDocument/2006/relationships/image" Target="../media/image21.jpeg"/><Relationship Id="rId9"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1.xml"/><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9.xml"/><Relationship Id="rId10" Type="http://schemas.openxmlformats.org/officeDocument/2006/relationships/image" Target="../media/image24.png"/><Relationship Id="rId4" Type="http://schemas.openxmlformats.org/officeDocument/2006/relationships/slide" Target="slide12.xml"/><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6.sv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sv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p:txBody>
          <a:bodyPr/>
          <a:lstStyle/>
          <a:p>
            <a:r>
              <a:rPr lang="en-US" noProof="0">
                <a:solidFill>
                  <a:srgbClr val="0078D4"/>
                </a:solidFill>
              </a:rPr>
              <a:t>Education | </a:t>
            </a:r>
            <a:r>
              <a:rPr lang="en-US" noProof="0"/>
              <a:t>Workforce planning</a:t>
            </a:r>
          </a:p>
        </p:txBody>
      </p:sp>
      <p:sp>
        <p:nvSpPr>
          <p:cNvPr id="33" name="Text Placeholder 32">
            <a:extLst>
              <a:ext uri="{FF2B5EF4-FFF2-40B4-BE49-F238E27FC236}">
                <a16:creationId xmlns:a16="http://schemas.microsoft.com/office/drawing/2014/main" id="{D9A9AE2B-228C-4F30-2035-0C68A095CE9C}"/>
              </a:ext>
            </a:extLst>
          </p:cNvPr>
          <p:cNvSpPr>
            <a:spLocks noGrp="1"/>
          </p:cNvSpPr>
          <p:nvPr>
            <p:ph type="body" sz="quarter" idx="30"/>
          </p:nvPr>
        </p:nvSpPr>
        <p:spPr/>
        <p:txBody>
          <a:bodyPr/>
          <a:lstStyle/>
          <a:p>
            <a:r>
              <a:rPr lang="en-US" dirty="0"/>
              <a:t>Buy</a:t>
            </a:r>
          </a:p>
        </p:txBody>
      </p:sp>
      <p:sp>
        <p:nvSpPr>
          <p:cNvPr id="30" name="Text Placeholder 29">
            <a:extLst>
              <a:ext uri="{FF2B5EF4-FFF2-40B4-BE49-F238E27FC236}">
                <a16:creationId xmlns:a16="http://schemas.microsoft.com/office/drawing/2014/main" id="{C6729775-5F6D-F5CB-D227-95895DC9B8E1}"/>
              </a:ext>
            </a:extLst>
          </p:cNvPr>
          <p:cNvSpPr>
            <a:spLocks noGrp="1"/>
          </p:cNvSpPr>
          <p:nvPr>
            <p:ph type="body" sz="quarter" idx="17"/>
          </p:nvPr>
        </p:nvSpPr>
        <p:spPr>
          <a:xfrm>
            <a:off x="6519224" y="521099"/>
            <a:ext cx="3599821" cy="169277"/>
          </a:xfrm>
        </p:spPr>
        <p:txBody>
          <a:bodyPr/>
          <a:lstStyle/>
          <a:p>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46" name="Text Placeholder 45">
            <a:extLst>
              <a:ext uri="{FF2B5EF4-FFF2-40B4-BE49-F238E27FC236}">
                <a16:creationId xmlns:a16="http://schemas.microsoft.com/office/drawing/2014/main" id="{5FC23C83-9B97-C1AE-1053-5570C64F0412}"/>
              </a:ext>
            </a:extLst>
          </p:cNvPr>
          <p:cNvSpPr>
            <a:spLocks noGrp="1"/>
          </p:cNvSpPr>
          <p:nvPr>
            <p:ph type="body" sz="quarter" idx="11"/>
          </p:nvPr>
        </p:nvSpPr>
        <p:spPr/>
        <p:txBody>
          <a:bodyPr/>
          <a:lstStyle/>
          <a:p>
            <a:r>
              <a:rPr lang="en-US" noProof="0"/>
              <a:t>1. Issue identification</a:t>
            </a:r>
          </a:p>
        </p:txBody>
      </p:sp>
      <p:sp>
        <p:nvSpPr>
          <p:cNvPr id="52" name="Text Placeholder 51">
            <a:extLst>
              <a:ext uri="{FF2B5EF4-FFF2-40B4-BE49-F238E27FC236}">
                <a16:creationId xmlns:a16="http://schemas.microsoft.com/office/drawing/2014/main" id="{CD4BC295-4AAD-D5D8-2E10-D3894A4656FD}"/>
              </a:ext>
            </a:extLst>
          </p:cNvPr>
          <p:cNvSpPr>
            <a:spLocks noGrp="1"/>
          </p:cNvSpPr>
          <p:nvPr>
            <p:ph type="body" sz="quarter" idx="18"/>
          </p:nvPr>
        </p:nvSpPr>
        <p:spPr/>
        <p:txBody>
          <a:bodyPr/>
          <a:lstStyle/>
          <a:p>
            <a:pPr>
              <a:spcAft>
                <a:spcPts val="400"/>
              </a:spcAft>
              <a:defRPr/>
            </a:pPr>
            <a:r>
              <a:rPr lang="en-US" sz="900" noProof="0"/>
              <a:t>Draft a proactive workforce strategy &amp; plan to future proof academic programs and research success at your university.</a:t>
            </a:r>
            <a:endParaRPr lang="en-US" sz="900" noProof="0">
              <a:ea typeface="Segoe UI" pitchFamily="34" charset="0"/>
              <a:cs typeface="Arial" panose="020B0604020202020204" pitchFamily="34" charset="0"/>
            </a:endParaRPr>
          </a:p>
        </p:txBody>
      </p:sp>
      <p:sp>
        <p:nvSpPr>
          <p:cNvPr id="55" name="Text Placeholder 54">
            <a:extLst>
              <a:ext uri="{FF2B5EF4-FFF2-40B4-BE49-F238E27FC236}">
                <a16:creationId xmlns:a16="http://schemas.microsoft.com/office/drawing/2014/main" id="{44442DCA-3E99-686D-6918-C54DED8F27F1}"/>
              </a:ext>
            </a:extLst>
          </p:cNvPr>
          <p:cNvSpPr>
            <a:spLocks noGrp="1"/>
          </p:cNvSpPr>
          <p:nvPr>
            <p:ph type="body" sz="quarter" idx="21"/>
          </p:nvPr>
        </p:nvSpPr>
        <p:spPr/>
        <p:txBody>
          <a:bodyPr>
            <a:normAutofit/>
          </a:bodyPr>
          <a:lstStyle/>
          <a:p>
            <a:pPr lvl="0"/>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Identify</a:t>
            </a:r>
            <a:r>
              <a:rPr lang="en-US" noProof="0"/>
              <a:t> current research goals and academic objectives across the university to save time and avoid the need to review manually.</a:t>
            </a:r>
          </a:p>
        </p:txBody>
      </p:sp>
      <p:sp>
        <p:nvSpPr>
          <p:cNvPr id="48" name="Text Placeholder 47">
            <a:extLst>
              <a:ext uri="{FF2B5EF4-FFF2-40B4-BE49-F238E27FC236}">
                <a16:creationId xmlns:a16="http://schemas.microsoft.com/office/drawing/2014/main" id="{AB25D267-E5FA-29AD-AC96-E0F622F82C2A}"/>
              </a:ext>
            </a:extLst>
          </p:cNvPr>
          <p:cNvSpPr>
            <a:spLocks noGrp="1"/>
          </p:cNvSpPr>
          <p:nvPr>
            <p:ph type="body" sz="quarter" idx="13"/>
          </p:nvPr>
        </p:nvSpPr>
        <p:spPr/>
        <p:txBody>
          <a:bodyPr/>
          <a:lstStyle/>
          <a:p>
            <a:r>
              <a:rPr lang="en-US" noProof="0"/>
              <a:t>2. Current state assessment</a:t>
            </a:r>
          </a:p>
        </p:txBody>
      </p:sp>
      <p:sp>
        <p:nvSpPr>
          <p:cNvPr id="53" name="Text Placeholder 52">
            <a:extLst>
              <a:ext uri="{FF2B5EF4-FFF2-40B4-BE49-F238E27FC236}">
                <a16:creationId xmlns:a16="http://schemas.microsoft.com/office/drawing/2014/main" id="{147E457C-2D72-1219-973B-4486A63F07FB}"/>
              </a:ext>
            </a:extLst>
          </p:cNvPr>
          <p:cNvSpPr>
            <a:spLocks noGrp="1"/>
          </p:cNvSpPr>
          <p:nvPr>
            <p:ph type="body" sz="quarter" idx="19"/>
          </p:nvPr>
        </p:nvSpPr>
        <p:spPr/>
        <p:txBody>
          <a:bodyPr>
            <a:normAutofit/>
          </a:bodyPr>
          <a:lstStyle/>
          <a:p>
            <a:pPr>
              <a:spcAft>
                <a:spcPts val="400"/>
              </a:spcAft>
              <a:defRPr/>
            </a:pPr>
            <a:r>
              <a:rPr lang="en-US" sz="900" noProof="0">
                <a:ea typeface="Segoe UI" pitchFamily="34" charset="0"/>
                <a:cs typeface="Arial" panose="020B0604020202020204" pitchFamily="34" charset="0"/>
              </a:rPr>
              <a:t>Assess departmental staffing needs and skills gaps, weighing-in data from HR records, budget reports, faculty profiles, feedback and enrollment projections to create a central repository.</a:t>
            </a:r>
          </a:p>
        </p:txBody>
      </p:sp>
      <p:sp>
        <p:nvSpPr>
          <p:cNvPr id="57" name="Text Placeholder 56">
            <a:extLst>
              <a:ext uri="{FF2B5EF4-FFF2-40B4-BE49-F238E27FC236}">
                <a16:creationId xmlns:a16="http://schemas.microsoft.com/office/drawing/2014/main" id="{7CFD27D4-8502-6940-A00F-A79E86C0C844}"/>
              </a:ext>
            </a:extLst>
          </p:cNvPr>
          <p:cNvSpPr>
            <a:spLocks noGrp="1"/>
          </p:cNvSpPr>
          <p:nvPr>
            <p:ph type="body" sz="quarter" idx="23"/>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Avoid manually reviewing relevant resources </a:t>
            </a:r>
            <a:r>
              <a:rPr lang="en-US" noProof="0"/>
              <a:t>by using Copilot to retrieve relevant data from identified records, reports, and discussions, and </a:t>
            </a:r>
            <a:r>
              <a:rPr lang="en-US" b="1" noProof="0"/>
              <a:t>summarize</a:t>
            </a:r>
            <a:r>
              <a:rPr lang="en-US" noProof="0"/>
              <a:t> key insights.</a:t>
            </a:r>
          </a:p>
        </p:txBody>
      </p:sp>
      <p:sp>
        <p:nvSpPr>
          <p:cNvPr id="50" name="Text Placeholder 49">
            <a:extLst>
              <a:ext uri="{FF2B5EF4-FFF2-40B4-BE49-F238E27FC236}">
                <a16:creationId xmlns:a16="http://schemas.microsoft.com/office/drawing/2014/main" id="{55B00B3F-B874-46BA-A1A9-504F817840CD}"/>
              </a:ext>
            </a:extLst>
          </p:cNvPr>
          <p:cNvSpPr>
            <a:spLocks noGrp="1"/>
          </p:cNvSpPr>
          <p:nvPr>
            <p:ph type="body" sz="quarter" idx="15"/>
          </p:nvPr>
        </p:nvSpPr>
        <p:spPr/>
        <p:txBody>
          <a:bodyPr/>
          <a:lstStyle/>
          <a:p>
            <a:r>
              <a:rPr lang="en-US" noProof="0"/>
              <a:t>3. Future state and gap analysis</a:t>
            </a:r>
          </a:p>
        </p:txBody>
      </p:sp>
      <p:sp>
        <p:nvSpPr>
          <p:cNvPr id="54" name="Text Placeholder 53">
            <a:extLst>
              <a:ext uri="{FF2B5EF4-FFF2-40B4-BE49-F238E27FC236}">
                <a16:creationId xmlns:a16="http://schemas.microsoft.com/office/drawing/2014/main" id="{F6E69EFD-4E42-18DB-3CCC-1B1AC765EA91}"/>
              </a:ext>
            </a:extLst>
          </p:cNvPr>
          <p:cNvSpPr>
            <a:spLocks noGrp="1"/>
          </p:cNvSpPr>
          <p:nvPr>
            <p:ph type="body" sz="quarter" idx="20"/>
          </p:nvPr>
        </p:nvSpPr>
        <p:spPr/>
        <p:txBody>
          <a:bodyPr>
            <a:normAutofit/>
          </a:bodyPr>
          <a:lstStyle/>
          <a:p>
            <a:pPr>
              <a:spcAft>
                <a:spcPts val="400"/>
              </a:spcAft>
              <a:defRPr/>
            </a:pPr>
            <a:r>
              <a:rPr lang="en-US" sz="900" noProof="0">
                <a:ea typeface="Segoe UI" pitchFamily="34" charset="0"/>
                <a:cs typeface="Arial" panose="020B0604020202020204" pitchFamily="34" charset="0"/>
              </a:rPr>
              <a:t>Scan existing market reports such as retirement and research funding trends toward future workforce scenario modeling.</a:t>
            </a:r>
          </a:p>
        </p:txBody>
      </p:sp>
      <p:sp>
        <p:nvSpPr>
          <p:cNvPr id="59" name="Text Placeholder 58">
            <a:extLst>
              <a:ext uri="{FF2B5EF4-FFF2-40B4-BE49-F238E27FC236}">
                <a16:creationId xmlns:a16="http://schemas.microsoft.com/office/drawing/2014/main" id="{6AC2E030-D3C3-3051-E607-BA95803C8F43}"/>
              </a:ext>
            </a:extLst>
          </p:cNvPr>
          <p:cNvSpPr>
            <a:spLocks noGrp="1"/>
          </p:cNvSpPr>
          <p:nvPr>
            <p:ph type="body" sz="quarter" idx="25"/>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Quickly create </a:t>
            </a:r>
            <a:r>
              <a:rPr lang="en-US" noProof="0"/>
              <a:t>customized ‘What-if’ scenarios with the identified data to expedite informed decision-making.</a:t>
            </a:r>
          </a:p>
        </p:txBody>
      </p:sp>
      <p:sp>
        <p:nvSpPr>
          <p:cNvPr id="51" name="Text Placeholder 50">
            <a:extLst>
              <a:ext uri="{FF2B5EF4-FFF2-40B4-BE49-F238E27FC236}">
                <a16:creationId xmlns:a16="http://schemas.microsoft.com/office/drawing/2014/main" id="{3C58C185-3536-5792-A029-5C8D70BE9D8F}"/>
              </a:ext>
            </a:extLst>
          </p:cNvPr>
          <p:cNvSpPr>
            <a:spLocks noGrp="1"/>
          </p:cNvSpPr>
          <p:nvPr>
            <p:ph type="body" sz="quarter" idx="16"/>
          </p:nvPr>
        </p:nvSpPr>
        <p:spPr/>
        <p:txBody>
          <a:bodyPr/>
          <a:lstStyle/>
          <a:p>
            <a:r>
              <a:rPr lang="en-US" noProof="0"/>
              <a:t>4. Action plan development</a:t>
            </a:r>
          </a:p>
        </p:txBody>
      </p:sp>
      <p:sp>
        <p:nvSpPr>
          <p:cNvPr id="63" name="Text Placeholder 62">
            <a:extLst>
              <a:ext uri="{FF2B5EF4-FFF2-40B4-BE49-F238E27FC236}">
                <a16:creationId xmlns:a16="http://schemas.microsoft.com/office/drawing/2014/main" id="{59A8601B-EACD-9122-EE3A-D6B0BC7CC504}"/>
              </a:ext>
            </a:extLst>
          </p:cNvPr>
          <p:cNvSpPr>
            <a:spLocks noGrp="1"/>
          </p:cNvSpPr>
          <p:nvPr>
            <p:ph type="body" sz="quarter" idx="29"/>
          </p:nvPr>
        </p:nvSpPr>
        <p:spPr/>
        <p:txBody>
          <a:bodyPr/>
          <a:lstStyle/>
          <a:p>
            <a:r>
              <a:rPr lang="en-US" noProof="0"/>
              <a:t>Create a comprehensive plan that outlines a dynamic faculty recruitment strategy with evidence to addresses the identified gaps.</a:t>
            </a:r>
          </a:p>
        </p:txBody>
      </p:sp>
      <p:sp>
        <p:nvSpPr>
          <p:cNvPr id="60" name="Text Placeholder 59">
            <a:extLst>
              <a:ext uri="{FF2B5EF4-FFF2-40B4-BE49-F238E27FC236}">
                <a16:creationId xmlns:a16="http://schemas.microsoft.com/office/drawing/2014/main" id="{F13999BA-336A-D46B-C3AD-55D6C74A9046}"/>
              </a:ext>
            </a:extLst>
          </p:cNvPr>
          <p:cNvSpPr>
            <a:spLocks noGrp="1"/>
          </p:cNvSpPr>
          <p:nvPr>
            <p:ph type="body" sz="quarter" idx="26"/>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Copilot can help author early drafts </a:t>
            </a:r>
            <a:r>
              <a:rPr lang="en-US" noProof="0"/>
              <a:t>of a faculty recruitment strategy report in Word, and help create an accompanying presentation, saving you time.</a:t>
            </a:r>
          </a:p>
        </p:txBody>
      </p:sp>
      <p:sp>
        <p:nvSpPr>
          <p:cNvPr id="49" name="Text Placeholder 48">
            <a:extLst>
              <a:ext uri="{FF2B5EF4-FFF2-40B4-BE49-F238E27FC236}">
                <a16:creationId xmlns:a16="http://schemas.microsoft.com/office/drawing/2014/main" id="{5CE320CC-265E-CDDA-1745-1B5EA0B15663}"/>
              </a:ext>
            </a:extLst>
          </p:cNvPr>
          <p:cNvSpPr>
            <a:spLocks noGrp="1"/>
          </p:cNvSpPr>
          <p:nvPr>
            <p:ph type="body" sz="quarter" idx="14"/>
          </p:nvPr>
        </p:nvSpPr>
        <p:spPr/>
        <p:txBody>
          <a:bodyPr/>
          <a:lstStyle/>
          <a:p>
            <a:r>
              <a:rPr lang="en-US" noProof="0"/>
              <a:t>5. Share recommendations</a:t>
            </a:r>
          </a:p>
        </p:txBody>
      </p:sp>
      <p:sp>
        <p:nvSpPr>
          <p:cNvPr id="62" name="Text Placeholder 61">
            <a:extLst>
              <a:ext uri="{FF2B5EF4-FFF2-40B4-BE49-F238E27FC236}">
                <a16:creationId xmlns:a16="http://schemas.microsoft.com/office/drawing/2014/main" id="{EC5658F3-CFD3-1398-AE1D-240C87ADAAA0}"/>
              </a:ext>
            </a:extLst>
          </p:cNvPr>
          <p:cNvSpPr>
            <a:spLocks noGrp="1"/>
          </p:cNvSpPr>
          <p:nvPr>
            <p:ph type="body" sz="quarter" idx="28"/>
          </p:nvPr>
        </p:nvSpPr>
        <p:spPr/>
        <p:txBody>
          <a:bodyPr/>
          <a:lstStyle/>
          <a:p>
            <a:r>
              <a:rPr lang="en-US" noProof="0"/>
              <a:t>Communicate the plan and proposed recommendations with the administration team and Deans.</a:t>
            </a:r>
          </a:p>
        </p:txBody>
      </p:sp>
      <p:sp>
        <p:nvSpPr>
          <p:cNvPr id="58" name="Text Placeholder 57">
            <a:extLst>
              <a:ext uri="{FF2B5EF4-FFF2-40B4-BE49-F238E27FC236}">
                <a16:creationId xmlns:a16="http://schemas.microsoft.com/office/drawing/2014/main" id="{E4E4F28A-0368-9065-B5F3-9D0D8A71B912}"/>
              </a:ext>
            </a:extLst>
          </p:cNvPr>
          <p:cNvSpPr>
            <a:spLocks noGrp="1"/>
          </p:cNvSpPr>
          <p:nvPr>
            <p:ph type="body" sz="quarter" idx="24"/>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Let Copilot draft </a:t>
            </a:r>
            <a:r>
              <a:rPr lang="en-US" noProof="0"/>
              <a:t>communication with faculty to share the future faculty recruitment strategy so you can focus on developing an action plan.</a:t>
            </a:r>
          </a:p>
        </p:txBody>
      </p:sp>
      <p:sp>
        <p:nvSpPr>
          <p:cNvPr id="47" name="Text Placeholder 46">
            <a:extLst>
              <a:ext uri="{FF2B5EF4-FFF2-40B4-BE49-F238E27FC236}">
                <a16:creationId xmlns:a16="http://schemas.microsoft.com/office/drawing/2014/main" id="{4B135310-5F28-1628-F7FB-9F504999180C}"/>
              </a:ext>
            </a:extLst>
          </p:cNvPr>
          <p:cNvSpPr>
            <a:spLocks noGrp="1"/>
          </p:cNvSpPr>
          <p:nvPr>
            <p:ph type="body" sz="quarter" idx="12"/>
          </p:nvPr>
        </p:nvSpPr>
        <p:spPr/>
        <p:txBody>
          <a:bodyPr/>
          <a:lstStyle/>
          <a:p>
            <a:r>
              <a:rPr lang="en-US" sz="1100" spc="-50" noProof="0"/>
              <a:t>6. Continuous improvement and refinement</a:t>
            </a:r>
          </a:p>
        </p:txBody>
      </p:sp>
      <p:sp>
        <p:nvSpPr>
          <p:cNvPr id="61" name="Text Placeholder 60">
            <a:extLst>
              <a:ext uri="{FF2B5EF4-FFF2-40B4-BE49-F238E27FC236}">
                <a16:creationId xmlns:a16="http://schemas.microsoft.com/office/drawing/2014/main" id="{16F46FA5-DC85-B1D8-4C8B-59D740D2CA52}"/>
              </a:ext>
            </a:extLst>
          </p:cNvPr>
          <p:cNvSpPr>
            <a:spLocks noGrp="1"/>
          </p:cNvSpPr>
          <p:nvPr>
            <p:ph type="body" sz="quarter" idx="27"/>
          </p:nvPr>
        </p:nvSpPr>
        <p:spPr/>
        <p:txBody>
          <a:bodyPr/>
          <a:lstStyle/>
          <a:p>
            <a:r>
              <a:rPr lang="en-US" noProof="0"/>
              <a:t>Revise the faculty recruitment strategy as needed to incorporate feedback and modify to enhance its effectiveness.</a:t>
            </a:r>
          </a:p>
        </p:txBody>
      </p:sp>
      <p:sp>
        <p:nvSpPr>
          <p:cNvPr id="56" name="Text Placeholder 55">
            <a:extLst>
              <a:ext uri="{FF2B5EF4-FFF2-40B4-BE49-F238E27FC236}">
                <a16:creationId xmlns:a16="http://schemas.microsoft.com/office/drawing/2014/main" id="{F194BEBB-EF44-7BF9-107B-3C59542C7EEB}"/>
              </a:ext>
            </a:extLst>
          </p:cNvPr>
          <p:cNvSpPr>
            <a:spLocks noGrp="1"/>
          </p:cNvSpPr>
          <p:nvPr>
            <p:ph type="body" sz="quarter" idx="22"/>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Document</a:t>
            </a:r>
            <a:r>
              <a:rPr lang="en-US" noProof="0"/>
              <a:t> improvement areas for further refinement (e.g., performance data, faculty feedback). Have Copilot generate recommended content and reference feedback to incorporate.</a:t>
            </a:r>
          </a:p>
        </p:txBody>
      </p:sp>
      <p:grpSp>
        <p:nvGrpSpPr>
          <p:cNvPr id="27" name="Group 26">
            <a:extLst>
              <a:ext uri="{FF2B5EF4-FFF2-40B4-BE49-F238E27FC236}">
                <a16:creationId xmlns:a16="http://schemas.microsoft.com/office/drawing/2014/main" id="{5E2FC3A4-1E31-473A-906F-6FEBA5E0E735}"/>
              </a:ext>
            </a:extLst>
          </p:cNvPr>
          <p:cNvGrpSpPr/>
          <p:nvPr/>
        </p:nvGrpSpPr>
        <p:grpSpPr>
          <a:xfrm>
            <a:off x="1606112" y="1162363"/>
            <a:ext cx="1415154" cy="205970"/>
            <a:chOff x="2707850" y="862656"/>
            <a:chExt cx="1415154" cy="20597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6"/>
              <a:ext cx="1415154" cy="20597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Educator satisfaction</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2" name="Group 1">
            <a:extLst>
              <a:ext uri="{FF2B5EF4-FFF2-40B4-BE49-F238E27FC236}">
                <a16:creationId xmlns:a16="http://schemas.microsoft.com/office/drawing/2014/main" id="{584262B5-3E11-175D-78D4-9BD794563292}"/>
              </a:ext>
            </a:extLst>
          </p:cNvPr>
          <p:cNvGrpSpPr/>
          <p:nvPr/>
        </p:nvGrpSpPr>
        <p:grpSpPr>
          <a:xfrm>
            <a:off x="10153489" y="1113707"/>
            <a:ext cx="1450784" cy="216000"/>
            <a:chOff x="1194743" y="1140160"/>
            <a:chExt cx="1450784" cy="216000"/>
          </a:xfrm>
        </p:grpSpPr>
        <p:sp>
          <p:nvSpPr>
            <p:cNvPr id="5" name="Rectangle: Rounded Corners 6">
              <a:extLst>
                <a:ext uri="{FF2B5EF4-FFF2-40B4-BE49-F238E27FC236}">
                  <a16:creationId xmlns:a16="http://schemas.microsoft.com/office/drawing/2014/main" id="{9B41CD7F-3503-2FBA-9EB8-FC1826578120}"/>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6" name="Graphic 5">
              <a:extLst>
                <a:ext uri="{FF2B5EF4-FFF2-40B4-BE49-F238E27FC236}">
                  <a16:creationId xmlns:a16="http://schemas.microsoft.com/office/drawing/2014/main" id="{70539509-F32A-BD91-AB3B-2A1D0B391A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10" name="Group 209">
            <a:extLst>
              <a:ext uri="{FF2B5EF4-FFF2-40B4-BE49-F238E27FC236}">
                <a16:creationId xmlns:a16="http://schemas.microsoft.com/office/drawing/2014/main" id="{33EAFDD9-7024-1AD6-96B6-E4686B3ED43C}"/>
              </a:ext>
            </a:extLst>
          </p:cNvPr>
          <p:cNvGrpSpPr/>
          <p:nvPr/>
        </p:nvGrpSpPr>
        <p:grpSpPr>
          <a:xfrm>
            <a:off x="818241" y="2719807"/>
            <a:ext cx="2351135" cy="360000"/>
            <a:chOff x="588263" y="1217924"/>
            <a:chExt cx="2351135" cy="360000"/>
          </a:xfrm>
        </p:grpSpPr>
        <p:pic>
          <p:nvPicPr>
            <p:cNvPr id="211" name="Picture 210" descr="Zip Co logo SVG free download, id: 101874 - Brandlogos.net">
              <a:hlinkClick r:id="rId6"/>
              <a:extLst>
                <a:ext uri="{FF2B5EF4-FFF2-40B4-BE49-F238E27FC236}">
                  <a16:creationId xmlns:a16="http://schemas.microsoft.com/office/drawing/2014/main" id="{4AF582D8-8B5F-B166-FBBA-9FE4E1E9CA7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2" name="TextBox 211">
              <a:extLst>
                <a:ext uri="{FF2B5EF4-FFF2-40B4-BE49-F238E27FC236}">
                  <a16:creationId xmlns:a16="http://schemas.microsoft.com/office/drawing/2014/main" id="{25730B47-E724-F701-C9F7-F2A8B924272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13" name="Group 212">
            <a:extLst>
              <a:ext uri="{FF2B5EF4-FFF2-40B4-BE49-F238E27FC236}">
                <a16:creationId xmlns:a16="http://schemas.microsoft.com/office/drawing/2014/main" id="{63206DF8-AF7E-14A4-B37B-89A0A6C176D8}"/>
              </a:ext>
            </a:extLst>
          </p:cNvPr>
          <p:cNvGrpSpPr/>
          <p:nvPr/>
        </p:nvGrpSpPr>
        <p:grpSpPr>
          <a:xfrm>
            <a:off x="4284490" y="5109051"/>
            <a:ext cx="2351135" cy="360000"/>
            <a:chOff x="588263" y="1697756"/>
            <a:chExt cx="2351135" cy="360000"/>
          </a:xfrm>
        </p:grpSpPr>
        <p:pic>
          <p:nvPicPr>
            <p:cNvPr id="214" name="Picture 213">
              <a:extLst>
                <a:ext uri="{FF2B5EF4-FFF2-40B4-BE49-F238E27FC236}">
                  <a16:creationId xmlns:a16="http://schemas.microsoft.com/office/drawing/2014/main" id="{15135427-10CC-C115-FCD2-07D5ED43BF2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5" name="TextBox 214">
              <a:extLst>
                <a:ext uri="{FF2B5EF4-FFF2-40B4-BE49-F238E27FC236}">
                  <a16:creationId xmlns:a16="http://schemas.microsoft.com/office/drawing/2014/main" id="{AB974555-5EA4-DD45-0C89-6E84F334593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1" name="Group 230">
            <a:extLst>
              <a:ext uri="{FF2B5EF4-FFF2-40B4-BE49-F238E27FC236}">
                <a16:creationId xmlns:a16="http://schemas.microsoft.com/office/drawing/2014/main" id="{8FB1BE00-EB80-D8E7-E6F9-57887A6D78CD}"/>
              </a:ext>
            </a:extLst>
          </p:cNvPr>
          <p:cNvGrpSpPr/>
          <p:nvPr/>
        </p:nvGrpSpPr>
        <p:grpSpPr>
          <a:xfrm>
            <a:off x="4284490" y="2719807"/>
            <a:ext cx="2351135" cy="360000"/>
            <a:chOff x="588263" y="1217924"/>
            <a:chExt cx="2351135" cy="360000"/>
          </a:xfrm>
        </p:grpSpPr>
        <p:pic>
          <p:nvPicPr>
            <p:cNvPr id="232" name="Picture 231" descr="Zip Co logo SVG free download, id: 101874 - Brandlogos.net">
              <a:hlinkClick r:id="rId6"/>
              <a:extLst>
                <a:ext uri="{FF2B5EF4-FFF2-40B4-BE49-F238E27FC236}">
                  <a16:creationId xmlns:a16="http://schemas.microsoft.com/office/drawing/2014/main" id="{B1F1D0EA-9A02-A2CB-C355-FA64D59F555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33" name="TextBox 232">
              <a:extLst>
                <a:ext uri="{FF2B5EF4-FFF2-40B4-BE49-F238E27FC236}">
                  <a16:creationId xmlns:a16="http://schemas.microsoft.com/office/drawing/2014/main" id="{782116D6-70A8-F78D-83D6-F31716D2648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12" name="Group 311">
            <a:extLst>
              <a:ext uri="{FF2B5EF4-FFF2-40B4-BE49-F238E27FC236}">
                <a16:creationId xmlns:a16="http://schemas.microsoft.com/office/drawing/2014/main" id="{E4B4262D-25A7-AF84-360F-B70790BAA328}"/>
              </a:ext>
            </a:extLst>
          </p:cNvPr>
          <p:cNvGrpSpPr/>
          <p:nvPr/>
        </p:nvGrpSpPr>
        <p:grpSpPr>
          <a:xfrm>
            <a:off x="8790019" y="5109051"/>
            <a:ext cx="2351135" cy="360000"/>
            <a:chOff x="588263" y="2177588"/>
            <a:chExt cx="2351135" cy="360000"/>
          </a:xfrm>
        </p:grpSpPr>
        <p:pic>
          <p:nvPicPr>
            <p:cNvPr id="313" name="Picture 312">
              <a:extLst>
                <a:ext uri="{FF2B5EF4-FFF2-40B4-BE49-F238E27FC236}">
                  <a16:creationId xmlns:a16="http://schemas.microsoft.com/office/drawing/2014/main" id="{0181BEBC-97BE-9A4A-AC0E-3EC8DFDC111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14" name="TextBox 313">
              <a:extLst>
                <a:ext uri="{FF2B5EF4-FFF2-40B4-BE49-F238E27FC236}">
                  <a16:creationId xmlns:a16="http://schemas.microsoft.com/office/drawing/2014/main" id="{BE2126A2-D7D3-CC08-6192-D15CB38BE1C0}"/>
                </a:ext>
                <a:ext uri="{C183D7F6-B498-43B3-948B-1728B52AA6E4}">
                  <adec:decorative xmlns:adec="http://schemas.microsoft.com/office/drawing/2017/decorative" val="0"/>
                </a:ext>
              </a:extLst>
            </p:cNvPr>
            <p:cNvSpPr txBox="1"/>
            <p:nvPr/>
          </p:nvSpPr>
          <p:spPr>
            <a:xfrm>
              <a:off x="1047214" y="2203700"/>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PowerPoint</a:t>
              </a:r>
            </a:p>
          </p:txBody>
        </p:sp>
      </p:grpSp>
      <p:grpSp>
        <p:nvGrpSpPr>
          <p:cNvPr id="315" name="Group 314">
            <a:extLst>
              <a:ext uri="{FF2B5EF4-FFF2-40B4-BE49-F238E27FC236}">
                <a16:creationId xmlns:a16="http://schemas.microsoft.com/office/drawing/2014/main" id="{1CABE819-75F6-217F-7A28-821103FE843E}"/>
              </a:ext>
            </a:extLst>
          </p:cNvPr>
          <p:cNvGrpSpPr/>
          <p:nvPr/>
        </p:nvGrpSpPr>
        <p:grpSpPr>
          <a:xfrm>
            <a:off x="7739914" y="5109051"/>
            <a:ext cx="935914" cy="360000"/>
            <a:chOff x="588263" y="2657420"/>
            <a:chExt cx="935914" cy="360000"/>
          </a:xfrm>
        </p:grpSpPr>
        <p:pic>
          <p:nvPicPr>
            <p:cNvPr id="316" name="Picture 315">
              <a:extLst>
                <a:ext uri="{FF2B5EF4-FFF2-40B4-BE49-F238E27FC236}">
                  <a16:creationId xmlns:a16="http://schemas.microsoft.com/office/drawing/2014/main" id="{8476A48E-433F-1EBF-1133-27ECB990B75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17" name="TextBox 316">
              <a:extLst>
                <a:ext uri="{FF2B5EF4-FFF2-40B4-BE49-F238E27FC236}">
                  <a16:creationId xmlns:a16="http://schemas.microsoft.com/office/drawing/2014/main" id="{BDB8373D-10A2-903A-8385-6A673AF629DC}"/>
                </a:ext>
                <a:ext uri="{C183D7F6-B498-43B3-948B-1728B52AA6E4}">
                  <adec:decorative xmlns:adec="http://schemas.microsoft.com/office/drawing/2017/decorative" val="0"/>
                </a:ext>
              </a:extLst>
            </p:cNvPr>
            <p:cNvSpPr txBox="1"/>
            <p:nvPr/>
          </p:nvSpPr>
          <p:spPr>
            <a:xfrm>
              <a:off x="1047214" y="2683532"/>
              <a:ext cx="476963"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24" name="Group 323">
            <a:extLst>
              <a:ext uri="{FF2B5EF4-FFF2-40B4-BE49-F238E27FC236}">
                <a16:creationId xmlns:a16="http://schemas.microsoft.com/office/drawing/2014/main" id="{AEA6F89D-7800-1BA0-E602-BB7858697D92}"/>
              </a:ext>
            </a:extLst>
          </p:cNvPr>
          <p:cNvGrpSpPr/>
          <p:nvPr/>
        </p:nvGrpSpPr>
        <p:grpSpPr>
          <a:xfrm>
            <a:off x="818241" y="5109051"/>
            <a:ext cx="2351135" cy="360000"/>
            <a:chOff x="588263" y="2657420"/>
            <a:chExt cx="2351135" cy="360000"/>
          </a:xfrm>
        </p:grpSpPr>
        <p:pic>
          <p:nvPicPr>
            <p:cNvPr id="325" name="Picture 324">
              <a:extLst>
                <a:ext uri="{FF2B5EF4-FFF2-40B4-BE49-F238E27FC236}">
                  <a16:creationId xmlns:a16="http://schemas.microsoft.com/office/drawing/2014/main" id="{EAE02363-0BEE-A8C0-3429-F3C1C495D0F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26" name="TextBox 325">
              <a:extLst>
                <a:ext uri="{FF2B5EF4-FFF2-40B4-BE49-F238E27FC236}">
                  <a16:creationId xmlns:a16="http://schemas.microsoft.com/office/drawing/2014/main" id="{0DB2C55D-CA24-5E6C-21E9-ECDC7EB89F32}"/>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7" name="Picture 6" descr="A group of people standing together&#10;&#10;Description automatically generated">
            <a:extLst>
              <a:ext uri="{FF2B5EF4-FFF2-40B4-BE49-F238E27FC236}">
                <a16:creationId xmlns:a16="http://schemas.microsoft.com/office/drawing/2014/main" id="{6E76F508-6DB3-4FE2-AEA6-12A7A2A5568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grpSp>
        <p:nvGrpSpPr>
          <p:cNvPr id="3" name="Group 2">
            <a:extLst>
              <a:ext uri="{FF2B5EF4-FFF2-40B4-BE49-F238E27FC236}">
                <a16:creationId xmlns:a16="http://schemas.microsoft.com/office/drawing/2014/main" id="{1C7E0B88-CF2C-5D99-EE52-652C6ABEB7E0}"/>
              </a:ext>
            </a:extLst>
          </p:cNvPr>
          <p:cNvGrpSpPr/>
          <p:nvPr/>
        </p:nvGrpSpPr>
        <p:grpSpPr>
          <a:xfrm>
            <a:off x="7693129" y="2719807"/>
            <a:ext cx="2351135" cy="360000"/>
            <a:chOff x="588263" y="1217924"/>
            <a:chExt cx="2351135" cy="360000"/>
          </a:xfrm>
        </p:grpSpPr>
        <p:pic>
          <p:nvPicPr>
            <p:cNvPr id="17" name="Picture 16" descr="Zip Co logo SVG free download, id: 101874 - Brandlogos.net">
              <a:hlinkClick r:id="rId6"/>
              <a:extLst>
                <a:ext uri="{FF2B5EF4-FFF2-40B4-BE49-F238E27FC236}">
                  <a16:creationId xmlns:a16="http://schemas.microsoft.com/office/drawing/2014/main" id="{F21B1338-E1E0-3740-E754-77999E8205C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 name="TextBox 18">
              <a:extLst>
                <a:ext uri="{FF2B5EF4-FFF2-40B4-BE49-F238E27FC236}">
                  <a16:creationId xmlns:a16="http://schemas.microsoft.com/office/drawing/2014/main" id="{BE3FD8F2-E6C8-7842-8B37-FF46CBDAC24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sp>
        <p:nvSpPr>
          <p:cNvPr id="21" name="Rectangle: Rounded Corners 6">
            <a:extLst>
              <a:ext uri="{FF2B5EF4-FFF2-40B4-BE49-F238E27FC236}">
                <a16:creationId xmlns:a16="http://schemas.microsoft.com/office/drawing/2014/main" id="{5731931D-A034-5B9F-CEB6-B1D254B3201A}"/>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1" name="Rectangle: Rounded Corners 6">
            <a:extLst>
              <a:ext uri="{FF2B5EF4-FFF2-40B4-BE49-F238E27FC236}">
                <a16:creationId xmlns:a16="http://schemas.microsoft.com/office/drawing/2014/main" id="{9D1138A4-C82B-4303-2993-30E48FC72AE4}"/>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2" name="Group 31">
            <a:extLst>
              <a:ext uri="{FF2B5EF4-FFF2-40B4-BE49-F238E27FC236}">
                <a16:creationId xmlns:a16="http://schemas.microsoft.com/office/drawing/2014/main" id="{9929707D-5FAB-2F41-1515-60E4C4317C38}"/>
              </a:ext>
            </a:extLst>
          </p:cNvPr>
          <p:cNvGrpSpPr/>
          <p:nvPr/>
        </p:nvGrpSpPr>
        <p:grpSpPr>
          <a:xfrm>
            <a:off x="7523373" y="1127774"/>
            <a:ext cx="1260000" cy="216000"/>
            <a:chOff x="1194743" y="1140160"/>
            <a:chExt cx="1260000" cy="216000"/>
          </a:xfrm>
        </p:grpSpPr>
        <p:sp>
          <p:nvSpPr>
            <p:cNvPr id="37" name="Rectangle: Rounded Corners 6">
              <a:extLst>
                <a:ext uri="{FF2B5EF4-FFF2-40B4-BE49-F238E27FC236}">
                  <a16:creationId xmlns:a16="http://schemas.microsoft.com/office/drawing/2014/main" id="{230554C5-6109-1DF0-005F-E79B021EB47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8" name="Graphic 37">
              <a:extLst>
                <a:ext uri="{FF2B5EF4-FFF2-40B4-BE49-F238E27FC236}">
                  <a16:creationId xmlns:a16="http://schemas.microsoft.com/office/drawing/2014/main" id="{E17E2D2C-46E7-B4F2-8A31-D90660C9AD7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
        <p:nvSpPr>
          <p:cNvPr id="39" name="Rectangle: Rounded Corners 6">
            <a:extLst>
              <a:ext uri="{FF2B5EF4-FFF2-40B4-BE49-F238E27FC236}">
                <a16:creationId xmlns:a16="http://schemas.microsoft.com/office/drawing/2014/main" id="{E0B93739-2141-4DEB-A050-FD9901BC71F0}"/>
              </a:ext>
              <a:ext uri="{C183D7F6-B498-43B3-948B-1728B52AA6E4}">
                <adec:decorative xmlns:adec="http://schemas.microsoft.com/office/drawing/2017/decorative" val="1"/>
              </a:ext>
            </a:extLst>
          </p:cNvPr>
          <p:cNvSpPr/>
          <p:nvPr/>
        </p:nvSpPr>
        <p:spPr bwMode="auto">
          <a:xfrm>
            <a:off x="3068355" y="1159240"/>
            <a:ext cx="1559024"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Operational efficiency</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0" name="Graphic 39">
            <a:extLst>
              <a:ext uri="{FF2B5EF4-FFF2-40B4-BE49-F238E27FC236}">
                <a16:creationId xmlns:a16="http://schemas.microsoft.com/office/drawing/2014/main" id="{2D01EB49-0B83-ABE9-7750-457AF07BC78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01385" y="1188979"/>
            <a:ext cx="144000" cy="149759"/>
          </a:xfrm>
          <a:prstGeom prst="rect">
            <a:avLst/>
          </a:prstGeom>
        </p:spPr>
      </p:pic>
      <p:grpSp>
        <p:nvGrpSpPr>
          <p:cNvPr id="41" name="Group 40">
            <a:extLst>
              <a:ext uri="{FF2B5EF4-FFF2-40B4-BE49-F238E27FC236}">
                <a16:creationId xmlns:a16="http://schemas.microsoft.com/office/drawing/2014/main" id="{FD4B7BE3-9D0F-FDFC-5F0F-970C4F6712F7}"/>
              </a:ext>
            </a:extLst>
          </p:cNvPr>
          <p:cNvGrpSpPr/>
          <p:nvPr/>
        </p:nvGrpSpPr>
        <p:grpSpPr>
          <a:xfrm>
            <a:off x="8827281" y="1118780"/>
            <a:ext cx="1260000" cy="216000"/>
            <a:chOff x="1172443" y="1122320"/>
            <a:chExt cx="1260000" cy="216000"/>
          </a:xfrm>
        </p:grpSpPr>
        <p:sp>
          <p:nvSpPr>
            <p:cNvPr id="42" name="Rectangle: Rounded Corners 6">
              <a:extLst>
                <a:ext uri="{FF2B5EF4-FFF2-40B4-BE49-F238E27FC236}">
                  <a16:creationId xmlns:a16="http://schemas.microsoft.com/office/drawing/2014/main" id="{FE6545F5-BBFA-D523-B295-2C56C845E417}"/>
                </a:ext>
                <a:ext uri="{C183D7F6-B498-43B3-948B-1728B52AA6E4}">
                  <adec:decorative xmlns:adec="http://schemas.microsoft.com/office/drawing/2017/decorative" val="1"/>
                </a:ext>
              </a:extLst>
            </p:cNvPr>
            <p:cNvSpPr/>
            <p:nvPr/>
          </p:nvSpPr>
          <p:spPr bwMode="auto">
            <a:xfrm>
              <a:off x="1172443" y="112232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Time savings</a:t>
              </a:r>
            </a:p>
          </p:txBody>
        </p:sp>
        <p:pic>
          <p:nvPicPr>
            <p:cNvPr id="43" name="Graphic 42">
              <a:extLst>
                <a:ext uri="{FF2B5EF4-FFF2-40B4-BE49-F238E27FC236}">
                  <a16:creationId xmlns:a16="http://schemas.microsoft.com/office/drawing/2014/main" id="{1C31F087-ECB2-CF1D-249E-E88ABD04D0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14767" y="1162780"/>
              <a:ext cx="144000" cy="144000"/>
            </a:xfrm>
            <a:prstGeom prst="rect">
              <a:avLst/>
            </a:prstGeom>
          </p:spPr>
        </p:pic>
      </p:grpSp>
    </p:spTree>
    <p:extLst>
      <p:ext uri="{BB962C8B-B14F-4D97-AF65-F5344CB8AC3E}">
        <p14:creationId xmlns:p14="http://schemas.microsoft.com/office/powerpoint/2010/main" val="2416014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p:txBody>
          <a:bodyPr/>
          <a:lstStyle/>
          <a:p>
            <a:r>
              <a:rPr lang="en-US" noProof="0">
                <a:solidFill>
                  <a:srgbClr val="0078D4"/>
                </a:solidFill>
              </a:rPr>
              <a:t>Education | </a:t>
            </a:r>
            <a:r>
              <a:rPr lang="en-US" noProof="0"/>
              <a:t>Assessment formulation</a:t>
            </a:r>
          </a:p>
        </p:txBody>
      </p:sp>
      <p:sp>
        <p:nvSpPr>
          <p:cNvPr id="40" name="Text Placeholder 39">
            <a:extLst>
              <a:ext uri="{FF2B5EF4-FFF2-40B4-BE49-F238E27FC236}">
                <a16:creationId xmlns:a16="http://schemas.microsoft.com/office/drawing/2014/main" id="{C9AAF4A7-A262-E2DA-D059-BDD31D9420C6}"/>
              </a:ext>
            </a:extLst>
          </p:cNvPr>
          <p:cNvSpPr>
            <a:spLocks noGrp="1"/>
          </p:cNvSpPr>
          <p:nvPr>
            <p:ph type="body" sz="quarter" idx="30"/>
          </p:nvPr>
        </p:nvSpPr>
        <p:spPr/>
        <p:txBody>
          <a:bodyPr/>
          <a:lstStyle/>
          <a:p>
            <a:r>
              <a:rPr lang="en-US" dirty="0"/>
              <a:t>Buy</a:t>
            </a:r>
          </a:p>
        </p:txBody>
      </p:sp>
      <p:sp>
        <p:nvSpPr>
          <p:cNvPr id="39" name="Text Placeholder 38">
            <a:extLst>
              <a:ext uri="{FF2B5EF4-FFF2-40B4-BE49-F238E27FC236}">
                <a16:creationId xmlns:a16="http://schemas.microsoft.com/office/drawing/2014/main" id="{A38FEF9B-0D7F-C5EA-CCA4-87C83B62E418}"/>
              </a:ext>
            </a:extLst>
          </p:cNvPr>
          <p:cNvSpPr>
            <a:spLocks noGrp="1"/>
          </p:cNvSpPr>
          <p:nvPr>
            <p:ph type="body" sz="quarter" idx="17"/>
          </p:nvPr>
        </p:nvSpPr>
        <p:spPr>
          <a:xfrm>
            <a:off x="6519224" y="521099"/>
            <a:ext cx="3599821" cy="169277"/>
          </a:xfrm>
        </p:spPr>
        <p:txBody>
          <a:bodyPr/>
          <a:lstStyle/>
          <a:p>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46" name="Text Placeholder 45">
            <a:extLst>
              <a:ext uri="{FF2B5EF4-FFF2-40B4-BE49-F238E27FC236}">
                <a16:creationId xmlns:a16="http://schemas.microsoft.com/office/drawing/2014/main" id="{5FC23C83-9B97-C1AE-1053-5570C64F0412}"/>
              </a:ext>
            </a:extLst>
          </p:cNvPr>
          <p:cNvSpPr>
            <a:spLocks noGrp="1"/>
          </p:cNvSpPr>
          <p:nvPr>
            <p:ph type="body" sz="quarter" idx="11"/>
          </p:nvPr>
        </p:nvSpPr>
        <p:spPr/>
        <p:txBody>
          <a:bodyPr/>
          <a:lstStyle/>
          <a:p>
            <a:r>
              <a:rPr lang="en-US" noProof="0"/>
              <a:t>1. Clarify learning objectives</a:t>
            </a:r>
          </a:p>
        </p:txBody>
      </p:sp>
      <p:sp>
        <p:nvSpPr>
          <p:cNvPr id="52" name="Text Placeholder 51">
            <a:extLst>
              <a:ext uri="{FF2B5EF4-FFF2-40B4-BE49-F238E27FC236}">
                <a16:creationId xmlns:a16="http://schemas.microsoft.com/office/drawing/2014/main" id="{CD4BC295-4AAD-D5D8-2E10-D3894A4656FD}"/>
              </a:ext>
            </a:extLst>
          </p:cNvPr>
          <p:cNvSpPr>
            <a:spLocks noGrp="1"/>
          </p:cNvSpPr>
          <p:nvPr>
            <p:ph type="body" sz="quarter" idx="18"/>
          </p:nvPr>
        </p:nvSpPr>
        <p:spPr/>
        <p:txBody>
          <a:bodyPr/>
          <a:lstStyle/>
          <a:p>
            <a:r>
              <a:rPr lang="en-US" noProof="0"/>
              <a:t>Use Copilot to review opportunities to move beyond traditional multiple-choice exams to create more engaging and practical assessments for his statistics course.</a:t>
            </a:r>
          </a:p>
        </p:txBody>
      </p:sp>
      <p:sp>
        <p:nvSpPr>
          <p:cNvPr id="55" name="Text Placeholder 54">
            <a:extLst>
              <a:ext uri="{FF2B5EF4-FFF2-40B4-BE49-F238E27FC236}">
                <a16:creationId xmlns:a16="http://schemas.microsoft.com/office/drawing/2014/main" id="{44442DCA-3E99-686D-6918-C54DED8F27F1}"/>
              </a:ext>
            </a:extLst>
          </p:cNvPr>
          <p:cNvSpPr>
            <a:spLocks noGrp="1"/>
          </p:cNvSpPr>
          <p:nvPr>
            <p:ph type="body" sz="quarter" idx="21"/>
          </p:nvPr>
        </p:nvSpPr>
        <p:spPr/>
        <p:txBody>
          <a:bodyPr>
            <a:normAutofit lnSpcReduction="10000"/>
          </a:bodyPr>
          <a:lstStyle/>
          <a:p>
            <a:pPr lvl="0"/>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Collate</a:t>
            </a:r>
            <a:r>
              <a:rPr lang="en-US" noProof="0"/>
              <a:t> relevant data from a curated data set library and real-world case studies (e.g., lecture recaps, syllabus, and course curriculum), saving you the time of reviewing one-by-one.</a:t>
            </a:r>
          </a:p>
        </p:txBody>
      </p:sp>
      <p:sp>
        <p:nvSpPr>
          <p:cNvPr id="48" name="Text Placeholder 47">
            <a:extLst>
              <a:ext uri="{FF2B5EF4-FFF2-40B4-BE49-F238E27FC236}">
                <a16:creationId xmlns:a16="http://schemas.microsoft.com/office/drawing/2014/main" id="{AB25D267-E5FA-29AD-AC96-E0F622F82C2A}"/>
              </a:ext>
            </a:extLst>
          </p:cNvPr>
          <p:cNvSpPr>
            <a:spLocks noGrp="1"/>
          </p:cNvSpPr>
          <p:nvPr>
            <p:ph type="body" sz="quarter" idx="13"/>
          </p:nvPr>
        </p:nvSpPr>
        <p:spPr/>
        <p:txBody>
          <a:bodyPr/>
          <a:lstStyle/>
          <a:p>
            <a:r>
              <a:rPr lang="en-US" noProof="0"/>
              <a:t>2. Determine design</a:t>
            </a:r>
          </a:p>
        </p:txBody>
      </p:sp>
      <p:sp>
        <p:nvSpPr>
          <p:cNvPr id="53" name="Text Placeholder 52">
            <a:extLst>
              <a:ext uri="{FF2B5EF4-FFF2-40B4-BE49-F238E27FC236}">
                <a16:creationId xmlns:a16="http://schemas.microsoft.com/office/drawing/2014/main" id="{147E457C-2D72-1219-973B-4486A63F07FB}"/>
              </a:ext>
            </a:extLst>
          </p:cNvPr>
          <p:cNvSpPr>
            <a:spLocks noGrp="1"/>
          </p:cNvSpPr>
          <p:nvPr>
            <p:ph type="body" sz="quarter" idx="19"/>
          </p:nvPr>
        </p:nvSpPr>
        <p:spPr/>
        <p:txBody>
          <a:bodyPr>
            <a:normAutofit/>
          </a:bodyPr>
          <a:lstStyle/>
          <a:p>
            <a:r>
              <a:rPr lang="en-US" noProof="0"/>
              <a:t>Design specific tasks or questions that assess students’ understanding and mastery of the material (e.g., quizzes, case studies, drag-drop exercises).</a:t>
            </a:r>
          </a:p>
        </p:txBody>
      </p:sp>
      <p:sp>
        <p:nvSpPr>
          <p:cNvPr id="57" name="Text Placeholder 56">
            <a:extLst>
              <a:ext uri="{FF2B5EF4-FFF2-40B4-BE49-F238E27FC236}">
                <a16:creationId xmlns:a16="http://schemas.microsoft.com/office/drawing/2014/main" id="{7CFD27D4-8502-6940-A00F-A79E86C0C844}"/>
              </a:ext>
            </a:extLst>
          </p:cNvPr>
          <p:cNvSpPr>
            <a:spLocks noGrp="1"/>
          </p:cNvSpPr>
          <p:nvPr>
            <p:ph type="body" sz="quarter" idx="23"/>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Explore</a:t>
            </a:r>
            <a:r>
              <a:rPr lang="en-US" noProof="0"/>
              <a:t> interactive assessments that emphasize real-world application, and let Copilot amplify your creativity.</a:t>
            </a:r>
          </a:p>
        </p:txBody>
      </p:sp>
      <p:sp>
        <p:nvSpPr>
          <p:cNvPr id="50" name="Text Placeholder 49">
            <a:extLst>
              <a:ext uri="{FF2B5EF4-FFF2-40B4-BE49-F238E27FC236}">
                <a16:creationId xmlns:a16="http://schemas.microsoft.com/office/drawing/2014/main" id="{55B00B3F-B874-46BA-A1A9-504F817840CD}"/>
              </a:ext>
            </a:extLst>
          </p:cNvPr>
          <p:cNvSpPr>
            <a:spLocks noGrp="1"/>
          </p:cNvSpPr>
          <p:nvPr>
            <p:ph type="body" sz="quarter" idx="15"/>
          </p:nvPr>
        </p:nvSpPr>
        <p:spPr/>
        <p:txBody>
          <a:bodyPr/>
          <a:lstStyle/>
          <a:p>
            <a:r>
              <a:rPr lang="en-US" noProof="0"/>
              <a:t>3. Assessment rubric</a:t>
            </a:r>
          </a:p>
        </p:txBody>
      </p:sp>
      <p:sp>
        <p:nvSpPr>
          <p:cNvPr id="54" name="Text Placeholder 53">
            <a:extLst>
              <a:ext uri="{FF2B5EF4-FFF2-40B4-BE49-F238E27FC236}">
                <a16:creationId xmlns:a16="http://schemas.microsoft.com/office/drawing/2014/main" id="{F6E69EFD-4E42-18DB-3CCC-1B1AC765EA91}"/>
              </a:ext>
            </a:extLst>
          </p:cNvPr>
          <p:cNvSpPr>
            <a:spLocks noGrp="1"/>
          </p:cNvSpPr>
          <p:nvPr>
            <p:ph type="body" sz="quarter" idx="20"/>
          </p:nvPr>
        </p:nvSpPr>
        <p:spPr/>
        <p:txBody>
          <a:bodyPr>
            <a:normAutofit/>
          </a:bodyPr>
          <a:lstStyle/>
          <a:p>
            <a:r>
              <a:rPr lang="en-US" noProof="0"/>
              <a:t>Create assessment rubric to evaluate student performance on the assessment and set expectations for level of achievement.</a:t>
            </a:r>
          </a:p>
        </p:txBody>
      </p:sp>
      <p:sp>
        <p:nvSpPr>
          <p:cNvPr id="59" name="Text Placeholder 58">
            <a:extLst>
              <a:ext uri="{FF2B5EF4-FFF2-40B4-BE49-F238E27FC236}">
                <a16:creationId xmlns:a16="http://schemas.microsoft.com/office/drawing/2014/main" id="{6AC2E030-D3C3-3051-E607-BA95803C8F43}"/>
              </a:ext>
            </a:extLst>
          </p:cNvPr>
          <p:cNvSpPr>
            <a:spLocks noGrp="1"/>
          </p:cNvSpPr>
          <p:nvPr>
            <p:ph type="body" sz="quarter" idx="25"/>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Quickly and easily develop </a:t>
            </a:r>
            <a:r>
              <a:rPr lang="en-US" noProof="0"/>
              <a:t>a first draft of assessment rubric based on established preset criteria.</a:t>
            </a:r>
          </a:p>
        </p:txBody>
      </p:sp>
      <p:sp>
        <p:nvSpPr>
          <p:cNvPr id="51" name="Text Placeholder 50">
            <a:extLst>
              <a:ext uri="{FF2B5EF4-FFF2-40B4-BE49-F238E27FC236}">
                <a16:creationId xmlns:a16="http://schemas.microsoft.com/office/drawing/2014/main" id="{3C58C185-3536-5792-A029-5C8D70BE9D8F}"/>
              </a:ext>
            </a:extLst>
          </p:cNvPr>
          <p:cNvSpPr>
            <a:spLocks noGrp="1"/>
          </p:cNvSpPr>
          <p:nvPr>
            <p:ph type="body" sz="quarter" idx="16"/>
          </p:nvPr>
        </p:nvSpPr>
        <p:spPr/>
        <p:txBody>
          <a:bodyPr/>
          <a:lstStyle/>
          <a:p>
            <a:r>
              <a:rPr lang="en-US" noProof="0"/>
              <a:t>4. Administer assessment</a:t>
            </a:r>
          </a:p>
        </p:txBody>
      </p:sp>
      <p:sp>
        <p:nvSpPr>
          <p:cNvPr id="63" name="Text Placeholder 62">
            <a:extLst>
              <a:ext uri="{FF2B5EF4-FFF2-40B4-BE49-F238E27FC236}">
                <a16:creationId xmlns:a16="http://schemas.microsoft.com/office/drawing/2014/main" id="{59A8601B-EACD-9122-EE3A-D6B0BC7CC504}"/>
              </a:ext>
            </a:extLst>
          </p:cNvPr>
          <p:cNvSpPr>
            <a:spLocks noGrp="1"/>
          </p:cNvSpPr>
          <p:nvPr>
            <p:ph type="body" sz="quarter" idx="29"/>
          </p:nvPr>
        </p:nvSpPr>
        <p:spPr/>
        <p:txBody>
          <a:bodyPr/>
          <a:lstStyle/>
          <a:p>
            <a:r>
              <a:rPr lang="en-US" noProof="0"/>
              <a:t>Administer the assessment to students while following procedures and guideline. Provide any resources or material to support student success.</a:t>
            </a:r>
          </a:p>
        </p:txBody>
      </p:sp>
      <p:sp>
        <p:nvSpPr>
          <p:cNvPr id="60" name="Text Placeholder 59">
            <a:extLst>
              <a:ext uri="{FF2B5EF4-FFF2-40B4-BE49-F238E27FC236}">
                <a16:creationId xmlns:a16="http://schemas.microsoft.com/office/drawing/2014/main" id="{F13999BA-336A-D46B-C3AD-55D6C74A9046}"/>
              </a:ext>
            </a:extLst>
          </p:cNvPr>
          <p:cNvSpPr>
            <a:spLocks noGrp="1"/>
          </p:cNvSpPr>
          <p:nvPr>
            <p:ph type="body" sz="quarter" idx="26"/>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Draft</a:t>
            </a:r>
            <a:r>
              <a:rPr lang="en-US" noProof="0"/>
              <a:t> communication and reminders for exam reviews and exam delivery method, date and time with Copilot.</a:t>
            </a:r>
          </a:p>
        </p:txBody>
      </p:sp>
      <p:sp>
        <p:nvSpPr>
          <p:cNvPr id="49" name="Text Placeholder 48">
            <a:extLst>
              <a:ext uri="{FF2B5EF4-FFF2-40B4-BE49-F238E27FC236}">
                <a16:creationId xmlns:a16="http://schemas.microsoft.com/office/drawing/2014/main" id="{5CE320CC-265E-CDDA-1745-1B5EA0B15663}"/>
              </a:ext>
            </a:extLst>
          </p:cNvPr>
          <p:cNvSpPr>
            <a:spLocks noGrp="1"/>
          </p:cNvSpPr>
          <p:nvPr>
            <p:ph type="body" sz="quarter" idx="14"/>
          </p:nvPr>
        </p:nvSpPr>
        <p:spPr/>
        <p:txBody>
          <a:bodyPr/>
          <a:lstStyle/>
          <a:p>
            <a:r>
              <a:rPr lang="en-US" noProof="0"/>
              <a:t>5. Analyze results</a:t>
            </a:r>
          </a:p>
        </p:txBody>
      </p:sp>
      <p:sp>
        <p:nvSpPr>
          <p:cNvPr id="62" name="Text Placeholder 61">
            <a:extLst>
              <a:ext uri="{FF2B5EF4-FFF2-40B4-BE49-F238E27FC236}">
                <a16:creationId xmlns:a16="http://schemas.microsoft.com/office/drawing/2014/main" id="{EC5658F3-CFD3-1398-AE1D-240C87ADAAA0}"/>
              </a:ext>
            </a:extLst>
          </p:cNvPr>
          <p:cNvSpPr>
            <a:spLocks noGrp="1"/>
          </p:cNvSpPr>
          <p:nvPr>
            <p:ph type="body" sz="quarter" idx="28"/>
          </p:nvPr>
        </p:nvSpPr>
        <p:spPr/>
        <p:txBody>
          <a:bodyPr/>
          <a:lstStyle/>
          <a:p>
            <a:r>
              <a:rPr lang="en-US" noProof="0"/>
              <a:t>Analyze results of the assessment to measure student learning outcomes, identify patterns, and inform instructional decisions.</a:t>
            </a:r>
          </a:p>
        </p:txBody>
      </p:sp>
      <p:sp>
        <p:nvSpPr>
          <p:cNvPr id="58" name="Text Placeholder 57">
            <a:extLst>
              <a:ext uri="{FF2B5EF4-FFF2-40B4-BE49-F238E27FC236}">
                <a16:creationId xmlns:a16="http://schemas.microsoft.com/office/drawing/2014/main" id="{E4E4F28A-0368-9065-B5F3-9D0D8A71B912}"/>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Quickly and easily summarize </a:t>
            </a:r>
            <a:r>
              <a:rPr lang="en-US" noProof="0"/>
              <a:t>assessment results with customized visuals to help identify trends.</a:t>
            </a:r>
          </a:p>
        </p:txBody>
      </p:sp>
      <p:sp>
        <p:nvSpPr>
          <p:cNvPr id="47" name="Text Placeholder 46">
            <a:extLst>
              <a:ext uri="{FF2B5EF4-FFF2-40B4-BE49-F238E27FC236}">
                <a16:creationId xmlns:a16="http://schemas.microsoft.com/office/drawing/2014/main" id="{4B135310-5F28-1628-F7FB-9F504999180C}"/>
              </a:ext>
            </a:extLst>
          </p:cNvPr>
          <p:cNvSpPr>
            <a:spLocks noGrp="1"/>
          </p:cNvSpPr>
          <p:nvPr>
            <p:ph type="body" sz="quarter" idx="12"/>
          </p:nvPr>
        </p:nvSpPr>
        <p:spPr/>
        <p:txBody>
          <a:bodyPr/>
          <a:lstStyle/>
          <a:p>
            <a:r>
              <a:rPr lang="en-US" noProof="0"/>
              <a:t>6. Provide feedback</a:t>
            </a:r>
          </a:p>
        </p:txBody>
      </p:sp>
      <p:sp>
        <p:nvSpPr>
          <p:cNvPr id="61" name="Text Placeholder 60">
            <a:extLst>
              <a:ext uri="{FF2B5EF4-FFF2-40B4-BE49-F238E27FC236}">
                <a16:creationId xmlns:a16="http://schemas.microsoft.com/office/drawing/2014/main" id="{16F46FA5-DC85-B1D8-4C8B-59D740D2CA52}"/>
              </a:ext>
            </a:extLst>
          </p:cNvPr>
          <p:cNvSpPr>
            <a:spLocks noGrp="1"/>
          </p:cNvSpPr>
          <p:nvPr>
            <p:ph type="body" sz="quarter" idx="27"/>
          </p:nvPr>
        </p:nvSpPr>
        <p:spPr/>
        <p:txBody>
          <a:bodyPr/>
          <a:lstStyle/>
          <a:p>
            <a:r>
              <a:rPr lang="en-US" noProof="0"/>
              <a:t>Provide constructive and personalized feedback to students on their performance highlighting strengths and areas for improvement.</a:t>
            </a:r>
          </a:p>
        </p:txBody>
      </p:sp>
      <p:sp>
        <p:nvSpPr>
          <p:cNvPr id="56" name="Text Placeholder 55">
            <a:extLst>
              <a:ext uri="{FF2B5EF4-FFF2-40B4-BE49-F238E27FC236}">
                <a16:creationId xmlns:a16="http://schemas.microsoft.com/office/drawing/2014/main" id="{F194BEBB-EF44-7BF9-107B-3C59542C7EEB}"/>
              </a:ext>
            </a:extLst>
          </p:cNvPr>
          <p:cNvSpPr>
            <a:spLocks noGrp="1"/>
          </p:cNvSpPr>
          <p:nvPr>
            <p:ph type="body" sz="quarter" idx="22"/>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Draft</a:t>
            </a:r>
            <a:r>
              <a:rPr lang="en-US" noProof="0"/>
              <a:t> communication that encompasses the personalized feedback quickly using Copilot.</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7"/>
            <a:ext cx="1545048" cy="211019"/>
            <a:chOff x="1198144" y="862657"/>
            <a:chExt cx="1545048" cy="202904"/>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545048" cy="202904"/>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Student outcomes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 name="Group 1">
            <a:extLst>
              <a:ext uri="{FF2B5EF4-FFF2-40B4-BE49-F238E27FC236}">
                <a16:creationId xmlns:a16="http://schemas.microsoft.com/office/drawing/2014/main" id="{584262B5-3E11-175D-78D4-9BD794563292}"/>
              </a:ext>
            </a:extLst>
          </p:cNvPr>
          <p:cNvGrpSpPr/>
          <p:nvPr/>
        </p:nvGrpSpPr>
        <p:grpSpPr>
          <a:xfrm>
            <a:off x="8835567" y="1127774"/>
            <a:ext cx="1450784" cy="216000"/>
            <a:chOff x="1194743" y="1140160"/>
            <a:chExt cx="1450784" cy="216000"/>
          </a:xfrm>
        </p:grpSpPr>
        <p:sp>
          <p:nvSpPr>
            <p:cNvPr id="5" name="Rectangle: Rounded Corners 6">
              <a:extLst>
                <a:ext uri="{FF2B5EF4-FFF2-40B4-BE49-F238E27FC236}">
                  <a16:creationId xmlns:a16="http://schemas.microsoft.com/office/drawing/2014/main" id="{9B41CD7F-3503-2FBA-9EB8-FC1826578120}"/>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6" name="Graphic 5">
              <a:extLst>
                <a:ext uri="{FF2B5EF4-FFF2-40B4-BE49-F238E27FC236}">
                  <a16:creationId xmlns:a16="http://schemas.microsoft.com/office/drawing/2014/main" id="{70539509-F32A-BD91-AB3B-2A1D0B391A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13" name="Group 212">
            <a:extLst>
              <a:ext uri="{FF2B5EF4-FFF2-40B4-BE49-F238E27FC236}">
                <a16:creationId xmlns:a16="http://schemas.microsoft.com/office/drawing/2014/main" id="{63206DF8-AF7E-14A4-B37B-89A0A6C176D8}"/>
              </a:ext>
            </a:extLst>
          </p:cNvPr>
          <p:cNvGrpSpPr/>
          <p:nvPr/>
        </p:nvGrpSpPr>
        <p:grpSpPr>
          <a:xfrm>
            <a:off x="818241" y="5186470"/>
            <a:ext cx="2351135" cy="360000"/>
            <a:chOff x="588263" y="1697756"/>
            <a:chExt cx="2351135" cy="360000"/>
          </a:xfrm>
        </p:grpSpPr>
        <p:pic>
          <p:nvPicPr>
            <p:cNvPr id="214" name="Picture 213">
              <a:extLst>
                <a:ext uri="{FF2B5EF4-FFF2-40B4-BE49-F238E27FC236}">
                  <a16:creationId xmlns:a16="http://schemas.microsoft.com/office/drawing/2014/main" id="{15135427-10CC-C115-FCD2-07D5ED43BF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5" name="TextBox 214">
              <a:extLst>
                <a:ext uri="{FF2B5EF4-FFF2-40B4-BE49-F238E27FC236}">
                  <a16:creationId xmlns:a16="http://schemas.microsoft.com/office/drawing/2014/main" id="{AB974555-5EA4-DD45-0C89-6E84F334593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6" name="Group 215">
            <a:extLst>
              <a:ext uri="{FF2B5EF4-FFF2-40B4-BE49-F238E27FC236}">
                <a16:creationId xmlns:a16="http://schemas.microsoft.com/office/drawing/2014/main" id="{63140948-404E-E789-184A-6992325E6963}"/>
              </a:ext>
            </a:extLst>
          </p:cNvPr>
          <p:cNvGrpSpPr/>
          <p:nvPr/>
        </p:nvGrpSpPr>
        <p:grpSpPr>
          <a:xfrm>
            <a:off x="4273666" y="5186470"/>
            <a:ext cx="2361959" cy="360000"/>
            <a:chOff x="577439" y="3137252"/>
            <a:chExt cx="2361959" cy="360000"/>
          </a:xfrm>
        </p:grpSpPr>
        <p:pic>
          <p:nvPicPr>
            <p:cNvPr id="217" name="Picture 216">
              <a:extLst>
                <a:ext uri="{FF2B5EF4-FFF2-40B4-BE49-F238E27FC236}">
                  <a16:creationId xmlns:a16="http://schemas.microsoft.com/office/drawing/2014/main" id="{69F306C2-6A85-3481-E7BD-37B2C6F2AF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18" name="TextBox 217">
              <a:extLst>
                <a:ext uri="{FF2B5EF4-FFF2-40B4-BE49-F238E27FC236}">
                  <a16:creationId xmlns:a16="http://schemas.microsoft.com/office/drawing/2014/main" id="{63434CEA-CA19-8407-B19B-C851D2E86AAE}"/>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9" name="Group 218">
            <a:extLst>
              <a:ext uri="{FF2B5EF4-FFF2-40B4-BE49-F238E27FC236}">
                <a16:creationId xmlns:a16="http://schemas.microsoft.com/office/drawing/2014/main" id="{321DCFA8-529B-44F3-37F8-8D7243FF118C}"/>
              </a:ext>
            </a:extLst>
          </p:cNvPr>
          <p:cNvGrpSpPr/>
          <p:nvPr/>
        </p:nvGrpSpPr>
        <p:grpSpPr>
          <a:xfrm>
            <a:off x="7739914" y="5186470"/>
            <a:ext cx="2351135" cy="360000"/>
            <a:chOff x="588263" y="1697756"/>
            <a:chExt cx="2351135" cy="360000"/>
          </a:xfrm>
        </p:grpSpPr>
        <p:pic>
          <p:nvPicPr>
            <p:cNvPr id="220" name="Picture 219">
              <a:extLst>
                <a:ext uri="{FF2B5EF4-FFF2-40B4-BE49-F238E27FC236}">
                  <a16:creationId xmlns:a16="http://schemas.microsoft.com/office/drawing/2014/main" id="{FDEC0DB0-A472-14FE-A2D5-65E043BD93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21" name="TextBox 220">
              <a:extLst>
                <a:ext uri="{FF2B5EF4-FFF2-40B4-BE49-F238E27FC236}">
                  <a16:creationId xmlns:a16="http://schemas.microsoft.com/office/drawing/2014/main" id="{7D82583B-13B1-C249-902C-7F46D02FFC94}"/>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 name="Picture 2" descr="A group of people standing together&#10;&#10;Description automatically generated">
            <a:extLst>
              <a:ext uri="{FF2B5EF4-FFF2-40B4-BE49-F238E27FC236}">
                <a16:creationId xmlns:a16="http://schemas.microsoft.com/office/drawing/2014/main" id="{456D34AD-DE85-93FD-A26D-9788EB9CEAA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grpSp>
        <p:nvGrpSpPr>
          <p:cNvPr id="7" name="Group 6">
            <a:extLst>
              <a:ext uri="{FF2B5EF4-FFF2-40B4-BE49-F238E27FC236}">
                <a16:creationId xmlns:a16="http://schemas.microsoft.com/office/drawing/2014/main" id="{51947D4C-F276-4941-6D39-686F48B4F082}"/>
              </a:ext>
            </a:extLst>
          </p:cNvPr>
          <p:cNvGrpSpPr/>
          <p:nvPr/>
        </p:nvGrpSpPr>
        <p:grpSpPr>
          <a:xfrm>
            <a:off x="818241" y="2719807"/>
            <a:ext cx="2351135" cy="360000"/>
            <a:chOff x="588263" y="1217924"/>
            <a:chExt cx="2351135" cy="360000"/>
          </a:xfrm>
        </p:grpSpPr>
        <p:pic>
          <p:nvPicPr>
            <p:cNvPr id="8" name="Picture 7" descr="Zip Co logo SVG free download, id: 101874 - Brandlogos.net">
              <a:hlinkClick r:id="rId9"/>
              <a:extLst>
                <a:ext uri="{FF2B5EF4-FFF2-40B4-BE49-F238E27FC236}">
                  <a16:creationId xmlns:a16="http://schemas.microsoft.com/office/drawing/2014/main" id="{05F2984D-867D-93B5-59CF-E04B9A82D4B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 name="TextBox 8">
              <a:extLst>
                <a:ext uri="{FF2B5EF4-FFF2-40B4-BE49-F238E27FC236}">
                  <a16:creationId xmlns:a16="http://schemas.microsoft.com/office/drawing/2014/main" id="{D4E26AB8-9EBD-16F7-9F80-67EFB2CCF86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9" name="Group 18">
            <a:extLst>
              <a:ext uri="{FF2B5EF4-FFF2-40B4-BE49-F238E27FC236}">
                <a16:creationId xmlns:a16="http://schemas.microsoft.com/office/drawing/2014/main" id="{75FDAD3A-3AEF-E2BB-55E3-52BFA24BB188}"/>
              </a:ext>
            </a:extLst>
          </p:cNvPr>
          <p:cNvGrpSpPr/>
          <p:nvPr/>
        </p:nvGrpSpPr>
        <p:grpSpPr>
          <a:xfrm>
            <a:off x="4284490" y="2719807"/>
            <a:ext cx="2351135" cy="360000"/>
            <a:chOff x="588263" y="1217924"/>
            <a:chExt cx="2351135" cy="360000"/>
          </a:xfrm>
        </p:grpSpPr>
        <p:pic>
          <p:nvPicPr>
            <p:cNvPr id="20" name="Picture 19" descr="Zip Co logo SVG free download, id: 101874 - Brandlogos.net">
              <a:hlinkClick r:id="rId9"/>
              <a:extLst>
                <a:ext uri="{FF2B5EF4-FFF2-40B4-BE49-F238E27FC236}">
                  <a16:creationId xmlns:a16="http://schemas.microsoft.com/office/drawing/2014/main" id="{2A1C3944-8A9D-955C-D2D6-957EA6A114B0}"/>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 name="TextBox 20">
              <a:extLst>
                <a:ext uri="{FF2B5EF4-FFF2-40B4-BE49-F238E27FC236}">
                  <a16:creationId xmlns:a16="http://schemas.microsoft.com/office/drawing/2014/main" id="{E2AC1837-1A86-CB55-B53E-DC15D0098AE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2" name="Group 21">
            <a:extLst>
              <a:ext uri="{FF2B5EF4-FFF2-40B4-BE49-F238E27FC236}">
                <a16:creationId xmlns:a16="http://schemas.microsoft.com/office/drawing/2014/main" id="{0E3DF0EC-B5C0-CD43-C4BB-5A9354374AC8}"/>
              </a:ext>
            </a:extLst>
          </p:cNvPr>
          <p:cNvGrpSpPr/>
          <p:nvPr/>
        </p:nvGrpSpPr>
        <p:grpSpPr>
          <a:xfrm>
            <a:off x="7693129" y="2719807"/>
            <a:ext cx="2351135" cy="360000"/>
            <a:chOff x="588263" y="1217924"/>
            <a:chExt cx="2351135" cy="360000"/>
          </a:xfrm>
        </p:grpSpPr>
        <p:pic>
          <p:nvPicPr>
            <p:cNvPr id="37" name="Picture 36" descr="Zip Co logo SVG free download, id: 101874 - Brandlogos.net">
              <a:hlinkClick r:id="rId9"/>
              <a:extLst>
                <a:ext uri="{FF2B5EF4-FFF2-40B4-BE49-F238E27FC236}">
                  <a16:creationId xmlns:a16="http://schemas.microsoft.com/office/drawing/2014/main" id="{DD7B87C7-687F-66BA-619B-ADBE6B3951D3}"/>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8" name="TextBox 37">
              <a:extLst>
                <a:ext uri="{FF2B5EF4-FFF2-40B4-BE49-F238E27FC236}">
                  <a16:creationId xmlns:a16="http://schemas.microsoft.com/office/drawing/2014/main" id="{C1BF4418-87A4-24AB-0BD4-3933C5A1B44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7" name="Group 26">
            <a:extLst>
              <a:ext uri="{FF2B5EF4-FFF2-40B4-BE49-F238E27FC236}">
                <a16:creationId xmlns:a16="http://schemas.microsoft.com/office/drawing/2014/main" id="{19358904-2E61-B945-B0EC-BFD99BABA9A2}"/>
              </a:ext>
            </a:extLst>
          </p:cNvPr>
          <p:cNvGrpSpPr/>
          <p:nvPr/>
        </p:nvGrpSpPr>
        <p:grpSpPr>
          <a:xfrm>
            <a:off x="3216251" y="1135859"/>
            <a:ext cx="1415154" cy="205970"/>
            <a:chOff x="2707850" y="862656"/>
            <a:chExt cx="1415154" cy="205970"/>
          </a:xfrm>
        </p:grpSpPr>
        <p:sp>
          <p:nvSpPr>
            <p:cNvPr id="28" name="Rectangle: Rounded Corners 6">
              <a:extLst>
                <a:ext uri="{FF2B5EF4-FFF2-40B4-BE49-F238E27FC236}">
                  <a16:creationId xmlns:a16="http://schemas.microsoft.com/office/drawing/2014/main" id="{21996872-DBC5-158A-300B-366299D6DA3F}"/>
                </a:ext>
                <a:ext uri="{C183D7F6-B498-43B3-948B-1728B52AA6E4}">
                  <adec:decorative xmlns:adec="http://schemas.microsoft.com/office/drawing/2017/decorative" val="1"/>
                </a:ext>
              </a:extLst>
            </p:cNvPr>
            <p:cNvSpPr/>
            <p:nvPr/>
          </p:nvSpPr>
          <p:spPr bwMode="auto">
            <a:xfrm>
              <a:off x="2707850" y="862656"/>
              <a:ext cx="1415154" cy="20597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Educator satisfaction</a:t>
              </a:r>
            </a:p>
          </p:txBody>
        </p:sp>
        <p:pic>
          <p:nvPicPr>
            <p:cNvPr id="29" name="Graphic 28">
              <a:extLst>
                <a:ext uri="{FF2B5EF4-FFF2-40B4-BE49-F238E27FC236}">
                  <a16:creationId xmlns:a16="http://schemas.microsoft.com/office/drawing/2014/main" id="{829B7267-8E4E-0842-9D89-EE1E507A25E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30" name="Group 29">
            <a:extLst>
              <a:ext uri="{FF2B5EF4-FFF2-40B4-BE49-F238E27FC236}">
                <a16:creationId xmlns:a16="http://schemas.microsoft.com/office/drawing/2014/main" id="{5A0DEEBE-4D76-EECD-8551-73C587A00E2F}"/>
              </a:ext>
            </a:extLst>
          </p:cNvPr>
          <p:cNvGrpSpPr/>
          <p:nvPr/>
        </p:nvGrpSpPr>
        <p:grpSpPr>
          <a:xfrm>
            <a:off x="10351163" y="1122608"/>
            <a:ext cx="1450784" cy="216000"/>
            <a:chOff x="1194743" y="1140160"/>
            <a:chExt cx="1450784" cy="216000"/>
          </a:xfrm>
        </p:grpSpPr>
        <p:sp>
          <p:nvSpPr>
            <p:cNvPr id="31" name="Rectangle: Rounded Corners 6">
              <a:extLst>
                <a:ext uri="{FF2B5EF4-FFF2-40B4-BE49-F238E27FC236}">
                  <a16:creationId xmlns:a16="http://schemas.microsoft.com/office/drawing/2014/main" id="{427FC6D7-9024-DFE3-7CE3-71DF19128094}"/>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Student experience</a:t>
              </a:r>
            </a:p>
          </p:txBody>
        </p:sp>
        <p:pic>
          <p:nvPicPr>
            <p:cNvPr id="32" name="Graphic 31">
              <a:extLst>
                <a:ext uri="{FF2B5EF4-FFF2-40B4-BE49-F238E27FC236}">
                  <a16:creationId xmlns:a16="http://schemas.microsoft.com/office/drawing/2014/main" id="{BFB8E019-7F92-6355-3C0A-99F089F85D5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Tree>
    <p:extLst>
      <p:ext uri="{BB962C8B-B14F-4D97-AF65-F5344CB8AC3E}">
        <p14:creationId xmlns:p14="http://schemas.microsoft.com/office/powerpoint/2010/main" val="34782208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89BA-86EA-A8AA-C5DA-D546AB976D32}"/>
              </a:ext>
            </a:extLst>
          </p:cNvPr>
          <p:cNvSpPr>
            <a:spLocks noGrp="1"/>
          </p:cNvSpPr>
          <p:nvPr>
            <p:ph type="title"/>
          </p:nvPr>
        </p:nvSpPr>
        <p:spPr/>
        <p:txBody>
          <a:bodyPr/>
          <a:lstStyle/>
          <a:p>
            <a:r>
              <a:rPr lang="en-US" noProof="0">
                <a:solidFill>
                  <a:srgbClr val="0078D4"/>
                </a:solidFill>
                <a:cs typeface="Segoe UI"/>
              </a:rPr>
              <a:t>Education | </a:t>
            </a:r>
            <a:r>
              <a:rPr lang="en-US" noProof="0">
                <a:cs typeface="Segoe UI"/>
              </a:rPr>
              <a:t>Dynamic course orchestration</a:t>
            </a:r>
            <a:endParaRPr lang="en-US" noProof="0"/>
          </a:p>
        </p:txBody>
      </p:sp>
      <p:sp>
        <p:nvSpPr>
          <p:cNvPr id="47" name="Text Placeholder 46">
            <a:extLst>
              <a:ext uri="{FF2B5EF4-FFF2-40B4-BE49-F238E27FC236}">
                <a16:creationId xmlns:a16="http://schemas.microsoft.com/office/drawing/2014/main" id="{8C6EB50E-395A-5E75-3B6F-54EDA34B205D}"/>
              </a:ext>
            </a:extLst>
          </p:cNvPr>
          <p:cNvSpPr>
            <a:spLocks noGrp="1"/>
          </p:cNvSpPr>
          <p:nvPr>
            <p:ph type="body" sz="quarter" idx="30"/>
          </p:nvPr>
        </p:nvSpPr>
        <p:spPr/>
        <p:txBody>
          <a:bodyPr/>
          <a:lstStyle/>
          <a:p>
            <a:r>
              <a:rPr lang="en-US" dirty="0"/>
              <a:t>Buy</a:t>
            </a:r>
          </a:p>
        </p:txBody>
      </p:sp>
      <p:sp>
        <p:nvSpPr>
          <p:cNvPr id="46" name="Text Placeholder 45">
            <a:extLst>
              <a:ext uri="{FF2B5EF4-FFF2-40B4-BE49-F238E27FC236}">
                <a16:creationId xmlns:a16="http://schemas.microsoft.com/office/drawing/2014/main" id="{E6919584-FE21-9FF7-43B2-86ED6E381A4C}"/>
              </a:ext>
            </a:extLst>
          </p:cNvPr>
          <p:cNvSpPr>
            <a:spLocks noGrp="1"/>
          </p:cNvSpPr>
          <p:nvPr>
            <p:ph type="body" sz="quarter" idx="17"/>
          </p:nvPr>
        </p:nvSpPr>
        <p:spPr>
          <a:xfrm>
            <a:off x="6519224" y="521099"/>
            <a:ext cx="3599821" cy="169277"/>
          </a:xfrm>
        </p:spPr>
        <p:txBody>
          <a:bodyPr/>
          <a:lstStyle/>
          <a:p>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101" name="Rectangle: Rounded Corners 11">
            <a:extLst>
              <a:ext uri="{FF2B5EF4-FFF2-40B4-BE49-F238E27FC236}">
                <a16:creationId xmlns:a16="http://schemas.microsoft.com/office/drawing/2014/main" id="{C7417EA0-0E74-C6DB-69B5-B47FE306E961}"/>
              </a:ext>
              <a:ext uri="{C183D7F6-B498-43B3-948B-1728B52AA6E4}">
                <adec:decorative xmlns:adec="http://schemas.microsoft.com/office/drawing/2017/decorative" val="1"/>
              </a:ext>
            </a:extLst>
          </p:cNvPr>
          <p:cNvSpPr>
            <a:spLocks noGrp="1"/>
          </p:cNvSpPr>
          <p:nvPr>
            <p:ph type="body" sz="quarter" idx="11"/>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 Identify learning objectives</a:t>
            </a:r>
          </a:p>
        </p:txBody>
      </p:sp>
      <p:sp>
        <p:nvSpPr>
          <p:cNvPr id="107" name="Text Placeholder 106">
            <a:extLst>
              <a:ext uri="{FF2B5EF4-FFF2-40B4-BE49-F238E27FC236}">
                <a16:creationId xmlns:a16="http://schemas.microsoft.com/office/drawing/2014/main" id="{13113E95-620A-6313-CC0B-56529107D478}"/>
              </a:ext>
            </a:extLst>
          </p:cNvPr>
          <p:cNvSpPr txBox="1">
            <a:spLocks noGrp="1"/>
          </p:cNvSpPr>
          <p:nvPr>
            <p:ph type="body" sz="quarter" idx="18"/>
          </p:nvPr>
        </p:nvSpPr>
        <p:spPr/>
        <p:txBody>
          <a:bodyPr vert="horz" wrap="square" lIns="90000" tIns="36000" rIns="90000" bIns="36000" rtlCol="0">
            <a:normAutofit/>
          </a:bodyPr>
          <a:lstStyle/>
          <a:p>
            <a:r>
              <a:rPr lang="en-US" noProof="0"/>
              <a:t>Use Copilot to create an inclusive learning environment for all students.</a:t>
            </a:r>
          </a:p>
        </p:txBody>
      </p:sp>
      <p:sp>
        <p:nvSpPr>
          <p:cNvPr id="113" name="Title 1">
            <a:extLst>
              <a:ext uri="{FF2B5EF4-FFF2-40B4-BE49-F238E27FC236}">
                <a16:creationId xmlns:a16="http://schemas.microsoft.com/office/drawing/2014/main" id="{65EF7EE8-A948-91D5-75FA-5E8E44A44FDA}"/>
              </a:ext>
            </a:extLst>
          </p:cNvPr>
          <p:cNvSpPr txBox="1">
            <a:spLocks noGrp="1"/>
          </p:cNvSpPr>
          <p:nvPr>
            <p:ph type="body" sz="quarter" idx="21"/>
          </p:nvPr>
        </p:nvSpPr>
        <p:spPr>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Extract</a:t>
            </a:r>
            <a:r>
              <a:rPr lang="en-US" sz="900" spc="0" noProof="0">
                <a:latin typeface="+mn-lt"/>
              </a:rPr>
              <a:t> information from course curriculum, syllabus, diverse audience needs, disability support services, and other pre-determined resources in minutes, using Copilot.</a:t>
            </a:r>
          </a:p>
        </p:txBody>
      </p:sp>
      <p:sp>
        <p:nvSpPr>
          <p:cNvPr id="102" name="Rectangle: Rounded Corners 11">
            <a:extLst>
              <a:ext uri="{FF2B5EF4-FFF2-40B4-BE49-F238E27FC236}">
                <a16:creationId xmlns:a16="http://schemas.microsoft.com/office/drawing/2014/main" id="{F2884C40-71EB-4A64-8CE2-6BB7E8FC49A1}"/>
              </a:ext>
              <a:ext uri="{C183D7F6-B498-43B3-948B-1728B52AA6E4}">
                <adec:decorative xmlns:adec="http://schemas.microsoft.com/office/drawing/2017/decorative" val="1"/>
              </a:ext>
            </a:extLst>
          </p:cNvPr>
          <p:cNvSpPr>
            <a:spLocks noGrp="1"/>
          </p:cNvSpPr>
          <p:nvPr>
            <p:ph type="body" sz="quarter" idx="13"/>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Content selection</a:t>
            </a:r>
          </a:p>
        </p:txBody>
      </p:sp>
      <p:sp>
        <p:nvSpPr>
          <p:cNvPr id="108" name="Text Placeholder 107">
            <a:extLst>
              <a:ext uri="{FF2B5EF4-FFF2-40B4-BE49-F238E27FC236}">
                <a16:creationId xmlns:a16="http://schemas.microsoft.com/office/drawing/2014/main" id="{1008EB17-DD4E-EA52-F9D9-8CD33C4BE03B}"/>
              </a:ext>
            </a:extLst>
          </p:cNvPr>
          <p:cNvSpPr txBox="1">
            <a:spLocks noGrp="1"/>
          </p:cNvSpPr>
          <p:nvPr>
            <p:ph type="body" sz="quarter" idx="19"/>
          </p:nvPr>
        </p:nvSpPr>
        <p:spPr/>
        <p:txBody>
          <a:bodyPr vert="horz" wrap="square" lIns="90000" tIns="36000" rIns="90000" bIns="36000" rtlCol="0">
            <a:normAutofit/>
          </a:bodyPr>
          <a:lstStyle/>
          <a:p>
            <a:r>
              <a:rPr lang="en-US" noProof="0"/>
              <a:t>Select appropriate content such as course materials, literature, multimedia resources, and other education materials based on identified learning objectives.</a:t>
            </a:r>
          </a:p>
        </p:txBody>
      </p:sp>
      <p:sp>
        <p:nvSpPr>
          <p:cNvPr id="114" name="Title 1">
            <a:extLst>
              <a:ext uri="{FF2B5EF4-FFF2-40B4-BE49-F238E27FC236}">
                <a16:creationId xmlns:a16="http://schemas.microsoft.com/office/drawing/2014/main" id="{C53B506C-E3A8-7368-5050-DED557B4DC73}"/>
              </a:ext>
            </a:extLst>
          </p:cNvPr>
          <p:cNvSpPr txBox="1">
            <a:spLocks noGrp="1"/>
          </p:cNvSpPr>
          <p:nvPr>
            <p:ph type="body" sz="quarter" idx="23"/>
          </p:nvPr>
        </p:nvSpPr>
        <p:spPr>
          <a:solidFill>
            <a:srgbClr val="FFFFFF">
              <a:alpha val="70046"/>
            </a:srgbClr>
          </a:solidFill>
          <a:ln w="12700">
            <a:solidFill>
              <a:schemeClr val="bg1"/>
            </a:solidFill>
          </a:ln>
        </p:spPr>
        <p:txBody>
          <a:bodyPr vert="horz" wrap="square" lIns="90000" tIns="36000" rIns="90000" bIns="36000" rtlCol="0" anchor="ctr" anchorCtr="0">
            <a:normAutofit fontScale="92500" lnSpcReduction="2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lnSpc>
                <a:spcPct val="120000"/>
              </a:lnSpc>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Use Copilot to identify and get suggestions </a:t>
            </a:r>
            <a:r>
              <a:rPr lang="en-US" sz="900" spc="0" noProof="0">
                <a:latin typeface="+mn-lt"/>
              </a:rPr>
              <a:t>on diverse course content and learning styles (visual and auditory) to ensure all students have multiple pathways to understanding.</a:t>
            </a:r>
          </a:p>
        </p:txBody>
      </p:sp>
      <p:sp>
        <p:nvSpPr>
          <p:cNvPr id="103" name="Rectangle: Rounded Corners 11">
            <a:extLst>
              <a:ext uri="{FF2B5EF4-FFF2-40B4-BE49-F238E27FC236}">
                <a16:creationId xmlns:a16="http://schemas.microsoft.com/office/drawing/2014/main" id="{501AB1A1-3758-26D4-504C-B099E1749D4C}"/>
              </a:ext>
              <a:ext uri="{C183D7F6-B498-43B3-948B-1728B52AA6E4}">
                <adec:decorative xmlns:adec="http://schemas.microsoft.com/office/drawing/2017/decorative" val="1"/>
              </a:ext>
            </a:extLst>
          </p:cNvPr>
          <p:cNvSpPr>
            <a:spLocks noGrp="1"/>
          </p:cNvSpPr>
          <p:nvPr>
            <p:ph type="body" sz="quarter" idx="15"/>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Content alignment</a:t>
            </a:r>
          </a:p>
        </p:txBody>
      </p:sp>
      <p:sp>
        <p:nvSpPr>
          <p:cNvPr id="109" name="Text Placeholder 108">
            <a:extLst>
              <a:ext uri="{FF2B5EF4-FFF2-40B4-BE49-F238E27FC236}">
                <a16:creationId xmlns:a16="http://schemas.microsoft.com/office/drawing/2014/main" id="{E8B75BCD-F764-F071-6A6B-3E5CC1D00339}"/>
              </a:ext>
            </a:extLst>
          </p:cNvPr>
          <p:cNvSpPr txBox="1">
            <a:spLocks noGrp="1"/>
          </p:cNvSpPr>
          <p:nvPr>
            <p:ph type="body" sz="quarter" idx="20"/>
          </p:nvPr>
        </p:nvSpPr>
        <p:spPr/>
        <p:txBody>
          <a:bodyPr vert="horz" wrap="square" lIns="90000" tIns="36000" rIns="90000" bIns="36000" rtlCol="0">
            <a:normAutofit/>
          </a:bodyPr>
          <a:lstStyle/>
          <a:p>
            <a:r>
              <a:rPr lang="en-US" noProof="0"/>
              <a:t>Evaluate the selected content’s alignment to Institution and state requirements / standards.</a:t>
            </a:r>
          </a:p>
        </p:txBody>
      </p:sp>
      <p:sp>
        <p:nvSpPr>
          <p:cNvPr id="115" name="Title 1">
            <a:extLst>
              <a:ext uri="{FF2B5EF4-FFF2-40B4-BE49-F238E27FC236}">
                <a16:creationId xmlns:a16="http://schemas.microsoft.com/office/drawing/2014/main" id="{9AF3262B-646F-58F3-74F1-27F5B561D3CA}"/>
              </a:ext>
            </a:extLst>
          </p:cNvPr>
          <p:cNvSpPr txBox="1">
            <a:spLocks noGrp="1"/>
          </p:cNvSpPr>
          <p:nvPr>
            <p:ph type="body" sz="quarter" idx="25"/>
          </p:nvPr>
        </p:nvSpPr>
        <p:spPr>
          <a:solidFill>
            <a:srgbClr val="FFFFFF">
              <a:alpha val="70046"/>
            </a:srgbClr>
          </a:solidFill>
          <a:ln w="12700">
            <a:solidFill>
              <a:schemeClr val="bg1"/>
            </a:solidFill>
          </a:ln>
        </p:spPr>
        <p:txBody>
          <a:bodyPr vert="horz" wrap="square" lIns="90000" tIns="36000" rIns="90000" bIns="36000" rtlCol="0" anchor="ctr" anchorCtr="0">
            <a:no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Easily extrapolate </a:t>
            </a:r>
            <a:r>
              <a:rPr lang="en-US" sz="900" spc="0" noProof="0">
                <a:latin typeface="+mn-lt"/>
              </a:rPr>
              <a:t>direct links between selected course materials and the required learning objectives to ensure adequate adherence to the identified standards using Copilot.</a:t>
            </a:r>
          </a:p>
        </p:txBody>
      </p:sp>
      <p:sp>
        <p:nvSpPr>
          <p:cNvPr id="106" name="Rectangle: Rounded Corners 11">
            <a:extLst>
              <a:ext uri="{FF2B5EF4-FFF2-40B4-BE49-F238E27FC236}">
                <a16:creationId xmlns:a16="http://schemas.microsoft.com/office/drawing/2014/main" id="{01218BED-7BCE-A82B-A3B1-C2797D075720}"/>
              </a:ext>
              <a:ext uri="{C183D7F6-B498-43B3-948B-1728B52AA6E4}">
                <adec:decorative xmlns:adec="http://schemas.microsoft.com/office/drawing/2017/decorative" val="1"/>
              </a:ext>
            </a:extLst>
          </p:cNvPr>
          <p:cNvSpPr>
            <a:spLocks noGrp="1"/>
          </p:cNvSpPr>
          <p:nvPr>
            <p:ph type="body" sz="quarter" idx="16"/>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 Collaborative content creation</a:t>
            </a:r>
          </a:p>
        </p:txBody>
      </p:sp>
      <p:sp>
        <p:nvSpPr>
          <p:cNvPr id="22" name="Text Placeholder 21">
            <a:extLst>
              <a:ext uri="{FF2B5EF4-FFF2-40B4-BE49-F238E27FC236}">
                <a16:creationId xmlns:a16="http://schemas.microsoft.com/office/drawing/2014/main" id="{3B1F1E10-FE80-7AEA-9932-B69229AD5EBD}"/>
              </a:ext>
            </a:extLst>
          </p:cNvPr>
          <p:cNvSpPr>
            <a:spLocks noGrp="1"/>
          </p:cNvSpPr>
          <p:nvPr>
            <p:ph type="body" sz="quarter" idx="29"/>
          </p:nvPr>
        </p:nvSpPr>
        <p:spPr/>
        <p:txBody>
          <a:bodyPr/>
          <a:lstStyle/>
          <a:p>
            <a:r>
              <a:rPr lang="en-US" noProof="0"/>
              <a:t>Partner with the University’s disability services support to create interactive and accessible content (e.g., captioning services, speech functionality, inclusive discussion forums).</a:t>
            </a:r>
          </a:p>
        </p:txBody>
      </p:sp>
      <p:sp>
        <p:nvSpPr>
          <p:cNvPr id="117" name="Title 1">
            <a:extLst>
              <a:ext uri="{FF2B5EF4-FFF2-40B4-BE49-F238E27FC236}">
                <a16:creationId xmlns:a16="http://schemas.microsoft.com/office/drawing/2014/main" id="{4F288CD3-5A8B-4097-7A65-DDB8E643BD7C}"/>
              </a:ext>
            </a:extLst>
          </p:cNvPr>
          <p:cNvSpPr txBox="1">
            <a:spLocks noGrp="1"/>
          </p:cNvSpPr>
          <p:nvPr>
            <p:ph type="body" sz="quarter" idx="26"/>
          </p:nvPr>
        </p:nvSpPr>
        <p:spPr>
          <a:solidFill>
            <a:srgbClr val="FFFFFF">
              <a:alpha val="70046"/>
            </a:srgbClr>
          </a:solidFill>
          <a:ln w="12700">
            <a:solidFill>
              <a:schemeClr val="bg1"/>
            </a:solidFill>
          </a:ln>
        </p:spPr>
        <p:txBody>
          <a:bodyPr vert="horz" wrap="square" lIns="90000" tIns="36000" rIns="90000" bIns="36000" rtlCol="0" anchor="ctr" anchorCtr="0">
            <a:normAutofit fontScale="925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Generate</a:t>
            </a:r>
            <a:r>
              <a:rPr lang="en-US" sz="900" spc="0" noProof="0">
                <a:latin typeface="+mn-lt"/>
              </a:rPr>
              <a:t> first drafts of lecture slides, handouts, alternative presentation formats, and translations to foster an inclusive, accessible, and respectful learning environment quickly and easy with Copilot.</a:t>
            </a:r>
          </a:p>
        </p:txBody>
      </p:sp>
      <p:sp>
        <p:nvSpPr>
          <p:cNvPr id="105" name="Rectangle: Rounded Corners 11">
            <a:extLst>
              <a:ext uri="{FF2B5EF4-FFF2-40B4-BE49-F238E27FC236}">
                <a16:creationId xmlns:a16="http://schemas.microsoft.com/office/drawing/2014/main" id="{F239B4A6-167F-54F6-CC81-DFE10EDA1E6C}"/>
              </a:ext>
              <a:ext uri="{C183D7F6-B498-43B3-948B-1728B52AA6E4}">
                <adec:decorative xmlns:adec="http://schemas.microsoft.com/office/drawing/2017/decorative" val="1"/>
              </a:ext>
            </a:extLst>
          </p:cNvPr>
          <p:cNvSpPr>
            <a:spLocks noGrp="1"/>
          </p:cNvSpPr>
          <p:nvPr>
            <p:ph type="body" sz="quarter" idx="14"/>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5. Delivery</a:t>
            </a:r>
          </a:p>
        </p:txBody>
      </p:sp>
      <p:sp>
        <p:nvSpPr>
          <p:cNvPr id="111" name="Text Placeholder 110">
            <a:extLst>
              <a:ext uri="{FF2B5EF4-FFF2-40B4-BE49-F238E27FC236}">
                <a16:creationId xmlns:a16="http://schemas.microsoft.com/office/drawing/2014/main" id="{322BCB6F-3E72-38DD-DC88-9CA78012939D}"/>
              </a:ext>
            </a:extLst>
          </p:cNvPr>
          <p:cNvSpPr txBox="1">
            <a:spLocks noGrp="1"/>
          </p:cNvSpPr>
          <p:nvPr>
            <p:ph type="body" sz="quarter" idx="28"/>
          </p:nvPr>
        </p:nvSpPr>
        <p:spPr/>
        <p:txBody>
          <a:bodyPr vert="horz" wrap="square" lIns="90000" tIns="36000" rIns="90000" bIns="36000" rtlCol="0">
            <a:normAutofit/>
          </a:bodyPr>
          <a:lstStyle/>
          <a:p>
            <a:r>
              <a:rPr lang="en-US" noProof="0"/>
              <a:t>Deliver lesson lectures, activities, and presentations through in-person or online learning.</a:t>
            </a:r>
          </a:p>
        </p:txBody>
      </p:sp>
      <p:sp>
        <p:nvSpPr>
          <p:cNvPr id="116" name="Title 1">
            <a:extLst>
              <a:ext uri="{FF2B5EF4-FFF2-40B4-BE49-F238E27FC236}">
                <a16:creationId xmlns:a16="http://schemas.microsoft.com/office/drawing/2014/main" id="{4939442D-5F6C-0060-845D-8F558C8FEDB3}"/>
              </a:ext>
            </a:extLst>
          </p:cNvPr>
          <p:cNvSpPr txBox="1">
            <a:spLocks noGrp="1"/>
          </p:cNvSpPr>
          <p:nvPr>
            <p:ph type="body" sz="quarter" idx="24"/>
          </p:nvPr>
        </p:nvSpPr>
        <p:spPr>
          <a:solidFill>
            <a:srgbClr val="FFFFFF">
              <a:alpha val="70046"/>
            </a:srgbClr>
          </a:solidFill>
          <a:ln w="12700">
            <a:solidFill>
              <a:schemeClr val="bg1"/>
            </a:solidFill>
          </a:ln>
        </p:spPr>
        <p:txBody>
          <a:bodyPr vert="horz" wrap="square" lIns="90000" tIns="36000" rIns="90000" bIns="36000" rtlCol="0" anchor="ctr" anchorCtr="0">
            <a:no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Utilize</a:t>
            </a:r>
            <a:r>
              <a:rPr lang="en-US" sz="900" spc="0" noProof="0">
                <a:latin typeface="+mn-lt"/>
              </a:rPr>
              <a:t> chat to quickly explore and answer additional queries related to the presentation – saving time and enabling you to respond quickly.</a:t>
            </a:r>
          </a:p>
        </p:txBody>
      </p:sp>
      <p:sp>
        <p:nvSpPr>
          <p:cNvPr id="104" name="Rectangle: Rounded Corners 11">
            <a:extLst>
              <a:ext uri="{FF2B5EF4-FFF2-40B4-BE49-F238E27FC236}">
                <a16:creationId xmlns:a16="http://schemas.microsoft.com/office/drawing/2014/main" id="{11E72AE0-CF2E-5E5A-421F-B7637FEB2002}"/>
              </a:ext>
              <a:ext uri="{C183D7F6-B498-43B3-948B-1728B52AA6E4}">
                <adec:decorative xmlns:adec="http://schemas.microsoft.com/office/drawing/2017/decorative" val="1"/>
              </a:ext>
            </a:extLst>
          </p:cNvPr>
          <p:cNvSpPr>
            <a:spLocks noGrp="1"/>
          </p:cNvSpPr>
          <p:nvPr>
            <p:ph type="body" sz="quarter" idx="12"/>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6. Reflect and evaluate</a:t>
            </a:r>
          </a:p>
        </p:txBody>
      </p:sp>
      <p:sp>
        <p:nvSpPr>
          <p:cNvPr id="110" name="Text Placeholder 109">
            <a:extLst>
              <a:ext uri="{FF2B5EF4-FFF2-40B4-BE49-F238E27FC236}">
                <a16:creationId xmlns:a16="http://schemas.microsoft.com/office/drawing/2014/main" id="{ADF070D9-B5A7-A875-8205-017F76D15591}"/>
              </a:ext>
            </a:extLst>
          </p:cNvPr>
          <p:cNvSpPr txBox="1">
            <a:spLocks noGrp="1"/>
          </p:cNvSpPr>
          <p:nvPr>
            <p:ph type="body" sz="quarter" idx="27"/>
          </p:nvPr>
        </p:nvSpPr>
        <p:spPr/>
        <p:txBody>
          <a:bodyPr vert="horz" wrap="square" lIns="90000" tIns="36000" rIns="90000" bIns="36000" rtlCol="0">
            <a:normAutofit/>
          </a:bodyPr>
          <a:lstStyle/>
          <a:p>
            <a:r>
              <a:rPr lang="en-US" noProof="0"/>
              <a:t>Recap the lesson highlights, share templates, materials, and reflect on areas for improvement.</a:t>
            </a:r>
          </a:p>
        </p:txBody>
      </p:sp>
      <p:sp>
        <p:nvSpPr>
          <p:cNvPr id="15" name="Text Placeholder 14">
            <a:extLst>
              <a:ext uri="{FF2B5EF4-FFF2-40B4-BE49-F238E27FC236}">
                <a16:creationId xmlns:a16="http://schemas.microsoft.com/office/drawing/2014/main" id="{1594219C-FE8E-0680-4049-7AFA3EB3E7B8}"/>
              </a:ext>
            </a:extLst>
          </p:cNvPr>
          <p:cNvSpPr>
            <a:spLocks noGrp="1"/>
          </p:cNvSpPr>
          <p:nvPr>
            <p:ph type="body" sz="quarter" idx="22"/>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Use Copilot to create </a:t>
            </a:r>
            <a:r>
              <a:rPr lang="en-US" noProof="0"/>
              <a:t>a feedback request form or polls, draft relevant communications with recap, and analyze results for you.</a:t>
            </a:r>
          </a:p>
        </p:txBody>
      </p:sp>
      <p:grpSp>
        <p:nvGrpSpPr>
          <p:cNvPr id="196" name="Group 195">
            <a:extLst>
              <a:ext uri="{FF2B5EF4-FFF2-40B4-BE49-F238E27FC236}">
                <a16:creationId xmlns:a16="http://schemas.microsoft.com/office/drawing/2014/main" id="{7CB8F809-CAAD-1C48-09EC-1EFC68FFF038}"/>
              </a:ext>
            </a:extLst>
          </p:cNvPr>
          <p:cNvGrpSpPr/>
          <p:nvPr/>
        </p:nvGrpSpPr>
        <p:grpSpPr>
          <a:xfrm>
            <a:off x="818241" y="5299313"/>
            <a:ext cx="2351135" cy="360000"/>
            <a:chOff x="588263" y="2657420"/>
            <a:chExt cx="2351135" cy="360000"/>
          </a:xfrm>
        </p:grpSpPr>
        <p:pic>
          <p:nvPicPr>
            <p:cNvPr id="197" name="Picture 196">
              <a:extLst>
                <a:ext uri="{FF2B5EF4-FFF2-40B4-BE49-F238E27FC236}">
                  <a16:creationId xmlns:a16="http://schemas.microsoft.com/office/drawing/2014/main" id="{4F7AC6CD-DF70-9AA3-73D5-24B42733D0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8" name="TextBox 197">
              <a:extLst>
                <a:ext uri="{FF2B5EF4-FFF2-40B4-BE49-F238E27FC236}">
                  <a16:creationId xmlns:a16="http://schemas.microsoft.com/office/drawing/2014/main" id="{6C34CF5E-CB9E-E797-D5D6-C2FA6D4F4DDC}"/>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p>
          </p:txBody>
        </p:sp>
      </p:grpSp>
      <p:grpSp>
        <p:nvGrpSpPr>
          <p:cNvPr id="202" name="Group 201">
            <a:extLst>
              <a:ext uri="{FF2B5EF4-FFF2-40B4-BE49-F238E27FC236}">
                <a16:creationId xmlns:a16="http://schemas.microsoft.com/office/drawing/2014/main" id="{06DF0946-26CC-A9D7-BF79-C281ABD0FBFD}"/>
              </a:ext>
            </a:extLst>
          </p:cNvPr>
          <p:cNvGrpSpPr/>
          <p:nvPr/>
        </p:nvGrpSpPr>
        <p:grpSpPr>
          <a:xfrm>
            <a:off x="8561586" y="5299313"/>
            <a:ext cx="2351135" cy="360000"/>
            <a:chOff x="588263" y="2177588"/>
            <a:chExt cx="2351135" cy="360000"/>
          </a:xfrm>
        </p:grpSpPr>
        <p:pic>
          <p:nvPicPr>
            <p:cNvPr id="203" name="Picture 202">
              <a:extLst>
                <a:ext uri="{FF2B5EF4-FFF2-40B4-BE49-F238E27FC236}">
                  <a16:creationId xmlns:a16="http://schemas.microsoft.com/office/drawing/2014/main" id="{D32CF384-50CB-C076-D921-711D590293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4" name="TextBox 203">
              <a:extLst>
                <a:ext uri="{FF2B5EF4-FFF2-40B4-BE49-F238E27FC236}">
                  <a16:creationId xmlns:a16="http://schemas.microsoft.com/office/drawing/2014/main" id="{0DD0C1A6-6672-98C6-91BB-BA3C1FF28E96}"/>
                </a:ext>
                <a:ext uri="{C183D7F6-B498-43B3-948B-1728B52AA6E4}">
                  <adec:decorative xmlns:adec="http://schemas.microsoft.com/office/drawing/2017/decorative" val="0"/>
                </a:ext>
              </a:extLst>
            </p:cNvPr>
            <p:cNvSpPr txBox="1"/>
            <p:nvPr/>
          </p:nvSpPr>
          <p:spPr>
            <a:xfrm>
              <a:off x="1047214" y="2203700"/>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PowerPoint</a:t>
              </a:r>
            </a:p>
          </p:txBody>
        </p:sp>
      </p:grpSp>
      <p:grpSp>
        <p:nvGrpSpPr>
          <p:cNvPr id="205" name="Group 204">
            <a:extLst>
              <a:ext uri="{FF2B5EF4-FFF2-40B4-BE49-F238E27FC236}">
                <a16:creationId xmlns:a16="http://schemas.microsoft.com/office/drawing/2014/main" id="{E8E6E702-86F9-0AF8-88A2-AE48F25A1E37}"/>
              </a:ext>
            </a:extLst>
          </p:cNvPr>
          <p:cNvGrpSpPr/>
          <p:nvPr/>
        </p:nvGrpSpPr>
        <p:grpSpPr>
          <a:xfrm>
            <a:off x="7511481" y="5299313"/>
            <a:ext cx="935914" cy="360000"/>
            <a:chOff x="588263" y="2657420"/>
            <a:chExt cx="935914" cy="360000"/>
          </a:xfrm>
        </p:grpSpPr>
        <p:pic>
          <p:nvPicPr>
            <p:cNvPr id="206" name="Picture 205">
              <a:extLst>
                <a:ext uri="{FF2B5EF4-FFF2-40B4-BE49-F238E27FC236}">
                  <a16:creationId xmlns:a16="http://schemas.microsoft.com/office/drawing/2014/main" id="{FC8F5260-4475-EB58-EB0E-F2362E2D4B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07" name="TextBox 206">
              <a:extLst>
                <a:ext uri="{FF2B5EF4-FFF2-40B4-BE49-F238E27FC236}">
                  <a16:creationId xmlns:a16="http://schemas.microsoft.com/office/drawing/2014/main" id="{DACA3FF6-17DA-D76D-AF7E-EDC91A8D3285}"/>
                </a:ext>
                <a:ext uri="{C183D7F6-B498-43B3-948B-1728B52AA6E4}">
                  <adec:decorative xmlns:adec="http://schemas.microsoft.com/office/drawing/2017/decorative" val="0"/>
                </a:ext>
              </a:extLst>
            </p:cNvPr>
            <p:cNvSpPr txBox="1"/>
            <p:nvPr/>
          </p:nvSpPr>
          <p:spPr>
            <a:xfrm>
              <a:off x="1047214" y="2683532"/>
              <a:ext cx="476963"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 name="Picture 2" descr="A group of people standing together&#10;&#10;Description automatically generated">
            <a:extLst>
              <a:ext uri="{FF2B5EF4-FFF2-40B4-BE49-F238E27FC236}">
                <a16:creationId xmlns:a16="http://schemas.microsoft.com/office/drawing/2014/main" id="{0643059C-32D1-801E-1B71-950A8BA6E1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grpSp>
        <p:nvGrpSpPr>
          <p:cNvPr id="14" name="Group 13">
            <a:extLst>
              <a:ext uri="{FF2B5EF4-FFF2-40B4-BE49-F238E27FC236}">
                <a16:creationId xmlns:a16="http://schemas.microsoft.com/office/drawing/2014/main" id="{05BE4546-AD7A-6D07-306B-D80811DF1ABE}"/>
              </a:ext>
            </a:extLst>
          </p:cNvPr>
          <p:cNvGrpSpPr/>
          <p:nvPr/>
        </p:nvGrpSpPr>
        <p:grpSpPr>
          <a:xfrm>
            <a:off x="818241" y="2719807"/>
            <a:ext cx="2351135" cy="360000"/>
            <a:chOff x="588263" y="1217924"/>
            <a:chExt cx="2351135" cy="360000"/>
          </a:xfrm>
        </p:grpSpPr>
        <p:pic>
          <p:nvPicPr>
            <p:cNvPr id="16" name="Picture 15" descr="Zip Co logo SVG free download, id: 101874 - Brandlogos.net">
              <a:hlinkClick r:id="rId5"/>
              <a:extLst>
                <a:ext uri="{FF2B5EF4-FFF2-40B4-BE49-F238E27FC236}">
                  <a16:creationId xmlns:a16="http://schemas.microsoft.com/office/drawing/2014/main" id="{582D65A5-2A02-31A0-978C-8B88E883273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 name="TextBox 16">
              <a:extLst>
                <a:ext uri="{FF2B5EF4-FFF2-40B4-BE49-F238E27FC236}">
                  <a16:creationId xmlns:a16="http://schemas.microsoft.com/office/drawing/2014/main" id="{CB3F3C1E-A476-24D2-0199-AB0F9C75F76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8" name="Group 17">
            <a:extLst>
              <a:ext uri="{FF2B5EF4-FFF2-40B4-BE49-F238E27FC236}">
                <a16:creationId xmlns:a16="http://schemas.microsoft.com/office/drawing/2014/main" id="{2A223FDB-CBA9-26FA-4E29-4B9D04BD67B2}"/>
              </a:ext>
            </a:extLst>
          </p:cNvPr>
          <p:cNvGrpSpPr/>
          <p:nvPr/>
        </p:nvGrpSpPr>
        <p:grpSpPr>
          <a:xfrm>
            <a:off x="4284490" y="2719807"/>
            <a:ext cx="2351135" cy="360000"/>
            <a:chOff x="588263" y="1217924"/>
            <a:chExt cx="2351135" cy="360000"/>
          </a:xfrm>
        </p:grpSpPr>
        <p:pic>
          <p:nvPicPr>
            <p:cNvPr id="19" name="Picture 18" descr="Zip Co logo SVG free download, id: 101874 - Brandlogos.net">
              <a:hlinkClick r:id="rId5"/>
              <a:extLst>
                <a:ext uri="{FF2B5EF4-FFF2-40B4-BE49-F238E27FC236}">
                  <a16:creationId xmlns:a16="http://schemas.microsoft.com/office/drawing/2014/main" id="{A5A12E71-E871-DB11-CC92-7E015BA0C5A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 name="TextBox 19">
              <a:extLst>
                <a:ext uri="{FF2B5EF4-FFF2-40B4-BE49-F238E27FC236}">
                  <a16:creationId xmlns:a16="http://schemas.microsoft.com/office/drawing/2014/main" id="{BECFF866-FCC8-8B0A-121F-3C08CE2FF4B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1" name="Group 20">
            <a:extLst>
              <a:ext uri="{FF2B5EF4-FFF2-40B4-BE49-F238E27FC236}">
                <a16:creationId xmlns:a16="http://schemas.microsoft.com/office/drawing/2014/main" id="{DB34534E-5FFD-7732-6306-82CAFEE6DBB5}"/>
              </a:ext>
            </a:extLst>
          </p:cNvPr>
          <p:cNvGrpSpPr/>
          <p:nvPr/>
        </p:nvGrpSpPr>
        <p:grpSpPr>
          <a:xfrm>
            <a:off x="7693129" y="2719807"/>
            <a:ext cx="2351135" cy="360000"/>
            <a:chOff x="588263" y="1217924"/>
            <a:chExt cx="2351135" cy="360000"/>
          </a:xfrm>
        </p:grpSpPr>
        <p:pic>
          <p:nvPicPr>
            <p:cNvPr id="23" name="Picture 22" descr="Zip Co logo SVG free download, id: 101874 - Brandlogos.net">
              <a:hlinkClick r:id="rId5"/>
              <a:extLst>
                <a:ext uri="{FF2B5EF4-FFF2-40B4-BE49-F238E27FC236}">
                  <a16:creationId xmlns:a16="http://schemas.microsoft.com/office/drawing/2014/main" id="{E568F119-AD20-8D50-0167-EE807656CF3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 name="TextBox 23">
              <a:extLst>
                <a:ext uri="{FF2B5EF4-FFF2-40B4-BE49-F238E27FC236}">
                  <a16:creationId xmlns:a16="http://schemas.microsoft.com/office/drawing/2014/main" id="{843F7798-7098-229A-9D35-65A6765A926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5" name="Group 24">
            <a:extLst>
              <a:ext uri="{FF2B5EF4-FFF2-40B4-BE49-F238E27FC236}">
                <a16:creationId xmlns:a16="http://schemas.microsoft.com/office/drawing/2014/main" id="{D18ED04E-322C-B74F-03C6-8E55515F7A4B}"/>
              </a:ext>
            </a:extLst>
          </p:cNvPr>
          <p:cNvGrpSpPr/>
          <p:nvPr/>
        </p:nvGrpSpPr>
        <p:grpSpPr>
          <a:xfrm>
            <a:off x="4244478" y="5304772"/>
            <a:ext cx="2351135" cy="360000"/>
            <a:chOff x="588263" y="1217924"/>
            <a:chExt cx="2351135" cy="360000"/>
          </a:xfrm>
        </p:grpSpPr>
        <p:pic>
          <p:nvPicPr>
            <p:cNvPr id="26" name="Picture 25" descr="Zip Co logo SVG free download, id: 101874 - Brandlogos.net">
              <a:hlinkClick r:id="rId5"/>
              <a:extLst>
                <a:ext uri="{FF2B5EF4-FFF2-40B4-BE49-F238E27FC236}">
                  <a16:creationId xmlns:a16="http://schemas.microsoft.com/office/drawing/2014/main" id="{F05213EA-6231-ECFD-B5EC-BED1FB4D71B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7" name="TextBox 26">
              <a:extLst>
                <a:ext uri="{FF2B5EF4-FFF2-40B4-BE49-F238E27FC236}">
                  <a16:creationId xmlns:a16="http://schemas.microsoft.com/office/drawing/2014/main" id="{B89E1969-E028-52D9-EFA6-7BF93134BEC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sp>
        <p:nvSpPr>
          <p:cNvPr id="28" name="Rectangle: Rounded Corners 6">
            <a:extLst>
              <a:ext uri="{FF2B5EF4-FFF2-40B4-BE49-F238E27FC236}">
                <a16:creationId xmlns:a16="http://schemas.microsoft.com/office/drawing/2014/main" id="{234CEC26-AF31-9593-2612-B407669AD835}"/>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9" name="Group 28">
            <a:extLst>
              <a:ext uri="{FF2B5EF4-FFF2-40B4-BE49-F238E27FC236}">
                <a16:creationId xmlns:a16="http://schemas.microsoft.com/office/drawing/2014/main" id="{22689A84-749E-5D76-A137-DD41CC40A57E}"/>
              </a:ext>
            </a:extLst>
          </p:cNvPr>
          <p:cNvGrpSpPr/>
          <p:nvPr/>
        </p:nvGrpSpPr>
        <p:grpSpPr>
          <a:xfrm>
            <a:off x="1624328" y="1132757"/>
            <a:ext cx="1545048" cy="211019"/>
            <a:chOff x="1198144" y="862657"/>
            <a:chExt cx="1545048" cy="202904"/>
          </a:xfrm>
        </p:grpSpPr>
        <p:sp>
          <p:nvSpPr>
            <p:cNvPr id="30" name="Rectangle: Rounded Corners 6">
              <a:extLst>
                <a:ext uri="{FF2B5EF4-FFF2-40B4-BE49-F238E27FC236}">
                  <a16:creationId xmlns:a16="http://schemas.microsoft.com/office/drawing/2014/main" id="{FEC03BCA-5BDA-0071-9A03-48660BEE2B40}"/>
                </a:ext>
                <a:ext uri="{C183D7F6-B498-43B3-948B-1728B52AA6E4}">
                  <adec:decorative xmlns:adec="http://schemas.microsoft.com/office/drawing/2017/decorative" val="1"/>
                </a:ext>
              </a:extLst>
            </p:cNvPr>
            <p:cNvSpPr/>
            <p:nvPr/>
          </p:nvSpPr>
          <p:spPr bwMode="auto">
            <a:xfrm>
              <a:off x="1198144" y="862657"/>
              <a:ext cx="1545048" cy="202904"/>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Student outcomes</a:t>
              </a:r>
            </a:p>
          </p:txBody>
        </p:sp>
        <p:pic>
          <p:nvPicPr>
            <p:cNvPr id="31" name="Graphic 30">
              <a:extLst>
                <a:ext uri="{FF2B5EF4-FFF2-40B4-BE49-F238E27FC236}">
                  <a16:creationId xmlns:a16="http://schemas.microsoft.com/office/drawing/2014/main" id="{2C2A4F73-79CD-4BCF-328C-F2D0673A612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4929" y="898657"/>
              <a:ext cx="144000" cy="144000"/>
            </a:xfrm>
            <a:prstGeom prst="rect">
              <a:avLst/>
            </a:prstGeom>
          </p:spPr>
        </p:pic>
      </p:grpSp>
      <p:sp>
        <p:nvSpPr>
          <p:cNvPr id="32" name="Rectangle: Rounded Corners 6">
            <a:extLst>
              <a:ext uri="{FF2B5EF4-FFF2-40B4-BE49-F238E27FC236}">
                <a16:creationId xmlns:a16="http://schemas.microsoft.com/office/drawing/2014/main" id="{C3DDB264-35D8-6E9E-1C7C-A720BE7DA7AC}"/>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6" name="Group 35">
            <a:extLst>
              <a:ext uri="{FF2B5EF4-FFF2-40B4-BE49-F238E27FC236}">
                <a16:creationId xmlns:a16="http://schemas.microsoft.com/office/drawing/2014/main" id="{860D046E-854F-9EE2-00EA-18616BE2F45A}"/>
              </a:ext>
            </a:extLst>
          </p:cNvPr>
          <p:cNvGrpSpPr/>
          <p:nvPr/>
        </p:nvGrpSpPr>
        <p:grpSpPr>
          <a:xfrm>
            <a:off x="7510350" y="1127774"/>
            <a:ext cx="1450784" cy="216000"/>
            <a:chOff x="1194743" y="1140160"/>
            <a:chExt cx="1450784" cy="216000"/>
          </a:xfrm>
        </p:grpSpPr>
        <p:sp>
          <p:nvSpPr>
            <p:cNvPr id="37" name="Rectangle: Rounded Corners 6">
              <a:extLst>
                <a:ext uri="{FF2B5EF4-FFF2-40B4-BE49-F238E27FC236}">
                  <a16:creationId xmlns:a16="http://schemas.microsoft.com/office/drawing/2014/main" id="{FE9A06DF-1319-C6CD-A94A-0B752C621621}"/>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8" name="Graphic 37">
              <a:extLst>
                <a:ext uri="{FF2B5EF4-FFF2-40B4-BE49-F238E27FC236}">
                  <a16:creationId xmlns:a16="http://schemas.microsoft.com/office/drawing/2014/main" id="{D94BD917-D885-5C2A-B99C-10B0C0E8633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
        <p:nvSpPr>
          <p:cNvPr id="40" name="Rectangle: Rounded Corners 6">
            <a:extLst>
              <a:ext uri="{FF2B5EF4-FFF2-40B4-BE49-F238E27FC236}">
                <a16:creationId xmlns:a16="http://schemas.microsoft.com/office/drawing/2014/main" id="{C7296324-44D2-E01E-37FC-7E55551CFC71}"/>
              </a:ext>
              <a:ext uri="{C183D7F6-B498-43B3-948B-1728B52AA6E4}">
                <adec:decorative xmlns:adec="http://schemas.microsoft.com/office/drawing/2017/decorative" val="1"/>
              </a:ext>
            </a:extLst>
          </p:cNvPr>
          <p:cNvSpPr/>
          <p:nvPr/>
        </p:nvSpPr>
        <p:spPr bwMode="auto">
          <a:xfrm>
            <a:off x="3216251" y="1135858"/>
            <a:ext cx="1388228" cy="211019"/>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Improve materials</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1" name="Graphic 40">
            <a:extLst>
              <a:ext uri="{FF2B5EF4-FFF2-40B4-BE49-F238E27FC236}">
                <a16:creationId xmlns:a16="http://schemas.microsoft.com/office/drawing/2014/main" id="{0D159412-57FC-2FBE-6906-2DC5802F8C0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263036" y="1171860"/>
            <a:ext cx="144000" cy="144000"/>
          </a:xfrm>
          <a:prstGeom prst="rect">
            <a:avLst/>
          </a:prstGeom>
        </p:spPr>
      </p:pic>
      <p:grpSp>
        <p:nvGrpSpPr>
          <p:cNvPr id="42" name="Group 41">
            <a:extLst>
              <a:ext uri="{FF2B5EF4-FFF2-40B4-BE49-F238E27FC236}">
                <a16:creationId xmlns:a16="http://schemas.microsoft.com/office/drawing/2014/main" id="{2066D074-D7CB-FCE8-0E61-A82DC5EB3E7A}"/>
              </a:ext>
            </a:extLst>
          </p:cNvPr>
          <p:cNvGrpSpPr/>
          <p:nvPr/>
        </p:nvGrpSpPr>
        <p:grpSpPr>
          <a:xfrm>
            <a:off x="9025946" y="1122608"/>
            <a:ext cx="1450784" cy="216000"/>
            <a:chOff x="1194743" y="1140160"/>
            <a:chExt cx="1450784" cy="216000"/>
          </a:xfrm>
        </p:grpSpPr>
        <p:sp>
          <p:nvSpPr>
            <p:cNvPr id="43" name="Rectangle: Rounded Corners 6">
              <a:extLst>
                <a:ext uri="{FF2B5EF4-FFF2-40B4-BE49-F238E27FC236}">
                  <a16:creationId xmlns:a16="http://schemas.microsoft.com/office/drawing/2014/main" id="{AC946ED1-7E57-912B-EB38-C76BDC9355D2}"/>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Student experience</a:t>
              </a:r>
            </a:p>
          </p:txBody>
        </p:sp>
        <p:pic>
          <p:nvPicPr>
            <p:cNvPr id="44" name="Graphic 43">
              <a:extLst>
                <a:ext uri="{FF2B5EF4-FFF2-40B4-BE49-F238E27FC236}">
                  <a16:creationId xmlns:a16="http://schemas.microsoft.com/office/drawing/2014/main" id="{7F2C6CF8-451D-DCE9-9DA2-C449251EDD8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Tree>
    <p:extLst>
      <p:ext uri="{BB962C8B-B14F-4D97-AF65-F5344CB8AC3E}">
        <p14:creationId xmlns:p14="http://schemas.microsoft.com/office/powerpoint/2010/main" val="29421808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89BA-86EA-A8AA-C5DA-D546AB976D32}"/>
              </a:ext>
            </a:extLst>
          </p:cNvPr>
          <p:cNvSpPr>
            <a:spLocks noGrp="1"/>
          </p:cNvSpPr>
          <p:nvPr>
            <p:ph type="title"/>
          </p:nvPr>
        </p:nvSpPr>
        <p:spPr/>
        <p:txBody>
          <a:bodyPr/>
          <a:lstStyle/>
          <a:p>
            <a:r>
              <a:rPr lang="en-US" noProof="0" dirty="0">
                <a:solidFill>
                  <a:srgbClr val="0078D4"/>
                </a:solidFill>
              </a:rPr>
              <a:t>Education | </a:t>
            </a:r>
            <a:r>
              <a:rPr lang="en-US" noProof="0" dirty="0"/>
              <a:t>District-wide reporting and communication</a:t>
            </a:r>
          </a:p>
        </p:txBody>
      </p:sp>
      <p:sp>
        <p:nvSpPr>
          <p:cNvPr id="45" name="Text Placeholder 44">
            <a:extLst>
              <a:ext uri="{FF2B5EF4-FFF2-40B4-BE49-F238E27FC236}">
                <a16:creationId xmlns:a16="http://schemas.microsoft.com/office/drawing/2014/main" id="{34094E25-548F-B803-CDF9-71FD27685AD8}"/>
              </a:ext>
            </a:extLst>
          </p:cNvPr>
          <p:cNvSpPr>
            <a:spLocks noGrp="1"/>
          </p:cNvSpPr>
          <p:nvPr>
            <p:ph type="body" sz="quarter" idx="30"/>
          </p:nvPr>
        </p:nvSpPr>
        <p:spPr/>
        <p:txBody>
          <a:bodyPr/>
          <a:lstStyle/>
          <a:p>
            <a:r>
              <a:rPr lang="en-US" dirty="0"/>
              <a:t>Buy</a:t>
            </a:r>
          </a:p>
        </p:txBody>
      </p:sp>
      <p:sp>
        <p:nvSpPr>
          <p:cNvPr id="44" name="Text Placeholder 43">
            <a:extLst>
              <a:ext uri="{FF2B5EF4-FFF2-40B4-BE49-F238E27FC236}">
                <a16:creationId xmlns:a16="http://schemas.microsoft.com/office/drawing/2014/main" id="{D24683E9-8D0C-9F7C-0DC1-0587D4175B9F}"/>
              </a:ext>
            </a:extLst>
          </p:cNvPr>
          <p:cNvSpPr>
            <a:spLocks noGrp="1"/>
          </p:cNvSpPr>
          <p:nvPr>
            <p:ph type="body" sz="quarter" idx="17"/>
          </p:nvPr>
        </p:nvSpPr>
        <p:spPr>
          <a:xfrm>
            <a:off x="6519224" y="521099"/>
            <a:ext cx="3599821" cy="169277"/>
          </a:xfrm>
        </p:spPr>
        <p:txBody>
          <a:bodyPr/>
          <a:lstStyle/>
          <a:p>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101" name="Rectangle: Rounded Corners 11">
            <a:extLst>
              <a:ext uri="{FF2B5EF4-FFF2-40B4-BE49-F238E27FC236}">
                <a16:creationId xmlns:a16="http://schemas.microsoft.com/office/drawing/2014/main" id="{C7417EA0-0E74-C6DB-69B5-B47FE306E961}"/>
              </a:ext>
              <a:ext uri="{C183D7F6-B498-43B3-948B-1728B52AA6E4}">
                <adec:decorative xmlns:adec="http://schemas.microsoft.com/office/drawing/2017/decorative" val="1"/>
              </a:ext>
            </a:extLst>
          </p:cNvPr>
          <p:cNvSpPr>
            <a:spLocks noGrp="1"/>
          </p:cNvSpPr>
          <p:nvPr>
            <p:ph type="body" sz="quarter" idx="11"/>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 Data assimilation</a:t>
            </a:r>
          </a:p>
        </p:txBody>
      </p:sp>
      <p:sp>
        <p:nvSpPr>
          <p:cNvPr id="107" name="Text Placeholder 106">
            <a:extLst>
              <a:ext uri="{FF2B5EF4-FFF2-40B4-BE49-F238E27FC236}">
                <a16:creationId xmlns:a16="http://schemas.microsoft.com/office/drawing/2014/main" id="{13113E95-620A-6313-CC0B-56529107D478}"/>
              </a:ext>
            </a:extLst>
          </p:cNvPr>
          <p:cNvSpPr txBox="1">
            <a:spLocks noGrp="1"/>
          </p:cNvSpPr>
          <p:nvPr>
            <p:ph type="body" sz="quarter" idx="18"/>
          </p:nvPr>
        </p:nvSpPr>
        <p:spPr/>
        <p:txBody>
          <a:bodyPr vert="horz" wrap="square" lIns="90000" tIns="36000" rIns="90000" bIns="36000" rtlCol="0">
            <a:normAutofit/>
          </a:bodyPr>
          <a:lstStyle/>
          <a:p>
            <a:r>
              <a:rPr lang="en-US" noProof="0"/>
              <a:t>Use Copilot to improve its performance reports (e.g., faster, visually appealing reports) and unify stakeholder communication across school boards and parents.</a:t>
            </a:r>
          </a:p>
        </p:txBody>
      </p:sp>
      <p:sp>
        <p:nvSpPr>
          <p:cNvPr id="113" name="Title 1">
            <a:extLst>
              <a:ext uri="{FF2B5EF4-FFF2-40B4-BE49-F238E27FC236}">
                <a16:creationId xmlns:a16="http://schemas.microsoft.com/office/drawing/2014/main" id="{65EF7EE8-A948-91D5-75FA-5E8E44A44FDA}"/>
              </a:ext>
            </a:extLst>
          </p:cNvPr>
          <p:cNvSpPr txBox="1">
            <a:spLocks noGrp="1"/>
          </p:cNvSpPr>
          <p:nvPr>
            <p:ph type="body" sz="quarter" idx="21"/>
          </p:nvPr>
        </p:nvSpPr>
        <p:spPr>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Let Copilot help collate </a:t>
            </a:r>
            <a:r>
              <a:rPr lang="en-US" sz="900" spc="0" noProof="0">
                <a:latin typeface="+mn-lt"/>
              </a:rPr>
              <a:t>data for you from various organizational sources such as student information systems, financial databases, and more.</a:t>
            </a:r>
          </a:p>
        </p:txBody>
      </p:sp>
      <p:sp>
        <p:nvSpPr>
          <p:cNvPr id="102" name="Rectangle: Rounded Corners 11">
            <a:extLst>
              <a:ext uri="{FF2B5EF4-FFF2-40B4-BE49-F238E27FC236}">
                <a16:creationId xmlns:a16="http://schemas.microsoft.com/office/drawing/2014/main" id="{F2884C40-71EB-4A64-8CE2-6BB7E8FC49A1}"/>
              </a:ext>
              <a:ext uri="{C183D7F6-B498-43B3-948B-1728B52AA6E4}">
                <adec:decorative xmlns:adec="http://schemas.microsoft.com/office/drawing/2017/decorative" val="1"/>
              </a:ext>
            </a:extLst>
          </p:cNvPr>
          <p:cNvSpPr>
            <a:spLocks noGrp="1"/>
          </p:cNvSpPr>
          <p:nvPr>
            <p:ph type="body" sz="quarter" idx="13"/>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Report definition</a:t>
            </a:r>
          </a:p>
        </p:txBody>
      </p:sp>
      <p:sp>
        <p:nvSpPr>
          <p:cNvPr id="108" name="Text Placeholder 107">
            <a:extLst>
              <a:ext uri="{FF2B5EF4-FFF2-40B4-BE49-F238E27FC236}">
                <a16:creationId xmlns:a16="http://schemas.microsoft.com/office/drawing/2014/main" id="{1008EB17-DD4E-EA52-F9D9-8CD33C4BE03B}"/>
              </a:ext>
            </a:extLst>
          </p:cNvPr>
          <p:cNvSpPr txBox="1">
            <a:spLocks noGrp="1"/>
          </p:cNvSpPr>
          <p:nvPr>
            <p:ph type="body" sz="quarter" idx="19"/>
          </p:nvPr>
        </p:nvSpPr>
        <p:spPr/>
        <p:txBody>
          <a:bodyPr vert="horz" wrap="square" lIns="90000" tIns="36000" rIns="90000" bIns="36000" rtlCol="0">
            <a:normAutofit/>
          </a:bodyPr>
          <a:lstStyle/>
          <a:p>
            <a:r>
              <a:rPr lang="en-US" noProof="0"/>
              <a:t>Analyze the district-wide data and identify the specific KPIs and reporting needs for each audience group.</a:t>
            </a:r>
          </a:p>
        </p:txBody>
      </p:sp>
      <p:sp>
        <p:nvSpPr>
          <p:cNvPr id="114" name="Title 1">
            <a:extLst>
              <a:ext uri="{FF2B5EF4-FFF2-40B4-BE49-F238E27FC236}">
                <a16:creationId xmlns:a16="http://schemas.microsoft.com/office/drawing/2014/main" id="{C53B506C-E3A8-7368-5050-DED557B4DC73}"/>
              </a:ext>
            </a:extLst>
          </p:cNvPr>
          <p:cNvSpPr txBox="1">
            <a:spLocks noGrp="1"/>
          </p:cNvSpPr>
          <p:nvPr>
            <p:ph type="body" sz="quarter" idx="23"/>
          </p:nvPr>
        </p:nvSpPr>
        <p:spPr>
          <a:solidFill>
            <a:srgbClr val="FFFFFF">
              <a:alpha val="70046"/>
            </a:srgbClr>
          </a:solidFill>
          <a:ln w="12700">
            <a:solidFill>
              <a:schemeClr val="bg1"/>
            </a:solidFill>
          </a:ln>
        </p:spPr>
        <p:txBody>
          <a:bodyPr vert="horz" wrap="square" lIns="90000" tIns="36000" rIns="90000" bIns="36000" rtlCol="0" anchor="ctr" anchorCtr="0">
            <a:no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lnSpc>
                <a:spcPct val="120000"/>
              </a:lnSpc>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Quickly extrapolate specific </a:t>
            </a:r>
            <a:r>
              <a:rPr lang="en-US" sz="900" spc="0" noProof="0">
                <a:latin typeface="+mn-lt"/>
              </a:rPr>
              <a:t>needs of different audiences such as school boards, parents, and the community (e.g., graduation rates for the board, student progress for parents, teacher effectiveness).</a:t>
            </a:r>
          </a:p>
        </p:txBody>
      </p:sp>
      <p:sp>
        <p:nvSpPr>
          <p:cNvPr id="103" name="Rectangle: Rounded Corners 11">
            <a:extLst>
              <a:ext uri="{FF2B5EF4-FFF2-40B4-BE49-F238E27FC236}">
                <a16:creationId xmlns:a16="http://schemas.microsoft.com/office/drawing/2014/main" id="{501AB1A1-3758-26D4-504C-B099E1749D4C}"/>
              </a:ext>
              <a:ext uri="{C183D7F6-B498-43B3-948B-1728B52AA6E4}">
                <adec:decorative xmlns:adec="http://schemas.microsoft.com/office/drawing/2017/decorative" val="1"/>
              </a:ext>
            </a:extLst>
          </p:cNvPr>
          <p:cNvSpPr>
            <a:spLocks noGrp="1"/>
          </p:cNvSpPr>
          <p:nvPr>
            <p:ph type="body" sz="quarter" idx="15"/>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Report generation</a:t>
            </a:r>
          </a:p>
        </p:txBody>
      </p:sp>
      <p:sp>
        <p:nvSpPr>
          <p:cNvPr id="109" name="Text Placeholder 108">
            <a:extLst>
              <a:ext uri="{FF2B5EF4-FFF2-40B4-BE49-F238E27FC236}">
                <a16:creationId xmlns:a16="http://schemas.microsoft.com/office/drawing/2014/main" id="{E8B75BCD-F764-F071-6A6B-3E5CC1D00339}"/>
              </a:ext>
            </a:extLst>
          </p:cNvPr>
          <p:cNvSpPr txBox="1">
            <a:spLocks noGrp="1"/>
          </p:cNvSpPr>
          <p:nvPr>
            <p:ph type="body" sz="quarter" idx="20"/>
          </p:nvPr>
        </p:nvSpPr>
        <p:spPr/>
        <p:txBody>
          <a:bodyPr vert="horz" wrap="square" lIns="90000" tIns="36000" rIns="90000" bIns="36000" rtlCol="0">
            <a:normAutofit/>
          </a:bodyPr>
          <a:lstStyle/>
          <a:p>
            <a:r>
              <a:rPr lang="en-US" noProof="0"/>
              <a:t>Prepare customized reports tailored to different stakeholders' needs, highlighting district performance, challenges, and proposed strategies for improvement.</a:t>
            </a:r>
          </a:p>
        </p:txBody>
      </p:sp>
      <p:sp>
        <p:nvSpPr>
          <p:cNvPr id="115" name="Title 1">
            <a:extLst>
              <a:ext uri="{FF2B5EF4-FFF2-40B4-BE49-F238E27FC236}">
                <a16:creationId xmlns:a16="http://schemas.microsoft.com/office/drawing/2014/main" id="{9AF3262B-646F-58F3-74F1-27F5B561D3CA}"/>
              </a:ext>
            </a:extLst>
          </p:cNvPr>
          <p:cNvSpPr txBox="1">
            <a:spLocks noGrp="1"/>
          </p:cNvSpPr>
          <p:nvPr>
            <p:ph type="body" sz="quarter" idx="25"/>
          </p:nvPr>
        </p:nvSpPr>
        <p:spPr>
          <a:solidFill>
            <a:srgbClr val="FFFFFF">
              <a:alpha val="70046"/>
            </a:srgbClr>
          </a:solidFill>
          <a:ln w="12700">
            <a:solidFill>
              <a:schemeClr val="bg1"/>
            </a:solidFill>
          </a:ln>
        </p:spPr>
        <p:txBody>
          <a:bodyPr vert="horz" wrap="square" lIns="90000" tIns="36000" rIns="90000" bIns="36000" rtlCol="0" anchor="ctr" anchorCtr="0">
            <a:no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Generate custom visuals </a:t>
            </a:r>
            <a:r>
              <a:rPr lang="en-US" sz="900" spc="0" noProof="0">
                <a:latin typeface="+mn-lt"/>
              </a:rPr>
              <a:t>to present data in an easily digestible and accessible manner to all using Copilot (e.g., a graduation rate graph over time for the board, student progress chart by grade level for parents).</a:t>
            </a:r>
          </a:p>
        </p:txBody>
      </p:sp>
      <p:sp>
        <p:nvSpPr>
          <p:cNvPr id="106" name="Rectangle: Rounded Corners 11">
            <a:extLst>
              <a:ext uri="{FF2B5EF4-FFF2-40B4-BE49-F238E27FC236}">
                <a16:creationId xmlns:a16="http://schemas.microsoft.com/office/drawing/2014/main" id="{01218BED-7BCE-A82B-A3B1-C2797D075720}"/>
              </a:ext>
              <a:ext uri="{C183D7F6-B498-43B3-948B-1728B52AA6E4}">
                <adec:decorative xmlns:adec="http://schemas.microsoft.com/office/drawing/2017/decorative" val="1"/>
              </a:ext>
            </a:extLst>
          </p:cNvPr>
          <p:cNvSpPr>
            <a:spLocks noGrp="1"/>
          </p:cNvSpPr>
          <p:nvPr>
            <p:ph type="body" sz="quarter" idx="16"/>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 Communication plan development</a:t>
            </a:r>
          </a:p>
        </p:txBody>
      </p:sp>
      <p:sp>
        <p:nvSpPr>
          <p:cNvPr id="22" name="Text Placeholder 21">
            <a:extLst>
              <a:ext uri="{FF2B5EF4-FFF2-40B4-BE49-F238E27FC236}">
                <a16:creationId xmlns:a16="http://schemas.microsoft.com/office/drawing/2014/main" id="{3B1F1E10-FE80-7AEA-9932-B69229AD5EBD}"/>
              </a:ext>
            </a:extLst>
          </p:cNvPr>
          <p:cNvSpPr>
            <a:spLocks noGrp="1"/>
          </p:cNvSpPr>
          <p:nvPr>
            <p:ph type="body" sz="quarter" idx="29"/>
          </p:nvPr>
        </p:nvSpPr>
        <p:spPr/>
        <p:txBody>
          <a:bodyPr/>
          <a:lstStyle/>
          <a:p>
            <a:r>
              <a:rPr lang="en-US" noProof="0"/>
              <a:t>Develop a comprehensive communication strategy to determine communication channels, timelines, and messaging for effective engagement.</a:t>
            </a:r>
          </a:p>
        </p:txBody>
      </p:sp>
      <p:sp>
        <p:nvSpPr>
          <p:cNvPr id="117" name="Title 1">
            <a:extLst>
              <a:ext uri="{FF2B5EF4-FFF2-40B4-BE49-F238E27FC236}">
                <a16:creationId xmlns:a16="http://schemas.microsoft.com/office/drawing/2014/main" id="{4F288CD3-5A8B-4097-7A65-DDB8E643BD7C}"/>
              </a:ext>
            </a:extLst>
          </p:cNvPr>
          <p:cNvSpPr txBox="1">
            <a:spLocks noGrp="1"/>
          </p:cNvSpPr>
          <p:nvPr>
            <p:ph type="body" sz="quarter" idx="26"/>
          </p:nvPr>
        </p:nvSpPr>
        <p:spPr>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Draft</a:t>
            </a:r>
            <a:r>
              <a:rPr lang="en-US" sz="900" spc="0" noProof="0">
                <a:latin typeface="+mn-lt"/>
              </a:rPr>
              <a:t> district-wide communication rollout plan in record time using Copilot.</a:t>
            </a:r>
          </a:p>
        </p:txBody>
      </p:sp>
      <p:sp>
        <p:nvSpPr>
          <p:cNvPr id="105" name="Rectangle: Rounded Corners 11">
            <a:extLst>
              <a:ext uri="{FF2B5EF4-FFF2-40B4-BE49-F238E27FC236}">
                <a16:creationId xmlns:a16="http://schemas.microsoft.com/office/drawing/2014/main" id="{F239B4A6-167F-54F6-CC81-DFE10EDA1E6C}"/>
              </a:ext>
              <a:ext uri="{C183D7F6-B498-43B3-948B-1728B52AA6E4}">
                <adec:decorative xmlns:adec="http://schemas.microsoft.com/office/drawing/2017/decorative" val="1"/>
              </a:ext>
            </a:extLst>
          </p:cNvPr>
          <p:cNvSpPr>
            <a:spLocks noGrp="1"/>
          </p:cNvSpPr>
          <p:nvPr>
            <p:ph type="body" sz="quarter" idx="14"/>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5. Insights dissemination </a:t>
            </a:r>
          </a:p>
        </p:txBody>
      </p:sp>
      <p:sp>
        <p:nvSpPr>
          <p:cNvPr id="111" name="Text Placeholder 110">
            <a:extLst>
              <a:ext uri="{FF2B5EF4-FFF2-40B4-BE49-F238E27FC236}">
                <a16:creationId xmlns:a16="http://schemas.microsoft.com/office/drawing/2014/main" id="{322BCB6F-3E72-38DD-DC88-9CA78012939D}"/>
              </a:ext>
            </a:extLst>
          </p:cNvPr>
          <p:cNvSpPr txBox="1">
            <a:spLocks noGrp="1"/>
          </p:cNvSpPr>
          <p:nvPr>
            <p:ph type="body" sz="quarter" idx="28"/>
          </p:nvPr>
        </p:nvSpPr>
        <p:spPr/>
        <p:txBody>
          <a:bodyPr vert="horz" wrap="square" lIns="90000" tIns="36000" rIns="90000" bIns="36000" rtlCol="0">
            <a:normAutofit/>
          </a:bodyPr>
          <a:lstStyle/>
          <a:p>
            <a:r>
              <a:rPr lang="en-US" noProof="0"/>
              <a:t>Organize discussion forums to disseminate key findings, best practices, and address key concerns / clarifications real-time.</a:t>
            </a:r>
          </a:p>
        </p:txBody>
      </p:sp>
      <p:sp>
        <p:nvSpPr>
          <p:cNvPr id="116" name="Title 1">
            <a:extLst>
              <a:ext uri="{FF2B5EF4-FFF2-40B4-BE49-F238E27FC236}">
                <a16:creationId xmlns:a16="http://schemas.microsoft.com/office/drawing/2014/main" id="{4939442D-5F6C-0060-845D-8F558C8FEDB3}"/>
              </a:ext>
            </a:extLst>
          </p:cNvPr>
          <p:cNvSpPr txBox="1">
            <a:spLocks noGrp="1"/>
          </p:cNvSpPr>
          <p:nvPr>
            <p:ph type="body" sz="quarter" idx="24"/>
          </p:nvPr>
        </p:nvSpPr>
        <p:spPr>
          <a:solidFill>
            <a:srgbClr val="FFFFFF">
              <a:alpha val="70046"/>
            </a:srgbClr>
          </a:solidFill>
          <a:ln w="12700">
            <a:solidFill>
              <a:schemeClr val="bg1"/>
            </a:solidFill>
          </a:ln>
        </p:spPr>
        <p:txBody>
          <a:bodyPr vert="horz" wrap="square" lIns="90000" tIns="36000" rIns="90000" bIns="36000" rtlCol="0" anchor="ctr" anchorCtr="0">
            <a:no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Document </a:t>
            </a:r>
            <a:r>
              <a:rPr lang="en-US" sz="900" spc="0" noProof="0">
                <a:latin typeface="+mn-lt"/>
              </a:rPr>
              <a:t>key discussion points, decisions made, follow-ups, and next steps to share with a wider audience quickly and easily.</a:t>
            </a:r>
          </a:p>
        </p:txBody>
      </p:sp>
      <p:sp>
        <p:nvSpPr>
          <p:cNvPr id="104" name="Rectangle: Rounded Corners 11">
            <a:extLst>
              <a:ext uri="{FF2B5EF4-FFF2-40B4-BE49-F238E27FC236}">
                <a16:creationId xmlns:a16="http://schemas.microsoft.com/office/drawing/2014/main" id="{11E72AE0-CF2E-5E5A-421F-B7637FEB2002}"/>
              </a:ext>
              <a:ext uri="{C183D7F6-B498-43B3-948B-1728B52AA6E4}">
                <adec:decorative xmlns:adec="http://schemas.microsoft.com/office/drawing/2017/decorative" val="1"/>
              </a:ext>
            </a:extLst>
          </p:cNvPr>
          <p:cNvSpPr>
            <a:spLocks noGrp="1"/>
          </p:cNvSpPr>
          <p:nvPr>
            <p:ph type="body" sz="quarter" idx="12"/>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6. Continuous improvement</a:t>
            </a:r>
          </a:p>
        </p:txBody>
      </p:sp>
      <p:sp>
        <p:nvSpPr>
          <p:cNvPr id="110" name="Text Placeholder 109">
            <a:extLst>
              <a:ext uri="{FF2B5EF4-FFF2-40B4-BE49-F238E27FC236}">
                <a16:creationId xmlns:a16="http://schemas.microsoft.com/office/drawing/2014/main" id="{ADF070D9-B5A7-A875-8205-017F76D15591}"/>
              </a:ext>
            </a:extLst>
          </p:cNvPr>
          <p:cNvSpPr txBox="1">
            <a:spLocks noGrp="1"/>
          </p:cNvSpPr>
          <p:nvPr>
            <p:ph type="body" sz="quarter" idx="27"/>
          </p:nvPr>
        </p:nvSpPr>
        <p:spPr/>
        <p:txBody>
          <a:bodyPr vert="horz" wrap="square" lIns="90000" tIns="36000" rIns="90000" bIns="36000" rtlCol="0">
            <a:normAutofit/>
          </a:bodyPr>
          <a:lstStyle/>
          <a:p>
            <a:r>
              <a:rPr lang="en-US" noProof="0"/>
              <a:t>Gather feedback and engagement data to continuously refine the report format, content, and communication channels used for socialization.</a:t>
            </a:r>
          </a:p>
        </p:txBody>
      </p:sp>
      <p:sp>
        <p:nvSpPr>
          <p:cNvPr id="15" name="Text Placeholder 14">
            <a:extLst>
              <a:ext uri="{FF2B5EF4-FFF2-40B4-BE49-F238E27FC236}">
                <a16:creationId xmlns:a16="http://schemas.microsoft.com/office/drawing/2014/main" id="{1594219C-FE8E-0680-4049-7AFA3EB3E7B8}"/>
              </a:ext>
            </a:extLst>
          </p:cNvPr>
          <p:cNvSpPr>
            <a:spLocks noGrp="1"/>
          </p:cNvSpPr>
          <p:nvPr>
            <p:ph type="body" sz="quarter" idx="22"/>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Save time by having Copilot draft </a:t>
            </a:r>
            <a:r>
              <a:rPr lang="en-US" noProof="0"/>
              <a:t>improvement areas for you to optimize engagement effectiveness.</a:t>
            </a:r>
          </a:p>
        </p:txBody>
      </p:sp>
      <p:sp>
        <p:nvSpPr>
          <p:cNvPr id="84" name="Rectangle: Rounded Corners 6">
            <a:extLst>
              <a:ext uri="{FF2B5EF4-FFF2-40B4-BE49-F238E27FC236}">
                <a16:creationId xmlns:a16="http://schemas.microsoft.com/office/drawing/2014/main" id="{386FF37B-D113-7421-2443-4617B888AD08}"/>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5" name="Group 84">
            <a:extLst>
              <a:ext uri="{FF2B5EF4-FFF2-40B4-BE49-F238E27FC236}">
                <a16:creationId xmlns:a16="http://schemas.microsoft.com/office/drawing/2014/main" id="{C18A18A1-568D-EC2D-6EEA-43D4D98C2849}"/>
              </a:ext>
            </a:extLst>
          </p:cNvPr>
          <p:cNvGrpSpPr/>
          <p:nvPr/>
        </p:nvGrpSpPr>
        <p:grpSpPr>
          <a:xfrm>
            <a:off x="1624328" y="1132758"/>
            <a:ext cx="1462720" cy="210110"/>
            <a:chOff x="1198144" y="862658"/>
            <a:chExt cx="1462720" cy="202030"/>
          </a:xfrm>
        </p:grpSpPr>
        <p:sp>
          <p:nvSpPr>
            <p:cNvPr id="86" name="Rectangle: Rounded Corners 6">
              <a:extLst>
                <a:ext uri="{FF2B5EF4-FFF2-40B4-BE49-F238E27FC236}">
                  <a16:creationId xmlns:a16="http://schemas.microsoft.com/office/drawing/2014/main" id="{FBCCEEE9-AC1F-1990-7E79-53065ABC19AA}"/>
                </a:ext>
                <a:ext uri="{C183D7F6-B498-43B3-948B-1728B52AA6E4}">
                  <adec:decorative xmlns:adec="http://schemas.microsoft.com/office/drawing/2017/decorative" val="1"/>
                </a:ext>
              </a:extLst>
            </p:cNvPr>
            <p:cNvSpPr/>
            <p:nvPr/>
          </p:nvSpPr>
          <p:spPr bwMode="auto">
            <a:xfrm>
              <a:off x="1198144" y="862658"/>
              <a:ext cx="1462720" cy="20203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Operational efficiency</a:t>
              </a:r>
            </a:p>
          </p:txBody>
        </p:sp>
        <p:pic>
          <p:nvPicPr>
            <p:cNvPr id="87" name="Graphic 86">
              <a:extLst>
                <a:ext uri="{FF2B5EF4-FFF2-40B4-BE49-F238E27FC236}">
                  <a16:creationId xmlns:a16="http://schemas.microsoft.com/office/drawing/2014/main" id="{6418B0C5-2323-31F3-015E-E15DD51B91F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08" name="Group 207">
            <a:extLst>
              <a:ext uri="{FF2B5EF4-FFF2-40B4-BE49-F238E27FC236}">
                <a16:creationId xmlns:a16="http://schemas.microsoft.com/office/drawing/2014/main" id="{6DA03C7E-E58B-B762-F76F-707ECA3B010E}"/>
              </a:ext>
            </a:extLst>
          </p:cNvPr>
          <p:cNvGrpSpPr/>
          <p:nvPr/>
        </p:nvGrpSpPr>
        <p:grpSpPr>
          <a:xfrm>
            <a:off x="7736190" y="5103031"/>
            <a:ext cx="2358420" cy="360000"/>
            <a:chOff x="7693129" y="5124592"/>
            <a:chExt cx="2358420" cy="360000"/>
          </a:xfrm>
        </p:grpSpPr>
        <p:grpSp>
          <p:nvGrpSpPr>
            <p:cNvPr id="202" name="Group 201">
              <a:extLst>
                <a:ext uri="{FF2B5EF4-FFF2-40B4-BE49-F238E27FC236}">
                  <a16:creationId xmlns:a16="http://schemas.microsoft.com/office/drawing/2014/main" id="{06DF0946-26CC-A9D7-BF79-C281ABD0FBFD}"/>
                </a:ext>
              </a:extLst>
            </p:cNvPr>
            <p:cNvGrpSpPr/>
            <p:nvPr/>
          </p:nvGrpSpPr>
          <p:grpSpPr>
            <a:xfrm>
              <a:off x="7693129" y="5124592"/>
              <a:ext cx="2351135" cy="360000"/>
              <a:chOff x="588263" y="2177588"/>
              <a:chExt cx="2351135" cy="360000"/>
            </a:xfrm>
          </p:grpSpPr>
          <p:pic>
            <p:nvPicPr>
              <p:cNvPr id="203" name="Picture 202">
                <a:extLst>
                  <a:ext uri="{FF2B5EF4-FFF2-40B4-BE49-F238E27FC236}">
                    <a16:creationId xmlns:a16="http://schemas.microsoft.com/office/drawing/2014/main" id="{D32CF384-50CB-C076-D921-711D59029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4" name="TextBox 203">
                <a:extLst>
                  <a:ext uri="{FF2B5EF4-FFF2-40B4-BE49-F238E27FC236}">
                    <a16:creationId xmlns:a16="http://schemas.microsoft.com/office/drawing/2014/main" id="{0DD0C1A6-6672-98C6-91BB-BA3C1FF28E96}"/>
                  </a:ext>
                  <a:ext uri="{C183D7F6-B498-43B3-948B-1728B52AA6E4}">
                    <adec:decorative xmlns:adec="http://schemas.microsoft.com/office/drawing/2017/decorative" val="0"/>
                  </a:ext>
                </a:extLst>
              </p:cNvPr>
              <p:cNvSpPr txBox="1"/>
              <p:nvPr/>
            </p:nvSpPr>
            <p:spPr>
              <a:xfrm>
                <a:off x="1047214" y="2203700"/>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PowerPoint</a:t>
                </a:r>
              </a:p>
            </p:txBody>
          </p:sp>
        </p:grpSp>
        <p:grpSp>
          <p:nvGrpSpPr>
            <p:cNvPr id="205" name="Group 204">
              <a:extLst>
                <a:ext uri="{FF2B5EF4-FFF2-40B4-BE49-F238E27FC236}">
                  <a16:creationId xmlns:a16="http://schemas.microsoft.com/office/drawing/2014/main" id="{E8E6E702-86F9-0AF8-88A2-AE48F25A1E37}"/>
                </a:ext>
              </a:extLst>
            </p:cNvPr>
            <p:cNvGrpSpPr/>
            <p:nvPr/>
          </p:nvGrpSpPr>
          <p:grpSpPr>
            <a:xfrm>
              <a:off x="9115635" y="5124592"/>
              <a:ext cx="935914" cy="360000"/>
              <a:chOff x="588263" y="2657420"/>
              <a:chExt cx="935914" cy="360000"/>
            </a:xfrm>
          </p:grpSpPr>
          <p:pic>
            <p:nvPicPr>
              <p:cNvPr id="206" name="Picture 205">
                <a:extLst>
                  <a:ext uri="{FF2B5EF4-FFF2-40B4-BE49-F238E27FC236}">
                    <a16:creationId xmlns:a16="http://schemas.microsoft.com/office/drawing/2014/main" id="{FC8F5260-4475-EB58-EB0E-F2362E2D4B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07" name="TextBox 206">
                <a:extLst>
                  <a:ext uri="{FF2B5EF4-FFF2-40B4-BE49-F238E27FC236}">
                    <a16:creationId xmlns:a16="http://schemas.microsoft.com/office/drawing/2014/main" id="{DACA3FF6-17DA-D76D-AF7E-EDC91A8D3285}"/>
                  </a:ext>
                  <a:ext uri="{C183D7F6-B498-43B3-948B-1728B52AA6E4}">
                    <adec:decorative xmlns:adec="http://schemas.microsoft.com/office/drawing/2017/decorative" val="0"/>
                  </a:ext>
                </a:extLst>
              </p:cNvPr>
              <p:cNvSpPr txBox="1"/>
              <p:nvPr/>
            </p:nvSpPr>
            <p:spPr>
              <a:xfrm>
                <a:off x="1047214" y="2683532"/>
                <a:ext cx="476963"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grpSp>
      <p:pic>
        <p:nvPicPr>
          <p:cNvPr id="3" name="Picture 2" descr="A group of people standing together&#10;&#10;Description automatically generated">
            <a:extLst>
              <a:ext uri="{FF2B5EF4-FFF2-40B4-BE49-F238E27FC236}">
                <a16:creationId xmlns:a16="http://schemas.microsoft.com/office/drawing/2014/main" id="{62B16AEA-0FE5-C7CF-119D-6291CCB52B9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grpSp>
        <p:nvGrpSpPr>
          <p:cNvPr id="14" name="Group 13">
            <a:extLst>
              <a:ext uri="{FF2B5EF4-FFF2-40B4-BE49-F238E27FC236}">
                <a16:creationId xmlns:a16="http://schemas.microsoft.com/office/drawing/2014/main" id="{985402A4-093D-C098-D2F0-3FA3A81F2EF8}"/>
              </a:ext>
            </a:extLst>
          </p:cNvPr>
          <p:cNvGrpSpPr/>
          <p:nvPr/>
        </p:nvGrpSpPr>
        <p:grpSpPr>
          <a:xfrm>
            <a:off x="818241" y="2719807"/>
            <a:ext cx="2351135" cy="360000"/>
            <a:chOff x="588263" y="1217924"/>
            <a:chExt cx="2351135" cy="360000"/>
          </a:xfrm>
        </p:grpSpPr>
        <p:pic>
          <p:nvPicPr>
            <p:cNvPr id="16" name="Picture 15" descr="Zip Co logo SVG free download, id: 101874 - Brandlogos.net">
              <a:hlinkClick r:id="rId7"/>
              <a:extLst>
                <a:ext uri="{FF2B5EF4-FFF2-40B4-BE49-F238E27FC236}">
                  <a16:creationId xmlns:a16="http://schemas.microsoft.com/office/drawing/2014/main" id="{1FEB68BA-04C3-956A-29EC-A96E45B2394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 name="TextBox 16">
              <a:extLst>
                <a:ext uri="{FF2B5EF4-FFF2-40B4-BE49-F238E27FC236}">
                  <a16:creationId xmlns:a16="http://schemas.microsoft.com/office/drawing/2014/main" id="{A95912A1-FAAD-5F97-832D-C70C40341C6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8" name="Group 17">
            <a:extLst>
              <a:ext uri="{FF2B5EF4-FFF2-40B4-BE49-F238E27FC236}">
                <a16:creationId xmlns:a16="http://schemas.microsoft.com/office/drawing/2014/main" id="{929E4A06-62C7-A77B-DB03-33BFF55E1DD7}"/>
              </a:ext>
            </a:extLst>
          </p:cNvPr>
          <p:cNvGrpSpPr/>
          <p:nvPr/>
        </p:nvGrpSpPr>
        <p:grpSpPr>
          <a:xfrm>
            <a:off x="4456702" y="2719807"/>
            <a:ext cx="2361959" cy="360000"/>
            <a:chOff x="577439" y="3137252"/>
            <a:chExt cx="2361959" cy="360000"/>
          </a:xfrm>
        </p:grpSpPr>
        <p:pic>
          <p:nvPicPr>
            <p:cNvPr id="19" name="Picture 18">
              <a:extLst>
                <a:ext uri="{FF2B5EF4-FFF2-40B4-BE49-F238E27FC236}">
                  <a16:creationId xmlns:a16="http://schemas.microsoft.com/office/drawing/2014/main" id="{DA83A564-430B-C172-BB1B-93DCBC090B1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0" name="TextBox 19">
              <a:extLst>
                <a:ext uri="{FF2B5EF4-FFF2-40B4-BE49-F238E27FC236}">
                  <a16:creationId xmlns:a16="http://schemas.microsoft.com/office/drawing/2014/main" id="{3845EA9E-C85A-B2E2-0452-604CABB5A4B1}"/>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 name="Group 20">
            <a:extLst>
              <a:ext uri="{FF2B5EF4-FFF2-40B4-BE49-F238E27FC236}">
                <a16:creationId xmlns:a16="http://schemas.microsoft.com/office/drawing/2014/main" id="{6DB441ED-4DC2-93B2-191D-6706ADF66837}"/>
              </a:ext>
            </a:extLst>
          </p:cNvPr>
          <p:cNvGrpSpPr/>
          <p:nvPr/>
        </p:nvGrpSpPr>
        <p:grpSpPr>
          <a:xfrm>
            <a:off x="7861420" y="2719807"/>
            <a:ext cx="2361959" cy="360000"/>
            <a:chOff x="577439" y="3137252"/>
            <a:chExt cx="2361959" cy="360000"/>
          </a:xfrm>
        </p:grpSpPr>
        <p:pic>
          <p:nvPicPr>
            <p:cNvPr id="23" name="Picture 22">
              <a:extLst>
                <a:ext uri="{FF2B5EF4-FFF2-40B4-BE49-F238E27FC236}">
                  <a16:creationId xmlns:a16="http://schemas.microsoft.com/office/drawing/2014/main" id="{ADE9BDB4-CCFA-FF95-7464-77CA42FB76C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4" name="TextBox 23">
              <a:extLst>
                <a:ext uri="{FF2B5EF4-FFF2-40B4-BE49-F238E27FC236}">
                  <a16:creationId xmlns:a16="http://schemas.microsoft.com/office/drawing/2014/main" id="{A52F6D18-29EB-71FF-9F17-CAD6809F7863}"/>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 name="Group 24">
            <a:extLst>
              <a:ext uri="{FF2B5EF4-FFF2-40B4-BE49-F238E27FC236}">
                <a16:creationId xmlns:a16="http://schemas.microsoft.com/office/drawing/2014/main" id="{F1A60DD8-B172-A368-F2BB-7F42DBCF9EA8}"/>
              </a:ext>
            </a:extLst>
          </p:cNvPr>
          <p:cNvGrpSpPr/>
          <p:nvPr/>
        </p:nvGrpSpPr>
        <p:grpSpPr>
          <a:xfrm>
            <a:off x="4476900" y="5111858"/>
            <a:ext cx="2351135" cy="360000"/>
            <a:chOff x="588263" y="1217924"/>
            <a:chExt cx="2351135" cy="360000"/>
          </a:xfrm>
        </p:grpSpPr>
        <p:pic>
          <p:nvPicPr>
            <p:cNvPr id="26" name="Picture 25" descr="Zip Co logo SVG free download, id: 101874 - Brandlogos.net">
              <a:hlinkClick r:id="rId7"/>
              <a:extLst>
                <a:ext uri="{FF2B5EF4-FFF2-40B4-BE49-F238E27FC236}">
                  <a16:creationId xmlns:a16="http://schemas.microsoft.com/office/drawing/2014/main" id="{F5234BA7-9127-F697-87F9-C603EC49E0F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7" name="TextBox 26">
              <a:extLst>
                <a:ext uri="{FF2B5EF4-FFF2-40B4-BE49-F238E27FC236}">
                  <a16:creationId xmlns:a16="http://schemas.microsoft.com/office/drawing/2014/main" id="{F23B96C2-512A-D33D-2A2D-4A90F286E1E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8" name="Group 27">
            <a:extLst>
              <a:ext uri="{FF2B5EF4-FFF2-40B4-BE49-F238E27FC236}">
                <a16:creationId xmlns:a16="http://schemas.microsoft.com/office/drawing/2014/main" id="{91594E6E-313A-7C9A-562B-C7CE297CA817}"/>
              </a:ext>
            </a:extLst>
          </p:cNvPr>
          <p:cNvGrpSpPr/>
          <p:nvPr/>
        </p:nvGrpSpPr>
        <p:grpSpPr>
          <a:xfrm>
            <a:off x="818241" y="5182329"/>
            <a:ext cx="2351135" cy="360000"/>
            <a:chOff x="588263" y="1217924"/>
            <a:chExt cx="2351135" cy="360000"/>
          </a:xfrm>
        </p:grpSpPr>
        <p:pic>
          <p:nvPicPr>
            <p:cNvPr id="29" name="Picture 28" descr="Zip Co logo SVG free download, id: 101874 - Brandlogos.net">
              <a:hlinkClick r:id="rId7"/>
              <a:extLst>
                <a:ext uri="{FF2B5EF4-FFF2-40B4-BE49-F238E27FC236}">
                  <a16:creationId xmlns:a16="http://schemas.microsoft.com/office/drawing/2014/main" id="{B12F6D4A-6FD7-F283-B03F-7F99571C8C8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0" name="TextBox 29">
              <a:extLst>
                <a:ext uri="{FF2B5EF4-FFF2-40B4-BE49-F238E27FC236}">
                  <a16:creationId xmlns:a16="http://schemas.microsoft.com/office/drawing/2014/main" id="{AF36CEFF-55DD-B852-D905-81D5CC0E33D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sp>
        <p:nvSpPr>
          <p:cNvPr id="31" name="Rectangle: Rounded Corners 6">
            <a:extLst>
              <a:ext uri="{FF2B5EF4-FFF2-40B4-BE49-F238E27FC236}">
                <a16:creationId xmlns:a16="http://schemas.microsoft.com/office/drawing/2014/main" id="{AEEC9316-2F52-8D06-B285-8940F5D924DD}"/>
              </a:ext>
              <a:ext uri="{C183D7F6-B498-43B3-948B-1728B52AA6E4}">
                <adec:decorative xmlns:adec="http://schemas.microsoft.com/office/drawing/2017/decorative" val="1"/>
              </a:ext>
            </a:extLst>
          </p:cNvPr>
          <p:cNvSpPr/>
          <p:nvPr/>
        </p:nvSpPr>
        <p:spPr bwMode="auto">
          <a:xfrm>
            <a:off x="3153256" y="1132737"/>
            <a:ext cx="1462721" cy="21011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Improve materials</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32" name="Graphic 31">
            <a:extLst>
              <a:ext uri="{FF2B5EF4-FFF2-40B4-BE49-F238E27FC236}">
                <a16:creationId xmlns:a16="http://schemas.microsoft.com/office/drawing/2014/main" id="{3BC6C8EE-97AA-6289-5744-E88CA6CF5DF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86287" y="1162475"/>
            <a:ext cx="144000" cy="149759"/>
          </a:xfrm>
          <a:prstGeom prst="rect">
            <a:avLst/>
          </a:prstGeom>
        </p:spPr>
      </p:pic>
      <p:grpSp>
        <p:nvGrpSpPr>
          <p:cNvPr id="33" name="Group 32">
            <a:extLst>
              <a:ext uri="{FF2B5EF4-FFF2-40B4-BE49-F238E27FC236}">
                <a16:creationId xmlns:a16="http://schemas.microsoft.com/office/drawing/2014/main" id="{9AA11D7C-7CFE-3806-26B9-D8241778D558}"/>
              </a:ext>
            </a:extLst>
          </p:cNvPr>
          <p:cNvGrpSpPr/>
          <p:nvPr/>
        </p:nvGrpSpPr>
        <p:grpSpPr>
          <a:xfrm>
            <a:off x="8867304" y="1113707"/>
            <a:ext cx="1450784" cy="216000"/>
            <a:chOff x="1194743" y="1140160"/>
            <a:chExt cx="1450784" cy="216000"/>
          </a:xfrm>
        </p:grpSpPr>
        <p:sp>
          <p:nvSpPr>
            <p:cNvPr id="34" name="Rectangle: Rounded Corners 6">
              <a:extLst>
                <a:ext uri="{FF2B5EF4-FFF2-40B4-BE49-F238E27FC236}">
                  <a16:creationId xmlns:a16="http://schemas.microsoft.com/office/drawing/2014/main" id="{C29FFFE7-DD02-864A-2CBA-3D73B0DD87C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Reduce costs</a:t>
              </a:r>
            </a:p>
          </p:txBody>
        </p:sp>
        <p:pic>
          <p:nvPicPr>
            <p:cNvPr id="35" name="Graphic 34">
              <a:extLst>
                <a:ext uri="{FF2B5EF4-FFF2-40B4-BE49-F238E27FC236}">
                  <a16:creationId xmlns:a16="http://schemas.microsoft.com/office/drawing/2014/main" id="{356F38C0-D34B-F744-52DA-968CE67AB13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36" name="Rectangle: Rounded Corners 6">
            <a:extLst>
              <a:ext uri="{FF2B5EF4-FFF2-40B4-BE49-F238E27FC236}">
                <a16:creationId xmlns:a16="http://schemas.microsoft.com/office/drawing/2014/main" id="{19197200-DCE5-5DC4-F92C-19818BCC670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0" name="Group 39">
            <a:extLst>
              <a:ext uri="{FF2B5EF4-FFF2-40B4-BE49-F238E27FC236}">
                <a16:creationId xmlns:a16="http://schemas.microsoft.com/office/drawing/2014/main" id="{833A89FA-45D0-39FD-F6F3-81202B8FDAAF}"/>
              </a:ext>
            </a:extLst>
          </p:cNvPr>
          <p:cNvGrpSpPr/>
          <p:nvPr/>
        </p:nvGrpSpPr>
        <p:grpSpPr>
          <a:xfrm>
            <a:off x="7541096" y="1118780"/>
            <a:ext cx="1260000" cy="216000"/>
            <a:chOff x="1172443" y="1122320"/>
            <a:chExt cx="1260000" cy="216000"/>
          </a:xfrm>
        </p:grpSpPr>
        <p:sp>
          <p:nvSpPr>
            <p:cNvPr id="41" name="Rectangle: Rounded Corners 6">
              <a:extLst>
                <a:ext uri="{FF2B5EF4-FFF2-40B4-BE49-F238E27FC236}">
                  <a16:creationId xmlns:a16="http://schemas.microsoft.com/office/drawing/2014/main" id="{7CB87FCC-5D94-79AA-2492-FC800FEA7BC5}"/>
                </a:ext>
                <a:ext uri="{C183D7F6-B498-43B3-948B-1728B52AA6E4}">
                  <adec:decorative xmlns:adec="http://schemas.microsoft.com/office/drawing/2017/decorative" val="1"/>
                </a:ext>
              </a:extLst>
            </p:cNvPr>
            <p:cNvSpPr/>
            <p:nvPr/>
          </p:nvSpPr>
          <p:spPr bwMode="auto">
            <a:xfrm>
              <a:off x="1172443" y="112232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Time savings</a:t>
              </a:r>
            </a:p>
          </p:txBody>
        </p:sp>
        <p:pic>
          <p:nvPicPr>
            <p:cNvPr id="42" name="Graphic 41">
              <a:extLst>
                <a:ext uri="{FF2B5EF4-FFF2-40B4-BE49-F238E27FC236}">
                  <a16:creationId xmlns:a16="http://schemas.microsoft.com/office/drawing/2014/main" id="{51DC4B37-0C6D-67DF-4EFE-62DB8A9C02E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14767" y="1162780"/>
              <a:ext cx="144000" cy="144000"/>
            </a:xfrm>
            <a:prstGeom prst="rect">
              <a:avLst/>
            </a:prstGeom>
          </p:spPr>
        </p:pic>
      </p:grpSp>
    </p:spTree>
    <p:extLst>
      <p:ext uri="{BB962C8B-B14F-4D97-AF65-F5344CB8AC3E}">
        <p14:creationId xmlns:p14="http://schemas.microsoft.com/office/powerpoint/2010/main" val="118296772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18DB004D-BDF2-FA90-509A-BC52B55A1CFE}"/>
              </a:ext>
            </a:extLst>
          </p:cNvPr>
          <p:cNvSpPr>
            <a:spLocks noGrp="1"/>
          </p:cNvSpPr>
          <p:nvPr>
            <p:ph type="title"/>
          </p:nvPr>
        </p:nvSpPr>
        <p:spPr/>
        <p:txBody>
          <a:bodyPr/>
          <a:lstStyle/>
          <a:p>
            <a:r>
              <a:rPr lang="en-US" noProof="0">
                <a:solidFill>
                  <a:srgbClr val="0078D4"/>
                </a:solidFill>
              </a:rPr>
              <a:t>Education | </a:t>
            </a:r>
            <a:r>
              <a:rPr lang="en-US" noProof="0"/>
              <a:t>Monthly board meeting management</a:t>
            </a:r>
          </a:p>
        </p:txBody>
      </p:sp>
      <p:sp>
        <p:nvSpPr>
          <p:cNvPr id="47" name="Text Placeholder 46">
            <a:extLst>
              <a:ext uri="{FF2B5EF4-FFF2-40B4-BE49-F238E27FC236}">
                <a16:creationId xmlns:a16="http://schemas.microsoft.com/office/drawing/2014/main" id="{F470C2E8-863C-592F-CD20-6B42645C4FCF}"/>
              </a:ext>
            </a:extLst>
          </p:cNvPr>
          <p:cNvSpPr>
            <a:spLocks noGrp="1"/>
          </p:cNvSpPr>
          <p:nvPr>
            <p:ph type="body" sz="quarter" idx="30"/>
          </p:nvPr>
        </p:nvSpPr>
        <p:spPr/>
        <p:txBody>
          <a:bodyPr/>
          <a:lstStyle/>
          <a:p>
            <a:r>
              <a:rPr lang="en-US" dirty="0"/>
              <a:t>Buy</a:t>
            </a:r>
          </a:p>
        </p:txBody>
      </p:sp>
      <p:sp>
        <p:nvSpPr>
          <p:cNvPr id="46" name="Text Placeholder 45">
            <a:extLst>
              <a:ext uri="{FF2B5EF4-FFF2-40B4-BE49-F238E27FC236}">
                <a16:creationId xmlns:a16="http://schemas.microsoft.com/office/drawing/2014/main" id="{6E76885B-91CF-AAEC-1AA5-C171C98B3F49}"/>
              </a:ext>
            </a:extLst>
          </p:cNvPr>
          <p:cNvSpPr>
            <a:spLocks noGrp="1"/>
          </p:cNvSpPr>
          <p:nvPr>
            <p:ph type="body" sz="quarter" idx="17"/>
          </p:nvPr>
        </p:nvSpPr>
        <p:spPr/>
        <p:txBody>
          <a:bodyPr/>
          <a:lstStyle/>
          <a:p>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142" name="Rectangle: Rounded Corners 11">
            <a:extLst>
              <a:ext uri="{FF2B5EF4-FFF2-40B4-BE49-F238E27FC236}">
                <a16:creationId xmlns:a16="http://schemas.microsoft.com/office/drawing/2014/main" id="{CDC94EDF-51E3-8905-1755-B215EE5DFE62}"/>
              </a:ext>
              <a:ext uri="{C183D7F6-B498-43B3-948B-1728B52AA6E4}">
                <adec:decorative xmlns:adec="http://schemas.microsoft.com/office/drawing/2017/decorative" val="1"/>
              </a:ext>
            </a:extLst>
          </p:cNvPr>
          <p:cNvSpPr>
            <a:spLocks noGrp="1"/>
          </p:cNvSpPr>
          <p:nvPr>
            <p:ph type="body" sz="quarter" idx="11"/>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 Meeting preparation</a:t>
            </a:r>
          </a:p>
        </p:txBody>
      </p:sp>
      <p:sp>
        <p:nvSpPr>
          <p:cNvPr id="16" name="Text Placeholder 15">
            <a:extLst>
              <a:ext uri="{FF2B5EF4-FFF2-40B4-BE49-F238E27FC236}">
                <a16:creationId xmlns:a16="http://schemas.microsoft.com/office/drawing/2014/main" id="{408B0296-1565-6B62-9FE7-6CFC532D4D38}"/>
              </a:ext>
            </a:extLst>
          </p:cNvPr>
          <p:cNvSpPr txBox="1">
            <a:spLocks noGrp="1"/>
          </p:cNvSpPr>
          <p:nvPr>
            <p:ph type="body" sz="quarter" idx="18"/>
          </p:nvPr>
        </p:nvSpPr>
        <p:spPr>
          <a:noFill/>
        </p:spPr>
        <p:txBody>
          <a:bodyPr wrap="square" lIns="0" tIns="0" rIns="0" bIns="0" rtlCol="0" anchor="t">
            <a:spAutoFit/>
          </a:bodyPr>
          <a:lstStyle/>
          <a:p>
            <a:pPr lvl="0"/>
            <a:r>
              <a:rPr lang="en-US" noProof="0"/>
              <a:t>Use Copilot to effectively manage the next board meeting on curriculum and budget updates.</a:t>
            </a:r>
          </a:p>
        </p:txBody>
      </p:sp>
      <p:sp>
        <p:nvSpPr>
          <p:cNvPr id="39" name="Title 1">
            <a:extLst>
              <a:ext uri="{FF2B5EF4-FFF2-40B4-BE49-F238E27FC236}">
                <a16:creationId xmlns:a16="http://schemas.microsoft.com/office/drawing/2014/main" id="{873098C4-76BC-D096-8888-CE73EE8D70B1}"/>
              </a:ext>
            </a:extLst>
          </p:cNvPr>
          <p:cNvSpPr txBox="1">
            <a:spLocks noGrp="1"/>
          </p:cNvSpPr>
          <p:nvPr>
            <p:ph type="body" sz="quarter" idx="21"/>
          </p:nvPr>
        </p:nvSpPr>
        <p:spPr>
          <a:prstGeom prst="roundRect">
            <a:avLst>
              <a:gd name="adj" fmla="val 7982"/>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Quickly and easily analyze </a:t>
            </a:r>
            <a:r>
              <a:rPr lang="en-US" sz="900" spc="0" noProof="0">
                <a:latin typeface="+mn-lt"/>
              </a:rPr>
              <a:t>previous meeting notes and discussions, referencing relevant talking points on curriculum updates or budget proposals or specific follow-ups.</a:t>
            </a:r>
          </a:p>
        </p:txBody>
      </p:sp>
      <p:sp>
        <p:nvSpPr>
          <p:cNvPr id="7" name="Rectangle: Rounded Corners 11">
            <a:extLst>
              <a:ext uri="{FF2B5EF4-FFF2-40B4-BE49-F238E27FC236}">
                <a16:creationId xmlns:a16="http://schemas.microsoft.com/office/drawing/2014/main" id="{D5FFBEDC-2342-4810-B726-C055D0C227F5}"/>
              </a:ext>
              <a:ext uri="{C183D7F6-B498-43B3-948B-1728B52AA6E4}">
                <adec:decorative xmlns:adec="http://schemas.microsoft.com/office/drawing/2017/decorative" val="1"/>
              </a:ext>
            </a:extLst>
          </p:cNvPr>
          <p:cNvSpPr>
            <a:spLocks noGrp="1"/>
          </p:cNvSpPr>
          <p:nvPr>
            <p:ph type="body" sz="quarter" idx="13"/>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spc="-50" noProof="0" dirty="0"/>
              <a:t>2. Agenda creation and meeting reminders</a:t>
            </a:r>
          </a:p>
        </p:txBody>
      </p:sp>
      <p:sp>
        <p:nvSpPr>
          <p:cNvPr id="11" name="Text Placeholder 10">
            <a:extLst>
              <a:ext uri="{FF2B5EF4-FFF2-40B4-BE49-F238E27FC236}">
                <a16:creationId xmlns:a16="http://schemas.microsoft.com/office/drawing/2014/main" id="{3228C689-3287-72AF-55D5-33779E08B6BC}"/>
              </a:ext>
            </a:extLst>
          </p:cNvPr>
          <p:cNvSpPr txBox="1">
            <a:spLocks noGrp="1"/>
          </p:cNvSpPr>
          <p:nvPr>
            <p:ph type="body" sz="quarter" idx="19"/>
          </p:nvPr>
        </p:nvSpPr>
        <p:spPr>
          <a:noFill/>
        </p:spPr>
        <p:txBody>
          <a:bodyPr wrap="square" lIns="0" tIns="0" rIns="0" bIns="0" rtlCol="0" anchor="t">
            <a:spAutoFit/>
          </a:bodyPr>
          <a:lstStyle/>
          <a:p>
            <a:pPr lvl="0"/>
            <a:r>
              <a:rPr lang="en-US" noProof="0"/>
              <a:t>Create and refine meeting agendas with reminders and summary of email threads to  recommend pertinent topics to the monthly board meeting and stakeholders.</a:t>
            </a:r>
          </a:p>
        </p:txBody>
      </p:sp>
      <p:sp>
        <p:nvSpPr>
          <p:cNvPr id="40" name="Title 1">
            <a:extLst>
              <a:ext uri="{FF2B5EF4-FFF2-40B4-BE49-F238E27FC236}">
                <a16:creationId xmlns:a16="http://schemas.microsoft.com/office/drawing/2014/main" id="{501A550A-62DF-3B49-7A9E-418A3FD3CD83}"/>
              </a:ext>
            </a:extLst>
          </p:cNvPr>
          <p:cNvSpPr txBox="1">
            <a:spLocks noGrp="1"/>
          </p:cNvSpPr>
          <p:nvPr>
            <p:ph type="body" sz="quarter" idx="23"/>
          </p:nvPr>
        </p:nvSpPr>
        <p:spPr>
          <a:prstGeom prst="roundRect">
            <a:avLst>
              <a:gd name="adj" fmla="val 7982"/>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Save time </a:t>
            </a:r>
            <a:r>
              <a:rPr lang="en-US" sz="900" spc="0" noProof="0">
                <a:latin typeface="+mn-lt"/>
              </a:rPr>
              <a:t>and ensure you’ve capture board recommendations by using Copilot to generate and refine meeting agendas and documentation.</a:t>
            </a:r>
          </a:p>
        </p:txBody>
      </p:sp>
      <p:sp>
        <p:nvSpPr>
          <p:cNvPr id="8" name="Rectangle: Rounded Corners 11">
            <a:extLst>
              <a:ext uri="{FF2B5EF4-FFF2-40B4-BE49-F238E27FC236}">
                <a16:creationId xmlns:a16="http://schemas.microsoft.com/office/drawing/2014/main" id="{13748610-F60E-BA38-62C9-2E7E17BFF150}"/>
              </a:ext>
              <a:ext uri="{C183D7F6-B498-43B3-948B-1728B52AA6E4}">
                <adec:decorative xmlns:adec="http://schemas.microsoft.com/office/drawing/2017/decorative" val="1"/>
              </a:ext>
            </a:extLst>
          </p:cNvPr>
          <p:cNvSpPr>
            <a:spLocks noGrp="1"/>
          </p:cNvSpPr>
          <p:nvPr>
            <p:ph type="body" sz="quarter" idx="15"/>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Interactive meeting experience</a:t>
            </a:r>
          </a:p>
        </p:txBody>
      </p:sp>
      <p:sp>
        <p:nvSpPr>
          <p:cNvPr id="12" name="Text Placeholder 11">
            <a:extLst>
              <a:ext uri="{FF2B5EF4-FFF2-40B4-BE49-F238E27FC236}">
                <a16:creationId xmlns:a16="http://schemas.microsoft.com/office/drawing/2014/main" id="{D94E2E62-E5B0-B0C9-F861-A9C285FB8A58}"/>
              </a:ext>
            </a:extLst>
          </p:cNvPr>
          <p:cNvSpPr txBox="1">
            <a:spLocks noGrp="1"/>
          </p:cNvSpPr>
          <p:nvPr>
            <p:ph type="body" sz="quarter" idx="20"/>
          </p:nvPr>
        </p:nvSpPr>
        <p:spPr>
          <a:noFill/>
        </p:spPr>
        <p:txBody>
          <a:bodyPr wrap="square" lIns="0" tIns="0" rIns="0" bIns="0" rtlCol="0" anchor="t">
            <a:spAutoFit/>
          </a:bodyPr>
          <a:lstStyle/>
          <a:p>
            <a:pPr lvl="0"/>
            <a:r>
              <a:rPr lang="en-US" noProof="0"/>
              <a:t>Capture important notes and feedback relevant to the updates while staying highly engaged in the meeting.</a:t>
            </a:r>
          </a:p>
        </p:txBody>
      </p:sp>
      <p:sp>
        <p:nvSpPr>
          <p:cNvPr id="41" name="Title 1">
            <a:extLst>
              <a:ext uri="{FF2B5EF4-FFF2-40B4-BE49-F238E27FC236}">
                <a16:creationId xmlns:a16="http://schemas.microsoft.com/office/drawing/2014/main" id="{A04B554A-A57F-0B5A-0E3B-5DB590B6AE63}"/>
              </a:ext>
            </a:extLst>
          </p:cNvPr>
          <p:cNvSpPr txBox="1">
            <a:spLocks noGrp="1"/>
          </p:cNvSpPr>
          <p:nvPr>
            <p:ph type="body" sz="quarter" idx="25"/>
          </p:nvPr>
        </p:nvSpPr>
        <p:spPr>
          <a:prstGeom prst="roundRect">
            <a:avLst>
              <a:gd name="adj" fmla="val 624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Stay engaged </a:t>
            </a:r>
            <a:r>
              <a:rPr lang="en-US" sz="900" spc="0" noProof="0">
                <a:latin typeface="+mn-lt"/>
              </a:rPr>
              <a:t>by using Copilot to accurately summarize key points, action items for each participant, and upcoming deadlines.</a:t>
            </a:r>
          </a:p>
        </p:txBody>
      </p:sp>
      <p:sp>
        <p:nvSpPr>
          <p:cNvPr id="10" name="Rectangle: Rounded Corners 11">
            <a:extLst>
              <a:ext uri="{FF2B5EF4-FFF2-40B4-BE49-F238E27FC236}">
                <a16:creationId xmlns:a16="http://schemas.microsoft.com/office/drawing/2014/main" id="{380C04E6-4C11-238D-8839-DDF7A1F5E60C}"/>
              </a:ext>
              <a:ext uri="{C183D7F6-B498-43B3-948B-1728B52AA6E4}">
                <adec:decorative xmlns:adec="http://schemas.microsoft.com/office/drawing/2017/decorative" val="1"/>
              </a:ext>
            </a:extLst>
          </p:cNvPr>
          <p:cNvSpPr>
            <a:spLocks noGrp="1"/>
          </p:cNvSpPr>
          <p:nvPr>
            <p:ph type="body" sz="quarter" idx="14"/>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 Collaborative communication</a:t>
            </a:r>
          </a:p>
        </p:txBody>
      </p:sp>
      <p:sp>
        <p:nvSpPr>
          <p:cNvPr id="15" name="Text Placeholder 14">
            <a:extLst>
              <a:ext uri="{FF2B5EF4-FFF2-40B4-BE49-F238E27FC236}">
                <a16:creationId xmlns:a16="http://schemas.microsoft.com/office/drawing/2014/main" id="{648CAFAB-B39D-8A5E-2602-15F765276CD1}"/>
              </a:ext>
            </a:extLst>
          </p:cNvPr>
          <p:cNvSpPr txBox="1">
            <a:spLocks noGrp="1"/>
          </p:cNvSpPr>
          <p:nvPr>
            <p:ph type="body" sz="quarter" idx="28"/>
          </p:nvPr>
        </p:nvSpPr>
        <p:spPr>
          <a:noFill/>
        </p:spPr>
        <p:txBody>
          <a:bodyPr wrap="square" lIns="0" tIns="0" rIns="0" bIns="0" rtlCol="0" anchor="t">
            <a:spAutoFit/>
          </a:bodyPr>
          <a:lstStyle/>
          <a:p>
            <a:pPr lvl="0"/>
            <a:r>
              <a:rPr lang="en-US" noProof="0"/>
              <a:t>Organize meeting key takeaways, gather survey insights, highlight themes, and emphasize action items into a recap communication.</a:t>
            </a:r>
          </a:p>
        </p:txBody>
      </p:sp>
      <p:sp>
        <p:nvSpPr>
          <p:cNvPr id="43" name="Title 1">
            <a:extLst>
              <a:ext uri="{FF2B5EF4-FFF2-40B4-BE49-F238E27FC236}">
                <a16:creationId xmlns:a16="http://schemas.microsoft.com/office/drawing/2014/main" id="{9A46FFAD-907D-237E-1857-C6C9C3529D2E}"/>
              </a:ext>
            </a:extLst>
          </p:cNvPr>
          <p:cNvSpPr txBox="1">
            <a:spLocks noGrp="1"/>
          </p:cNvSpPr>
          <p:nvPr>
            <p:ph type="body" sz="quarter" idx="24"/>
          </p:nvPr>
        </p:nvSpPr>
        <p:spPr>
          <a:prstGeom prst="roundRect">
            <a:avLst>
              <a:gd name="adj" fmla="val 7982"/>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Document next steps </a:t>
            </a:r>
            <a:r>
              <a:rPr lang="en-US" sz="900" spc="0" noProof="0">
                <a:latin typeface="+mn-lt"/>
              </a:rPr>
              <a:t>by using Copilot to create a meeting recap encompassing all to-dos and key points to help track progress over time.</a:t>
            </a:r>
          </a:p>
        </p:txBody>
      </p:sp>
      <p:sp>
        <p:nvSpPr>
          <p:cNvPr id="9" name="Rectangle: Rounded Corners 11">
            <a:extLst>
              <a:ext uri="{FF2B5EF4-FFF2-40B4-BE49-F238E27FC236}">
                <a16:creationId xmlns:a16="http://schemas.microsoft.com/office/drawing/2014/main" id="{E0F470E7-CBA4-FD88-AC51-A050B25DECCB}"/>
              </a:ext>
              <a:ext uri="{C183D7F6-B498-43B3-948B-1728B52AA6E4}">
                <adec:decorative xmlns:adec="http://schemas.microsoft.com/office/drawing/2017/decorative" val="1"/>
              </a:ext>
            </a:extLst>
          </p:cNvPr>
          <p:cNvSpPr>
            <a:spLocks noGrp="1"/>
          </p:cNvSpPr>
          <p:nvPr>
            <p:ph type="body" sz="quarter" idx="12"/>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5. Formalize an evidence-based process</a:t>
            </a:r>
          </a:p>
        </p:txBody>
      </p:sp>
      <p:sp>
        <p:nvSpPr>
          <p:cNvPr id="13" name="Text Placeholder 12">
            <a:extLst>
              <a:ext uri="{FF2B5EF4-FFF2-40B4-BE49-F238E27FC236}">
                <a16:creationId xmlns:a16="http://schemas.microsoft.com/office/drawing/2014/main" id="{26F654E0-75D4-37B0-8DC8-8EAA746326F9}"/>
              </a:ext>
            </a:extLst>
          </p:cNvPr>
          <p:cNvSpPr txBox="1">
            <a:spLocks noGrp="1"/>
          </p:cNvSpPr>
          <p:nvPr>
            <p:ph type="body" sz="quarter" idx="27"/>
          </p:nvPr>
        </p:nvSpPr>
        <p:spPr>
          <a:noFill/>
        </p:spPr>
        <p:txBody>
          <a:bodyPr wrap="square" lIns="0" tIns="0" rIns="0" bIns="0" rtlCol="0" anchor="t">
            <a:spAutoFit/>
          </a:bodyPr>
          <a:lstStyle/>
          <a:p>
            <a:pPr lvl="0"/>
            <a:r>
              <a:rPr lang="en-US" noProof="0"/>
              <a:t>Socialize the curriculum and budget plans to promote active refinement and transparency of information between Board members, and Superintendent office.</a:t>
            </a:r>
          </a:p>
        </p:txBody>
      </p:sp>
      <p:sp>
        <p:nvSpPr>
          <p:cNvPr id="42" name="Title 1">
            <a:extLst>
              <a:ext uri="{FF2B5EF4-FFF2-40B4-BE49-F238E27FC236}">
                <a16:creationId xmlns:a16="http://schemas.microsoft.com/office/drawing/2014/main" id="{C0007199-4F0C-5FBB-F13A-D72B66B4003A}"/>
              </a:ext>
            </a:extLst>
          </p:cNvPr>
          <p:cNvSpPr txBox="1">
            <a:spLocks noGrp="1"/>
          </p:cNvSpPr>
          <p:nvPr>
            <p:ph type="body" sz="quarter" idx="22"/>
          </p:nvPr>
        </p:nvSpPr>
        <p:spPr>
          <a:prstGeom prst="roundRect">
            <a:avLst>
              <a:gd name="adj" fmla="val 9719"/>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Easily create </a:t>
            </a:r>
            <a:r>
              <a:rPr lang="en-US" sz="900" spc="0" noProof="0">
                <a:latin typeface="+mn-lt"/>
              </a:rPr>
              <a:t>what you need and apply branding guidelines, adjust layouts, and reformat text to socialize plans effectively.</a:t>
            </a:r>
          </a:p>
        </p:txBody>
      </p:sp>
      <p:sp>
        <p:nvSpPr>
          <p:cNvPr id="71" name="Rectangle: Rounded Corners 6">
            <a:extLst>
              <a:ext uri="{FF2B5EF4-FFF2-40B4-BE49-F238E27FC236}">
                <a16:creationId xmlns:a16="http://schemas.microsoft.com/office/drawing/2014/main" id="{C5C9A8D4-E8B3-FDC2-8F98-86A7C5A5E12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72" name="Group 71">
            <a:extLst>
              <a:ext uri="{FF2B5EF4-FFF2-40B4-BE49-F238E27FC236}">
                <a16:creationId xmlns:a16="http://schemas.microsoft.com/office/drawing/2014/main" id="{1DBBAB2F-0380-2791-08C3-A508A2020E55}"/>
              </a:ext>
            </a:extLst>
          </p:cNvPr>
          <p:cNvGrpSpPr/>
          <p:nvPr/>
        </p:nvGrpSpPr>
        <p:grpSpPr>
          <a:xfrm>
            <a:off x="1624328" y="1132757"/>
            <a:ext cx="1545048" cy="211018"/>
            <a:chOff x="1198144" y="862657"/>
            <a:chExt cx="1545048" cy="202903"/>
          </a:xfrm>
        </p:grpSpPr>
        <p:sp>
          <p:nvSpPr>
            <p:cNvPr id="73" name="Rectangle: Rounded Corners 6">
              <a:extLst>
                <a:ext uri="{FF2B5EF4-FFF2-40B4-BE49-F238E27FC236}">
                  <a16:creationId xmlns:a16="http://schemas.microsoft.com/office/drawing/2014/main" id="{99934E91-98DD-4919-07B5-C8A978AC9E25}"/>
                </a:ext>
                <a:ext uri="{C183D7F6-B498-43B3-948B-1728B52AA6E4}">
                  <adec:decorative xmlns:adec="http://schemas.microsoft.com/office/drawing/2017/decorative" val="1"/>
                </a:ext>
              </a:extLst>
            </p:cNvPr>
            <p:cNvSpPr/>
            <p:nvPr/>
          </p:nvSpPr>
          <p:spPr bwMode="auto">
            <a:xfrm>
              <a:off x="1198144" y="862657"/>
              <a:ext cx="1545048" cy="202903"/>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Operational efficiency</a:t>
              </a:r>
            </a:p>
          </p:txBody>
        </p:sp>
        <p:pic>
          <p:nvPicPr>
            <p:cNvPr id="74" name="Graphic 73">
              <a:extLst>
                <a:ext uri="{FF2B5EF4-FFF2-40B4-BE49-F238E27FC236}">
                  <a16:creationId xmlns:a16="http://schemas.microsoft.com/office/drawing/2014/main" id="{9FCDC367-68C2-49D9-CC29-FF21E2715A0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81" name="Rectangle: Rounded Corners 6">
            <a:extLst>
              <a:ext uri="{FF2B5EF4-FFF2-40B4-BE49-F238E27FC236}">
                <a16:creationId xmlns:a16="http://schemas.microsoft.com/office/drawing/2014/main" id="{9C957549-8321-D87B-DCF2-EBF547A726BC}"/>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82" name="Group 81">
            <a:extLst>
              <a:ext uri="{FF2B5EF4-FFF2-40B4-BE49-F238E27FC236}">
                <a16:creationId xmlns:a16="http://schemas.microsoft.com/office/drawing/2014/main" id="{D5267CF1-31EB-EB0A-F82B-2A45DCF44CF8}"/>
              </a:ext>
            </a:extLst>
          </p:cNvPr>
          <p:cNvGrpSpPr/>
          <p:nvPr/>
        </p:nvGrpSpPr>
        <p:grpSpPr>
          <a:xfrm>
            <a:off x="7523372" y="1127774"/>
            <a:ext cx="1734927" cy="216000"/>
            <a:chOff x="1194742" y="1140160"/>
            <a:chExt cx="1734927" cy="216000"/>
          </a:xfrm>
        </p:grpSpPr>
        <p:sp>
          <p:nvSpPr>
            <p:cNvPr id="83" name="Rectangle: Rounded Corners 6">
              <a:extLst>
                <a:ext uri="{FF2B5EF4-FFF2-40B4-BE49-F238E27FC236}">
                  <a16:creationId xmlns:a16="http://schemas.microsoft.com/office/drawing/2014/main" id="{78C80798-453A-7CA7-1639-F866AFB21D53}"/>
                </a:ext>
                <a:ext uri="{C183D7F6-B498-43B3-948B-1728B52AA6E4}">
                  <adec:decorative xmlns:adec="http://schemas.microsoft.com/office/drawing/2017/decorative" val="1"/>
                </a:ext>
              </a:extLst>
            </p:cNvPr>
            <p:cNvSpPr/>
            <p:nvPr/>
          </p:nvSpPr>
          <p:spPr bwMode="auto">
            <a:xfrm>
              <a:off x="1194742" y="1140160"/>
              <a:ext cx="1734927"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Reduced costs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84" name="Graphic 83">
              <a:extLst>
                <a:ext uri="{FF2B5EF4-FFF2-40B4-BE49-F238E27FC236}">
                  <a16:creationId xmlns:a16="http://schemas.microsoft.com/office/drawing/2014/main" id="{70FB6931-0877-B626-7866-908E9D7B777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85" name="Group 84">
            <a:extLst>
              <a:ext uri="{FF2B5EF4-FFF2-40B4-BE49-F238E27FC236}">
                <a16:creationId xmlns:a16="http://schemas.microsoft.com/office/drawing/2014/main" id="{E3D949B5-EB75-B23E-76B6-AEF08195B9EB}"/>
              </a:ext>
            </a:extLst>
          </p:cNvPr>
          <p:cNvGrpSpPr/>
          <p:nvPr/>
        </p:nvGrpSpPr>
        <p:grpSpPr>
          <a:xfrm>
            <a:off x="9332613" y="1127774"/>
            <a:ext cx="1617137" cy="216000"/>
            <a:chOff x="1194742" y="1140160"/>
            <a:chExt cx="1617137" cy="216000"/>
          </a:xfrm>
        </p:grpSpPr>
        <p:sp>
          <p:nvSpPr>
            <p:cNvPr id="86" name="Rectangle: Rounded Corners 6">
              <a:extLst>
                <a:ext uri="{FF2B5EF4-FFF2-40B4-BE49-F238E27FC236}">
                  <a16:creationId xmlns:a16="http://schemas.microsoft.com/office/drawing/2014/main" id="{09903D15-D19A-E37D-D1C5-7818049740A6}"/>
                </a:ext>
                <a:ext uri="{C183D7F6-B498-43B3-948B-1728B52AA6E4}">
                  <adec:decorative xmlns:adec="http://schemas.microsoft.com/office/drawing/2017/decorative" val="1"/>
                </a:ext>
              </a:extLst>
            </p:cNvPr>
            <p:cNvSpPr/>
            <p:nvPr/>
          </p:nvSpPr>
          <p:spPr bwMode="auto">
            <a:xfrm>
              <a:off x="1194742" y="1140160"/>
              <a:ext cx="1617137"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Time savings</a:t>
              </a:r>
            </a:p>
          </p:txBody>
        </p:sp>
        <p:pic>
          <p:nvPicPr>
            <p:cNvPr id="87" name="Graphic 86">
              <a:extLst>
                <a:ext uri="{FF2B5EF4-FFF2-40B4-BE49-F238E27FC236}">
                  <a16:creationId xmlns:a16="http://schemas.microsoft.com/office/drawing/2014/main" id="{C2060752-723F-435A-149F-AA03ACCD519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67" name="Group 366">
            <a:extLst>
              <a:ext uri="{FF2B5EF4-FFF2-40B4-BE49-F238E27FC236}">
                <a16:creationId xmlns:a16="http://schemas.microsoft.com/office/drawing/2014/main" id="{5A595B5C-2FFD-4229-E9FF-2F9F2E6A1CA9}"/>
              </a:ext>
            </a:extLst>
          </p:cNvPr>
          <p:cNvGrpSpPr/>
          <p:nvPr/>
        </p:nvGrpSpPr>
        <p:grpSpPr>
          <a:xfrm>
            <a:off x="7820502" y="2719807"/>
            <a:ext cx="2351135" cy="360000"/>
            <a:chOff x="588263" y="3617084"/>
            <a:chExt cx="2351135" cy="360000"/>
          </a:xfrm>
        </p:grpSpPr>
        <p:pic>
          <p:nvPicPr>
            <p:cNvPr id="368" name="Picture 367">
              <a:extLst>
                <a:ext uri="{FF2B5EF4-FFF2-40B4-BE49-F238E27FC236}">
                  <a16:creationId xmlns:a16="http://schemas.microsoft.com/office/drawing/2014/main" id="{454FA391-35FE-F6B7-9C35-F4DF5BE835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69" name="TextBox 368">
              <a:extLst>
                <a:ext uri="{FF2B5EF4-FFF2-40B4-BE49-F238E27FC236}">
                  <a16:creationId xmlns:a16="http://schemas.microsoft.com/office/drawing/2014/main" id="{20B145B9-B257-3EB6-BFFB-1BDF591290BC}"/>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descr="A group of people standing together&#10;&#10;Description automatically generated">
            <a:extLst>
              <a:ext uri="{FF2B5EF4-FFF2-40B4-BE49-F238E27FC236}">
                <a16:creationId xmlns:a16="http://schemas.microsoft.com/office/drawing/2014/main" id="{52A1D0E6-5837-B13F-2641-2B7E3EEBFF7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cxnSp>
        <p:nvCxnSpPr>
          <p:cNvPr id="6" name="Straight Connector 5">
            <a:extLst>
              <a:ext uri="{FF2B5EF4-FFF2-40B4-BE49-F238E27FC236}">
                <a16:creationId xmlns:a16="http://schemas.microsoft.com/office/drawing/2014/main" id="{3E2EF80B-64E7-0258-91D4-3BB845E79636}"/>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064229D-E251-A7FE-E544-2325A50FA33F}"/>
              </a:ext>
            </a:extLst>
          </p:cNvPr>
          <p:cNvGrpSpPr/>
          <p:nvPr/>
        </p:nvGrpSpPr>
        <p:grpSpPr>
          <a:xfrm>
            <a:off x="818241" y="2719807"/>
            <a:ext cx="2351135" cy="360000"/>
            <a:chOff x="588263" y="1217924"/>
            <a:chExt cx="2351135" cy="360000"/>
          </a:xfrm>
        </p:grpSpPr>
        <p:pic>
          <p:nvPicPr>
            <p:cNvPr id="23" name="Picture 22" descr="Zip Co logo SVG free download, id: 101874 - Brandlogos.net">
              <a:hlinkClick r:id="rId8"/>
              <a:extLst>
                <a:ext uri="{FF2B5EF4-FFF2-40B4-BE49-F238E27FC236}">
                  <a16:creationId xmlns:a16="http://schemas.microsoft.com/office/drawing/2014/main" id="{4EC61AB9-22DF-9179-6375-978F39D9184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 name="TextBox 23">
              <a:extLst>
                <a:ext uri="{FF2B5EF4-FFF2-40B4-BE49-F238E27FC236}">
                  <a16:creationId xmlns:a16="http://schemas.microsoft.com/office/drawing/2014/main" id="{9D7ABABA-2273-E981-F007-BD9A0568E46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5" name="Group 24">
            <a:extLst>
              <a:ext uri="{FF2B5EF4-FFF2-40B4-BE49-F238E27FC236}">
                <a16:creationId xmlns:a16="http://schemas.microsoft.com/office/drawing/2014/main" id="{97785CB7-0014-8334-7656-BC34DD014BB3}"/>
              </a:ext>
            </a:extLst>
          </p:cNvPr>
          <p:cNvGrpSpPr/>
          <p:nvPr/>
        </p:nvGrpSpPr>
        <p:grpSpPr>
          <a:xfrm>
            <a:off x="4276272" y="2719807"/>
            <a:ext cx="2351135" cy="360000"/>
            <a:chOff x="588263" y="1217924"/>
            <a:chExt cx="2351135" cy="360000"/>
          </a:xfrm>
        </p:grpSpPr>
        <p:pic>
          <p:nvPicPr>
            <p:cNvPr id="26" name="Picture 25" descr="Zip Co logo SVG free download, id: 101874 - Brandlogos.net">
              <a:hlinkClick r:id="rId8"/>
              <a:extLst>
                <a:ext uri="{FF2B5EF4-FFF2-40B4-BE49-F238E27FC236}">
                  <a16:creationId xmlns:a16="http://schemas.microsoft.com/office/drawing/2014/main" id="{B3A98235-3AAE-D248-16CD-D42887B5125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7" name="TextBox 26">
              <a:extLst>
                <a:ext uri="{FF2B5EF4-FFF2-40B4-BE49-F238E27FC236}">
                  <a16:creationId xmlns:a16="http://schemas.microsoft.com/office/drawing/2014/main" id="{CC5C6168-13B9-7459-D71C-5552B162DC7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9" name="Group 28">
            <a:extLst>
              <a:ext uri="{FF2B5EF4-FFF2-40B4-BE49-F238E27FC236}">
                <a16:creationId xmlns:a16="http://schemas.microsoft.com/office/drawing/2014/main" id="{FBF50BB6-6844-0C32-0CB9-CE4EC5BF0770}"/>
              </a:ext>
            </a:extLst>
          </p:cNvPr>
          <p:cNvGrpSpPr/>
          <p:nvPr/>
        </p:nvGrpSpPr>
        <p:grpSpPr>
          <a:xfrm>
            <a:off x="6056054" y="5166741"/>
            <a:ext cx="2351135" cy="360000"/>
            <a:chOff x="588263" y="3617084"/>
            <a:chExt cx="2351135" cy="360000"/>
          </a:xfrm>
        </p:grpSpPr>
        <p:pic>
          <p:nvPicPr>
            <p:cNvPr id="30" name="Picture 29">
              <a:extLst>
                <a:ext uri="{FF2B5EF4-FFF2-40B4-BE49-F238E27FC236}">
                  <a16:creationId xmlns:a16="http://schemas.microsoft.com/office/drawing/2014/main" id="{3E7E31A6-8509-BE89-E684-CF04141224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1" name="TextBox 30">
              <a:extLst>
                <a:ext uri="{FF2B5EF4-FFF2-40B4-BE49-F238E27FC236}">
                  <a16:creationId xmlns:a16="http://schemas.microsoft.com/office/drawing/2014/main" id="{452C91E5-A6E0-77B7-90E4-336A16FA6124}"/>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2" name="Group 31">
            <a:extLst>
              <a:ext uri="{FF2B5EF4-FFF2-40B4-BE49-F238E27FC236}">
                <a16:creationId xmlns:a16="http://schemas.microsoft.com/office/drawing/2014/main" id="{27BCDCFE-4D38-AB98-B768-EE79F582EED6}"/>
              </a:ext>
            </a:extLst>
          </p:cNvPr>
          <p:cNvGrpSpPr/>
          <p:nvPr/>
        </p:nvGrpSpPr>
        <p:grpSpPr>
          <a:xfrm>
            <a:off x="2384088" y="5175196"/>
            <a:ext cx="2351135" cy="360000"/>
            <a:chOff x="588263" y="2177588"/>
            <a:chExt cx="2351135" cy="360000"/>
          </a:xfrm>
        </p:grpSpPr>
        <p:pic>
          <p:nvPicPr>
            <p:cNvPr id="33" name="Picture 32">
              <a:extLst>
                <a:ext uri="{FF2B5EF4-FFF2-40B4-BE49-F238E27FC236}">
                  <a16:creationId xmlns:a16="http://schemas.microsoft.com/office/drawing/2014/main" id="{809249B1-6FE8-7595-45A9-31813412D7A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4" name="TextBox 33">
              <a:extLst>
                <a:ext uri="{FF2B5EF4-FFF2-40B4-BE49-F238E27FC236}">
                  <a16:creationId xmlns:a16="http://schemas.microsoft.com/office/drawing/2014/main" id="{E9A3F153-7FD4-1DC9-AADF-CBA5244C6CBA}"/>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18881639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18DB004D-BDF2-FA90-509A-BC52B55A1CFE}"/>
              </a:ext>
            </a:extLst>
          </p:cNvPr>
          <p:cNvSpPr>
            <a:spLocks noGrp="1"/>
          </p:cNvSpPr>
          <p:nvPr>
            <p:ph type="title"/>
          </p:nvPr>
        </p:nvSpPr>
        <p:spPr/>
        <p:txBody>
          <a:bodyPr/>
          <a:lstStyle/>
          <a:p>
            <a:r>
              <a:rPr lang="en-US" noProof="0">
                <a:solidFill>
                  <a:srgbClr val="0078D4"/>
                </a:solidFill>
              </a:rPr>
              <a:t>Education | </a:t>
            </a:r>
            <a:r>
              <a:rPr lang="en-US" noProof="0"/>
              <a:t>Agile budget management</a:t>
            </a:r>
          </a:p>
        </p:txBody>
      </p:sp>
      <p:sp>
        <p:nvSpPr>
          <p:cNvPr id="59" name="Text Placeholder 58">
            <a:extLst>
              <a:ext uri="{FF2B5EF4-FFF2-40B4-BE49-F238E27FC236}">
                <a16:creationId xmlns:a16="http://schemas.microsoft.com/office/drawing/2014/main" id="{BDD6D2CB-1191-D9D1-D77B-78B3B4D241C7}"/>
              </a:ext>
            </a:extLst>
          </p:cNvPr>
          <p:cNvSpPr>
            <a:spLocks noGrp="1"/>
          </p:cNvSpPr>
          <p:nvPr>
            <p:ph type="body" sz="quarter" idx="30"/>
          </p:nvPr>
        </p:nvSpPr>
        <p:spPr/>
        <p:txBody>
          <a:bodyPr/>
          <a:lstStyle/>
          <a:p>
            <a:r>
              <a:rPr lang="en-US" dirty="0"/>
              <a:t>Buy</a:t>
            </a:r>
          </a:p>
        </p:txBody>
      </p:sp>
      <p:sp>
        <p:nvSpPr>
          <p:cNvPr id="58" name="Text Placeholder 57">
            <a:extLst>
              <a:ext uri="{FF2B5EF4-FFF2-40B4-BE49-F238E27FC236}">
                <a16:creationId xmlns:a16="http://schemas.microsoft.com/office/drawing/2014/main" id="{DAFD708B-0C63-D111-B99E-94FD15E8D065}"/>
              </a:ext>
            </a:extLst>
          </p:cNvPr>
          <p:cNvSpPr>
            <a:spLocks noGrp="1"/>
          </p:cNvSpPr>
          <p:nvPr>
            <p:ph type="body" sz="quarter" idx="17"/>
          </p:nvPr>
        </p:nvSpPr>
        <p:spPr>
          <a:xfrm>
            <a:off x="6519107" y="521099"/>
            <a:ext cx="3599821" cy="169277"/>
          </a:xfrm>
        </p:spPr>
        <p:txBody>
          <a:bodyPr/>
          <a:lstStyle/>
          <a:p>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142" name="Rectangle: Rounded Corners 11">
            <a:extLst>
              <a:ext uri="{FF2B5EF4-FFF2-40B4-BE49-F238E27FC236}">
                <a16:creationId xmlns:a16="http://schemas.microsoft.com/office/drawing/2014/main" id="{CDC94EDF-51E3-8905-1755-B215EE5DFE62}"/>
              </a:ext>
              <a:ext uri="{C183D7F6-B498-43B3-948B-1728B52AA6E4}">
                <adec:decorative xmlns:adec="http://schemas.microsoft.com/office/drawing/2017/decorative" val="1"/>
              </a:ext>
            </a:extLst>
          </p:cNvPr>
          <p:cNvSpPr>
            <a:spLocks noGrp="1"/>
          </p:cNvSpPr>
          <p:nvPr>
            <p:ph type="body" sz="quarter" idx="11"/>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 Data preparation</a:t>
            </a:r>
          </a:p>
        </p:txBody>
      </p:sp>
      <p:sp>
        <p:nvSpPr>
          <p:cNvPr id="16" name="Text Placeholder 15">
            <a:extLst>
              <a:ext uri="{FF2B5EF4-FFF2-40B4-BE49-F238E27FC236}">
                <a16:creationId xmlns:a16="http://schemas.microsoft.com/office/drawing/2014/main" id="{408B0296-1565-6B62-9FE7-6CFC532D4D38}"/>
              </a:ext>
            </a:extLst>
          </p:cNvPr>
          <p:cNvSpPr txBox="1">
            <a:spLocks noGrp="1"/>
          </p:cNvSpPr>
          <p:nvPr>
            <p:ph type="body" sz="quarter" idx="18"/>
          </p:nvPr>
        </p:nvSpPr>
        <p:spPr>
          <a:noFill/>
        </p:spPr>
        <p:txBody>
          <a:bodyPr wrap="square" lIns="0" tIns="0" rIns="0" bIns="0" rtlCol="0" anchor="t">
            <a:spAutoFit/>
          </a:bodyPr>
          <a:lstStyle/>
          <a:p>
            <a:pPr lvl="0"/>
            <a:r>
              <a:rPr lang="en-US" noProof="0"/>
              <a:t>Use Copilot to support agile budget management and maintain flexibility in a dynamic educational environment.</a:t>
            </a:r>
          </a:p>
        </p:txBody>
      </p:sp>
      <p:sp>
        <p:nvSpPr>
          <p:cNvPr id="39" name="Title 1">
            <a:extLst>
              <a:ext uri="{FF2B5EF4-FFF2-40B4-BE49-F238E27FC236}">
                <a16:creationId xmlns:a16="http://schemas.microsoft.com/office/drawing/2014/main" id="{873098C4-76BC-D096-8888-CE73EE8D70B1}"/>
              </a:ext>
            </a:extLst>
          </p:cNvPr>
          <p:cNvSpPr txBox="1">
            <a:spLocks noGrp="1"/>
          </p:cNvSpPr>
          <p:nvPr>
            <p:ph type="body" sz="quarter" idx="21"/>
          </p:nvPr>
        </p:nvSpPr>
        <p:spPr>
          <a:prstGeom prst="roundRect">
            <a:avLst>
              <a:gd name="adj" fmla="val 7982"/>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Save time by using Copilot to identify </a:t>
            </a:r>
            <a:r>
              <a:rPr lang="en-US" sz="900" spc="0" noProof="0">
                <a:latin typeface="+mn-lt"/>
              </a:rPr>
              <a:t>relevant data sources, historical spend data, economic trends, and financial records (e.g., fund balances) quickly and accurately.</a:t>
            </a:r>
          </a:p>
        </p:txBody>
      </p:sp>
      <p:sp>
        <p:nvSpPr>
          <p:cNvPr id="7" name="Rectangle: Rounded Corners 11">
            <a:extLst>
              <a:ext uri="{FF2B5EF4-FFF2-40B4-BE49-F238E27FC236}">
                <a16:creationId xmlns:a16="http://schemas.microsoft.com/office/drawing/2014/main" id="{D5FFBEDC-2342-4810-B726-C055D0C227F5}"/>
              </a:ext>
              <a:ext uri="{C183D7F6-B498-43B3-948B-1728B52AA6E4}">
                <adec:decorative xmlns:adec="http://schemas.microsoft.com/office/drawing/2017/decorative" val="1"/>
              </a:ext>
            </a:extLst>
          </p:cNvPr>
          <p:cNvSpPr>
            <a:spLocks noGrp="1"/>
          </p:cNvSpPr>
          <p:nvPr>
            <p:ph type="body" sz="quarter" idx="13"/>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Scenario modeling</a:t>
            </a:r>
          </a:p>
        </p:txBody>
      </p:sp>
      <p:sp>
        <p:nvSpPr>
          <p:cNvPr id="11" name="Text Placeholder 10">
            <a:extLst>
              <a:ext uri="{FF2B5EF4-FFF2-40B4-BE49-F238E27FC236}">
                <a16:creationId xmlns:a16="http://schemas.microsoft.com/office/drawing/2014/main" id="{3228C689-3287-72AF-55D5-33779E08B6BC}"/>
              </a:ext>
            </a:extLst>
          </p:cNvPr>
          <p:cNvSpPr txBox="1">
            <a:spLocks noGrp="1"/>
          </p:cNvSpPr>
          <p:nvPr>
            <p:ph type="body" sz="quarter" idx="19"/>
          </p:nvPr>
        </p:nvSpPr>
        <p:spPr>
          <a:noFill/>
        </p:spPr>
        <p:txBody>
          <a:bodyPr wrap="square" lIns="0" tIns="0" rIns="0" bIns="0" rtlCol="0" anchor="t">
            <a:spAutoFit/>
          </a:bodyPr>
          <a:lstStyle/>
          <a:p>
            <a:pPr lvl="0"/>
            <a:r>
              <a:rPr lang="en-US" noProof="0"/>
              <a:t>Examine historical data, economic indicators, and current needs to predict potential revenue streams and expenses (e.g., key financial metrics such as allocations, expenditures, and available funds).</a:t>
            </a:r>
          </a:p>
        </p:txBody>
      </p:sp>
      <p:sp>
        <p:nvSpPr>
          <p:cNvPr id="40" name="Title 1">
            <a:extLst>
              <a:ext uri="{FF2B5EF4-FFF2-40B4-BE49-F238E27FC236}">
                <a16:creationId xmlns:a16="http://schemas.microsoft.com/office/drawing/2014/main" id="{501A550A-62DF-3B49-7A9E-418A3FD3CD83}"/>
              </a:ext>
            </a:extLst>
          </p:cNvPr>
          <p:cNvSpPr txBox="1">
            <a:spLocks noGrp="1"/>
          </p:cNvSpPr>
          <p:nvPr>
            <p:ph type="body" sz="quarter" idx="23"/>
          </p:nvPr>
        </p:nvSpPr>
        <p:spPr>
          <a:prstGeom prst="roundRect">
            <a:avLst>
              <a:gd name="adj" fmla="val 7982"/>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Let Copilot build </a:t>
            </a:r>
            <a:r>
              <a:rPr lang="en-US" sz="900" spc="0" noProof="0">
                <a:latin typeface="+mn-lt"/>
              </a:rPr>
              <a:t>multiple budget models, ‘What if scenarios’ for funding that factor in fixed costs, variable costs, and potential funding fluctuations.</a:t>
            </a:r>
          </a:p>
        </p:txBody>
      </p:sp>
      <p:sp>
        <p:nvSpPr>
          <p:cNvPr id="8" name="Rectangle: Rounded Corners 11">
            <a:extLst>
              <a:ext uri="{FF2B5EF4-FFF2-40B4-BE49-F238E27FC236}">
                <a16:creationId xmlns:a16="http://schemas.microsoft.com/office/drawing/2014/main" id="{13748610-F60E-BA38-62C9-2E7E17BFF150}"/>
              </a:ext>
              <a:ext uri="{C183D7F6-B498-43B3-948B-1728B52AA6E4}">
                <adec:decorative xmlns:adec="http://schemas.microsoft.com/office/drawing/2017/decorative" val="1"/>
              </a:ext>
            </a:extLst>
          </p:cNvPr>
          <p:cNvSpPr>
            <a:spLocks noGrp="1"/>
          </p:cNvSpPr>
          <p:nvPr>
            <p:ph type="body" sz="quarter" idx="15"/>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Iterative scenario refinement</a:t>
            </a:r>
          </a:p>
        </p:txBody>
      </p:sp>
      <p:sp>
        <p:nvSpPr>
          <p:cNvPr id="12" name="Text Placeholder 11">
            <a:extLst>
              <a:ext uri="{FF2B5EF4-FFF2-40B4-BE49-F238E27FC236}">
                <a16:creationId xmlns:a16="http://schemas.microsoft.com/office/drawing/2014/main" id="{D94E2E62-E5B0-B0C9-F861-A9C285FB8A58}"/>
              </a:ext>
            </a:extLst>
          </p:cNvPr>
          <p:cNvSpPr txBox="1">
            <a:spLocks noGrp="1"/>
          </p:cNvSpPr>
          <p:nvPr>
            <p:ph type="body" sz="quarter" idx="20"/>
          </p:nvPr>
        </p:nvSpPr>
        <p:spPr>
          <a:noFill/>
        </p:spPr>
        <p:txBody>
          <a:bodyPr wrap="square" lIns="0" tIns="0" rIns="0" bIns="0" rtlCol="0" anchor="t">
            <a:spAutoFit/>
          </a:bodyPr>
          <a:lstStyle/>
          <a:p>
            <a:pPr lvl="0"/>
            <a:r>
              <a:rPr lang="en-US" noProof="0"/>
              <a:t>Ensure continuous adjustments to the budget models, reflecting the most recent financial figures and areas for cost optimization.</a:t>
            </a:r>
          </a:p>
        </p:txBody>
      </p:sp>
      <p:sp>
        <p:nvSpPr>
          <p:cNvPr id="41" name="Title 1">
            <a:extLst>
              <a:ext uri="{FF2B5EF4-FFF2-40B4-BE49-F238E27FC236}">
                <a16:creationId xmlns:a16="http://schemas.microsoft.com/office/drawing/2014/main" id="{A04B554A-A57F-0B5A-0E3B-5DB590B6AE63}"/>
              </a:ext>
            </a:extLst>
          </p:cNvPr>
          <p:cNvSpPr txBox="1">
            <a:spLocks noGrp="1"/>
          </p:cNvSpPr>
          <p:nvPr>
            <p:ph type="body" sz="quarter" idx="25"/>
          </p:nvPr>
        </p:nvSpPr>
        <p:spPr>
          <a:prstGeom prst="roundRect">
            <a:avLst>
              <a:gd name="adj" fmla="val 624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Refine</a:t>
            </a:r>
            <a:r>
              <a:rPr lang="en-US" sz="900" spc="0" noProof="0">
                <a:latin typeface="+mn-lt"/>
              </a:rPr>
              <a:t> scenarios quickly and easily using the latest information on revised spending plans, funding requests, and budget shortfalls.</a:t>
            </a:r>
          </a:p>
        </p:txBody>
      </p:sp>
      <p:sp>
        <p:nvSpPr>
          <p:cNvPr id="10" name="Rectangle: Rounded Corners 11">
            <a:extLst>
              <a:ext uri="{FF2B5EF4-FFF2-40B4-BE49-F238E27FC236}">
                <a16:creationId xmlns:a16="http://schemas.microsoft.com/office/drawing/2014/main" id="{380C04E6-4C11-238D-8839-DDF7A1F5E60C}"/>
              </a:ext>
              <a:ext uri="{C183D7F6-B498-43B3-948B-1728B52AA6E4}">
                <adec:decorative xmlns:adec="http://schemas.microsoft.com/office/drawing/2017/decorative" val="1"/>
              </a:ext>
            </a:extLst>
          </p:cNvPr>
          <p:cNvSpPr>
            <a:spLocks noGrp="1"/>
          </p:cNvSpPr>
          <p:nvPr>
            <p:ph type="body" sz="quarter" idx="14"/>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 Collaborative communication</a:t>
            </a:r>
          </a:p>
        </p:txBody>
      </p:sp>
      <p:sp>
        <p:nvSpPr>
          <p:cNvPr id="15" name="Text Placeholder 14">
            <a:extLst>
              <a:ext uri="{FF2B5EF4-FFF2-40B4-BE49-F238E27FC236}">
                <a16:creationId xmlns:a16="http://schemas.microsoft.com/office/drawing/2014/main" id="{648CAFAB-B39D-8A5E-2602-15F765276CD1}"/>
              </a:ext>
            </a:extLst>
          </p:cNvPr>
          <p:cNvSpPr txBox="1">
            <a:spLocks noGrp="1"/>
          </p:cNvSpPr>
          <p:nvPr>
            <p:ph type="body" sz="quarter" idx="28"/>
          </p:nvPr>
        </p:nvSpPr>
        <p:spPr>
          <a:noFill/>
        </p:spPr>
        <p:txBody>
          <a:bodyPr wrap="square" lIns="0" tIns="0" rIns="0" bIns="0" rtlCol="0" anchor="t">
            <a:spAutoFit/>
          </a:bodyPr>
          <a:lstStyle/>
          <a:p>
            <a:pPr lvl="0"/>
            <a:r>
              <a:rPr lang="en-US" noProof="0"/>
              <a:t>Evaluate budget scenarios with a larger group such as school boards and department heads to discuss monthly budget needs.</a:t>
            </a:r>
          </a:p>
        </p:txBody>
      </p:sp>
      <p:sp>
        <p:nvSpPr>
          <p:cNvPr id="43" name="Title 1">
            <a:extLst>
              <a:ext uri="{FF2B5EF4-FFF2-40B4-BE49-F238E27FC236}">
                <a16:creationId xmlns:a16="http://schemas.microsoft.com/office/drawing/2014/main" id="{9A46FFAD-907D-237E-1857-C6C9C3529D2E}"/>
              </a:ext>
            </a:extLst>
          </p:cNvPr>
          <p:cNvSpPr txBox="1">
            <a:spLocks noGrp="1"/>
          </p:cNvSpPr>
          <p:nvPr>
            <p:ph type="body" sz="quarter" idx="24"/>
          </p:nvPr>
        </p:nvSpPr>
        <p:spPr>
          <a:prstGeom prst="roundRect">
            <a:avLst>
              <a:gd name="adj" fmla="val 7982"/>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Quickly and accurately summarize </a:t>
            </a:r>
            <a:r>
              <a:rPr lang="en-US" sz="900" spc="0" noProof="0">
                <a:latin typeface="+mn-lt"/>
              </a:rPr>
              <a:t>key discussion points, decisions, and updated data for alignment.</a:t>
            </a:r>
          </a:p>
        </p:txBody>
      </p:sp>
      <p:sp>
        <p:nvSpPr>
          <p:cNvPr id="9" name="Rectangle: Rounded Corners 11">
            <a:extLst>
              <a:ext uri="{FF2B5EF4-FFF2-40B4-BE49-F238E27FC236}">
                <a16:creationId xmlns:a16="http://schemas.microsoft.com/office/drawing/2014/main" id="{E0F470E7-CBA4-FD88-AC51-A050B25DECCB}"/>
              </a:ext>
              <a:ext uri="{C183D7F6-B498-43B3-948B-1728B52AA6E4}">
                <adec:decorative xmlns:adec="http://schemas.microsoft.com/office/drawing/2017/decorative" val="1"/>
              </a:ext>
            </a:extLst>
          </p:cNvPr>
          <p:cNvSpPr>
            <a:spLocks noGrp="1"/>
          </p:cNvSpPr>
          <p:nvPr>
            <p:ph type="body" sz="quarter" idx="12"/>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5. Transparent appraisal</a:t>
            </a:r>
          </a:p>
        </p:txBody>
      </p:sp>
      <p:sp>
        <p:nvSpPr>
          <p:cNvPr id="13" name="Text Placeholder 12">
            <a:extLst>
              <a:ext uri="{FF2B5EF4-FFF2-40B4-BE49-F238E27FC236}">
                <a16:creationId xmlns:a16="http://schemas.microsoft.com/office/drawing/2014/main" id="{26F654E0-75D4-37B0-8DC8-8EAA746326F9}"/>
              </a:ext>
            </a:extLst>
          </p:cNvPr>
          <p:cNvSpPr txBox="1">
            <a:spLocks noGrp="1"/>
          </p:cNvSpPr>
          <p:nvPr>
            <p:ph type="body" sz="quarter" idx="27"/>
          </p:nvPr>
        </p:nvSpPr>
        <p:spPr>
          <a:noFill/>
        </p:spPr>
        <p:txBody>
          <a:bodyPr wrap="square" lIns="0" tIns="0" rIns="0" bIns="0" rtlCol="0" anchor="t">
            <a:spAutoFit/>
          </a:bodyPr>
          <a:lstStyle/>
          <a:p>
            <a:pPr lvl="0"/>
            <a:r>
              <a:rPr lang="en-US" noProof="0"/>
              <a:t>Socialize the most appropriate budget plans with metrics such as budget variance, funding utilization rate, and allocation efficiency, to promote active refinement and transparency.</a:t>
            </a:r>
          </a:p>
        </p:txBody>
      </p:sp>
      <p:sp>
        <p:nvSpPr>
          <p:cNvPr id="42" name="Title 1">
            <a:extLst>
              <a:ext uri="{FF2B5EF4-FFF2-40B4-BE49-F238E27FC236}">
                <a16:creationId xmlns:a16="http://schemas.microsoft.com/office/drawing/2014/main" id="{C0007199-4F0C-5FBB-F13A-D72B66B4003A}"/>
              </a:ext>
            </a:extLst>
          </p:cNvPr>
          <p:cNvSpPr txBox="1">
            <a:spLocks noGrp="1"/>
          </p:cNvSpPr>
          <p:nvPr>
            <p:ph type="body" sz="quarter" idx="22"/>
          </p:nvPr>
        </p:nvSpPr>
        <p:spPr>
          <a:prstGeom prst="roundRect">
            <a:avLst>
              <a:gd name="adj" fmla="val 9719"/>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Apply branding guidelines, adjust layouts, and reformat text and create customized visuals </a:t>
            </a:r>
            <a:r>
              <a:rPr lang="en-US" sz="900" spc="0" noProof="0">
                <a:latin typeface="+mn-lt"/>
              </a:rPr>
              <a:t>for leadership presentations using Copilot.</a:t>
            </a:r>
          </a:p>
        </p:txBody>
      </p:sp>
      <p:pic>
        <p:nvPicPr>
          <p:cNvPr id="2" name="Picture 1" descr="A group of people standing together&#10;&#10;Description automatically generated">
            <a:extLst>
              <a:ext uri="{FF2B5EF4-FFF2-40B4-BE49-F238E27FC236}">
                <a16:creationId xmlns:a16="http://schemas.microsoft.com/office/drawing/2014/main" id="{1FB0F583-3630-C0AA-43CF-2188EE9E84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sp>
        <p:nvSpPr>
          <p:cNvPr id="5" name="Rectangle: Rounded Corners 6">
            <a:extLst>
              <a:ext uri="{FF2B5EF4-FFF2-40B4-BE49-F238E27FC236}">
                <a16:creationId xmlns:a16="http://schemas.microsoft.com/office/drawing/2014/main" id="{C30FB4AD-8DB4-8895-ED4D-84E9BB75CB1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D3606AD-8595-6BFF-EFFE-40DC66C43CC0}"/>
              </a:ext>
            </a:extLst>
          </p:cNvPr>
          <p:cNvGrpSpPr/>
          <p:nvPr/>
        </p:nvGrpSpPr>
        <p:grpSpPr>
          <a:xfrm>
            <a:off x="1624328" y="1132756"/>
            <a:ext cx="1545048" cy="204392"/>
            <a:chOff x="1198144" y="862657"/>
            <a:chExt cx="1545048" cy="196532"/>
          </a:xfrm>
        </p:grpSpPr>
        <p:sp>
          <p:nvSpPr>
            <p:cNvPr id="25" name="Rectangle: Rounded Corners 6">
              <a:extLst>
                <a:ext uri="{FF2B5EF4-FFF2-40B4-BE49-F238E27FC236}">
                  <a16:creationId xmlns:a16="http://schemas.microsoft.com/office/drawing/2014/main" id="{C5931CEB-CE60-82D2-AD2A-D2060B217071}"/>
                </a:ext>
                <a:ext uri="{C183D7F6-B498-43B3-948B-1728B52AA6E4}">
                  <adec:decorative xmlns:adec="http://schemas.microsoft.com/office/drawing/2017/decorative" val="1"/>
                </a:ext>
              </a:extLst>
            </p:cNvPr>
            <p:cNvSpPr/>
            <p:nvPr/>
          </p:nvSpPr>
          <p:spPr bwMode="auto">
            <a:xfrm>
              <a:off x="1198144" y="862657"/>
              <a:ext cx="1545048" cy="196532"/>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Operational efficiency</a:t>
              </a:r>
            </a:p>
          </p:txBody>
        </p:sp>
        <p:pic>
          <p:nvPicPr>
            <p:cNvPr id="26" name="Graphic 25">
              <a:extLst>
                <a:ext uri="{FF2B5EF4-FFF2-40B4-BE49-F238E27FC236}">
                  <a16:creationId xmlns:a16="http://schemas.microsoft.com/office/drawing/2014/main" id="{48089134-08F9-49B1-213D-E0D66801574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27" name="Rectangle: Rounded Corners 6">
            <a:extLst>
              <a:ext uri="{FF2B5EF4-FFF2-40B4-BE49-F238E27FC236}">
                <a16:creationId xmlns:a16="http://schemas.microsoft.com/office/drawing/2014/main" id="{02E21C30-EA80-27D2-430D-2B4E3E9A153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30" name="Rectangle: Rounded Corners 6">
            <a:extLst>
              <a:ext uri="{FF2B5EF4-FFF2-40B4-BE49-F238E27FC236}">
                <a16:creationId xmlns:a16="http://schemas.microsoft.com/office/drawing/2014/main" id="{5099275C-5BE1-E016-FD54-7FE0836F0C0B}"/>
              </a:ext>
              <a:ext uri="{C183D7F6-B498-43B3-948B-1728B52AA6E4}">
                <adec:decorative xmlns:adec="http://schemas.microsoft.com/office/drawing/2017/decorative" val="1"/>
              </a:ext>
            </a:extLst>
          </p:cNvPr>
          <p:cNvSpPr/>
          <p:nvPr/>
        </p:nvSpPr>
        <p:spPr bwMode="auto">
          <a:xfrm>
            <a:off x="7523373" y="1127774"/>
            <a:ext cx="13953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Reduced costs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1" name="Graphic 30">
            <a:extLst>
              <a:ext uri="{FF2B5EF4-FFF2-40B4-BE49-F238E27FC236}">
                <a16:creationId xmlns:a16="http://schemas.microsoft.com/office/drawing/2014/main" id="{463259D1-4CBD-E040-6241-391F2A68E40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70156" y="1163773"/>
            <a:ext cx="159467" cy="159467"/>
          </a:xfrm>
          <a:prstGeom prst="rect">
            <a:avLst/>
          </a:prstGeom>
        </p:spPr>
      </p:pic>
      <p:grpSp>
        <p:nvGrpSpPr>
          <p:cNvPr id="32" name="Group 31">
            <a:extLst>
              <a:ext uri="{FF2B5EF4-FFF2-40B4-BE49-F238E27FC236}">
                <a16:creationId xmlns:a16="http://schemas.microsoft.com/office/drawing/2014/main" id="{756886BE-D49E-3F29-7491-0F5435C318B5}"/>
              </a:ext>
            </a:extLst>
          </p:cNvPr>
          <p:cNvGrpSpPr/>
          <p:nvPr/>
        </p:nvGrpSpPr>
        <p:grpSpPr>
          <a:xfrm>
            <a:off x="8987965" y="1121148"/>
            <a:ext cx="1450784" cy="216000"/>
            <a:chOff x="1194743" y="1140160"/>
            <a:chExt cx="1450784" cy="216000"/>
          </a:xfrm>
        </p:grpSpPr>
        <p:sp>
          <p:nvSpPr>
            <p:cNvPr id="33" name="Rectangle: Rounded Corners 6">
              <a:extLst>
                <a:ext uri="{FF2B5EF4-FFF2-40B4-BE49-F238E27FC236}">
                  <a16:creationId xmlns:a16="http://schemas.microsoft.com/office/drawing/2014/main" id="{7564A119-6528-16AB-6187-8ADCC72A8213}"/>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Time savings</a:t>
              </a:r>
            </a:p>
          </p:txBody>
        </p:sp>
        <p:pic>
          <p:nvPicPr>
            <p:cNvPr id="34" name="Graphic 33">
              <a:extLst>
                <a:ext uri="{FF2B5EF4-FFF2-40B4-BE49-F238E27FC236}">
                  <a16:creationId xmlns:a16="http://schemas.microsoft.com/office/drawing/2014/main" id="{D1511900-03A0-1962-465C-EBB07524409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35" name="Group 34">
            <a:extLst>
              <a:ext uri="{FF2B5EF4-FFF2-40B4-BE49-F238E27FC236}">
                <a16:creationId xmlns:a16="http://schemas.microsoft.com/office/drawing/2014/main" id="{6A0E1B87-53B5-456A-AFA5-62C087148F31}"/>
              </a:ext>
            </a:extLst>
          </p:cNvPr>
          <p:cNvGrpSpPr/>
          <p:nvPr/>
        </p:nvGrpSpPr>
        <p:grpSpPr>
          <a:xfrm>
            <a:off x="818241" y="2719807"/>
            <a:ext cx="2351135" cy="360000"/>
            <a:chOff x="588263" y="1217924"/>
            <a:chExt cx="2351135" cy="360000"/>
          </a:xfrm>
        </p:grpSpPr>
        <p:pic>
          <p:nvPicPr>
            <p:cNvPr id="36" name="Picture 35" descr="Zip Co logo SVG free download, id: 101874 - Brandlogos.net">
              <a:hlinkClick r:id="rId7"/>
              <a:extLst>
                <a:ext uri="{FF2B5EF4-FFF2-40B4-BE49-F238E27FC236}">
                  <a16:creationId xmlns:a16="http://schemas.microsoft.com/office/drawing/2014/main" id="{5A6A3D6F-DFC9-7C6A-B247-ED66EEEA791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7" name="TextBox 36">
              <a:extLst>
                <a:ext uri="{FF2B5EF4-FFF2-40B4-BE49-F238E27FC236}">
                  <a16:creationId xmlns:a16="http://schemas.microsoft.com/office/drawing/2014/main" id="{09E6C067-725B-842C-6508-2D6F1157A9D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8" name="Group 37">
            <a:extLst>
              <a:ext uri="{FF2B5EF4-FFF2-40B4-BE49-F238E27FC236}">
                <a16:creationId xmlns:a16="http://schemas.microsoft.com/office/drawing/2014/main" id="{37492DFC-14E2-5761-288F-73BFA7D68110}"/>
              </a:ext>
            </a:extLst>
          </p:cNvPr>
          <p:cNvGrpSpPr/>
          <p:nvPr/>
        </p:nvGrpSpPr>
        <p:grpSpPr>
          <a:xfrm>
            <a:off x="4456702" y="2719807"/>
            <a:ext cx="2361959" cy="360000"/>
            <a:chOff x="577439" y="3137252"/>
            <a:chExt cx="2361959" cy="360000"/>
          </a:xfrm>
        </p:grpSpPr>
        <p:pic>
          <p:nvPicPr>
            <p:cNvPr id="44" name="Picture 43">
              <a:extLst>
                <a:ext uri="{FF2B5EF4-FFF2-40B4-BE49-F238E27FC236}">
                  <a16:creationId xmlns:a16="http://schemas.microsoft.com/office/drawing/2014/main" id="{AF3C5E9D-0FBE-3820-EC9F-8F379875B28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5" name="TextBox 44">
              <a:extLst>
                <a:ext uri="{FF2B5EF4-FFF2-40B4-BE49-F238E27FC236}">
                  <a16:creationId xmlns:a16="http://schemas.microsoft.com/office/drawing/2014/main" id="{4EC2349F-1BFF-212E-CB21-11479F1A19D7}"/>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6" name="Group 45">
            <a:extLst>
              <a:ext uri="{FF2B5EF4-FFF2-40B4-BE49-F238E27FC236}">
                <a16:creationId xmlns:a16="http://schemas.microsoft.com/office/drawing/2014/main" id="{B17D3DAF-21F4-475F-8B25-4145EF01A261}"/>
              </a:ext>
            </a:extLst>
          </p:cNvPr>
          <p:cNvGrpSpPr/>
          <p:nvPr/>
        </p:nvGrpSpPr>
        <p:grpSpPr>
          <a:xfrm>
            <a:off x="7861420" y="2719807"/>
            <a:ext cx="2361959" cy="360000"/>
            <a:chOff x="577439" y="3137252"/>
            <a:chExt cx="2361959" cy="360000"/>
          </a:xfrm>
        </p:grpSpPr>
        <p:pic>
          <p:nvPicPr>
            <p:cNvPr id="47" name="Picture 46">
              <a:extLst>
                <a:ext uri="{FF2B5EF4-FFF2-40B4-BE49-F238E27FC236}">
                  <a16:creationId xmlns:a16="http://schemas.microsoft.com/office/drawing/2014/main" id="{6ACC4DA7-9A44-C6D7-504A-CDEDABC42A2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8" name="TextBox 47">
              <a:extLst>
                <a:ext uri="{FF2B5EF4-FFF2-40B4-BE49-F238E27FC236}">
                  <a16:creationId xmlns:a16="http://schemas.microsoft.com/office/drawing/2014/main" id="{3057AB18-3C72-1E12-569E-FF966DDEF2A4}"/>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0" name="Group 49">
            <a:extLst>
              <a:ext uri="{FF2B5EF4-FFF2-40B4-BE49-F238E27FC236}">
                <a16:creationId xmlns:a16="http://schemas.microsoft.com/office/drawing/2014/main" id="{DA3B8F73-1182-53A9-2FF8-404B2D52AF0F}"/>
              </a:ext>
            </a:extLst>
          </p:cNvPr>
          <p:cNvGrpSpPr/>
          <p:nvPr/>
        </p:nvGrpSpPr>
        <p:grpSpPr>
          <a:xfrm>
            <a:off x="6056054" y="5166741"/>
            <a:ext cx="2351135" cy="360000"/>
            <a:chOff x="588263" y="3617084"/>
            <a:chExt cx="2351135" cy="360000"/>
          </a:xfrm>
        </p:grpSpPr>
        <p:pic>
          <p:nvPicPr>
            <p:cNvPr id="51" name="Picture 50">
              <a:extLst>
                <a:ext uri="{FF2B5EF4-FFF2-40B4-BE49-F238E27FC236}">
                  <a16:creationId xmlns:a16="http://schemas.microsoft.com/office/drawing/2014/main" id="{79AF272A-0EFD-638F-84B9-8F2352302B2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52" name="TextBox 51">
              <a:extLst>
                <a:ext uri="{FF2B5EF4-FFF2-40B4-BE49-F238E27FC236}">
                  <a16:creationId xmlns:a16="http://schemas.microsoft.com/office/drawing/2014/main" id="{CD5659DE-670D-3175-60D8-D0C121F2228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3" name="Group 52">
            <a:extLst>
              <a:ext uri="{FF2B5EF4-FFF2-40B4-BE49-F238E27FC236}">
                <a16:creationId xmlns:a16="http://schemas.microsoft.com/office/drawing/2014/main" id="{A66C1F65-563A-F299-89E6-73266A93A104}"/>
              </a:ext>
            </a:extLst>
          </p:cNvPr>
          <p:cNvGrpSpPr/>
          <p:nvPr/>
        </p:nvGrpSpPr>
        <p:grpSpPr>
          <a:xfrm>
            <a:off x="2384088" y="5175196"/>
            <a:ext cx="2351135" cy="360000"/>
            <a:chOff x="588263" y="2177588"/>
            <a:chExt cx="2351135" cy="360000"/>
          </a:xfrm>
        </p:grpSpPr>
        <p:pic>
          <p:nvPicPr>
            <p:cNvPr id="54" name="Picture 53">
              <a:extLst>
                <a:ext uri="{FF2B5EF4-FFF2-40B4-BE49-F238E27FC236}">
                  <a16:creationId xmlns:a16="http://schemas.microsoft.com/office/drawing/2014/main" id="{CB5B6B97-0DC6-404E-AE4B-6358D5A0199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55" name="TextBox 54">
              <a:extLst>
                <a:ext uri="{FF2B5EF4-FFF2-40B4-BE49-F238E27FC236}">
                  <a16:creationId xmlns:a16="http://schemas.microsoft.com/office/drawing/2014/main" id="{DD263D0F-17E6-0ED9-97C3-02914DCE1B51}"/>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10306585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194B-BF2E-989E-677F-97ACE70DD33F}"/>
              </a:ext>
            </a:extLst>
          </p:cNvPr>
          <p:cNvSpPr>
            <a:spLocks noGrp="1"/>
          </p:cNvSpPr>
          <p:nvPr>
            <p:ph type="title"/>
          </p:nvPr>
        </p:nvSpPr>
        <p:spPr/>
        <p:txBody>
          <a:bodyPr/>
          <a:lstStyle/>
          <a:p>
            <a:r>
              <a:rPr lang="en-US" noProof="0"/>
              <a:t>A day in the life of a </a:t>
            </a:r>
            <a:br>
              <a:rPr lang="en-US" noProof="0"/>
            </a:br>
            <a:r>
              <a:rPr lang="en-US" noProof="0"/>
              <a:t>K-12 Educator</a:t>
            </a:r>
          </a:p>
        </p:txBody>
      </p:sp>
      <p:sp>
        <p:nvSpPr>
          <p:cNvPr id="16" name="Text Placeholder 15">
            <a:extLst>
              <a:ext uri="{FF2B5EF4-FFF2-40B4-BE49-F238E27FC236}">
                <a16:creationId xmlns:a16="http://schemas.microsoft.com/office/drawing/2014/main" id="{5943C89C-6021-A782-830A-D691C01CE23F}"/>
              </a:ext>
            </a:extLst>
          </p:cNvPr>
          <p:cNvSpPr>
            <a:spLocks noGrp="1"/>
          </p:cNvSpPr>
          <p:nvPr>
            <p:ph type="body" sz="quarter" idx="37"/>
          </p:nvPr>
        </p:nvSpPr>
        <p:spPr/>
        <p:txBody>
          <a:bodyPr/>
          <a:lstStyle/>
          <a:p>
            <a:r>
              <a:rPr lang="en-US" dirty="0"/>
              <a:t>Buy</a:t>
            </a:r>
          </a:p>
        </p:txBody>
      </p:sp>
      <p:sp>
        <p:nvSpPr>
          <p:cNvPr id="4" name="Text Placeholder 3">
            <a:extLst>
              <a:ext uri="{FF2B5EF4-FFF2-40B4-BE49-F238E27FC236}">
                <a16:creationId xmlns:a16="http://schemas.microsoft.com/office/drawing/2014/main" id="{37DE6927-25E5-B0B3-95A3-6E7606C2783E}"/>
              </a:ext>
            </a:extLst>
          </p:cNvPr>
          <p:cNvSpPr>
            <a:spLocks noGrp="1"/>
          </p:cNvSpPr>
          <p:nvPr>
            <p:ph type="body" sz="quarter" idx="17"/>
          </p:nvPr>
        </p:nvSpPr>
        <p:spPr>
          <a:xfrm>
            <a:off x="6519107" y="521099"/>
            <a:ext cx="3599821" cy="169277"/>
          </a:xfrm>
        </p:spPr>
        <p:txBody>
          <a:bodyPr/>
          <a:lstStyle/>
          <a:p>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82" name="Rectangle: Rounded Corners 11">
            <a:extLst>
              <a:ext uri="{FF2B5EF4-FFF2-40B4-BE49-F238E27FC236}">
                <a16:creationId xmlns:a16="http://schemas.microsoft.com/office/drawing/2014/main" id="{33AA6323-7834-DD27-2D70-C2D33CBB4377}"/>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7:00 am</a:t>
            </a:r>
          </a:p>
        </p:txBody>
      </p:sp>
      <p:sp>
        <p:nvSpPr>
          <p:cNvPr id="89" name="Text Placeholder 88">
            <a:extLst>
              <a:ext uri="{FF2B5EF4-FFF2-40B4-BE49-F238E27FC236}">
                <a16:creationId xmlns:a16="http://schemas.microsoft.com/office/drawing/2014/main" id="{77A93D3A-A477-5B21-CD37-8D02B3172048}"/>
              </a:ext>
            </a:extLst>
          </p:cNvPr>
          <p:cNvSpPr txBox="1">
            <a:spLocks noGrp="1"/>
          </p:cNvSpPr>
          <p:nvPr>
            <p:ph type="body" sz="quarter" idx="18"/>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Cassandra needs to catch up parent emails and critical messages from school administration, so she has Copilot summarize her emails and chats from the past week with key actions.</a:t>
            </a:r>
          </a:p>
        </p:txBody>
      </p:sp>
      <p:sp>
        <p:nvSpPr>
          <p:cNvPr id="96" name="Rectangle: Rounded Corners 6">
            <a:extLst>
              <a:ext uri="{FF2B5EF4-FFF2-40B4-BE49-F238E27FC236}">
                <a16:creationId xmlns:a16="http://schemas.microsoft.com/office/drawing/2014/main" id="{7045FDB1-F5C9-520C-7691-07730D8DF8E9}"/>
              </a:ext>
              <a:ext uri="{C183D7F6-B498-43B3-948B-1728B52AA6E4}">
                <adec:decorative xmlns:adec="http://schemas.microsoft.com/office/drawing/2017/decorative" val="1"/>
              </a:ext>
            </a:extLst>
          </p:cNvPr>
          <p:cNvSpPr>
            <a:spLocks noGrp="1"/>
          </p:cNvSpPr>
          <p:nvPr>
            <p:ph type="body" sz="quarter" idx="21"/>
          </p:nvPr>
        </p:nvSpPr>
        <p:spPr bwMode="auto">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catch up </a:t>
            </a:r>
            <a:r>
              <a:rPr lang="en-US" noProof="0"/>
              <a:t>on mail and focus on the most important messages to address. Use additional time to prepare for the day. </a:t>
            </a:r>
          </a:p>
        </p:txBody>
      </p:sp>
      <p:sp>
        <p:nvSpPr>
          <p:cNvPr id="84" name="Rectangle: Rounded Corners 13">
            <a:extLst>
              <a:ext uri="{FF2B5EF4-FFF2-40B4-BE49-F238E27FC236}">
                <a16:creationId xmlns:a16="http://schemas.microsoft.com/office/drawing/2014/main" id="{5EC7D5E4-8992-0B28-1681-1FF09A8944AF}"/>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90" name="Text Placeholder 89">
            <a:extLst>
              <a:ext uri="{FF2B5EF4-FFF2-40B4-BE49-F238E27FC236}">
                <a16:creationId xmlns:a16="http://schemas.microsoft.com/office/drawing/2014/main" id="{FB7C08A2-0550-44E1-0623-7A63DEB8F66C}"/>
              </a:ext>
            </a:extLst>
          </p:cNvPr>
          <p:cNvSpPr txBox="1">
            <a:spLocks noGrp="1"/>
          </p:cNvSpPr>
          <p:nvPr>
            <p:ph type="body" sz="quarter" idx="23"/>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Cassandra asks Copilot to create a general message that outlines the plan tonight’s parent and guardian meeting. </a:t>
            </a:r>
          </a:p>
        </p:txBody>
      </p:sp>
      <p:sp>
        <p:nvSpPr>
          <p:cNvPr id="98" name="Rectangle: Rounded Corners 6">
            <a:extLst>
              <a:ext uri="{FF2B5EF4-FFF2-40B4-BE49-F238E27FC236}">
                <a16:creationId xmlns:a16="http://schemas.microsoft.com/office/drawing/2014/main" id="{2A8A01B0-3433-B536-EA16-98957AFDF2F5}"/>
              </a:ext>
              <a:ext uri="{C183D7F6-B498-43B3-948B-1728B52AA6E4}">
                <adec:decorative xmlns:adec="http://schemas.microsoft.com/office/drawing/2017/decorative" val="1"/>
              </a:ext>
            </a:extLst>
          </p:cNvPr>
          <p:cNvSpPr>
            <a:spLocks noGrp="1"/>
          </p:cNvSpPr>
          <p:nvPr>
            <p:ph type="body" sz="quarter" idx="24"/>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Get started </a:t>
            </a:r>
            <a:r>
              <a:rPr lang="en-US" noProof="0"/>
              <a:t>with a draft and spend more time working on the details based on recent </a:t>
            </a:r>
            <a:br>
              <a:rPr lang="en-US" noProof="0"/>
            </a:br>
            <a:r>
              <a:rPr lang="en-US" noProof="0"/>
              <a:t>community feedback.</a:t>
            </a:r>
          </a:p>
        </p:txBody>
      </p:sp>
      <p:sp>
        <p:nvSpPr>
          <p:cNvPr id="83" name="Rectangle: Rounded Corners 15">
            <a:extLst>
              <a:ext uri="{FF2B5EF4-FFF2-40B4-BE49-F238E27FC236}">
                <a16:creationId xmlns:a16="http://schemas.microsoft.com/office/drawing/2014/main" id="{6AD2B9A5-918F-348E-8778-A392A4BB2944}"/>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92" name="Text Placeholder 91">
            <a:extLst>
              <a:ext uri="{FF2B5EF4-FFF2-40B4-BE49-F238E27FC236}">
                <a16:creationId xmlns:a16="http://schemas.microsoft.com/office/drawing/2014/main" id="{D7BE2D28-D4D7-0331-8111-F0527D9A9ADB}"/>
              </a:ext>
            </a:extLst>
          </p:cNvPr>
          <p:cNvSpPr txBox="1">
            <a:spLocks noGrp="1"/>
          </p:cNvSpPr>
          <p:nvPr>
            <p:ph type="body" sz="quarter" idx="26"/>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Cassandra uses Copilot in Word to review her lesson plan, add differentiated learning activities, and adjust the reading level for the formative assessment questions. </a:t>
            </a:r>
          </a:p>
        </p:txBody>
      </p:sp>
      <p:sp>
        <p:nvSpPr>
          <p:cNvPr id="99" name="Rectangle: Rounded Corners 6">
            <a:extLst>
              <a:ext uri="{FF2B5EF4-FFF2-40B4-BE49-F238E27FC236}">
                <a16:creationId xmlns:a16="http://schemas.microsoft.com/office/drawing/2014/main" id="{DD74B24C-6BBE-4898-B1B0-3B2294AAB339}"/>
              </a:ext>
              <a:ext uri="{C183D7F6-B498-43B3-948B-1728B52AA6E4}">
                <adec:decorative xmlns:adec="http://schemas.microsoft.com/office/drawing/2017/decorative" val="1"/>
              </a:ext>
            </a:extLst>
          </p:cNvPr>
          <p:cNvSpPr>
            <a:spLocks noGrp="1"/>
          </p:cNvSpPr>
          <p:nvPr>
            <p:ph type="body" sz="quarter" idx="27"/>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Personalize learning </a:t>
            </a:r>
            <a:r>
              <a:rPr lang="en-US" noProof="0"/>
              <a:t>for students to ensure the class materials are provided in the way that works best for them. </a:t>
            </a:r>
          </a:p>
        </p:txBody>
      </p:sp>
      <p:sp>
        <p:nvSpPr>
          <p:cNvPr id="88" name="Rectangle: Rounded Corners 7">
            <a:extLst>
              <a:ext uri="{FF2B5EF4-FFF2-40B4-BE49-F238E27FC236}">
                <a16:creationId xmlns:a16="http://schemas.microsoft.com/office/drawing/2014/main" id="{0BA9A1DD-9049-F84A-4DCF-E3F8180262EF}"/>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93" name="Text Placeholder 92">
            <a:extLst>
              <a:ext uri="{FF2B5EF4-FFF2-40B4-BE49-F238E27FC236}">
                <a16:creationId xmlns:a16="http://schemas.microsoft.com/office/drawing/2014/main" id="{739169E7-8FB6-FD08-815D-C5E779A506D1}"/>
              </a:ext>
            </a:extLst>
          </p:cNvPr>
          <p:cNvSpPr txBox="1">
            <a:spLocks noGrp="1"/>
          </p:cNvSpPr>
          <p:nvPr>
            <p:ph type="body" sz="quarter" idx="35"/>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Cassandra uses Copilot in Excel to get insights from the data that help her understand where and which students might be struggling ahead of their next exam.</a:t>
            </a:r>
          </a:p>
        </p:txBody>
      </p:sp>
      <p:sp>
        <p:nvSpPr>
          <p:cNvPr id="100" name="Rectangle: Rounded Corners 6">
            <a:extLst>
              <a:ext uri="{FF2B5EF4-FFF2-40B4-BE49-F238E27FC236}">
                <a16:creationId xmlns:a16="http://schemas.microsoft.com/office/drawing/2014/main" id="{F6717E77-CA65-2BF5-2753-B11AD3A9CF00}"/>
              </a:ext>
              <a:ext uri="{C183D7F6-B498-43B3-948B-1728B52AA6E4}">
                <adec:decorative xmlns:adec="http://schemas.microsoft.com/office/drawing/2017/decorative" val="1"/>
              </a:ext>
            </a:extLst>
          </p:cNvPr>
          <p:cNvSpPr>
            <a:spLocks noGrp="1"/>
          </p:cNvSpPr>
          <p:nvPr>
            <p:ph type="body" sz="quarter" idx="36"/>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Effortlessly identify insights </a:t>
            </a:r>
            <a:r>
              <a:rPr lang="en-US" noProof="0"/>
              <a:t>and use them to build a plan for a review session that focuses where they might need more support. </a:t>
            </a:r>
          </a:p>
        </p:txBody>
      </p:sp>
      <p:sp>
        <p:nvSpPr>
          <p:cNvPr id="86" name="Rectangle: Rounded Corners 19">
            <a:extLst>
              <a:ext uri="{FF2B5EF4-FFF2-40B4-BE49-F238E27FC236}">
                <a16:creationId xmlns:a16="http://schemas.microsoft.com/office/drawing/2014/main" id="{DF8D37EE-A5C9-CEBE-4CC3-F4A3D3069E40}"/>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94" name="Text Placeholder 93">
            <a:extLst>
              <a:ext uri="{FF2B5EF4-FFF2-40B4-BE49-F238E27FC236}">
                <a16:creationId xmlns:a16="http://schemas.microsoft.com/office/drawing/2014/main" id="{E330DD64-B98F-ECA8-5148-77AF8D9B5B67}"/>
              </a:ext>
            </a:extLst>
          </p:cNvPr>
          <p:cNvSpPr txBox="1">
            <a:spLocks noGrp="1"/>
          </p:cNvSpPr>
          <p:nvPr>
            <p:ph type="body" sz="quarter" idx="32"/>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Cassandra missed the curriculum meeting while taking students to the library. She uses Copilot to review the meeting summary and next steps.</a:t>
            </a:r>
          </a:p>
        </p:txBody>
      </p:sp>
      <p:sp>
        <p:nvSpPr>
          <p:cNvPr id="101" name="Rectangle: Rounded Corners 6">
            <a:extLst>
              <a:ext uri="{FF2B5EF4-FFF2-40B4-BE49-F238E27FC236}">
                <a16:creationId xmlns:a16="http://schemas.microsoft.com/office/drawing/2014/main" id="{5662B49F-52D4-762D-7752-849B7532371D}"/>
              </a:ext>
              <a:ext uri="{C183D7F6-B498-43B3-948B-1728B52AA6E4}">
                <adec:decorative xmlns:adec="http://schemas.microsoft.com/office/drawing/2017/decorative" val="1"/>
              </a:ext>
            </a:extLst>
          </p:cNvPr>
          <p:cNvSpPr>
            <a:spLocks noGrp="1"/>
          </p:cNvSpPr>
          <p:nvPr>
            <p:ph type="body" sz="quarter" idx="33"/>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solidFill>
                  <a:schemeClr val="tx1"/>
                </a:solidFill>
                <a:cs typeface="Segoe UI" panose="020B0502040204020203" pitchFamily="34" charset="0"/>
              </a:rPr>
              <a:t>Avoid feeling behind </a:t>
            </a:r>
            <a:r>
              <a:rPr lang="en-US" noProof="0">
                <a:solidFill>
                  <a:schemeClr val="tx1"/>
                </a:solidFill>
                <a:cs typeface="Segoe UI" panose="020B0502040204020203" pitchFamily="34" charset="0"/>
              </a:rPr>
              <a:t>and stay connected while prioritizing time with students. </a:t>
            </a:r>
          </a:p>
        </p:txBody>
      </p:sp>
      <p:sp>
        <p:nvSpPr>
          <p:cNvPr id="85" name="Rectangle: Rounded Corners 4">
            <a:extLst>
              <a:ext uri="{FF2B5EF4-FFF2-40B4-BE49-F238E27FC236}">
                <a16:creationId xmlns:a16="http://schemas.microsoft.com/office/drawing/2014/main" id="{4A23CF75-EA25-5CDA-A161-40C9CE8A1B1A}"/>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95" name="Text Placeholder 94">
            <a:extLst>
              <a:ext uri="{FF2B5EF4-FFF2-40B4-BE49-F238E27FC236}">
                <a16:creationId xmlns:a16="http://schemas.microsoft.com/office/drawing/2014/main" id="{5DB8ED6C-41CB-E833-B81B-E0BA7AE5EB22}"/>
              </a:ext>
            </a:extLst>
          </p:cNvPr>
          <p:cNvSpPr txBox="1">
            <a:spLocks noGrp="1"/>
          </p:cNvSpPr>
          <p:nvPr>
            <p:ph type="body" sz="quarter" idx="29"/>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Cassandra is making the final touches for tonight's meeting. She uses Copilot in PowerPoint to quickly build a presentation based on the class syllabus. </a:t>
            </a:r>
          </a:p>
        </p:txBody>
      </p:sp>
      <p:sp>
        <p:nvSpPr>
          <p:cNvPr id="102" name="Rectangle: Rounded Corners 6">
            <a:extLst>
              <a:ext uri="{FF2B5EF4-FFF2-40B4-BE49-F238E27FC236}">
                <a16:creationId xmlns:a16="http://schemas.microsoft.com/office/drawing/2014/main" id="{841B5F82-E8FA-3162-99C3-2F80AD071C36}"/>
              </a:ext>
              <a:ext uri="{C183D7F6-B498-43B3-948B-1728B52AA6E4}">
                <adec:decorative xmlns:adec="http://schemas.microsoft.com/office/drawing/2017/decorative" val="1"/>
              </a:ext>
            </a:extLst>
          </p:cNvPr>
          <p:cNvSpPr>
            <a:spLocks noGrp="1"/>
          </p:cNvSpPr>
          <p:nvPr>
            <p:ph type="body" sz="quarter" idx="30"/>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Bring your files to life </a:t>
            </a:r>
            <a:r>
              <a:rPr lang="en-US" noProof="0"/>
              <a:t>and focus on your ideas and final touches for the meeting. </a:t>
            </a:r>
          </a:p>
        </p:txBody>
      </p:sp>
      <p:sp>
        <p:nvSpPr>
          <p:cNvPr id="27" name="Rectangle: Rounded Corners 6">
            <a:extLst>
              <a:ext uri="{FF2B5EF4-FFF2-40B4-BE49-F238E27FC236}">
                <a16:creationId xmlns:a16="http://schemas.microsoft.com/office/drawing/2014/main" id="{E3E181E4-32F1-2A2E-D1D9-C25D2C4B9DDE}"/>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8" name="Group 27">
            <a:extLst>
              <a:ext uri="{FF2B5EF4-FFF2-40B4-BE49-F238E27FC236}">
                <a16:creationId xmlns:a16="http://schemas.microsoft.com/office/drawing/2014/main" id="{253FAC62-A350-1870-430B-91AEABED0F9A}"/>
              </a:ext>
            </a:extLst>
          </p:cNvPr>
          <p:cNvGrpSpPr/>
          <p:nvPr/>
        </p:nvGrpSpPr>
        <p:grpSpPr>
          <a:xfrm>
            <a:off x="1286540" y="1134767"/>
            <a:ext cx="1703112" cy="216000"/>
            <a:chOff x="1372194" y="969899"/>
            <a:chExt cx="1703112" cy="216000"/>
          </a:xfrm>
        </p:grpSpPr>
        <p:sp>
          <p:nvSpPr>
            <p:cNvPr id="29" name="Rectangle: Rounded Corners 6">
              <a:extLst>
                <a:ext uri="{FF2B5EF4-FFF2-40B4-BE49-F238E27FC236}">
                  <a16:creationId xmlns:a16="http://schemas.microsoft.com/office/drawing/2014/main" id="{42EBC526-A652-8269-5267-ABDEDEEF2B0D}"/>
                </a:ext>
                <a:ext uri="{C183D7F6-B498-43B3-948B-1728B52AA6E4}">
                  <adec:decorative xmlns:adec="http://schemas.microsoft.com/office/drawing/2017/decorative" val="1"/>
                </a:ext>
              </a:extLst>
            </p:cNvPr>
            <p:cNvSpPr/>
            <p:nvPr/>
          </p:nvSpPr>
          <p:spPr bwMode="auto">
            <a:xfrm>
              <a:off x="1372194" y="969899"/>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Save 25 minutes per day</a:t>
              </a:r>
            </a:p>
          </p:txBody>
        </p:sp>
        <p:pic>
          <p:nvPicPr>
            <p:cNvPr id="30" name="Graphic 29">
              <a:extLst>
                <a:ext uri="{FF2B5EF4-FFF2-40B4-BE49-F238E27FC236}">
                  <a16:creationId xmlns:a16="http://schemas.microsoft.com/office/drawing/2014/main" id="{F38D399C-A9B3-995E-0502-0D33B889BA6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1924" y="1005899"/>
              <a:ext cx="144000" cy="144000"/>
            </a:xfrm>
            <a:prstGeom prst="rect">
              <a:avLst/>
            </a:prstGeom>
          </p:spPr>
        </p:pic>
      </p:grpSp>
      <p:grpSp>
        <p:nvGrpSpPr>
          <p:cNvPr id="3" name="Group 2">
            <a:extLst>
              <a:ext uri="{FF2B5EF4-FFF2-40B4-BE49-F238E27FC236}">
                <a16:creationId xmlns:a16="http://schemas.microsoft.com/office/drawing/2014/main" id="{34D07EC6-78A5-80E1-A1BD-9FE30BB2FB09}"/>
              </a:ext>
            </a:extLst>
          </p:cNvPr>
          <p:cNvGrpSpPr/>
          <p:nvPr/>
        </p:nvGrpSpPr>
        <p:grpSpPr>
          <a:xfrm>
            <a:off x="4890252" y="1134767"/>
            <a:ext cx="1712105" cy="216000"/>
            <a:chOff x="4879419" y="1134767"/>
            <a:chExt cx="1712105" cy="216000"/>
          </a:xfrm>
        </p:grpSpPr>
        <p:sp>
          <p:nvSpPr>
            <p:cNvPr id="32" name="Rectangle: Rounded Corners 6">
              <a:extLst>
                <a:ext uri="{FF2B5EF4-FFF2-40B4-BE49-F238E27FC236}">
                  <a16:creationId xmlns:a16="http://schemas.microsoft.com/office/drawing/2014/main" id="{D9872BDF-EBF4-7649-9558-AD985D653593}"/>
                </a:ext>
                <a:ext uri="{C183D7F6-B498-43B3-948B-1728B52AA6E4}">
                  <adec:decorative xmlns:adec="http://schemas.microsoft.com/office/drawing/2017/decorative" val="1"/>
                </a:ext>
              </a:extLst>
            </p:cNvPr>
            <p:cNvSpPr/>
            <p:nvPr/>
          </p:nvSpPr>
          <p:spPr bwMode="auto">
            <a:xfrm>
              <a:off x="4879419" y="1134767"/>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Increased communication</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33" name="Graphic 32">
              <a:extLst>
                <a:ext uri="{FF2B5EF4-FFF2-40B4-BE49-F238E27FC236}">
                  <a16:creationId xmlns:a16="http://schemas.microsoft.com/office/drawing/2014/main" id="{6F2B12FF-E5D0-840F-A8CA-3ED346B20C8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19926" y="1170767"/>
              <a:ext cx="144000" cy="144000"/>
            </a:xfrm>
            <a:prstGeom prst="rect">
              <a:avLst/>
            </a:prstGeom>
          </p:spPr>
        </p:pic>
      </p:grpSp>
      <p:grpSp>
        <p:nvGrpSpPr>
          <p:cNvPr id="6" name="Group 5">
            <a:extLst>
              <a:ext uri="{FF2B5EF4-FFF2-40B4-BE49-F238E27FC236}">
                <a16:creationId xmlns:a16="http://schemas.microsoft.com/office/drawing/2014/main" id="{FAEEF88B-39BF-9907-7775-CF0F29662C65}"/>
              </a:ext>
            </a:extLst>
          </p:cNvPr>
          <p:cNvGrpSpPr/>
          <p:nvPr/>
        </p:nvGrpSpPr>
        <p:grpSpPr>
          <a:xfrm>
            <a:off x="3040322" y="1134767"/>
            <a:ext cx="1790096" cy="216000"/>
            <a:chOff x="3040322" y="1134767"/>
            <a:chExt cx="1790096" cy="216000"/>
          </a:xfrm>
        </p:grpSpPr>
        <p:sp>
          <p:nvSpPr>
            <p:cNvPr id="35" name="Rectangle: Rounded Corners 6">
              <a:extLst>
                <a:ext uri="{FF2B5EF4-FFF2-40B4-BE49-F238E27FC236}">
                  <a16:creationId xmlns:a16="http://schemas.microsoft.com/office/drawing/2014/main" id="{82483E23-9727-D111-34D9-312944B2EEE8}"/>
                </a:ext>
                <a:ext uri="{C183D7F6-B498-43B3-948B-1728B52AA6E4}">
                  <adec:decorative xmlns:adec="http://schemas.microsoft.com/office/drawing/2017/decorative" val="1"/>
                </a:ext>
              </a:extLst>
            </p:cNvPr>
            <p:cNvSpPr/>
            <p:nvPr/>
          </p:nvSpPr>
          <p:spPr bwMode="auto">
            <a:xfrm>
              <a:off x="3040322" y="113476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grade papers</a:t>
              </a:r>
            </a:p>
          </p:txBody>
        </p:sp>
        <p:pic>
          <p:nvPicPr>
            <p:cNvPr id="36" name="Graphic 35">
              <a:extLst>
                <a:ext uri="{FF2B5EF4-FFF2-40B4-BE49-F238E27FC236}">
                  <a16:creationId xmlns:a16="http://schemas.microsoft.com/office/drawing/2014/main" id="{C89A342E-759D-FC4F-FF43-434CCEE3F60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00156" y="1170767"/>
              <a:ext cx="144000" cy="144000"/>
            </a:xfrm>
            <a:prstGeom prst="rect">
              <a:avLst/>
            </a:prstGeom>
          </p:spPr>
        </p:pic>
      </p:grpSp>
      <p:grpSp>
        <p:nvGrpSpPr>
          <p:cNvPr id="37" name="Group 36">
            <a:extLst>
              <a:ext uri="{FF2B5EF4-FFF2-40B4-BE49-F238E27FC236}">
                <a16:creationId xmlns:a16="http://schemas.microsoft.com/office/drawing/2014/main" id="{8A8E2D83-475C-16E2-10D6-11B644B2D5F6}"/>
              </a:ext>
            </a:extLst>
          </p:cNvPr>
          <p:cNvGrpSpPr/>
          <p:nvPr/>
        </p:nvGrpSpPr>
        <p:grpSpPr>
          <a:xfrm>
            <a:off x="10430234" y="1708697"/>
            <a:ext cx="1461442" cy="1224982"/>
            <a:chOff x="10430234" y="1708697"/>
            <a:chExt cx="1461442" cy="1224982"/>
          </a:xfrm>
        </p:grpSpPr>
        <p:sp>
          <p:nvSpPr>
            <p:cNvPr id="38" name="TextBox 37">
              <a:extLst>
                <a:ext uri="{FF2B5EF4-FFF2-40B4-BE49-F238E27FC236}">
                  <a16:creationId xmlns:a16="http://schemas.microsoft.com/office/drawing/2014/main" id="{4A30575C-D013-0CCE-D6CF-C8DD2498778C}"/>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Cassandra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K-12 Educator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D15CB10C-3A44-AFC7-AAAC-E3A3C81564D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grpSp>
      <p:grpSp>
        <p:nvGrpSpPr>
          <p:cNvPr id="104" name="Group 103">
            <a:extLst>
              <a:ext uri="{FF2B5EF4-FFF2-40B4-BE49-F238E27FC236}">
                <a16:creationId xmlns:a16="http://schemas.microsoft.com/office/drawing/2014/main" id="{05063314-AD0E-6EFC-F748-5FD8AFA01D4A}"/>
              </a:ext>
            </a:extLst>
          </p:cNvPr>
          <p:cNvGrpSpPr/>
          <p:nvPr/>
        </p:nvGrpSpPr>
        <p:grpSpPr>
          <a:xfrm>
            <a:off x="818241" y="2733532"/>
            <a:ext cx="2351135" cy="360000"/>
            <a:chOff x="588263" y="1217924"/>
            <a:chExt cx="2351135" cy="360000"/>
          </a:xfrm>
        </p:grpSpPr>
        <p:pic>
          <p:nvPicPr>
            <p:cNvPr id="105" name="Picture 104" descr="Zip Co logo SVG free download, id: 101874 - Brandlogos.net">
              <a:hlinkClick r:id="rId10"/>
              <a:extLst>
                <a:ext uri="{FF2B5EF4-FFF2-40B4-BE49-F238E27FC236}">
                  <a16:creationId xmlns:a16="http://schemas.microsoft.com/office/drawing/2014/main" id="{5EED1C12-3B28-8A66-DA83-7392DE54635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6" name="TextBox 105">
              <a:extLst>
                <a:ext uri="{FF2B5EF4-FFF2-40B4-BE49-F238E27FC236}">
                  <a16:creationId xmlns:a16="http://schemas.microsoft.com/office/drawing/2014/main" id="{20E83BF2-8905-8E3C-F887-0AFCE99DF07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07" name="Group 106">
            <a:extLst>
              <a:ext uri="{FF2B5EF4-FFF2-40B4-BE49-F238E27FC236}">
                <a16:creationId xmlns:a16="http://schemas.microsoft.com/office/drawing/2014/main" id="{8839360D-765B-A216-A875-839F8239734B}"/>
              </a:ext>
            </a:extLst>
          </p:cNvPr>
          <p:cNvGrpSpPr/>
          <p:nvPr/>
        </p:nvGrpSpPr>
        <p:grpSpPr>
          <a:xfrm>
            <a:off x="3949325" y="5092700"/>
            <a:ext cx="2351135" cy="360000"/>
            <a:chOff x="588263" y="3617084"/>
            <a:chExt cx="2351135" cy="360000"/>
          </a:xfrm>
        </p:grpSpPr>
        <p:pic>
          <p:nvPicPr>
            <p:cNvPr id="108" name="Picture 107">
              <a:extLst>
                <a:ext uri="{FF2B5EF4-FFF2-40B4-BE49-F238E27FC236}">
                  <a16:creationId xmlns:a16="http://schemas.microsoft.com/office/drawing/2014/main" id="{9E785C46-07FB-E635-4CF8-7F14B4F4C1B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09" name="TextBox 108">
              <a:extLst>
                <a:ext uri="{FF2B5EF4-FFF2-40B4-BE49-F238E27FC236}">
                  <a16:creationId xmlns:a16="http://schemas.microsoft.com/office/drawing/2014/main" id="{2734C78B-7F26-997D-EB76-AEC45938EB37}"/>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0" name="Group 109">
            <a:extLst>
              <a:ext uri="{FF2B5EF4-FFF2-40B4-BE49-F238E27FC236}">
                <a16:creationId xmlns:a16="http://schemas.microsoft.com/office/drawing/2014/main" id="{CED6BA9D-9CCA-3FBC-0B65-8A869CDD115D}"/>
              </a:ext>
            </a:extLst>
          </p:cNvPr>
          <p:cNvGrpSpPr/>
          <p:nvPr/>
        </p:nvGrpSpPr>
        <p:grpSpPr>
          <a:xfrm>
            <a:off x="3949325" y="2728999"/>
            <a:ext cx="2351135" cy="360000"/>
            <a:chOff x="588263" y="1697756"/>
            <a:chExt cx="2351135" cy="360000"/>
          </a:xfrm>
        </p:grpSpPr>
        <p:pic>
          <p:nvPicPr>
            <p:cNvPr id="111" name="Picture 110">
              <a:extLst>
                <a:ext uri="{FF2B5EF4-FFF2-40B4-BE49-F238E27FC236}">
                  <a16:creationId xmlns:a16="http://schemas.microsoft.com/office/drawing/2014/main" id="{D5EE8D4B-2D7A-0834-B4CC-C54890EB3E6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12" name="TextBox 111">
              <a:extLst>
                <a:ext uri="{FF2B5EF4-FFF2-40B4-BE49-F238E27FC236}">
                  <a16:creationId xmlns:a16="http://schemas.microsoft.com/office/drawing/2014/main" id="{F31B611A-4E57-7649-EFBD-7AC802B73F2A}"/>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3" name="Group 112">
            <a:extLst>
              <a:ext uri="{FF2B5EF4-FFF2-40B4-BE49-F238E27FC236}">
                <a16:creationId xmlns:a16="http://schemas.microsoft.com/office/drawing/2014/main" id="{1A826823-98FC-4FFD-C08D-3320E54B8983}"/>
              </a:ext>
            </a:extLst>
          </p:cNvPr>
          <p:cNvGrpSpPr/>
          <p:nvPr/>
        </p:nvGrpSpPr>
        <p:grpSpPr>
          <a:xfrm>
            <a:off x="818241" y="5092700"/>
            <a:ext cx="2351135" cy="360000"/>
            <a:chOff x="588263" y="2177588"/>
            <a:chExt cx="2351135" cy="360000"/>
          </a:xfrm>
        </p:grpSpPr>
        <p:pic>
          <p:nvPicPr>
            <p:cNvPr id="114" name="Picture 113">
              <a:extLst>
                <a:ext uri="{FF2B5EF4-FFF2-40B4-BE49-F238E27FC236}">
                  <a16:creationId xmlns:a16="http://schemas.microsoft.com/office/drawing/2014/main" id="{5D05D5AD-3888-6160-8A2F-CC75BBA0C4C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15" name="TextBox 114">
              <a:extLst>
                <a:ext uri="{FF2B5EF4-FFF2-40B4-BE49-F238E27FC236}">
                  <a16:creationId xmlns:a16="http://schemas.microsoft.com/office/drawing/2014/main" id="{A68917D9-7146-67E7-3011-757821B079CA}"/>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6" name="Group 115">
            <a:extLst>
              <a:ext uri="{FF2B5EF4-FFF2-40B4-BE49-F238E27FC236}">
                <a16:creationId xmlns:a16="http://schemas.microsoft.com/office/drawing/2014/main" id="{28365079-B7AB-A08F-2C29-CA52F4D640F0}"/>
              </a:ext>
            </a:extLst>
          </p:cNvPr>
          <p:cNvGrpSpPr/>
          <p:nvPr/>
        </p:nvGrpSpPr>
        <p:grpSpPr>
          <a:xfrm>
            <a:off x="7192616" y="5092700"/>
            <a:ext cx="2361959" cy="360000"/>
            <a:chOff x="577439" y="3137252"/>
            <a:chExt cx="2361959" cy="360000"/>
          </a:xfrm>
        </p:grpSpPr>
        <p:pic>
          <p:nvPicPr>
            <p:cNvPr id="117" name="Picture 116">
              <a:extLst>
                <a:ext uri="{FF2B5EF4-FFF2-40B4-BE49-F238E27FC236}">
                  <a16:creationId xmlns:a16="http://schemas.microsoft.com/office/drawing/2014/main" id="{316B1FAA-32F4-4F23-5807-A79406F2762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18" name="TextBox 117">
              <a:extLst>
                <a:ext uri="{FF2B5EF4-FFF2-40B4-BE49-F238E27FC236}">
                  <a16:creationId xmlns:a16="http://schemas.microsoft.com/office/drawing/2014/main" id="{29D7E317-7E74-E958-B43E-FFB11A1A6B0C}"/>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9" name="Group 118">
            <a:extLst>
              <a:ext uri="{FF2B5EF4-FFF2-40B4-BE49-F238E27FC236}">
                <a16:creationId xmlns:a16="http://schemas.microsoft.com/office/drawing/2014/main" id="{63C847CA-0951-17AF-EA59-D57DC01B26FD}"/>
              </a:ext>
            </a:extLst>
          </p:cNvPr>
          <p:cNvGrpSpPr/>
          <p:nvPr/>
        </p:nvGrpSpPr>
        <p:grpSpPr>
          <a:xfrm>
            <a:off x="7192616" y="2728999"/>
            <a:ext cx="2351135" cy="360000"/>
            <a:chOff x="588263" y="2657420"/>
            <a:chExt cx="2351135" cy="360000"/>
          </a:xfrm>
        </p:grpSpPr>
        <p:pic>
          <p:nvPicPr>
            <p:cNvPr id="120" name="Picture 119">
              <a:extLst>
                <a:ext uri="{FF2B5EF4-FFF2-40B4-BE49-F238E27FC236}">
                  <a16:creationId xmlns:a16="http://schemas.microsoft.com/office/drawing/2014/main" id="{9CFBD8AA-0BE5-E46F-7D65-B843AEC7C0D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21" name="TextBox 120">
              <a:extLst>
                <a:ext uri="{FF2B5EF4-FFF2-40B4-BE49-F238E27FC236}">
                  <a16:creationId xmlns:a16="http://schemas.microsoft.com/office/drawing/2014/main" id="{0D8324A9-6EEF-E44E-75B8-B6C8D9F28EEA}"/>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5" name="Picture 4" descr="A person holding a notebook and pen&#10;&#10;Description automatically generated">
            <a:extLst>
              <a:ext uri="{FF2B5EF4-FFF2-40B4-BE49-F238E27FC236}">
                <a16:creationId xmlns:a16="http://schemas.microsoft.com/office/drawing/2014/main" id="{071A12B3-8A6C-B509-14E8-63B46EB53687}"/>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r="-21981"/>
          <a:stretch/>
        </p:blipFill>
        <p:spPr>
          <a:xfrm flipH="1">
            <a:off x="9433820" y="3545563"/>
            <a:ext cx="2758180" cy="3311098"/>
          </a:xfrm>
          <a:prstGeom prst="rect">
            <a:avLst/>
          </a:prstGeom>
        </p:spPr>
      </p:pic>
    </p:spTree>
    <p:extLst>
      <p:ext uri="{BB962C8B-B14F-4D97-AF65-F5344CB8AC3E}">
        <p14:creationId xmlns:p14="http://schemas.microsoft.com/office/powerpoint/2010/main" val="82971322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7DA9-1F4E-8AB1-C55F-C0F0FBC1F782}"/>
              </a:ext>
            </a:extLst>
          </p:cNvPr>
          <p:cNvSpPr>
            <a:spLocks noGrp="1"/>
          </p:cNvSpPr>
          <p:nvPr>
            <p:ph type="title"/>
          </p:nvPr>
        </p:nvSpPr>
        <p:spPr/>
        <p:txBody>
          <a:bodyPr/>
          <a:lstStyle/>
          <a:p>
            <a:r>
              <a:rPr lang="en-US" noProof="0"/>
              <a:t>A day in the life of an </a:t>
            </a:r>
            <a:br>
              <a:rPr lang="en-US" noProof="0"/>
            </a:br>
            <a:r>
              <a:rPr lang="en-US" noProof="0"/>
              <a:t>Education Leader</a:t>
            </a:r>
          </a:p>
        </p:txBody>
      </p:sp>
      <p:sp>
        <p:nvSpPr>
          <p:cNvPr id="4" name="Text Placeholder 3">
            <a:extLst>
              <a:ext uri="{FF2B5EF4-FFF2-40B4-BE49-F238E27FC236}">
                <a16:creationId xmlns:a16="http://schemas.microsoft.com/office/drawing/2014/main" id="{4E8EEEDC-475B-879D-8282-648D3D50AD8F}"/>
              </a:ext>
            </a:extLst>
          </p:cNvPr>
          <p:cNvSpPr>
            <a:spLocks noGrp="1"/>
          </p:cNvSpPr>
          <p:nvPr>
            <p:ph type="body" sz="quarter" idx="37"/>
          </p:nvPr>
        </p:nvSpPr>
        <p:spPr/>
        <p:txBody>
          <a:bodyPr/>
          <a:lstStyle/>
          <a:p>
            <a:r>
              <a:rPr lang="en-US" dirty="0"/>
              <a:t>Buy</a:t>
            </a:r>
          </a:p>
        </p:txBody>
      </p:sp>
      <p:sp>
        <p:nvSpPr>
          <p:cNvPr id="3" name="Text Placeholder 2">
            <a:extLst>
              <a:ext uri="{FF2B5EF4-FFF2-40B4-BE49-F238E27FC236}">
                <a16:creationId xmlns:a16="http://schemas.microsoft.com/office/drawing/2014/main" id="{2C3FB46C-8B0A-826A-449E-07C423FE2A1D}"/>
              </a:ext>
            </a:extLst>
          </p:cNvPr>
          <p:cNvSpPr>
            <a:spLocks noGrp="1"/>
          </p:cNvSpPr>
          <p:nvPr>
            <p:ph type="body" sz="quarter" idx="17"/>
          </p:nvPr>
        </p:nvSpPr>
        <p:spPr>
          <a:xfrm>
            <a:off x="6519107" y="521099"/>
            <a:ext cx="3599821" cy="169277"/>
          </a:xfrm>
        </p:spPr>
        <p:txBody>
          <a:bodyPr/>
          <a:lstStyle/>
          <a:p>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76" name="Rectangle: Rounded Corners 11">
            <a:extLst>
              <a:ext uri="{FF2B5EF4-FFF2-40B4-BE49-F238E27FC236}">
                <a16:creationId xmlns:a16="http://schemas.microsoft.com/office/drawing/2014/main" id="{8B913243-796A-ED75-14A1-5CBDCC3B751F}"/>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am</a:t>
            </a:r>
          </a:p>
        </p:txBody>
      </p:sp>
      <p:sp>
        <p:nvSpPr>
          <p:cNvPr id="82" name="Text Placeholder 81">
            <a:extLst>
              <a:ext uri="{FF2B5EF4-FFF2-40B4-BE49-F238E27FC236}">
                <a16:creationId xmlns:a16="http://schemas.microsoft.com/office/drawing/2014/main" id="{70D4176B-F450-B830-1F49-401AE7451237}"/>
              </a:ext>
            </a:extLst>
          </p:cNvPr>
          <p:cNvSpPr txBox="1">
            <a:spLocks noGrp="1"/>
          </p:cNvSpPr>
          <p:nvPr>
            <p:ph type="body" sz="quarter" idx="18"/>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starts the day by using Copilot to summarize her calendar for that day with  details to help her prepare for each meeting.</a:t>
            </a:r>
          </a:p>
        </p:txBody>
      </p:sp>
      <p:sp>
        <p:nvSpPr>
          <p:cNvPr id="137" name="Rectangle: Rounded Corners 6">
            <a:extLst>
              <a:ext uri="{FF2B5EF4-FFF2-40B4-BE49-F238E27FC236}">
                <a16:creationId xmlns:a16="http://schemas.microsoft.com/office/drawing/2014/main" id="{3BDAED90-CBAD-6DB4-B76B-01AE6E8B04DF}"/>
              </a:ext>
              <a:ext uri="{C183D7F6-B498-43B3-948B-1728B52AA6E4}">
                <adec:decorative xmlns:adec="http://schemas.microsoft.com/office/drawing/2017/decorative" val="1"/>
              </a:ext>
            </a:extLst>
          </p:cNvPr>
          <p:cNvSpPr>
            <a:spLocks noGrp="1"/>
          </p:cNvSpPr>
          <p:nvPr>
            <p:ph type="body" sz="quarter" idx="21"/>
          </p:nvPr>
        </p:nvSpPr>
        <p:spPr bwMode="auto">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Start the day with confidence </a:t>
            </a:r>
            <a:r>
              <a:rPr lang="en-US" noProof="0"/>
              <a:t>and identify where more preparation is needed. </a:t>
            </a:r>
          </a:p>
        </p:txBody>
      </p:sp>
      <p:sp>
        <p:nvSpPr>
          <p:cNvPr id="77" name="Rectangle: Rounded Corners 13">
            <a:extLst>
              <a:ext uri="{FF2B5EF4-FFF2-40B4-BE49-F238E27FC236}">
                <a16:creationId xmlns:a16="http://schemas.microsoft.com/office/drawing/2014/main" id="{5CFB3150-4838-14F8-66EA-F67F30F217C4}"/>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132" name="Text Placeholder 131">
            <a:extLst>
              <a:ext uri="{FF2B5EF4-FFF2-40B4-BE49-F238E27FC236}">
                <a16:creationId xmlns:a16="http://schemas.microsoft.com/office/drawing/2014/main" id="{8AEC77FA-A20C-1AF7-C3DF-730B9A21BBBE}"/>
              </a:ext>
            </a:extLst>
          </p:cNvPr>
          <p:cNvSpPr txBox="1">
            <a:spLocks noGrp="1"/>
          </p:cNvSpPr>
          <p:nvPr>
            <p:ph type="body" sz="quarter" idx="23"/>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summarizes her email threads about grants and curriculum reviews and uses Copilot in Outlook to draft responses.</a:t>
            </a:r>
          </a:p>
          <a:p>
            <a:endParaRPr lang="en-US" noProof="0">
              <a:cs typeface="Segoe UI"/>
            </a:endParaRPr>
          </a:p>
        </p:txBody>
      </p:sp>
      <p:sp>
        <p:nvSpPr>
          <p:cNvPr id="138" name="Rectangle: Rounded Corners 6">
            <a:extLst>
              <a:ext uri="{FF2B5EF4-FFF2-40B4-BE49-F238E27FC236}">
                <a16:creationId xmlns:a16="http://schemas.microsoft.com/office/drawing/2014/main" id="{E936D6D8-F8FD-DA3C-C6C4-3B5059344C39}"/>
              </a:ext>
              <a:ext uri="{C183D7F6-B498-43B3-948B-1728B52AA6E4}">
                <adec:decorative xmlns:adec="http://schemas.microsoft.com/office/drawing/2017/decorative" val="1"/>
              </a:ext>
            </a:extLst>
          </p:cNvPr>
          <p:cNvSpPr>
            <a:spLocks noGrp="1"/>
          </p:cNvSpPr>
          <p:nvPr>
            <p:ph type="body" sz="quarter" idx="24"/>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Transform long conversations </a:t>
            </a:r>
            <a:r>
              <a:rPr lang="en-US" noProof="0"/>
              <a:t>into short summaries and save time with a drafting partner. </a:t>
            </a:r>
          </a:p>
        </p:txBody>
      </p:sp>
      <p:sp>
        <p:nvSpPr>
          <p:cNvPr id="78" name="Rectangle: Rounded Corners 15">
            <a:extLst>
              <a:ext uri="{FF2B5EF4-FFF2-40B4-BE49-F238E27FC236}">
                <a16:creationId xmlns:a16="http://schemas.microsoft.com/office/drawing/2014/main" id="{F86742F8-0718-769E-2DE3-71B7F43C80FC}"/>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133" name="Text Placeholder 132">
            <a:extLst>
              <a:ext uri="{FF2B5EF4-FFF2-40B4-BE49-F238E27FC236}">
                <a16:creationId xmlns:a16="http://schemas.microsoft.com/office/drawing/2014/main" id="{FD725478-775D-5620-C30B-B9526CD5EB92}"/>
              </a:ext>
            </a:extLst>
          </p:cNvPr>
          <p:cNvSpPr txBox="1">
            <a:spLocks noGrp="1"/>
          </p:cNvSpPr>
          <p:nvPr>
            <p:ph type="body" sz="quarter" idx="26"/>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joins late for a meeting her leadership team to discuss progress. She uses Copilot in Teams to catch up and suggest next steps.</a:t>
            </a:r>
          </a:p>
        </p:txBody>
      </p:sp>
      <p:sp>
        <p:nvSpPr>
          <p:cNvPr id="139" name="Rectangle: Rounded Corners 6">
            <a:extLst>
              <a:ext uri="{FF2B5EF4-FFF2-40B4-BE49-F238E27FC236}">
                <a16:creationId xmlns:a16="http://schemas.microsoft.com/office/drawing/2014/main" id="{CEB613D6-A855-0D82-DCC9-A2C6591DA7B1}"/>
              </a:ext>
              <a:ext uri="{C183D7F6-B498-43B3-948B-1728B52AA6E4}">
                <adec:decorative xmlns:adec="http://schemas.microsoft.com/office/drawing/2017/decorative" val="1"/>
              </a:ext>
            </a:extLst>
          </p:cNvPr>
          <p:cNvSpPr>
            <a:spLocks noGrp="1"/>
          </p:cNvSpPr>
          <p:nvPr>
            <p:ph type="body" sz="quarter" idx="27"/>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Get up to speed </a:t>
            </a:r>
            <a:r>
              <a:rPr lang="en-US" noProof="0"/>
              <a:t>and have more effective conversations in real-time and for follow-ups. </a:t>
            </a:r>
          </a:p>
        </p:txBody>
      </p:sp>
      <p:sp>
        <p:nvSpPr>
          <p:cNvPr id="81" name="Rectangle: Rounded Corners 7">
            <a:extLst>
              <a:ext uri="{FF2B5EF4-FFF2-40B4-BE49-F238E27FC236}">
                <a16:creationId xmlns:a16="http://schemas.microsoft.com/office/drawing/2014/main" id="{2179060E-11B5-61A9-3C59-8BF0F0A834AD}"/>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136" name="Text Placeholder 135">
            <a:extLst>
              <a:ext uri="{FF2B5EF4-FFF2-40B4-BE49-F238E27FC236}">
                <a16:creationId xmlns:a16="http://schemas.microsoft.com/office/drawing/2014/main" id="{86551785-4D8F-2091-F605-5D3018DDEE06}"/>
              </a:ext>
            </a:extLst>
          </p:cNvPr>
          <p:cNvSpPr txBox="1">
            <a:spLocks noGrp="1"/>
          </p:cNvSpPr>
          <p:nvPr>
            <p:ph type="body" sz="quarter" idx="35"/>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needs to work on the budget for her school. She asks Copilot to add a column for budget variance.</a:t>
            </a:r>
          </a:p>
        </p:txBody>
      </p:sp>
      <p:sp>
        <p:nvSpPr>
          <p:cNvPr id="144" name="Rectangle: Rounded Corners 6">
            <a:extLst>
              <a:ext uri="{FF2B5EF4-FFF2-40B4-BE49-F238E27FC236}">
                <a16:creationId xmlns:a16="http://schemas.microsoft.com/office/drawing/2014/main" id="{D3680F6F-0026-F56C-B2AC-3A1F71D9F04F}"/>
              </a:ext>
              <a:ext uri="{C183D7F6-B498-43B3-948B-1728B52AA6E4}">
                <adec:decorative xmlns:adec="http://schemas.microsoft.com/office/drawing/2017/decorative" val="1"/>
              </a:ext>
            </a:extLst>
          </p:cNvPr>
          <p:cNvSpPr>
            <a:spLocks noGrp="1"/>
          </p:cNvSpPr>
          <p:nvPr>
            <p:ph type="body" sz="quarter" idx="36"/>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Go deeper with data </a:t>
            </a:r>
            <a:r>
              <a:rPr lang="en-US" noProof="0"/>
              <a:t>and easily visualize insights to share them with the rest of the team. </a:t>
            </a:r>
          </a:p>
        </p:txBody>
      </p:sp>
      <p:sp>
        <p:nvSpPr>
          <p:cNvPr id="80" name="Rectangle: Rounded Corners 19">
            <a:extLst>
              <a:ext uri="{FF2B5EF4-FFF2-40B4-BE49-F238E27FC236}">
                <a16:creationId xmlns:a16="http://schemas.microsoft.com/office/drawing/2014/main" id="{B33D5832-8869-9910-EEBA-BE466A9DCF45}"/>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135" name="Text Placeholder 134">
            <a:extLst>
              <a:ext uri="{FF2B5EF4-FFF2-40B4-BE49-F238E27FC236}">
                <a16:creationId xmlns:a16="http://schemas.microsoft.com/office/drawing/2014/main" id="{69DC5577-58CE-5917-AAAE-2F5C2CEBDCF1}"/>
              </a:ext>
            </a:extLst>
          </p:cNvPr>
          <p:cNvSpPr txBox="1">
            <a:spLocks noGrp="1"/>
          </p:cNvSpPr>
          <p:nvPr>
            <p:ph type="body" sz="quarter" idx="32"/>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is scheduled to present new department programs and initiatives at tonight’s Alumni Donor event. She uses Copilot in PowerPoint to quickly build a presentation.</a:t>
            </a:r>
          </a:p>
        </p:txBody>
      </p:sp>
      <p:sp>
        <p:nvSpPr>
          <p:cNvPr id="149" name="Rectangle: Rounded Corners 6">
            <a:extLst>
              <a:ext uri="{FF2B5EF4-FFF2-40B4-BE49-F238E27FC236}">
                <a16:creationId xmlns:a16="http://schemas.microsoft.com/office/drawing/2014/main" id="{1F08953B-5F48-8AB4-92F3-FCC7AC65B473}"/>
              </a:ext>
              <a:ext uri="{C183D7F6-B498-43B3-948B-1728B52AA6E4}">
                <adec:decorative xmlns:adec="http://schemas.microsoft.com/office/drawing/2017/decorative" val="1"/>
              </a:ext>
            </a:extLst>
          </p:cNvPr>
          <p:cNvSpPr>
            <a:spLocks noGrp="1"/>
          </p:cNvSpPr>
          <p:nvPr>
            <p:ph type="body" sz="quarter" idx="33"/>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solidFill>
                  <a:schemeClr val="tx1"/>
                </a:solidFill>
                <a:cs typeface="Segoe UI" panose="020B0502040204020203" pitchFamily="34" charset="0"/>
              </a:rPr>
              <a:t>Spend less time building presentations </a:t>
            </a:r>
            <a:r>
              <a:rPr lang="en-US" noProof="0">
                <a:solidFill>
                  <a:schemeClr val="tx1"/>
                </a:solidFill>
                <a:cs typeface="Segoe UI" panose="020B0502040204020203" pitchFamily="34" charset="0"/>
              </a:rPr>
              <a:t>and more time on making sure messages are clear.</a:t>
            </a:r>
          </a:p>
        </p:txBody>
      </p:sp>
      <p:sp>
        <p:nvSpPr>
          <p:cNvPr id="79" name="Rectangle: Rounded Corners 4">
            <a:extLst>
              <a:ext uri="{FF2B5EF4-FFF2-40B4-BE49-F238E27FC236}">
                <a16:creationId xmlns:a16="http://schemas.microsoft.com/office/drawing/2014/main" id="{B02EF6CC-0FC2-3975-427A-99EBED7BD921}"/>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134" name="Text Placeholder 133">
            <a:extLst>
              <a:ext uri="{FF2B5EF4-FFF2-40B4-BE49-F238E27FC236}">
                <a16:creationId xmlns:a16="http://schemas.microsoft.com/office/drawing/2014/main" id="{E5473D0C-9DB9-D08D-2519-99B4290F1572}"/>
              </a:ext>
            </a:extLst>
          </p:cNvPr>
          <p:cNvSpPr txBox="1">
            <a:spLocks noGrp="1"/>
          </p:cNvSpPr>
          <p:nvPr>
            <p:ph type="body" sz="quarter" idx="29"/>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is asked to prepare a speech for graduation. To get started, she prompts Copilot in Word to draft ideas and potential outlines.</a:t>
            </a:r>
          </a:p>
        </p:txBody>
      </p:sp>
      <p:sp>
        <p:nvSpPr>
          <p:cNvPr id="150" name="Rectangle: Rounded Corners 6">
            <a:extLst>
              <a:ext uri="{FF2B5EF4-FFF2-40B4-BE49-F238E27FC236}">
                <a16:creationId xmlns:a16="http://schemas.microsoft.com/office/drawing/2014/main" id="{90C4FAC1-9CB5-5FE8-95C8-5C55BD271FBF}"/>
              </a:ext>
              <a:ext uri="{C183D7F6-B498-43B3-948B-1728B52AA6E4}">
                <adec:decorative xmlns:adec="http://schemas.microsoft.com/office/drawing/2017/decorative" val="1"/>
              </a:ext>
            </a:extLst>
          </p:cNvPr>
          <p:cNvSpPr>
            <a:spLocks noGrp="1"/>
          </p:cNvSpPr>
          <p:nvPr>
            <p:ph type="body" sz="quarter" idx="30"/>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Quickly inspire more ideas </a:t>
            </a:r>
            <a:r>
              <a:rPr lang="en-US" noProof="0"/>
              <a:t>and build on your expertise, receive immediate feedback and support as you iterate. </a:t>
            </a:r>
          </a:p>
        </p:txBody>
      </p:sp>
      <p:sp>
        <p:nvSpPr>
          <p:cNvPr id="151" name="Rectangle: Rounded Corners 6">
            <a:extLst>
              <a:ext uri="{FF2B5EF4-FFF2-40B4-BE49-F238E27FC236}">
                <a16:creationId xmlns:a16="http://schemas.microsoft.com/office/drawing/2014/main" id="{E4E992B4-BADB-5FC9-B29B-4901E4905E07}"/>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9" name="Group 28">
            <a:extLst>
              <a:ext uri="{FF2B5EF4-FFF2-40B4-BE49-F238E27FC236}">
                <a16:creationId xmlns:a16="http://schemas.microsoft.com/office/drawing/2014/main" id="{96F9F7E7-0DDB-13D3-3A78-CE9F057C6297}"/>
              </a:ext>
            </a:extLst>
          </p:cNvPr>
          <p:cNvGrpSpPr/>
          <p:nvPr/>
        </p:nvGrpSpPr>
        <p:grpSpPr>
          <a:xfrm>
            <a:off x="1286540" y="1134767"/>
            <a:ext cx="2387546" cy="216000"/>
            <a:chOff x="1286540" y="1134767"/>
            <a:chExt cx="2387546" cy="216000"/>
          </a:xfrm>
        </p:grpSpPr>
        <p:sp>
          <p:nvSpPr>
            <p:cNvPr id="153" name="Rectangle: Rounded Corners 6">
              <a:extLst>
                <a:ext uri="{FF2B5EF4-FFF2-40B4-BE49-F238E27FC236}">
                  <a16:creationId xmlns:a16="http://schemas.microsoft.com/office/drawing/2014/main" id="{4B891E96-2E41-6ED7-5214-90B445976B1D}"/>
                </a:ext>
                <a:ext uri="{C183D7F6-B498-43B3-948B-1728B52AA6E4}">
                  <adec:decorative xmlns:adec="http://schemas.microsoft.com/office/drawing/2017/decorative" val="1"/>
                </a:ext>
              </a:extLst>
            </p:cNvPr>
            <p:cNvSpPr/>
            <p:nvPr/>
          </p:nvSpPr>
          <p:spPr bwMode="auto">
            <a:xfrm>
              <a:off x="1286540" y="1134767"/>
              <a:ext cx="238754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Less time spent on administrative tasks</a:t>
              </a:r>
            </a:p>
          </p:txBody>
        </p:sp>
        <p:pic>
          <p:nvPicPr>
            <p:cNvPr id="154" name="Graphic 153">
              <a:extLst>
                <a:ext uri="{FF2B5EF4-FFF2-40B4-BE49-F238E27FC236}">
                  <a16:creationId xmlns:a16="http://schemas.microsoft.com/office/drawing/2014/main" id="{059659B2-71A9-60FF-12A2-532157F7D13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grpSp>
      <p:grpSp>
        <p:nvGrpSpPr>
          <p:cNvPr id="28" name="Group 27">
            <a:extLst>
              <a:ext uri="{FF2B5EF4-FFF2-40B4-BE49-F238E27FC236}">
                <a16:creationId xmlns:a16="http://schemas.microsoft.com/office/drawing/2014/main" id="{93608829-54B7-902C-119F-36900AEE43FA}"/>
              </a:ext>
            </a:extLst>
          </p:cNvPr>
          <p:cNvGrpSpPr/>
          <p:nvPr/>
        </p:nvGrpSpPr>
        <p:grpSpPr>
          <a:xfrm>
            <a:off x="5276496" y="1127781"/>
            <a:ext cx="1952567" cy="216000"/>
            <a:chOff x="4468111" y="1127781"/>
            <a:chExt cx="1952567" cy="216000"/>
          </a:xfrm>
        </p:grpSpPr>
        <p:sp>
          <p:nvSpPr>
            <p:cNvPr id="156" name="Rectangle: Rounded Corners 6">
              <a:extLst>
                <a:ext uri="{FF2B5EF4-FFF2-40B4-BE49-F238E27FC236}">
                  <a16:creationId xmlns:a16="http://schemas.microsoft.com/office/drawing/2014/main" id="{61A010CB-DCD1-21F3-0BD9-36896D04E6AF}"/>
                </a:ext>
                <a:ext uri="{C183D7F6-B498-43B3-948B-1728B52AA6E4}">
                  <adec:decorative xmlns:adec="http://schemas.microsoft.com/office/drawing/2017/decorative" val="1"/>
                </a:ext>
              </a:extLst>
            </p:cNvPr>
            <p:cNvSpPr/>
            <p:nvPr/>
          </p:nvSpPr>
          <p:spPr bwMode="auto">
            <a:xfrm>
              <a:off x="4468111" y="1127781"/>
              <a:ext cx="1952567"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cs typeface="Segoe UI Semibold"/>
                </a:rPr>
                <a:t>More time spent with </a:t>
              </a:r>
              <a:r>
                <a:rPr lang="en-US" sz="900" noProof="0">
                  <a:solidFill>
                    <a:srgbClr val="73391D"/>
                  </a:solidFill>
                  <a:latin typeface="Segoe UI Semibold"/>
                  <a:cs typeface="Segoe UI Semibold"/>
                </a:rPr>
                <a:t>students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57" name="Graphic 156">
              <a:extLst>
                <a:ext uri="{FF2B5EF4-FFF2-40B4-BE49-F238E27FC236}">
                  <a16:creationId xmlns:a16="http://schemas.microsoft.com/office/drawing/2014/main" id="{F3E878DD-2545-6C0C-30F2-6B44071C855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15244" y="1163781"/>
              <a:ext cx="144000" cy="144000"/>
            </a:xfrm>
            <a:prstGeom prst="rect">
              <a:avLst/>
            </a:prstGeom>
          </p:spPr>
        </p:pic>
      </p:grpSp>
      <p:grpSp>
        <p:nvGrpSpPr>
          <p:cNvPr id="27" name="Group 26">
            <a:extLst>
              <a:ext uri="{FF2B5EF4-FFF2-40B4-BE49-F238E27FC236}">
                <a16:creationId xmlns:a16="http://schemas.microsoft.com/office/drawing/2014/main" id="{45BFB5CF-38AB-E834-B394-BB2F5A9110D4}"/>
              </a:ext>
            </a:extLst>
          </p:cNvPr>
          <p:cNvGrpSpPr/>
          <p:nvPr/>
        </p:nvGrpSpPr>
        <p:grpSpPr>
          <a:xfrm>
            <a:off x="3716626" y="1134767"/>
            <a:ext cx="1500035" cy="212950"/>
            <a:chOff x="2908241" y="1134767"/>
            <a:chExt cx="1500035" cy="212950"/>
          </a:xfrm>
        </p:grpSpPr>
        <p:sp>
          <p:nvSpPr>
            <p:cNvPr id="159" name="Rectangle: Rounded Corners 6">
              <a:extLst>
                <a:ext uri="{FF2B5EF4-FFF2-40B4-BE49-F238E27FC236}">
                  <a16:creationId xmlns:a16="http://schemas.microsoft.com/office/drawing/2014/main" id="{6D530B97-EBE6-5C1C-BA91-37D5D6DBA800}"/>
                </a:ext>
                <a:ext uri="{C183D7F6-B498-43B3-948B-1728B52AA6E4}">
                  <adec:decorative xmlns:adec="http://schemas.microsoft.com/office/drawing/2017/decorative" val="1"/>
                </a:ext>
              </a:extLst>
            </p:cNvPr>
            <p:cNvSpPr/>
            <p:nvPr/>
          </p:nvSpPr>
          <p:spPr bwMode="auto">
            <a:xfrm>
              <a:off x="2908241" y="1134767"/>
              <a:ext cx="1500035" cy="21295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Less time in meetings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60" name="Graphic 159">
              <a:extLst>
                <a:ext uri="{FF2B5EF4-FFF2-40B4-BE49-F238E27FC236}">
                  <a16:creationId xmlns:a16="http://schemas.microsoft.com/office/drawing/2014/main" id="{50A91A1B-2F04-AF93-B379-9D1B3269BF9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68076" y="1170767"/>
              <a:ext cx="144000" cy="144000"/>
            </a:xfrm>
            <a:prstGeom prst="rect">
              <a:avLst/>
            </a:prstGeom>
          </p:spPr>
        </p:pic>
      </p:grpSp>
      <p:grpSp>
        <p:nvGrpSpPr>
          <p:cNvPr id="161" name="Group 160">
            <a:extLst>
              <a:ext uri="{FF2B5EF4-FFF2-40B4-BE49-F238E27FC236}">
                <a16:creationId xmlns:a16="http://schemas.microsoft.com/office/drawing/2014/main" id="{F4754062-68DA-A8E5-E75C-DF58C2262A9C}"/>
              </a:ext>
            </a:extLst>
          </p:cNvPr>
          <p:cNvGrpSpPr/>
          <p:nvPr/>
        </p:nvGrpSpPr>
        <p:grpSpPr>
          <a:xfrm>
            <a:off x="10195084" y="1708697"/>
            <a:ext cx="1696592" cy="1224982"/>
            <a:chOff x="10195084" y="1708697"/>
            <a:chExt cx="1696592" cy="1224982"/>
          </a:xfrm>
        </p:grpSpPr>
        <p:sp>
          <p:nvSpPr>
            <p:cNvPr id="162" name="TextBox 161">
              <a:extLst>
                <a:ext uri="{FF2B5EF4-FFF2-40B4-BE49-F238E27FC236}">
                  <a16:creationId xmlns:a16="http://schemas.microsoft.com/office/drawing/2014/main" id="{E4841EF1-E386-0C51-9ED5-F23A0D5446A9}"/>
                </a:ext>
              </a:extLst>
            </p:cNvPr>
            <p:cNvSpPr txBox="1"/>
            <p:nvPr/>
          </p:nvSpPr>
          <p:spPr>
            <a:xfrm>
              <a:off x="10195084" y="1708697"/>
              <a:ext cx="169659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Megan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an Education Leader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163" name="Graphic 162">
              <a:extLst>
                <a:ext uri="{FF2B5EF4-FFF2-40B4-BE49-F238E27FC236}">
                  <a16:creationId xmlns:a16="http://schemas.microsoft.com/office/drawing/2014/main" id="{D66EDA22-E35C-2C81-69F3-AB60316FFD2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grpSp>
      <p:grpSp>
        <p:nvGrpSpPr>
          <p:cNvPr id="164" name="Group 163">
            <a:extLst>
              <a:ext uri="{FF2B5EF4-FFF2-40B4-BE49-F238E27FC236}">
                <a16:creationId xmlns:a16="http://schemas.microsoft.com/office/drawing/2014/main" id="{D8C93127-972F-4249-5DE4-D3EC781C4B06}"/>
              </a:ext>
            </a:extLst>
          </p:cNvPr>
          <p:cNvGrpSpPr/>
          <p:nvPr/>
        </p:nvGrpSpPr>
        <p:grpSpPr>
          <a:xfrm>
            <a:off x="818241" y="2658888"/>
            <a:ext cx="2351135" cy="360000"/>
            <a:chOff x="588263" y="1217924"/>
            <a:chExt cx="2351135" cy="360000"/>
          </a:xfrm>
        </p:grpSpPr>
        <p:pic>
          <p:nvPicPr>
            <p:cNvPr id="165" name="Picture 164" descr="Zip Co logo SVG free download, id: 101874 - Brandlogos.net">
              <a:hlinkClick r:id="rId10"/>
              <a:extLst>
                <a:ext uri="{FF2B5EF4-FFF2-40B4-BE49-F238E27FC236}">
                  <a16:creationId xmlns:a16="http://schemas.microsoft.com/office/drawing/2014/main" id="{CE28A8A6-C47E-F837-1C19-59850867DBAE}"/>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6" name="TextBox 165">
              <a:extLst>
                <a:ext uri="{FF2B5EF4-FFF2-40B4-BE49-F238E27FC236}">
                  <a16:creationId xmlns:a16="http://schemas.microsoft.com/office/drawing/2014/main" id="{75A1C01C-8A11-2CB3-8394-2EC8B535BB3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67" name="Group 166">
            <a:extLst>
              <a:ext uri="{FF2B5EF4-FFF2-40B4-BE49-F238E27FC236}">
                <a16:creationId xmlns:a16="http://schemas.microsoft.com/office/drawing/2014/main" id="{08C3BD5F-8052-7724-A669-CF901C85E3AB}"/>
              </a:ext>
            </a:extLst>
          </p:cNvPr>
          <p:cNvGrpSpPr/>
          <p:nvPr/>
        </p:nvGrpSpPr>
        <p:grpSpPr>
          <a:xfrm>
            <a:off x="3949325" y="5167344"/>
            <a:ext cx="2351135" cy="360000"/>
            <a:chOff x="588263" y="2177588"/>
            <a:chExt cx="2351135" cy="360000"/>
          </a:xfrm>
        </p:grpSpPr>
        <p:pic>
          <p:nvPicPr>
            <p:cNvPr id="168" name="Picture 167">
              <a:extLst>
                <a:ext uri="{FF2B5EF4-FFF2-40B4-BE49-F238E27FC236}">
                  <a16:creationId xmlns:a16="http://schemas.microsoft.com/office/drawing/2014/main" id="{D85C9BB3-CCF3-2162-DAEA-3C16ABD39BB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69" name="TextBox 168">
              <a:extLst>
                <a:ext uri="{FF2B5EF4-FFF2-40B4-BE49-F238E27FC236}">
                  <a16:creationId xmlns:a16="http://schemas.microsoft.com/office/drawing/2014/main" id="{798CAEA3-DC68-47FA-2D99-61D209A230F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0" name="Group 169">
            <a:extLst>
              <a:ext uri="{FF2B5EF4-FFF2-40B4-BE49-F238E27FC236}">
                <a16:creationId xmlns:a16="http://schemas.microsoft.com/office/drawing/2014/main" id="{6A490B4E-450F-ECD4-1C28-730315696187}"/>
              </a:ext>
            </a:extLst>
          </p:cNvPr>
          <p:cNvGrpSpPr/>
          <p:nvPr/>
        </p:nvGrpSpPr>
        <p:grpSpPr>
          <a:xfrm>
            <a:off x="7192616" y="5167344"/>
            <a:ext cx="2361959" cy="360000"/>
            <a:chOff x="577439" y="3137252"/>
            <a:chExt cx="2361959" cy="360000"/>
          </a:xfrm>
        </p:grpSpPr>
        <p:pic>
          <p:nvPicPr>
            <p:cNvPr id="171" name="Picture 170">
              <a:extLst>
                <a:ext uri="{FF2B5EF4-FFF2-40B4-BE49-F238E27FC236}">
                  <a16:creationId xmlns:a16="http://schemas.microsoft.com/office/drawing/2014/main" id="{18F722AB-3207-F69E-DE46-829B27B02C9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72" name="TextBox 171">
              <a:extLst>
                <a:ext uri="{FF2B5EF4-FFF2-40B4-BE49-F238E27FC236}">
                  <a16:creationId xmlns:a16="http://schemas.microsoft.com/office/drawing/2014/main" id="{DFA41F0B-29D9-ABE1-B9F6-1D06480F7AA7}"/>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3" name="Group 172">
            <a:extLst>
              <a:ext uri="{FF2B5EF4-FFF2-40B4-BE49-F238E27FC236}">
                <a16:creationId xmlns:a16="http://schemas.microsoft.com/office/drawing/2014/main" id="{7E8FDE4B-9E15-D939-565C-A423BEFBCB9D}"/>
              </a:ext>
            </a:extLst>
          </p:cNvPr>
          <p:cNvGrpSpPr/>
          <p:nvPr/>
        </p:nvGrpSpPr>
        <p:grpSpPr>
          <a:xfrm>
            <a:off x="7192616" y="2654355"/>
            <a:ext cx="2351135" cy="360000"/>
            <a:chOff x="588263" y="3617084"/>
            <a:chExt cx="2351135" cy="360000"/>
          </a:xfrm>
        </p:grpSpPr>
        <p:pic>
          <p:nvPicPr>
            <p:cNvPr id="174" name="Picture 173">
              <a:extLst>
                <a:ext uri="{FF2B5EF4-FFF2-40B4-BE49-F238E27FC236}">
                  <a16:creationId xmlns:a16="http://schemas.microsoft.com/office/drawing/2014/main" id="{01D0E611-5E0E-FF57-EF6D-47BB155336C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0592871E-EE82-B4B9-2817-276EC523FD3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6" name="Group 175">
            <a:extLst>
              <a:ext uri="{FF2B5EF4-FFF2-40B4-BE49-F238E27FC236}">
                <a16:creationId xmlns:a16="http://schemas.microsoft.com/office/drawing/2014/main" id="{F000EBE5-CFFF-E918-5764-9CB1EE31E47E}"/>
              </a:ext>
            </a:extLst>
          </p:cNvPr>
          <p:cNvGrpSpPr/>
          <p:nvPr/>
        </p:nvGrpSpPr>
        <p:grpSpPr>
          <a:xfrm>
            <a:off x="3949325" y="2654355"/>
            <a:ext cx="2351135" cy="360000"/>
            <a:chOff x="588263" y="1697756"/>
            <a:chExt cx="2351135" cy="360000"/>
          </a:xfrm>
        </p:grpSpPr>
        <p:pic>
          <p:nvPicPr>
            <p:cNvPr id="177" name="Picture 176">
              <a:extLst>
                <a:ext uri="{FF2B5EF4-FFF2-40B4-BE49-F238E27FC236}">
                  <a16:creationId xmlns:a16="http://schemas.microsoft.com/office/drawing/2014/main" id="{4F3B9B97-6928-39B6-5EEB-64BFDBD9B3E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D618D741-003E-4FE1-2D7D-E9AF2AD9C268}"/>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9" name="Group 178">
            <a:extLst>
              <a:ext uri="{FF2B5EF4-FFF2-40B4-BE49-F238E27FC236}">
                <a16:creationId xmlns:a16="http://schemas.microsoft.com/office/drawing/2014/main" id="{5CB75049-B4A7-0FA9-A993-0F1E81BC3E61}"/>
              </a:ext>
            </a:extLst>
          </p:cNvPr>
          <p:cNvGrpSpPr/>
          <p:nvPr/>
        </p:nvGrpSpPr>
        <p:grpSpPr>
          <a:xfrm>
            <a:off x="818241" y="5167344"/>
            <a:ext cx="2351135" cy="360000"/>
            <a:chOff x="588263" y="2657420"/>
            <a:chExt cx="2351135" cy="360000"/>
          </a:xfrm>
        </p:grpSpPr>
        <p:pic>
          <p:nvPicPr>
            <p:cNvPr id="180" name="Picture 179">
              <a:extLst>
                <a:ext uri="{FF2B5EF4-FFF2-40B4-BE49-F238E27FC236}">
                  <a16:creationId xmlns:a16="http://schemas.microsoft.com/office/drawing/2014/main" id="{1C654C61-C121-47C6-C842-35C1D6969E8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1" name="TextBox 180">
              <a:extLst>
                <a:ext uri="{FF2B5EF4-FFF2-40B4-BE49-F238E27FC236}">
                  <a16:creationId xmlns:a16="http://schemas.microsoft.com/office/drawing/2014/main" id="{F6EBC37C-1B78-9029-3B8E-00ED26A7128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8" name="Picture 7" descr="A person with her hand on her chin&#10;&#10;Description automatically generated">
            <a:extLst>
              <a:ext uri="{FF2B5EF4-FFF2-40B4-BE49-F238E27FC236}">
                <a16:creationId xmlns:a16="http://schemas.microsoft.com/office/drawing/2014/main" id="{387616C0-E282-45AE-4D17-559813523943}"/>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887371" y="3334258"/>
            <a:ext cx="2304630" cy="3523741"/>
          </a:xfrm>
          <a:prstGeom prst="rect">
            <a:avLst/>
          </a:prstGeom>
        </p:spPr>
      </p:pic>
    </p:spTree>
    <p:extLst>
      <p:ext uri="{BB962C8B-B14F-4D97-AF65-F5344CB8AC3E}">
        <p14:creationId xmlns:p14="http://schemas.microsoft.com/office/powerpoint/2010/main" val="15183308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C89B-DB8A-10E9-E8E9-6A29B63809E3}"/>
              </a:ext>
            </a:extLst>
          </p:cNvPr>
          <p:cNvSpPr>
            <a:spLocks noGrp="1"/>
          </p:cNvSpPr>
          <p:nvPr>
            <p:ph type="title"/>
          </p:nvPr>
        </p:nvSpPr>
        <p:spPr/>
        <p:txBody>
          <a:bodyPr/>
          <a:lstStyle/>
          <a:p>
            <a:r>
              <a:rPr lang="en-US" noProof="0"/>
              <a:t>A day in the life of a </a:t>
            </a:r>
            <a:br>
              <a:rPr lang="en-US" noProof="0"/>
            </a:br>
            <a:r>
              <a:rPr lang="en-US" noProof="0"/>
              <a:t>Researcher</a:t>
            </a:r>
          </a:p>
        </p:txBody>
      </p:sp>
      <p:sp>
        <p:nvSpPr>
          <p:cNvPr id="19" name="Text Placeholder 18">
            <a:extLst>
              <a:ext uri="{FF2B5EF4-FFF2-40B4-BE49-F238E27FC236}">
                <a16:creationId xmlns:a16="http://schemas.microsoft.com/office/drawing/2014/main" id="{6F5D3B4D-6084-2E6F-8BEB-0127ED94E8D8}"/>
              </a:ext>
            </a:extLst>
          </p:cNvPr>
          <p:cNvSpPr>
            <a:spLocks noGrp="1"/>
          </p:cNvSpPr>
          <p:nvPr>
            <p:ph type="body" sz="quarter" idx="37"/>
          </p:nvPr>
        </p:nvSpPr>
        <p:spPr/>
        <p:txBody>
          <a:bodyPr/>
          <a:lstStyle/>
          <a:p>
            <a:r>
              <a:rPr lang="en-US" dirty="0"/>
              <a:t>Buy</a:t>
            </a:r>
          </a:p>
        </p:txBody>
      </p:sp>
      <p:sp>
        <p:nvSpPr>
          <p:cNvPr id="3" name="Text Placeholder 2">
            <a:extLst>
              <a:ext uri="{FF2B5EF4-FFF2-40B4-BE49-F238E27FC236}">
                <a16:creationId xmlns:a16="http://schemas.microsoft.com/office/drawing/2014/main" id="{A4080C5F-5B1E-A1BB-BCA5-4B71323A1273}"/>
              </a:ext>
            </a:extLst>
          </p:cNvPr>
          <p:cNvSpPr>
            <a:spLocks noGrp="1"/>
          </p:cNvSpPr>
          <p:nvPr>
            <p:ph type="body" sz="quarter" idx="17"/>
          </p:nvPr>
        </p:nvSpPr>
        <p:spPr>
          <a:xfrm>
            <a:off x="6519107" y="521099"/>
            <a:ext cx="3599821" cy="169277"/>
          </a:xfrm>
        </p:spPr>
        <p:txBody>
          <a:bodyPr/>
          <a:lstStyle/>
          <a:p>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37" name="Rectangle: Rounded Corners 11">
            <a:extLst>
              <a:ext uri="{FF2B5EF4-FFF2-40B4-BE49-F238E27FC236}">
                <a16:creationId xmlns:a16="http://schemas.microsoft.com/office/drawing/2014/main" id="{18B9C339-56C2-B35B-A800-C9112E54389D}"/>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am</a:t>
            </a:r>
          </a:p>
        </p:txBody>
      </p:sp>
      <p:sp>
        <p:nvSpPr>
          <p:cNvPr id="6" name="Text Placeholder 5">
            <a:extLst>
              <a:ext uri="{FF2B5EF4-FFF2-40B4-BE49-F238E27FC236}">
                <a16:creationId xmlns:a16="http://schemas.microsoft.com/office/drawing/2014/main" id="{5C44C95B-4A34-F6BF-8B0E-D43DB2EC5EA3}"/>
              </a:ext>
            </a:extLst>
          </p:cNvPr>
          <p:cNvSpPr>
            <a:spLocks noGrp="1"/>
          </p:cNvSpPr>
          <p:nvPr>
            <p:ph type="body" sz="quarter" idx="18"/>
          </p:nvPr>
        </p:nvSpPr>
        <p:spPr/>
        <p:txBody>
          <a:bodyPr/>
          <a:lstStyle/>
          <a:p>
            <a:r>
              <a:rPr lang="en-US" noProof="0"/>
              <a:t>Lilly uses Copilot in Teams to easily recap a meeting she missed about research plans and review the questions and action items assigned to her. </a:t>
            </a:r>
          </a:p>
        </p:txBody>
      </p:sp>
      <p:sp>
        <p:nvSpPr>
          <p:cNvPr id="60" name="Rectangle: Rounded Corners 6">
            <a:extLst>
              <a:ext uri="{FF2B5EF4-FFF2-40B4-BE49-F238E27FC236}">
                <a16:creationId xmlns:a16="http://schemas.microsoft.com/office/drawing/2014/main" id="{A06DA7D1-63DE-A50D-1186-2224BF999F1F}"/>
              </a:ext>
              <a:ext uri="{C183D7F6-B498-43B3-948B-1728B52AA6E4}">
                <adec:decorative xmlns:adec="http://schemas.microsoft.com/office/drawing/2017/decorative" val="1"/>
              </a:ext>
            </a:extLst>
          </p:cNvPr>
          <p:cNvSpPr>
            <a:spLocks noGrp="1"/>
          </p:cNvSpPr>
          <p:nvPr>
            <p:ph type="body" sz="quarter" idx="21"/>
          </p:nvPr>
        </p:nvSpPr>
        <p:spPr bwMode="auto">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Avoid listening to meeting recordings</a:t>
            </a:r>
            <a:r>
              <a:rPr lang="en-US" noProof="0"/>
              <a:t> and spend that time working on action items to improve and finalize the plan.</a:t>
            </a:r>
          </a:p>
        </p:txBody>
      </p:sp>
      <p:sp>
        <p:nvSpPr>
          <p:cNvPr id="40" name="Rectangle: Rounded Corners 13">
            <a:extLst>
              <a:ext uri="{FF2B5EF4-FFF2-40B4-BE49-F238E27FC236}">
                <a16:creationId xmlns:a16="http://schemas.microsoft.com/office/drawing/2014/main" id="{3FC9994F-1CED-9032-177E-AEEC5FFAE9A9}"/>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43" name="Text Placeholder 42">
            <a:extLst>
              <a:ext uri="{FF2B5EF4-FFF2-40B4-BE49-F238E27FC236}">
                <a16:creationId xmlns:a16="http://schemas.microsoft.com/office/drawing/2014/main" id="{F5DE8FF9-131D-91FC-9DF0-02940637E0BB}"/>
              </a:ext>
            </a:extLst>
          </p:cNvPr>
          <p:cNvSpPr txBox="1">
            <a:spLocks noGrp="1"/>
          </p:cNvSpPr>
          <p:nvPr>
            <p:ph type="body" sz="quarter" idx="23"/>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t>Lilly summarizes feedback from colleagues about her grant proposal and asks Copilot to generate a response that outlines the next steps.</a:t>
            </a:r>
          </a:p>
        </p:txBody>
      </p:sp>
      <p:sp>
        <p:nvSpPr>
          <p:cNvPr id="61" name="Rectangle: Rounded Corners 6">
            <a:extLst>
              <a:ext uri="{FF2B5EF4-FFF2-40B4-BE49-F238E27FC236}">
                <a16:creationId xmlns:a16="http://schemas.microsoft.com/office/drawing/2014/main" id="{D59D6710-280A-8AA4-93DC-D4C95D975BE7}"/>
              </a:ext>
              <a:ext uri="{C183D7F6-B498-43B3-948B-1728B52AA6E4}">
                <adec:decorative xmlns:adec="http://schemas.microsoft.com/office/drawing/2017/decorative" val="1"/>
              </a:ext>
            </a:extLst>
          </p:cNvPr>
          <p:cNvSpPr>
            <a:spLocks noGrp="1"/>
          </p:cNvSpPr>
          <p:nvPr>
            <p:ph type="body" sz="quarter" idx="24"/>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document and share next steps </a:t>
            </a:r>
            <a:r>
              <a:rPr lang="en-US" noProof="0"/>
              <a:t>that reflect multiple perspectives from a long thread. </a:t>
            </a:r>
          </a:p>
        </p:txBody>
      </p:sp>
      <p:sp>
        <p:nvSpPr>
          <p:cNvPr id="41" name="Rectangle: Rounded Corners 15">
            <a:extLst>
              <a:ext uri="{FF2B5EF4-FFF2-40B4-BE49-F238E27FC236}">
                <a16:creationId xmlns:a16="http://schemas.microsoft.com/office/drawing/2014/main" id="{5523DB90-97F5-F4A3-0A31-9739671057A2}"/>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44" name="Text Placeholder 43">
            <a:extLst>
              <a:ext uri="{FF2B5EF4-FFF2-40B4-BE49-F238E27FC236}">
                <a16:creationId xmlns:a16="http://schemas.microsoft.com/office/drawing/2014/main" id="{2F6CDF4E-03FF-1868-37C6-D18F83D4EB8D}"/>
              </a:ext>
            </a:extLst>
          </p:cNvPr>
          <p:cNvSpPr txBox="1">
            <a:spLocks noGrp="1"/>
          </p:cNvSpPr>
          <p:nvPr>
            <p:ph type="body" sz="quarter" idx="26"/>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t>Lilly uses Copilot in Word to revise and expand key sections of the grant proposal based on feedback and other relevant files.</a:t>
            </a:r>
          </a:p>
        </p:txBody>
      </p:sp>
      <p:sp>
        <p:nvSpPr>
          <p:cNvPr id="62" name="Rectangle: Rounded Corners 6">
            <a:extLst>
              <a:ext uri="{FF2B5EF4-FFF2-40B4-BE49-F238E27FC236}">
                <a16:creationId xmlns:a16="http://schemas.microsoft.com/office/drawing/2014/main" id="{2189785D-2956-55B9-D6AF-59E4693F71CA}"/>
              </a:ext>
              <a:ext uri="{C183D7F6-B498-43B3-948B-1728B52AA6E4}">
                <adec:decorative xmlns:adec="http://schemas.microsoft.com/office/drawing/2017/decorative" val="1"/>
              </a:ext>
            </a:extLst>
          </p:cNvPr>
          <p:cNvSpPr>
            <a:spLocks noGrp="1"/>
          </p:cNvSpPr>
          <p:nvPr>
            <p:ph type="body" sz="quarter" idx="27"/>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Expand on your ideas </a:t>
            </a:r>
            <a:r>
              <a:rPr lang="en-US" noProof="0"/>
              <a:t>and transform your document with helpful assistance at every stage. </a:t>
            </a:r>
          </a:p>
        </p:txBody>
      </p:sp>
      <p:sp>
        <p:nvSpPr>
          <p:cNvPr id="53" name="Rectangle: Rounded Corners 7">
            <a:extLst>
              <a:ext uri="{FF2B5EF4-FFF2-40B4-BE49-F238E27FC236}">
                <a16:creationId xmlns:a16="http://schemas.microsoft.com/office/drawing/2014/main" id="{59F0113D-2665-B4DB-6C39-6D2EF339E7AE}"/>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66" name="Text Placeholder 65">
            <a:extLst>
              <a:ext uri="{FF2B5EF4-FFF2-40B4-BE49-F238E27FC236}">
                <a16:creationId xmlns:a16="http://schemas.microsoft.com/office/drawing/2014/main" id="{56FA8AF0-7E75-B334-005D-17CE0A1B1693}"/>
              </a:ext>
            </a:extLst>
          </p:cNvPr>
          <p:cNvSpPr>
            <a:spLocks noGrp="1"/>
          </p:cNvSpPr>
          <p:nvPr>
            <p:ph type="body" sz="quarter" idx="35"/>
          </p:nvPr>
        </p:nvSpPr>
        <p:spPr/>
        <p:txBody>
          <a:bodyPr/>
          <a:lstStyle/>
          <a:p>
            <a:r>
              <a:rPr lang="en-US" noProof="0"/>
              <a:t>Lilly reviews the latest data from her sustainability study with Copilot in Excel, which helps her generate insights and visualize the data.</a:t>
            </a:r>
          </a:p>
        </p:txBody>
      </p:sp>
      <p:sp>
        <p:nvSpPr>
          <p:cNvPr id="63" name="Rectangle: Rounded Corners 6">
            <a:extLst>
              <a:ext uri="{FF2B5EF4-FFF2-40B4-BE49-F238E27FC236}">
                <a16:creationId xmlns:a16="http://schemas.microsoft.com/office/drawing/2014/main" id="{0A0B140F-5277-CABD-E1DF-3A15729D0EC9}"/>
              </a:ext>
              <a:ext uri="{C183D7F6-B498-43B3-948B-1728B52AA6E4}">
                <adec:decorative xmlns:adec="http://schemas.microsoft.com/office/drawing/2017/decorative" val="1"/>
              </a:ext>
            </a:extLst>
          </p:cNvPr>
          <p:cNvSpPr>
            <a:spLocks noGrp="1"/>
          </p:cNvSpPr>
          <p:nvPr>
            <p:ph type="body" sz="quarter" idx="36"/>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Discover and explore insights </a:t>
            </a:r>
            <a:r>
              <a:rPr lang="en-US" noProof="0"/>
              <a:t>with ease and effortlessly highlight, filter, and sort the data. </a:t>
            </a:r>
          </a:p>
        </p:txBody>
      </p:sp>
      <p:sp>
        <p:nvSpPr>
          <p:cNvPr id="52" name="Rectangle: Rounded Corners 19">
            <a:extLst>
              <a:ext uri="{FF2B5EF4-FFF2-40B4-BE49-F238E27FC236}">
                <a16:creationId xmlns:a16="http://schemas.microsoft.com/office/drawing/2014/main" id="{0A58DF3D-0EDF-911C-523E-1E8329324E78}"/>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49" name="Text Placeholder 48">
            <a:extLst>
              <a:ext uri="{FF2B5EF4-FFF2-40B4-BE49-F238E27FC236}">
                <a16:creationId xmlns:a16="http://schemas.microsoft.com/office/drawing/2014/main" id="{649C9EB0-A851-7480-3FFB-C342527F21DF}"/>
              </a:ext>
            </a:extLst>
          </p:cNvPr>
          <p:cNvSpPr txBox="1">
            <a:spLocks noGrp="1"/>
          </p:cNvSpPr>
          <p:nvPr>
            <p:ph type="body" sz="quarter" idx="32"/>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t>With her insights and paper ready in Word, she asks Copilot in PowerPoint to create a presentation for her conference next week. </a:t>
            </a:r>
          </a:p>
        </p:txBody>
      </p:sp>
      <p:sp>
        <p:nvSpPr>
          <p:cNvPr id="64" name="Rectangle: Rounded Corners 6">
            <a:extLst>
              <a:ext uri="{FF2B5EF4-FFF2-40B4-BE49-F238E27FC236}">
                <a16:creationId xmlns:a16="http://schemas.microsoft.com/office/drawing/2014/main" id="{D4B69B7A-181D-2075-1BAA-743F698417DD}"/>
              </a:ext>
              <a:ext uri="{C183D7F6-B498-43B3-948B-1728B52AA6E4}">
                <adec:decorative xmlns:adec="http://schemas.microsoft.com/office/drawing/2017/decorative" val="1"/>
              </a:ext>
            </a:extLst>
          </p:cNvPr>
          <p:cNvSpPr>
            <a:spLocks noGrp="1"/>
          </p:cNvSpPr>
          <p:nvPr>
            <p:ph type="body" sz="quarter" idx="33"/>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Focus on your content </a:t>
            </a:r>
            <a:r>
              <a:rPr lang="en-US" noProof="0"/>
              <a:t>instead of the design with help drafting the slides and help restructuring or making edits. </a:t>
            </a:r>
          </a:p>
        </p:txBody>
      </p:sp>
      <p:sp>
        <p:nvSpPr>
          <p:cNvPr id="51" name="Rectangle: Rounded Corners 4">
            <a:extLst>
              <a:ext uri="{FF2B5EF4-FFF2-40B4-BE49-F238E27FC236}">
                <a16:creationId xmlns:a16="http://schemas.microsoft.com/office/drawing/2014/main" id="{70FAF483-9BDC-2369-6F7F-F7FA3F1DF666}"/>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48" name="Text Placeholder 47">
            <a:extLst>
              <a:ext uri="{FF2B5EF4-FFF2-40B4-BE49-F238E27FC236}">
                <a16:creationId xmlns:a16="http://schemas.microsoft.com/office/drawing/2014/main" id="{CAE748ED-E18E-BC1C-2A4E-06FA8FEDA202}"/>
              </a:ext>
            </a:extLst>
          </p:cNvPr>
          <p:cNvSpPr txBox="1">
            <a:spLocks noGrp="1"/>
          </p:cNvSpPr>
          <p:nvPr>
            <p:ph type="body" sz="quarter" idx="29"/>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t>Lilly gets back into grant work with her colleagues by using Copilot in Loop to draft a meeting agenda and sort their actions into a table where everyone can provide updates.</a:t>
            </a:r>
          </a:p>
        </p:txBody>
      </p:sp>
      <p:sp>
        <p:nvSpPr>
          <p:cNvPr id="16" name="Text Placeholder 15">
            <a:extLst>
              <a:ext uri="{FF2B5EF4-FFF2-40B4-BE49-F238E27FC236}">
                <a16:creationId xmlns:a16="http://schemas.microsoft.com/office/drawing/2014/main" id="{A1284F58-DE6B-A0BE-D83F-0650A61D7580}"/>
              </a:ext>
            </a:extLst>
          </p:cNvPr>
          <p:cNvSpPr>
            <a:spLocks noGrp="1"/>
          </p:cNvSpPr>
          <p:nvPr>
            <p:ph type="body" sz="quarter" idx="30"/>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Co-create and stay in sync </a:t>
            </a:r>
            <a:r>
              <a:rPr lang="en-US" noProof="0"/>
              <a:t>no matter where the group works and build on suggestions to quickly make progress.</a:t>
            </a:r>
          </a:p>
        </p:txBody>
      </p:sp>
      <p:sp>
        <p:nvSpPr>
          <p:cNvPr id="27" name="Rectangle: Rounded Corners 6">
            <a:extLst>
              <a:ext uri="{FF2B5EF4-FFF2-40B4-BE49-F238E27FC236}">
                <a16:creationId xmlns:a16="http://schemas.microsoft.com/office/drawing/2014/main" id="{EF17006E-238E-4055-4AD6-CBEBBB82D01C}"/>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8" name="Group 17">
            <a:extLst>
              <a:ext uri="{FF2B5EF4-FFF2-40B4-BE49-F238E27FC236}">
                <a16:creationId xmlns:a16="http://schemas.microsoft.com/office/drawing/2014/main" id="{39D87448-8EDC-CB66-F9A7-768813828FC9}"/>
              </a:ext>
            </a:extLst>
          </p:cNvPr>
          <p:cNvGrpSpPr/>
          <p:nvPr/>
        </p:nvGrpSpPr>
        <p:grpSpPr>
          <a:xfrm>
            <a:off x="1286540" y="1134767"/>
            <a:ext cx="1681536" cy="216000"/>
            <a:chOff x="1286540" y="1134767"/>
            <a:chExt cx="1681536" cy="216000"/>
          </a:xfrm>
        </p:grpSpPr>
        <p:sp>
          <p:nvSpPr>
            <p:cNvPr id="29" name="Rectangle: Rounded Corners 6">
              <a:extLst>
                <a:ext uri="{FF2B5EF4-FFF2-40B4-BE49-F238E27FC236}">
                  <a16:creationId xmlns:a16="http://schemas.microsoft.com/office/drawing/2014/main" id="{35672F3E-EBEC-BBC1-F6D9-5DF1235BF63E}"/>
                </a:ext>
                <a:ext uri="{C183D7F6-B498-43B3-948B-1728B52AA6E4}">
                  <adec:decorative xmlns:adec="http://schemas.microsoft.com/office/drawing/2017/decorative" val="1"/>
                </a:ext>
              </a:extLst>
            </p:cNvPr>
            <p:cNvSpPr/>
            <p:nvPr/>
          </p:nvSpPr>
          <p:spPr bwMode="auto">
            <a:xfrm>
              <a:off x="1286540" y="1134767"/>
              <a:ext cx="168153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More research completed</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30" name="Graphic 29">
              <a:extLst>
                <a:ext uri="{FF2B5EF4-FFF2-40B4-BE49-F238E27FC236}">
                  <a16:creationId xmlns:a16="http://schemas.microsoft.com/office/drawing/2014/main" id="{826F0F72-466F-D61F-654D-8A329357302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grpSp>
      <p:grpSp>
        <p:nvGrpSpPr>
          <p:cNvPr id="4" name="Group 3">
            <a:extLst>
              <a:ext uri="{FF2B5EF4-FFF2-40B4-BE49-F238E27FC236}">
                <a16:creationId xmlns:a16="http://schemas.microsoft.com/office/drawing/2014/main" id="{43FBBA7B-6C4B-B46A-8995-68BF929B55DA}"/>
              </a:ext>
            </a:extLst>
          </p:cNvPr>
          <p:cNvGrpSpPr/>
          <p:nvPr/>
        </p:nvGrpSpPr>
        <p:grpSpPr>
          <a:xfrm>
            <a:off x="5118404" y="1134767"/>
            <a:ext cx="2541358" cy="216000"/>
            <a:chOff x="5754503" y="1134767"/>
            <a:chExt cx="2541358" cy="216000"/>
          </a:xfrm>
        </p:grpSpPr>
        <p:sp>
          <p:nvSpPr>
            <p:cNvPr id="32" name="Rectangle: Rounded Corners 6">
              <a:extLst>
                <a:ext uri="{FF2B5EF4-FFF2-40B4-BE49-F238E27FC236}">
                  <a16:creationId xmlns:a16="http://schemas.microsoft.com/office/drawing/2014/main" id="{70434597-0336-6667-81DE-C47AEBDFA044}"/>
                </a:ext>
                <a:ext uri="{C183D7F6-B498-43B3-948B-1728B52AA6E4}">
                  <adec:decorative xmlns:adec="http://schemas.microsoft.com/office/drawing/2017/decorative" val="1"/>
                </a:ext>
              </a:extLst>
            </p:cNvPr>
            <p:cNvSpPr/>
            <p:nvPr/>
          </p:nvSpPr>
          <p:spPr bwMode="auto">
            <a:xfrm>
              <a:off x="5754503" y="1134767"/>
              <a:ext cx="254135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Increased interdepartmental collaboration</a:t>
              </a:r>
            </a:p>
          </p:txBody>
        </p:sp>
        <p:pic>
          <p:nvPicPr>
            <p:cNvPr id="33" name="Graphic 32">
              <a:extLst>
                <a:ext uri="{FF2B5EF4-FFF2-40B4-BE49-F238E27FC236}">
                  <a16:creationId xmlns:a16="http://schemas.microsoft.com/office/drawing/2014/main" id="{2BDFF76B-770A-F886-3D0C-27FC7A56B49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01636" y="1170767"/>
              <a:ext cx="144000" cy="144000"/>
            </a:xfrm>
            <a:prstGeom prst="rect">
              <a:avLst/>
            </a:prstGeom>
          </p:spPr>
        </p:pic>
      </p:grpSp>
      <p:grpSp>
        <p:nvGrpSpPr>
          <p:cNvPr id="5" name="Group 4">
            <a:extLst>
              <a:ext uri="{FF2B5EF4-FFF2-40B4-BE49-F238E27FC236}">
                <a16:creationId xmlns:a16="http://schemas.microsoft.com/office/drawing/2014/main" id="{DD7BAFD6-1AE1-53B8-EC3B-A55C737DE13F}"/>
              </a:ext>
            </a:extLst>
          </p:cNvPr>
          <p:cNvGrpSpPr/>
          <p:nvPr/>
        </p:nvGrpSpPr>
        <p:grpSpPr>
          <a:xfrm>
            <a:off x="3014258" y="1134767"/>
            <a:ext cx="2054700" cy="216000"/>
            <a:chOff x="3014258" y="1134767"/>
            <a:chExt cx="2054700" cy="216000"/>
          </a:xfrm>
        </p:grpSpPr>
        <p:sp>
          <p:nvSpPr>
            <p:cNvPr id="35" name="Rectangle: Rounded Corners 6">
              <a:extLst>
                <a:ext uri="{FF2B5EF4-FFF2-40B4-BE49-F238E27FC236}">
                  <a16:creationId xmlns:a16="http://schemas.microsoft.com/office/drawing/2014/main" id="{19BB3659-DB04-20EC-6BCA-989ABAC9D838}"/>
                </a:ext>
                <a:ext uri="{C183D7F6-B498-43B3-948B-1728B52AA6E4}">
                  <adec:decorative xmlns:adec="http://schemas.microsoft.com/office/drawing/2017/decorative" val="1"/>
                </a:ext>
              </a:extLst>
            </p:cNvPr>
            <p:cNvSpPr/>
            <p:nvPr/>
          </p:nvSpPr>
          <p:spPr bwMode="auto">
            <a:xfrm>
              <a:off x="3014258" y="1134767"/>
              <a:ext cx="2054700"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for grant applications</a:t>
              </a:r>
            </a:p>
          </p:txBody>
        </p:sp>
        <p:pic>
          <p:nvPicPr>
            <p:cNvPr id="36" name="Graphic 35">
              <a:extLst>
                <a:ext uri="{FF2B5EF4-FFF2-40B4-BE49-F238E27FC236}">
                  <a16:creationId xmlns:a16="http://schemas.microsoft.com/office/drawing/2014/main" id="{CBAD12FA-4731-E4E1-2C87-6F3B9E629E4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74092" y="1170767"/>
              <a:ext cx="144000" cy="144000"/>
            </a:xfrm>
            <a:prstGeom prst="rect">
              <a:avLst/>
            </a:prstGeom>
          </p:spPr>
        </p:pic>
      </p:grpSp>
      <p:grpSp>
        <p:nvGrpSpPr>
          <p:cNvPr id="67" name="Group 66">
            <a:extLst>
              <a:ext uri="{FF2B5EF4-FFF2-40B4-BE49-F238E27FC236}">
                <a16:creationId xmlns:a16="http://schemas.microsoft.com/office/drawing/2014/main" id="{AF791459-DC5C-DD74-E742-5AC7EEC89CB6}"/>
              </a:ext>
            </a:extLst>
          </p:cNvPr>
          <p:cNvGrpSpPr/>
          <p:nvPr/>
        </p:nvGrpSpPr>
        <p:grpSpPr>
          <a:xfrm>
            <a:off x="10195084" y="1954918"/>
            <a:ext cx="1696592" cy="978761"/>
            <a:chOff x="10195084" y="1954918"/>
            <a:chExt cx="1696592" cy="978761"/>
          </a:xfrm>
        </p:grpSpPr>
        <p:sp>
          <p:nvSpPr>
            <p:cNvPr id="68" name="TextBox 67">
              <a:extLst>
                <a:ext uri="{FF2B5EF4-FFF2-40B4-BE49-F238E27FC236}">
                  <a16:creationId xmlns:a16="http://schemas.microsoft.com/office/drawing/2014/main" id="{80BB0360-F77F-5840-6D6F-A1454AF4A1B7}"/>
                </a:ext>
              </a:extLst>
            </p:cNvPr>
            <p:cNvSpPr txBox="1"/>
            <p:nvPr/>
          </p:nvSpPr>
          <p:spPr>
            <a:xfrm>
              <a:off x="10195084" y="1954918"/>
              <a:ext cx="1696592" cy="615553"/>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Lilly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Researcher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69" name="Graphic 68">
              <a:extLst>
                <a:ext uri="{FF2B5EF4-FFF2-40B4-BE49-F238E27FC236}">
                  <a16:creationId xmlns:a16="http://schemas.microsoft.com/office/drawing/2014/main" id="{B625E3F8-ED0F-1768-FDE0-FCC9E930AC9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grpSp>
      <p:grpSp>
        <p:nvGrpSpPr>
          <p:cNvPr id="90" name="Group 89">
            <a:extLst>
              <a:ext uri="{FF2B5EF4-FFF2-40B4-BE49-F238E27FC236}">
                <a16:creationId xmlns:a16="http://schemas.microsoft.com/office/drawing/2014/main" id="{B30D1C94-0955-1A31-01DC-D6933E1EDFA5}"/>
              </a:ext>
            </a:extLst>
          </p:cNvPr>
          <p:cNvGrpSpPr/>
          <p:nvPr/>
        </p:nvGrpSpPr>
        <p:grpSpPr>
          <a:xfrm>
            <a:off x="3949325" y="5167344"/>
            <a:ext cx="2351135" cy="360000"/>
            <a:chOff x="588263" y="2177588"/>
            <a:chExt cx="2351135" cy="360000"/>
          </a:xfrm>
        </p:grpSpPr>
        <p:pic>
          <p:nvPicPr>
            <p:cNvPr id="91" name="Picture 90">
              <a:extLst>
                <a:ext uri="{FF2B5EF4-FFF2-40B4-BE49-F238E27FC236}">
                  <a16:creationId xmlns:a16="http://schemas.microsoft.com/office/drawing/2014/main" id="{7956EA6B-600A-7DC4-EC12-1D68B1F87CD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92" name="TextBox 91">
              <a:extLst>
                <a:ext uri="{FF2B5EF4-FFF2-40B4-BE49-F238E27FC236}">
                  <a16:creationId xmlns:a16="http://schemas.microsoft.com/office/drawing/2014/main" id="{E624FB15-BDA4-FD83-FDCD-FC46311FAA4B}"/>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3" name="Group 92">
            <a:extLst>
              <a:ext uri="{FF2B5EF4-FFF2-40B4-BE49-F238E27FC236}">
                <a16:creationId xmlns:a16="http://schemas.microsoft.com/office/drawing/2014/main" id="{44F4A686-29E8-FFE5-EE59-7B2EE144CE70}"/>
              </a:ext>
            </a:extLst>
          </p:cNvPr>
          <p:cNvGrpSpPr/>
          <p:nvPr/>
        </p:nvGrpSpPr>
        <p:grpSpPr>
          <a:xfrm>
            <a:off x="7192616" y="5167344"/>
            <a:ext cx="2361959" cy="360000"/>
            <a:chOff x="577439" y="3137252"/>
            <a:chExt cx="2361959" cy="360000"/>
          </a:xfrm>
        </p:grpSpPr>
        <p:pic>
          <p:nvPicPr>
            <p:cNvPr id="94" name="Picture 93">
              <a:extLst>
                <a:ext uri="{FF2B5EF4-FFF2-40B4-BE49-F238E27FC236}">
                  <a16:creationId xmlns:a16="http://schemas.microsoft.com/office/drawing/2014/main" id="{D2B42779-75D6-D5F1-6EBF-052B02610C7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95" name="TextBox 94">
              <a:extLst>
                <a:ext uri="{FF2B5EF4-FFF2-40B4-BE49-F238E27FC236}">
                  <a16:creationId xmlns:a16="http://schemas.microsoft.com/office/drawing/2014/main" id="{9B782F73-D29B-479E-CE3C-67C2EC9B4282}"/>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6" name="Group 95">
            <a:extLst>
              <a:ext uri="{FF2B5EF4-FFF2-40B4-BE49-F238E27FC236}">
                <a16:creationId xmlns:a16="http://schemas.microsoft.com/office/drawing/2014/main" id="{FD58C10B-F4C8-3D5D-3F6F-129E5BBD7584}"/>
              </a:ext>
            </a:extLst>
          </p:cNvPr>
          <p:cNvGrpSpPr/>
          <p:nvPr/>
        </p:nvGrpSpPr>
        <p:grpSpPr>
          <a:xfrm>
            <a:off x="812632" y="2654355"/>
            <a:ext cx="2351135" cy="360000"/>
            <a:chOff x="588263" y="3617084"/>
            <a:chExt cx="2351135" cy="360000"/>
          </a:xfrm>
        </p:grpSpPr>
        <p:pic>
          <p:nvPicPr>
            <p:cNvPr id="97" name="Picture 96">
              <a:extLst>
                <a:ext uri="{FF2B5EF4-FFF2-40B4-BE49-F238E27FC236}">
                  <a16:creationId xmlns:a16="http://schemas.microsoft.com/office/drawing/2014/main" id="{6CFA88AD-1F99-6542-791B-D2D9ED2DE4E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98" name="TextBox 97">
              <a:extLst>
                <a:ext uri="{FF2B5EF4-FFF2-40B4-BE49-F238E27FC236}">
                  <a16:creationId xmlns:a16="http://schemas.microsoft.com/office/drawing/2014/main" id="{CD1AA9D6-9F4A-D3D4-F26C-4F55AD1AB16B}"/>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2" name="Group 101">
            <a:extLst>
              <a:ext uri="{FF2B5EF4-FFF2-40B4-BE49-F238E27FC236}">
                <a16:creationId xmlns:a16="http://schemas.microsoft.com/office/drawing/2014/main" id="{3A0DC04D-6A43-4AF3-AD7E-A28C48048DD3}"/>
              </a:ext>
            </a:extLst>
          </p:cNvPr>
          <p:cNvGrpSpPr/>
          <p:nvPr/>
        </p:nvGrpSpPr>
        <p:grpSpPr>
          <a:xfrm>
            <a:off x="3949325" y="2654355"/>
            <a:ext cx="2351135" cy="360000"/>
            <a:chOff x="588263" y="1697756"/>
            <a:chExt cx="2351135" cy="360000"/>
          </a:xfrm>
        </p:grpSpPr>
        <p:pic>
          <p:nvPicPr>
            <p:cNvPr id="103" name="Picture 102">
              <a:extLst>
                <a:ext uri="{FF2B5EF4-FFF2-40B4-BE49-F238E27FC236}">
                  <a16:creationId xmlns:a16="http://schemas.microsoft.com/office/drawing/2014/main" id="{4AAEC975-76A3-4E72-6892-F401DDA0090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04" name="TextBox 103">
              <a:extLst>
                <a:ext uri="{FF2B5EF4-FFF2-40B4-BE49-F238E27FC236}">
                  <a16:creationId xmlns:a16="http://schemas.microsoft.com/office/drawing/2014/main" id="{966236B1-053E-ED74-7F6D-75776CF5AC06}"/>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5" name="Group 104">
            <a:extLst>
              <a:ext uri="{FF2B5EF4-FFF2-40B4-BE49-F238E27FC236}">
                <a16:creationId xmlns:a16="http://schemas.microsoft.com/office/drawing/2014/main" id="{9E975F8F-0229-30AA-ABCC-8FCF0341540B}"/>
              </a:ext>
            </a:extLst>
          </p:cNvPr>
          <p:cNvGrpSpPr/>
          <p:nvPr/>
        </p:nvGrpSpPr>
        <p:grpSpPr>
          <a:xfrm>
            <a:off x="7192616" y="2654355"/>
            <a:ext cx="2351135" cy="360000"/>
            <a:chOff x="588263" y="2657420"/>
            <a:chExt cx="2351135" cy="360000"/>
          </a:xfrm>
        </p:grpSpPr>
        <p:pic>
          <p:nvPicPr>
            <p:cNvPr id="106" name="Picture 105">
              <a:extLst>
                <a:ext uri="{FF2B5EF4-FFF2-40B4-BE49-F238E27FC236}">
                  <a16:creationId xmlns:a16="http://schemas.microsoft.com/office/drawing/2014/main" id="{9027E1A1-6E71-F578-74F6-0A4CA378836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7" name="TextBox 106">
              <a:extLst>
                <a:ext uri="{FF2B5EF4-FFF2-40B4-BE49-F238E27FC236}">
                  <a16:creationId xmlns:a16="http://schemas.microsoft.com/office/drawing/2014/main" id="{CBCB30BB-A834-7156-39FE-8E5737110E4A}"/>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8" name="Group 107">
            <a:extLst>
              <a:ext uri="{FF2B5EF4-FFF2-40B4-BE49-F238E27FC236}">
                <a16:creationId xmlns:a16="http://schemas.microsoft.com/office/drawing/2014/main" id="{218FFC33-65BB-F293-059D-9712D5F945A9}"/>
              </a:ext>
            </a:extLst>
          </p:cNvPr>
          <p:cNvGrpSpPr/>
          <p:nvPr/>
        </p:nvGrpSpPr>
        <p:grpSpPr>
          <a:xfrm>
            <a:off x="812632" y="5167344"/>
            <a:ext cx="2368026" cy="360000"/>
            <a:chOff x="3277688" y="2657420"/>
            <a:chExt cx="2368026" cy="360000"/>
          </a:xfrm>
        </p:grpSpPr>
        <p:grpSp>
          <p:nvGrpSpPr>
            <p:cNvPr id="109" name="Group 108">
              <a:extLst>
                <a:ext uri="{FF2B5EF4-FFF2-40B4-BE49-F238E27FC236}">
                  <a16:creationId xmlns:a16="http://schemas.microsoft.com/office/drawing/2014/main" id="{78CD21E9-C6D9-DE19-062B-08C39612FDDB}"/>
                </a:ext>
              </a:extLst>
            </p:cNvPr>
            <p:cNvGrpSpPr>
              <a:grpSpLocks noChangeAspect="1"/>
            </p:cNvGrpSpPr>
            <p:nvPr/>
          </p:nvGrpSpPr>
          <p:grpSpPr>
            <a:xfrm>
              <a:off x="3277688" y="2657420"/>
              <a:ext cx="360000" cy="360000"/>
              <a:chOff x="2746466" y="3838485"/>
              <a:chExt cx="396000" cy="396000"/>
            </a:xfrm>
          </p:grpSpPr>
          <p:sp>
            <p:nvSpPr>
              <p:cNvPr id="111" name="Oval 110">
                <a:extLst>
                  <a:ext uri="{FF2B5EF4-FFF2-40B4-BE49-F238E27FC236}">
                    <a16:creationId xmlns:a16="http://schemas.microsoft.com/office/drawing/2014/main" id="{0E6034B1-8A67-DB06-7A63-ED85AD4C8C25}"/>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112" name="Graphic 111">
                <a:extLst>
                  <a:ext uri="{FF2B5EF4-FFF2-40B4-BE49-F238E27FC236}">
                    <a16:creationId xmlns:a16="http://schemas.microsoft.com/office/drawing/2014/main" id="{0AFD9CC3-E9F4-9D66-8DF2-2D2A2740B5E8}"/>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838176" y="3904068"/>
                <a:ext cx="229999" cy="229999"/>
              </a:xfrm>
              <a:prstGeom prst="rect">
                <a:avLst/>
              </a:prstGeom>
              <a:effectLst/>
            </p:spPr>
          </p:pic>
        </p:grpSp>
        <p:sp>
          <p:nvSpPr>
            <p:cNvPr id="110" name="TextBox 109">
              <a:extLst>
                <a:ext uri="{FF2B5EF4-FFF2-40B4-BE49-F238E27FC236}">
                  <a16:creationId xmlns:a16="http://schemas.microsoft.com/office/drawing/2014/main" id="{A4DC5E33-37E6-FF2F-B010-FDD432E9DD49}"/>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7" name="Picture 6" descr="A person in a white coat holding books&#10;&#10;Description automatically generated">
            <a:extLst>
              <a:ext uri="{FF2B5EF4-FFF2-40B4-BE49-F238E27FC236}">
                <a16:creationId xmlns:a16="http://schemas.microsoft.com/office/drawing/2014/main" id="{08C32F7D-8521-64D1-A76F-A0751529B2AF}"/>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578127" y="3371178"/>
            <a:ext cx="2613873" cy="3486822"/>
          </a:xfrm>
          <a:prstGeom prst="rect">
            <a:avLst/>
          </a:prstGeom>
        </p:spPr>
      </p:pic>
    </p:spTree>
    <p:extLst>
      <p:ext uri="{BB962C8B-B14F-4D97-AF65-F5344CB8AC3E}">
        <p14:creationId xmlns:p14="http://schemas.microsoft.com/office/powerpoint/2010/main" val="29498102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C8FB-2E60-778D-EC23-CF1CA149612E}"/>
              </a:ext>
            </a:extLst>
          </p:cNvPr>
          <p:cNvSpPr>
            <a:spLocks noGrp="1"/>
          </p:cNvSpPr>
          <p:nvPr>
            <p:ph type="title"/>
          </p:nvPr>
        </p:nvSpPr>
        <p:spPr/>
        <p:txBody>
          <a:bodyPr/>
          <a:lstStyle/>
          <a:p>
            <a:r>
              <a:rPr lang="en-US" noProof="0"/>
              <a:t>A day in the life of a </a:t>
            </a:r>
            <a:br>
              <a:rPr lang="en-US" noProof="0"/>
            </a:br>
            <a:r>
              <a:rPr lang="en-US" noProof="0"/>
              <a:t>Higher Education Student</a:t>
            </a:r>
          </a:p>
        </p:txBody>
      </p:sp>
      <p:sp>
        <p:nvSpPr>
          <p:cNvPr id="4" name="Text Placeholder 3">
            <a:extLst>
              <a:ext uri="{FF2B5EF4-FFF2-40B4-BE49-F238E27FC236}">
                <a16:creationId xmlns:a16="http://schemas.microsoft.com/office/drawing/2014/main" id="{B8A2374E-D45F-651A-7D12-8D222322545A}"/>
              </a:ext>
            </a:extLst>
          </p:cNvPr>
          <p:cNvSpPr>
            <a:spLocks noGrp="1"/>
          </p:cNvSpPr>
          <p:nvPr>
            <p:ph type="body" sz="quarter" idx="37"/>
          </p:nvPr>
        </p:nvSpPr>
        <p:spPr/>
        <p:txBody>
          <a:bodyPr/>
          <a:lstStyle/>
          <a:p>
            <a:r>
              <a:rPr lang="en-US" dirty="0"/>
              <a:t>Buy</a:t>
            </a:r>
          </a:p>
        </p:txBody>
      </p:sp>
      <p:sp>
        <p:nvSpPr>
          <p:cNvPr id="3" name="Text Placeholder 2">
            <a:extLst>
              <a:ext uri="{FF2B5EF4-FFF2-40B4-BE49-F238E27FC236}">
                <a16:creationId xmlns:a16="http://schemas.microsoft.com/office/drawing/2014/main" id="{78CF8AB6-9E00-968F-629B-75F0F3F0AF0F}"/>
              </a:ext>
            </a:extLst>
          </p:cNvPr>
          <p:cNvSpPr>
            <a:spLocks noGrp="1"/>
          </p:cNvSpPr>
          <p:nvPr>
            <p:ph type="body" sz="quarter" idx="17"/>
          </p:nvPr>
        </p:nvSpPr>
        <p:spPr>
          <a:xfrm>
            <a:off x="6519107" y="521099"/>
            <a:ext cx="3599821" cy="169277"/>
          </a:xfrm>
        </p:spPr>
        <p:txBody>
          <a:bodyPr/>
          <a:lstStyle/>
          <a:p>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64" name="Rectangle: Rounded Corners 11">
            <a:extLst>
              <a:ext uri="{FF2B5EF4-FFF2-40B4-BE49-F238E27FC236}">
                <a16:creationId xmlns:a16="http://schemas.microsoft.com/office/drawing/2014/main" id="{6B3924DA-3C4B-D9BC-B19C-432FCCC6561F}"/>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am</a:t>
            </a:r>
          </a:p>
        </p:txBody>
      </p:sp>
      <p:sp>
        <p:nvSpPr>
          <p:cNvPr id="70" name="Text Placeholder 69">
            <a:extLst>
              <a:ext uri="{FF2B5EF4-FFF2-40B4-BE49-F238E27FC236}">
                <a16:creationId xmlns:a16="http://schemas.microsoft.com/office/drawing/2014/main" id="{01AFB7BE-972C-1A2D-D59D-EB04A9C23FF4}"/>
              </a:ext>
            </a:extLst>
          </p:cNvPr>
          <p:cNvSpPr txBox="1">
            <a:spLocks noGrp="1"/>
          </p:cNvSpPr>
          <p:nvPr>
            <p:ph type="body" sz="quarter" idx="18"/>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Alex has a busy day ahead and gets started by having Copilot summarize the latest information from professors and the schedule for the week.</a:t>
            </a:r>
          </a:p>
        </p:txBody>
      </p:sp>
      <p:sp>
        <p:nvSpPr>
          <p:cNvPr id="7" name="Text Placeholder 6">
            <a:extLst>
              <a:ext uri="{FF2B5EF4-FFF2-40B4-BE49-F238E27FC236}">
                <a16:creationId xmlns:a16="http://schemas.microsoft.com/office/drawing/2014/main" id="{D4AE344F-FBB1-8876-CE19-4CFC2E243A6C}"/>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Stay connected and prepared </a:t>
            </a:r>
            <a:r>
              <a:rPr lang="en-US" noProof="0"/>
              <a:t>across classes, extracurriculars, work, and more.</a:t>
            </a:r>
          </a:p>
        </p:txBody>
      </p:sp>
      <p:sp>
        <p:nvSpPr>
          <p:cNvPr id="65" name="Rectangle: Rounded Corners 13">
            <a:extLst>
              <a:ext uri="{FF2B5EF4-FFF2-40B4-BE49-F238E27FC236}">
                <a16:creationId xmlns:a16="http://schemas.microsoft.com/office/drawing/2014/main" id="{30ECC04B-0BFA-7F9F-024A-679C996CEAAF}"/>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71" name="Text Placeholder 70">
            <a:extLst>
              <a:ext uri="{FF2B5EF4-FFF2-40B4-BE49-F238E27FC236}">
                <a16:creationId xmlns:a16="http://schemas.microsoft.com/office/drawing/2014/main" id="{EB826AAB-80B5-9FF5-17E9-FC38872C3D80}"/>
              </a:ext>
            </a:extLst>
          </p:cNvPr>
          <p:cNvSpPr txBox="1">
            <a:spLocks noGrp="1"/>
          </p:cNvSpPr>
          <p:nvPr>
            <p:ph type="body" sz="quarter" idx="23"/>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The summary reminds her of his upcoming presentation, and she uses Copilot to quickly bring her written thoughts to life.</a:t>
            </a:r>
          </a:p>
        </p:txBody>
      </p:sp>
      <p:sp>
        <p:nvSpPr>
          <p:cNvPr id="75" name="Rectangle: Rounded Corners 6">
            <a:extLst>
              <a:ext uri="{FF2B5EF4-FFF2-40B4-BE49-F238E27FC236}">
                <a16:creationId xmlns:a16="http://schemas.microsoft.com/office/drawing/2014/main" id="{EEEFB4EF-E605-0AF2-E32A-E8B8EAC8E29F}"/>
              </a:ext>
              <a:ext uri="{C183D7F6-B498-43B3-948B-1728B52AA6E4}">
                <adec:decorative xmlns:adec="http://schemas.microsoft.com/office/drawing/2017/decorative" val="1"/>
              </a:ext>
            </a:extLst>
          </p:cNvPr>
          <p:cNvSpPr>
            <a:spLocks noGrp="1"/>
          </p:cNvSpPr>
          <p:nvPr>
            <p:ph type="body" sz="quarter" idx="24"/>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Boost creativity </a:t>
            </a:r>
            <a:r>
              <a:rPr lang="en-US" noProof="0"/>
              <a:t>and spend the time saved rehearsing the presentation with Speaker Coach. </a:t>
            </a:r>
          </a:p>
        </p:txBody>
      </p:sp>
      <p:sp>
        <p:nvSpPr>
          <p:cNvPr id="66" name="Rectangle: Rounded Corners 15">
            <a:extLst>
              <a:ext uri="{FF2B5EF4-FFF2-40B4-BE49-F238E27FC236}">
                <a16:creationId xmlns:a16="http://schemas.microsoft.com/office/drawing/2014/main" id="{367294AF-0553-7BC1-EBFB-9795AEB0FCB7}"/>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72" name="Text Placeholder 71">
            <a:extLst>
              <a:ext uri="{FF2B5EF4-FFF2-40B4-BE49-F238E27FC236}">
                <a16:creationId xmlns:a16="http://schemas.microsoft.com/office/drawing/2014/main" id="{331F240D-C9E9-09C8-B572-68EACDC90CF4}"/>
              </a:ext>
            </a:extLst>
          </p:cNvPr>
          <p:cNvSpPr txBox="1">
            <a:spLocks noGrp="1"/>
          </p:cNvSpPr>
          <p:nvPr>
            <p:ph type="body" sz="quarter" idx="26"/>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In economics class, Alex uses Copilot in Excel to analyze financial data and create visually appealing charts for a report. </a:t>
            </a:r>
          </a:p>
        </p:txBody>
      </p:sp>
      <p:sp>
        <p:nvSpPr>
          <p:cNvPr id="76" name="Rectangle: Rounded Corners 6">
            <a:extLst>
              <a:ext uri="{FF2B5EF4-FFF2-40B4-BE49-F238E27FC236}">
                <a16:creationId xmlns:a16="http://schemas.microsoft.com/office/drawing/2014/main" id="{C3D23035-8207-A697-CE69-8DD24AF5542B}"/>
              </a:ext>
              <a:ext uri="{C183D7F6-B498-43B3-948B-1728B52AA6E4}">
                <adec:decorative xmlns:adec="http://schemas.microsoft.com/office/drawing/2017/decorative" val="1"/>
              </a:ext>
            </a:extLst>
          </p:cNvPr>
          <p:cNvSpPr>
            <a:spLocks noGrp="1"/>
          </p:cNvSpPr>
          <p:nvPr>
            <p:ph type="body" sz="quarter" idx="27"/>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Get data analysis support</a:t>
            </a:r>
            <a:r>
              <a:rPr lang="en-US" noProof="0"/>
              <a:t>, converse to increase understanding of the insights, and easily convey them to others.</a:t>
            </a:r>
          </a:p>
        </p:txBody>
      </p:sp>
      <p:sp>
        <p:nvSpPr>
          <p:cNvPr id="69" name="Rectangle: Rounded Corners 7">
            <a:extLst>
              <a:ext uri="{FF2B5EF4-FFF2-40B4-BE49-F238E27FC236}">
                <a16:creationId xmlns:a16="http://schemas.microsoft.com/office/drawing/2014/main" id="{671AA79E-0920-E50D-1010-AE1326CD8F20}"/>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74" name="Text Placeholder 73">
            <a:extLst>
              <a:ext uri="{FF2B5EF4-FFF2-40B4-BE49-F238E27FC236}">
                <a16:creationId xmlns:a16="http://schemas.microsoft.com/office/drawing/2014/main" id="{E89910C2-19D7-CF49-5F9F-E82C60A5AC79}"/>
              </a:ext>
            </a:extLst>
          </p:cNvPr>
          <p:cNvSpPr txBox="1">
            <a:spLocks noGrp="1"/>
          </p:cNvSpPr>
          <p:nvPr>
            <p:ph type="body" sz="quarter" idx="35"/>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Alex was out sick for an exam prep session and uses Copilot in Teams to easily catch up, ask clarification questions, and replay the sections she needed the most help with.</a:t>
            </a:r>
          </a:p>
        </p:txBody>
      </p:sp>
      <p:sp>
        <p:nvSpPr>
          <p:cNvPr id="79" name="Rectangle: Rounded Corners 6">
            <a:extLst>
              <a:ext uri="{FF2B5EF4-FFF2-40B4-BE49-F238E27FC236}">
                <a16:creationId xmlns:a16="http://schemas.microsoft.com/office/drawing/2014/main" id="{B2D2CBAC-5405-B5E5-74BC-2575A2BE2AF6}"/>
              </a:ext>
              <a:ext uri="{C183D7F6-B498-43B3-948B-1728B52AA6E4}">
                <adec:decorative xmlns:adec="http://schemas.microsoft.com/office/drawing/2017/decorative" val="1"/>
              </a:ext>
            </a:extLst>
          </p:cNvPr>
          <p:cNvSpPr>
            <a:spLocks noGrp="1"/>
          </p:cNvSpPr>
          <p:nvPr>
            <p:ph type="body" sz="quarter" idx="36"/>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Keep up and deepen learning experiences </a:t>
            </a:r>
            <a:r>
              <a:rPr lang="en-US" noProof="0"/>
              <a:t>with the opportunity to ask endless questions and adapt content. </a:t>
            </a:r>
          </a:p>
        </p:txBody>
      </p:sp>
      <p:sp>
        <p:nvSpPr>
          <p:cNvPr id="68" name="Rectangle: Rounded Corners 19">
            <a:extLst>
              <a:ext uri="{FF2B5EF4-FFF2-40B4-BE49-F238E27FC236}">
                <a16:creationId xmlns:a16="http://schemas.microsoft.com/office/drawing/2014/main" id="{2D4D2CB7-5998-BF4A-1CAE-36BD1CC077F5}"/>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73" name="Text Placeholder 72">
            <a:extLst>
              <a:ext uri="{FF2B5EF4-FFF2-40B4-BE49-F238E27FC236}">
                <a16:creationId xmlns:a16="http://schemas.microsoft.com/office/drawing/2014/main" id="{3E38DF1B-7E1C-E505-2D60-CC642D3AA2D1}"/>
              </a:ext>
            </a:extLst>
          </p:cNvPr>
          <p:cNvSpPr txBox="1">
            <a:spLocks noGrp="1"/>
          </p:cNvSpPr>
          <p:nvPr>
            <p:ph type="body" sz="quarter" idx="32"/>
          </p:nvPr>
        </p:nvSpPr>
        <p:spPr>
          <a:prstGeom prst="rect">
            <a:avLst/>
          </a:prstGeom>
        </p:spPr>
        <p:txBody>
          <a:bodyPr vert="horz" wrap="square" lIns="90000" tIns="36000" rIns="90000" bIns="36000" rtlCol="0">
            <a:no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Alex is on student council where they're using Copilot in Whiteboard to collaboratively brainstorm ideas and Copilot in Loop to iterate on their proposal and outline next steps. Get initial feedback.</a:t>
            </a:r>
          </a:p>
        </p:txBody>
      </p:sp>
      <p:sp>
        <p:nvSpPr>
          <p:cNvPr id="78" name="Rectangle: Rounded Corners 6">
            <a:extLst>
              <a:ext uri="{FF2B5EF4-FFF2-40B4-BE49-F238E27FC236}">
                <a16:creationId xmlns:a16="http://schemas.microsoft.com/office/drawing/2014/main" id="{1EE629E4-333B-67F1-0C3E-DB334F1A5FC7}"/>
              </a:ext>
              <a:ext uri="{C183D7F6-B498-43B3-948B-1728B52AA6E4}">
                <adec:decorative xmlns:adec="http://schemas.microsoft.com/office/drawing/2017/decorative" val="1"/>
              </a:ext>
            </a:extLst>
          </p:cNvPr>
          <p:cNvSpPr>
            <a:spLocks noGrp="1"/>
          </p:cNvSpPr>
          <p:nvPr>
            <p:ph type="body" sz="quarter" idx="33"/>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solidFill>
                  <a:schemeClr val="tx1"/>
                </a:solidFill>
                <a:cs typeface="Segoe UI" panose="020B0502040204020203" pitchFamily="34" charset="0"/>
              </a:rPr>
              <a:t>Spark and organize new ideas </a:t>
            </a:r>
            <a:r>
              <a:rPr lang="en-US" noProof="0">
                <a:solidFill>
                  <a:schemeClr val="tx1"/>
                </a:solidFill>
                <a:cs typeface="Segoe UI" panose="020B0502040204020203" pitchFamily="34" charset="0"/>
              </a:rPr>
              <a:t>while staying in sync to kick start group projects. </a:t>
            </a:r>
          </a:p>
        </p:txBody>
      </p:sp>
      <p:sp>
        <p:nvSpPr>
          <p:cNvPr id="67" name="Rectangle: Rounded Corners 4">
            <a:extLst>
              <a:ext uri="{FF2B5EF4-FFF2-40B4-BE49-F238E27FC236}">
                <a16:creationId xmlns:a16="http://schemas.microsoft.com/office/drawing/2014/main" id="{3F532B2D-8582-E7E0-7144-C264CC90B345}"/>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pm</a:t>
            </a:r>
          </a:p>
        </p:txBody>
      </p:sp>
      <p:sp>
        <p:nvSpPr>
          <p:cNvPr id="15" name="Text Placeholder 14">
            <a:extLst>
              <a:ext uri="{FF2B5EF4-FFF2-40B4-BE49-F238E27FC236}">
                <a16:creationId xmlns:a16="http://schemas.microsoft.com/office/drawing/2014/main" id="{A69D7027-A750-081B-7A3C-D0D477193C7B}"/>
              </a:ext>
            </a:extLst>
          </p:cNvPr>
          <p:cNvSpPr>
            <a:spLocks noGrp="1"/>
          </p:cNvSpPr>
          <p:nvPr>
            <p:ph type="body" sz="quarter" idx="29"/>
          </p:nvPr>
        </p:nvSpPr>
        <p:spPr/>
        <p:txBody>
          <a:bodyPr>
            <a:normAutofit/>
          </a:bodyPr>
          <a:lstStyle/>
          <a:p>
            <a:r>
              <a:rPr lang="en-US" noProof="0">
                <a:solidFill>
                  <a:srgbClr val="1A1A1A"/>
                </a:solidFill>
                <a:latin typeface="Segoe UI"/>
                <a:cs typeface="Segoe UI"/>
              </a:rPr>
              <a:t>Alex needs to do one last exam review to boost her confidence, so she turns to Copilot in OneNote to summarize class notes and create a quiz.</a:t>
            </a:r>
          </a:p>
        </p:txBody>
      </p:sp>
      <p:sp>
        <p:nvSpPr>
          <p:cNvPr id="77" name="Rectangle: Rounded Corners 6">
            <a:extLst>
              <a:ext uri="{FF2B5EF4-FFF2-40B4-BE49-F238E27FC236}">
                <a16:creationId xmlns:a16="http://schemas.microsoft.com/office/drawing/2014/main" id="{941A260E-F2D8-C37F-C28B-E020933CA784}"/>
              </a:ext>
              <a:ext uri="{C183D7F6-B498-43B3-948B-1728B52AA6E4}">
                <adec:decorative xmlns:adec="http://schemas.microsoft.com/office/drawing/2017/decorative" val="1"/>
              </a:ext>
            </a:extLst>
          </p:cNvPr>
          <p:cNvSpPr>
            <a:spLocks noGrp="1"/>
          </p:cNvSpPr>
          <p:nvPr>
            <p:ph type="body" sz="quarter" idx="30"/>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summarize notes </a:t>
            </a:r>
            <a:r>
              <a:rPr lang="en-US" noProof="0"/>
              <a:t>and use them in a way that increases understanding by openly chatting with notes or transforming them.</a:t>
            </a:r>
          </a:p>
        </p:txBody>
      </p:sp>
      <p:sp>
        <p:nvSpPr>
          <p:cNvPr id="80" name="Rectangle: Rounded Corners 6">
            <a:extLst>
              <a:ext uri="{FF2B5EF4-FFF2-40B4-BE49-F238E27FC236}">
                <a16:creationId xmlns:a16="http://schemas.microsoft.com/office/drawing/2014/main" id="{D039E99C-633B-4D87-96A5-4EFFC405F66E}"/>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82" name="Rectangle: Rounded Corners 6">
            <a:extLst>
              <a:ext uri="{FF2B5EF4-FFF2-40B4-BE49-F238E27FC236}">
                <a16:creationId xmlns:a16="http://schemas.microsoft.com/office/drawing/2014/main" id="{037DEB0B-7B03-F92F-61C1-90D4CAD05AF3}"/>
              </a:ext>
              <a:ext uri="{C183D7F6-B498-43B3-948B-1728B52AA6E4}">
                <adec:decorative xmlns:adec="http://schemas.microsoft.com/office/drawing/2017/decorative" val="1"/>
              </a:ext>
            </a:extLst>
          </p:cNvPr>
          <p:cNvSpPr/>
          <p:nvPr/>
        </p:nvSpPr>
        <p:spPr bwMode="auto">
          <a:xfrm>
            <a:off x="1286540" y="1134767"/>
            <a:ext cx="1337390"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Time management</a:t>
            </a:r>
          </a:p>
        </p:txBody>
      </p:sp>
      <p:pic>
        <p:nvPicPr>
          <p:cNvPr id="83" name="Graphic 82">
            <a:extLst>
              <a:ext uri="{FF2B5EF4-FFF2-40B4-BE49-F238E27FC236}">
                <a16:creationId xmlns:a16="http://schemas.microsoft.com/office/drawing/2014/main" id="{75292840-8280-05EB-01CA-472CE156E2B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grpSp>
        <p:nvGrpSpPr>
          <p:cNvPr id="18" name="Group 17">
            <a:extLst>
              <a:ext uri="{FF2B5EF4-FFF2-40B4-BE49-F238E27FC236}">
                <a16:creationId xmlns:a16="http://schemas.microsoft.com/office/drawing/2014/main" id="{CA1BFA80-E5E4-444C-61DF-37CDDBCDC765}"/>
              </a:ext>
            </a:extLst>
          </p:cNvPr>
          <p:cNvGrpSpPr/>
          <p:nvPr/>
        </p:nvGrpSpPr>
        <p:grpSpPr>
          <a:xfrm>
            <a:off x="4265404" y="1134767"/>
            <a:ext cx="2698042" cy="223717"/>
            <a:chOff x="4729224" y="1134767"/>
            <a:chExt cx="2698042" cy="223717"/>
          </a:xfrm>
        </p:grpSpPr>
        <p:sp>
          <p:nvSpPr>
            <p:cNvPr id="85" name="Rectangle: Rounded Corners 6">
              <a:extLst>
                <a:ext uri="{FF2B5EF4-FFF2-40B4-BE49-F238E27FC236}">
                  <a16:creationId xmlns:a16="http://schemas.microsoft.com/office/drawing/2014/main" id="{FF3B1601-13C1-BA4C-21D9-B8A76D9097E4}"/>
                </a:ext>
                <a:ext uri="{C183D7F6-B498-43B3-948B-1728B52AA6E4}">
                  <adec:decorative xmlns:adec="http://schemas.microsoft.com/office/drawing/2017/decorative" val="1"/>
                </a:ext>
              </a:extLst>
            </p:cNvPr>
            <p:cNvSpPr/>
            <p:nvPr/>
          </p:nvSpPr>
          <p:spPr bwMode="auto">
            <a:xfrm>
              <a:off x="4729224" y="1134767"/>
              <a:ext cx="2698042" cy="223717"/>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Improved note taking and efficient studying</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86" name="Graphic 85">
              <a:extLst>
                <a:ext uri="{FF2B5EF4-FFF2-40B4-BE49-F238E27FC236}">
                  <a16:creationId xmlns:a16="http://schemas.microsoft.com/office/drawing/2014/main" id="{7E66D405-20A7-CFD2-BC41-8737E9D6F77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6357" y="1170767"/>
              <a:ext cx="144000" cy="144000"/>
            </a:xfrm>
            <a:prstGeom prst="rect">
              <a:avLst/>
            </a:prstGeom>
          </p:spPr>
        </p:pic>
      </p:grpSp>
      <p:grpSp>
        <p:nvGrpSpPr>
          <p:cNvPr id="5" name="Group 4">
            <a:extLst>
              <a:ext uri="{FF2B5EF4-FFF2-40B4-BE49-F238E27FC236}">
                <a16:creationId xmlns:a16="http://schemas.microsoft.com/office/drawing/2014/main" id="{42085A8C-268C-3C3F-488F-8B137E92E733}"/>
              </a:ext>
            </a:extLst>
          </p:cNvPr>
          <p:cNvGrpSpPr/>
          <p:nvPr/>
        </p:nvGrpSpPr>
        <p:grpSpPr>
          <a:xfrm>
            <a:off x="2671475" y="1121515"/>
            <a:ext cx="1549349" cy="244016"/>
            <a:chOff x="3141921" y="1134767"/>
            <a:chExt cx="1549349" cy="244016"/>
          </a:xfrm>
        </p:grpSpPr>
        <p:sp>
          <p:nvSpPr>
            <p:cNvPr id="88" name="Rectangle: Rounded Corners 6">
              <a:extLst>
                <a:ext uri="{FF2B5EF4-FFF2-40B4-BE49-F238E27FC236}">
                  <a16:creationId xmlns:a16="http://schemas.microsoft.com/office/drawing/2014/main" id="{1A498F37-5ED5-8F32-331A-EC9103F71B5B}"/>
                </a:ext>
                <a:ext uri="{C183D7F6-B498-43B3-948B-1728B52AA6E4}">
                  <adec:decorative xmlns:adec="http://schemas.microsoft.com/office/drawing/2017/decorative" val="1"/>
                </a:ext>
              </a:extLst>
            </p:cNvPr>
            <p:cNvSpPr/>
            <p:nvPr/>
          </p:nvSpPr>
          <p:spPr bwMode="auto">
            <a:xfrm>
              <a:off x="3141921" y="1134767"/>
              <a:ext cx="1549349" cy="244016"/>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study</a:t>
              </a:r>
            </a:p>
          </p:txBody>
        </p:sp>
        <p:pic>
          <p:nvPicPr>
            <p:cNvPr id="89" name="Graphic 88">
              <a:extLst>
                <a:ext uri="{FF2B5EF4-FFF2-40B4-BE49-F238E27FC236}">
                  <a16:creationId xmlns:a16="http://schemas.microsoft.com/office/drawing/2014/main" id="{B09CF0D7-927D-B87F-264D-305515BC02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01755" y="1170766"/>
              <a:ext cx="162677" cy="162677"/>
            </a:xfrm>
            <a:prstGeom prst="rect">
              <a:avLst/>
            </a:prstGeom>
          </p:spPr>
        </p:pic>
      </p:grpSp>
      <p:grpSp>
        <p:nvGrpSpPr>
          <p:cNvPr id="90" name="Group 89">
            <a:extLst>
              <a:ext uri="{FF2B5EF4-FFF2-40B4-BE49-F238E27FC236}">
                <a16:creationId xmlns:a16="http://schemas.microsoft.com/office/drawing/2014/main" id="{43E13D56-EE49-F97D-51CB-A1A66833EF77}"/>
              </a:ext>
            </a:extLst>
          </p:cNvPr>
          <p:cNvGrpSpPr/>
          <p:nvPr/>
        </p:nvGrpSpPr>
        <p:grpSpPr>
          <a:xfrm>
            <a:off x="10195084" y="1708697"/>
            <a:ext cx="1696592" cy="1224982"/>
            <a:chOff x="10195084" y="1708697"/>
            <a:chExt cx="1696592" cy="1224982"/>
          </a:xfrm>
        </p:grpSpPr>
        <p:sp>
          <p:nvSpPr>
            <p:cNvPr id="91" name="TextBox 90">
              <a:extLst>
                <a:ext uri="{FF2B5EF4-FFF2-40B4-BE49-F238E27FC236}">
                  <a16:creationId xmlns:a16="http://schemas.microsoft.com/office/drawing/2014/main" id="{EFC7E373-9A8D-EF0D-ABF0-26C72739F301}"/>
                </a:ext>
              </a:extLst>
            </p:cNvPr>
            <p:cNvSpPr txBox="1"/>
            <p:nvPr/>
          </p:nvSpPr>
          <p:spPr>
            <a:xfrm>
              <a:off x="10195084" y="1708697"/>
              <a:ext cx="169659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Alex</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Higher Education Student</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92" name="Graphic 91">
              <a:extLst>
                <a:ext uri="{FF2B5EF4-FFF2-40B4-BE49-F238E27FC236}">
                  <a16:creationId xmlns:a16="http://schemas.microsoft.com/office/drawing/2014/main" id="{C5928DAE-777E-0804-01A8-2B488B1920A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grpSp>
      <p:grpSp>
        <p:nvGrpSpPr>
          <p:cNvPr id="117" name="Group 116">
            <a:extLst>
              <a:ext uri="{FF2B5EF4-FFF2-40B4-BE49-F238E27FC236}">
                <a16:creationId xmlns:a16="http://schemas.microsoft.com/office/drawing/2014/main" id="{4006444F-6FF1-8624-CDF5-D40CE602905C}"/>
              </a:ext>
            </a:extLst>
          </p:cNvPr>
          <p:cNvGrpSpPr/>
          <p:nvPr/>
        </p:nvGrpSpPr>
        <p:grpSpPr>
          <a:xfrm>
            <a:off x="818241" y="2658888"/>
            <a:ext cx="2351135" cy="360000"/>
            <a:chOff x="588263" y="1217924"/>
            <a:chExt cx="2351135" cy="360000"/>
          </a:xfrm>
        </p:grpSpPr>
        <p:pic>
          <p:nvPicPr>
            <p:cNvPr id="118" name="Picture 117" descr="Zip Co logo SVG free download, id: 101874 - Brandlogos.net">
              <a:hlinkClick r:id="rId10"/>
              <a:extLst>
                <a:ext uri="{FF2B5EF4-FFF2-40B4-BE49-F238E27FC236}">
                  <a16:creationId xmlns:a16="http://schemas.microsoft.com/office/drawing/2014/main" id="{13C78693-DF6D-0D58-3C98-8B01E93D9A06}"/>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9" name="TextBox 118">
              <a:extLst>
                <a:ext uri="{FF2B5EF4-FFF2-40B4-BE49-F238E27FC236}">
                  <a16:creationId xmlns:a16="http://schemas.microsoft.com/office/drawing/2014/main" id="{863918BB-79EA-BB97-BABA-F80A4B0DE5A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20" name="Group 119">
            <a:extLst>
              <a:ext uri="{FF2B5EF4-FFF2-40B4-BE49-F238E27FC236}">
                <a16:creationId xmlns:a16="http://schemas.microsoft.com/office/drawing/2014/main" id="{FDA05B25-BFE7-B275-B379-56D98D1D4965}"/>
              </a:ext>
            </a:extLst>
          </p:cNvPr>
          <p:cNvGrpSpPr/>
          <p:nvPr/>
        </p:nvGrpSpPr>
        <p:grpSpPr>
          <a:xfrm>
            <a:off x="3949325" y="2658888"/>
            <a:ext cx="2351135" cy="360000"/>
            <a:chOff x="588263" y="2177588"/>
            <a:chExt cx="2351135" cy="360000"/>
          </a:xfrm>
        </p:grpSpPr>
        <p:pic>
          <p:nvPicPr>
            <p:cNvPr id="121" name="Picture 120">
              <a:extLst>
                <a:ext uri="{FF2B5EF4-FFF2-40B4-BE49-F238E27FC236}">
                  <a16:creationId xmlns:a16="http://schemas.microsoft.com/office/drawing/2014/main" id="{63AA2D1E-CEE2-ECA5-FA32-DCD2EF36AA7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FF57C5EA-76E3-744C-A34C-70C79B514DDA}"/>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3" name="Group 122">
            <a:extLst>
              <a:ext uri="{FF2B5EF4-FFF2-40B4-BE49-F238E27FC236}">
                <a16:creationId xmlns:a16="http://schemas.microsoft.com/office/drawing/2014/main" id="{055DEA40-4275-44A2-93EE-E377AE413563}"/>
              </a:ext>
            </a:extLst>
          </p:cNvPr>
          <p:cNvGrpSpPr/>
          <p:nvPr/>
        </p:nvGrpSpPr>
        <p:grpSpPr>
          <a:xfrm>
            <a:off x="7192616" y="2658888"/>
            <a:ext cx="2361959" cy="360000"/>
            <a:chOff x="577439" y="3137252"/>
            <a:chExt cx="2361959" cy="360000"/>
          </a:xfrm>
        </p:grpSpPr>
        <p:pic>
          <p:nvPicPr>
            <p:cNvPr id="124" name="Picture 123">
              <a:extLst>
                <a:ext uri="{FF2B5EF4-FFF2-40B4-BE49-F238E27FC236}">
                  <a16:creationId xmlns:a16="http://schemas.microsoft.com/office/drawing/2014/main" id="{D5058D3C-BE45-77BE-4585-407FF847915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25" name="TextBox 124">
              <a:extLst>
                <a:ext uri="{FF2B5EF4-FFF2-40B4-BE49-F238E27FC236}">
                  <a16:creationId xmlns:a16="http://schemas.microsoft.com/office/drawing/2014/main" id="{1E531CBA-0CD3-6D70-6A0B-E850B92FA86E}"/>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6" name="Group 125">
            <a:extLst>
              <a:ext uri="{FF2B5EF4-FFF2-40B4-BE49-F238E27FC236}">
                <a16:creationId xmlns:a16="http://schemas.microsoft.com/office/drawing/2014/main" id="{868397F4-2737-443D-3FBD-822E49B20BDA}"/>
              </a:ext>
            </a:extLst>
          </p:cNvPr>
          <p:cNvGrpSpPr/>
          <p:nvPr/>
        </p:nvGrpSpPr>
        <p:grpSpPr>
          <a:xfrm>
            <a:off x="7192616" y="5165627"/>
            <a:ext cx="2351135" cy="360000"/>
            <a:chOff x="588263" y="3617084"/>
            <a:chExt cx="2351135" cy="360000"/>
          </a:xfrm>
        </p:grpSpPr>
        <p:pic>
          <p:nvPicPr>
            <p:cNvPr id="127" name="Picture 126">
              <a:extLst>
                <a:ext uri="{FF2B5EF4-FFF2-40B4-BE49-F238E27FC236}">
                  <a16:creationId xmlns:a16="http://schemas.microsoft.com/office/drawing/2014/main" id="{409AAEEA-4288-1CB5-689B-558A0ACAB14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28" name="TextBox 127">
              <a:extLst>
                <a:ext uri="{FF2B5EF4-FFF2-40B4-BE49-F238E27FC236}">
                  <a16:creationId xmlns:a16="http://schemas.microsoft.com/office/drawing/2014/main" id="{6CB3BC03-EDFE-A3FE-6632-606626444A1E}"/>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9" name="Group 128">
            <a:extLst>
              <a:ext uri="{FF2B5EF4-FFF2-40B4-BE49-F238E27FC236}">
                <a16:creationId xmlns:a16="http://schemas.microsoft.com/office/drawing/2014/main" id="{D82D6173-61B4-F063-D2D0-BD50B30BD3B3}"/>
              </a:ext>
            </a:extLst>
          </p:cNvPr>
          <p:cNvGrpSpPr/>
          <p:nvPr/>
        </p:nvGrpSpPr>
        <p:grpSpPr>
          <a:xfrm>
            <a:off x="801350" y="5165627"/>
            <a:ext cx="2368026" cy="360000"/>
            <a:chOff x="3277688" y="1217924"/>
            <a:chExt cx="2368026" cy="360000"/>
          </a:xfrm>
        </p:grpSpPr>
        <p:pic>
          <p:nvPicPr>
            <p:cNvPr id="130" name="Picture 129">
              <a:extLst>
                <a:ext uri="{FF2B5EF4-FFF2-40B4-BE49-F238E27FC236}">
                  <a16:creationId xmlns:a16="http://schemas.microsoft.com/office/drawing/2014/main" id="{489264B5-892B-5439-F6B7-5F116155FA6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77688" y="1217924"/>
              <a:ext cx="360000" cy="360000"/>
            </a:xfrm>
            <a:prstGeom prst="ellipse">
              <a:avLst/>
            </a:prstGeom>
            <a:solidFill>
              <a:schemeClr val="bg1"/>
            </a:solidFill>
          </p:spPr>
        </p:pic>
        <p:sp>
          <p:nvSpPr>
            <p:cNvPr id="131" name="TextBox 130">
              <a:extLst>
                <a:ext uri="{FF2B5EF4-FFF2-40B4-BE49-F238E27FC236}">
                  <a16:creationId xmlns:a16="http://schemas.microsoft.com/office/drawing/2014/main" id="{AE0098CA-B4AE-ED34-56BA-29FDE6AB117C}"/>
                </a:ext>
                <a:ext uri="{C183D7F6-B498-43B3-948B-1728B52AA6E4}">
                  <adec:decorative xmlns:adec="http://schemas.microsoft.com/office/drawing/2017/decorative" val="0"/>
                </a:ext>
              </a:extLst>
            </p:cNvPr>
            <p:cNvSpPr txBox="1"/>
            <p:nvPr/>
          </p:nvSpPr>
          <p:spPr>
            <a:xfrm>
              <a:off x="3753530"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Notes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2" name="Group 131">
            <a:extLst>
              <a:ext uri="{FF2B5EF4-FFF2-40B4-BE49-F238E27FC236}">
                <a16:creationId xmlns:a16="http://schemas.microsoft.com/office/drawing/2014/main" id="{A113A0BA-2080-3525-8A48-B516A30CCB63}"/>
              </a:ext>
            </a:extLst>
          </p:cNvPr>
          <p:cNvGrpSpPr/>
          <p:nvPr/>
        </p:nvGrpSpPr>
        <p:grpSpPr>
          <a:xfrm>
            <a:off x="5076131" y="5165627"/>
            <a:ext cx="2351135" cy="360000"/>
            <a:chOff x="588263" y="4096916"/>
            <a:chExt cx="2351135" cy="360000"/>
          </a:xfrm>
        </p:grpSpPr>
        <p:pic>
          <p:nvPicPr>
            <p:cNvPr id="133" name="Picture 132">
              <a:extLst>
                <a:ext uri="{FF2B5EF4-FFF2-40B4-BE49-F238E27FC236}">
                  <a16:creationId xmlns:a16="http://schemas.microsoft.com/office/drawing/2014/main" id="{315CF4CB-20FA-A0B9-A5FD-1A67C2B18C02}"/>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14987" t="-14987" r="-14987" b="-14987"/>
            <a:stretch/>
          </p:blipFill>
          <p:spPr>
            <a:xfrm>
              <a:off x="588263" y="4096916"/>
              <a:ext cx="360000" cy="360000"/>
            </a:xfrm>
            <a:prstGeom prst="ellipse">
              <a:avLst/>
            </a:prstGeom>
            <a:solidFill>
              <a:schemeClr val="bg1"/>
            </a:solidFill>
          </p:spPr>
        </p:pic>
        <p:sp>
          <p:nvSpPr>
            <p:cNvPr id="134" name="TextBox 133">
              <a:extLst>
                <a:ext uri="{FF2B5EF4-FFF2-40B4-BE49-F238E27FC236}">
                  <a16:creationId xmlns:a16="http://schemas.microsoft.com/office/drawing/2014/main" id="{44ED6EDD-D1F8-5551-777F-6A493CDB86F8}"/>
                </a:ext>
                <a:ext uri="{C183D7F6-B498-43B3-948B-1728B52AA6E4}">
                  <adec:decorative xmlns:adec="http://schemas.microsoft.com/office/drawing/2017/decorative" val="0"/>
                </a:ext>
              </a:extLst>
            </p:cNvPr>
            <p:cNvSpPr txBox="1"/>
            <p:nvPr/>
          </p:nvSpPr>
          <p:spPr>
            <a:xfrm>
              <a:off x="1047214" y="4123028"/>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in Whiteboard</a:t>
              </a:r>
            </a:p>
          </p:txBody>
        </p:sp>
      </p:grpSp>
      <p:grpSp>
        <p:nvGrpSpPr>
          <p:cNvPr id="135" name="Group 134">
            <a:extLst>
              <a:ext uri="{FF2B5EF4-FFF2-40B4-BE49-F238E27FC236}">
                <a16:creationId xmlns:a16="http://schemas.microsoft.com/office/drawing/2014/main" id="{9A8F8311-31B4-6A1A-ADB3-BD0E624C5B25}"/>
              </a:ext>
            </a:extLst>
          </p:cNvPr>
          <p:cNvGrpSpPr/>
          <p:nvPr/>
        </p:nvGrpSpPr>
        <p:grpSpPr>
          <a:xfrm>
            <a:off x="3949325" y="5165627"/>
            <a:ext cx="2368026" cy="360000"/>
            <a:chOff x="3277688" y="2657420"/>
            <a:chExt cx="2368026" cy="360000"/>
          </a:xfrm>
        </p:grpSpPr>
        <p:grpSp>
          <p:nvGrpSpPr>
            <p:cNvPr id="136" name="Group 135">
              <a:extLst>
                <a:ext uri="{FF2B5EF4-FFF2-40B4-BE49-F238E27FC236}">
                  <a16:creationId xmlns:a16="http://schemas.microsoft.com/office/drawing/2014/main" id="{B5AE4586-146B-A086-5881-E4F6881543AF}"/>
                </a:ext>
              </a:extLst>
            </p:cNvPr>
            <p:cNvGrpSpPr>
              <a:grpSpLocks noChangeAspect="1"/>
            </p:cNvGrpSpPr>
            <p:nvPr/>
          </p:nvGrpSpPr>
          <p:grpSpPr>
            <a:xfrm>
              <a:off x="3277688" y="2657420"/>
              <a:ext cx="360000" cy="360000"/>
              <a:chOff x="2746466" y="3838485"/>
              <a:chExt cx="396000" cy="396000"/>
            </a:xfrm>
          </p:grpSpPr>
          <p:sp>
            <p:nvSpPr>
              <p:cNvPr id="138" name="Oval 137">
                <a:extLst>
                  <a:ext uri="{FF2B5EF4-FFF2-40B4-BE49-F238E27FC236}">
                    <a16:creationId xmlns:a16="http://schemas.microsoft.com/office/drawing/2014/main" id="{9F8B9C58-7617-6939-D981-ADDA99C06AD3}"/>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139" name="Graphic 138">
                <a:extLst>
                  <a:ext uri="{FF2B5EF4-FFF2-40B4-BE49-F238E27FC236}">
                    <a16:creationId xmlns:a16="http://schemas.microsoft.com/office/drawing/2014/main" id="{36E4C632-29E8-1080-D73C-92C6A05D77F6}"/>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838176" y="3904068"/>
                <a:ext cx="229999" cy="229999"/>
              </a:xfrm>
              <a:prstGeom prst="rect">
                <a:avLst/>
              </a:prstGeom>
              <a:effectLst/>
            </p:spPr>
          </p:pic>
        </p:grpSp>
        <p:sp>
          <p:nvSpPr>
            <p:cNvPr id="137" name="TextBox 136">
              <a:extLst>
                <a:ext uri="{FF2B5EF4-FFF2-40B4-BE49-F238E27FC236}">
                  <a16:creationId xmlns:a16="http://schemas.microsoft.com/office/drawing/2014/main" id="{B92E678A-4A76-69AD-E622-683F480329FB}"/>
                </a:ext>
                <a:ext uri="{C183D7F6-B498-43B3-948B-1728B52AA6E4}">
                  <adec:decorative xmlns:adec="http://schemas.microsoft.com/office/drawing/2017/decorative" val="0"/>
                </a:ext>
              </a:extLst>
            </p:cNvPr>
            <p:cNvSpPr txBox="1"/>
            <p:nvPr/>
          </p:nvSpPr>
          <p:spPr>
            <a:xfrm>
              <a:off x="3753530" y="268353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in Loop</a:t>
              </a:r>
            </a:p>
          </p:txBody>
        </p:sp>
      </p:grpSp>
      <p:pic>
        <p:nvPicPr>
          <p:cNvPr id="6" name="Picture 5" descr="A young person holding a pencil&#10;&#10;Description automatically generated">
            <a:extLst>
              <a:ext uri="{FF2B5EF4-FFF2-40B4-BE49-F238E27FC236}">
                <a16:creationId xmlns:a16="http://schemas.microsoft.com/office/drawing/2014/main" id="{F242ADDF-83B3-54E7-F832-F87366A80B18}"/>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flipH="1">
            <a:off x="9876544" y="3304269"/>
            <a:ext cx="2315455" cy="3553730"/>
          </a:xfrm>
          <a:prstGeom prst="rect">
            <a:avLst/>
          </a:prstGeom>
        </p:spPr>
      </p:pic>
    </p:spTree>
    <p:extLst>
      <p:ext uri="{BB962C8B-B14F-4D97-AF65-F5344CB8AC3E}">
        <p14:creationId xmlns:p14="http://schemas.microsoft.com/office/powerpoint/2010/main" val="24806538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800179"/>
            <a:ext cx="5257423" cy="666849"/>
          </a:xfrm>
          <a:prstGeom prst="rect">
            <a:avLst/>
          </a:prstGeom>
          <a:noFill/>
        </p:spPr>
        <p:txBody>
          <a:bodyPr wrap="square" lIns="0" tIns="0" rIns="0" bIns="0" rtlCol="0" anchor="ctr">
            <a:spAutoFit/>
          </a:bodyPr>
          <a:lstStyle/>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984722"/>
            <a:ext cx="5257423" cy="666849"/>
          </a:xfrm>
          <a:prstGeom prst="rect">
            <a:avLst/>
          </a:prstGeom>
          <a:noFill/>
        </p:spPr>
        <p:txBody>
          <a:bodyPr wrap="square" lIns="0" tIns="0" rIns="0" bIns="0" rtlCol="0" anchor="ctr">
            <a:spAutoFit/>
          </a:bodyPr>
          <a:lstStyle/>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Gallery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26ADF-ADE9-098A-9560-2D4A3D269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AD1F2-30AF-9F96-ABA8-314A16E40BA6}"/>
              </a:ext>
            </a:extLst>
          </p:cNvPr>
          <p:cNvSpPr>
            <a:spLocks noGrp="1"/>
          </p:cNvSpPr>
          <p:nvPr>
            <p:ph type="title"/>
          </p:nvPr>
        </p:nvSpPr>
        <p:spPr/>
        <p:txBody>
          <a:bodyPr/>
          <a:lstStyle/>
          <a:p>
            <a:r>
              <a:rPr lang="en-US" noProof="0"/>
              <a:t>A day in the life of a </a:t>
            </a:r>
            <a:br>
              <a:rPr lang="en-US" noProof="0"/>
            </a:br>
            <a:r>
              <a:rPr lang="en-US" noProof="0"/>
              <a:t>HED Educator</a:t>
            </a:r>
          </a:p>
        </p:txBody>
      </p:sp>
      <p:sp>
        <p:nvSpPr>
          <p:cNvPr id="20" name="Text Placeholder 19">
            <a:extLst>
              <a:ext uri="{FF2B5EF4-FFF2-40B4-BE49-F238E27FC236}">
                <a16:creationId xmlns:a16="http://schemas.microsoft.com/office/drawing/2014/main" id="{338DC33F-2350-4D08-C399-E33CCC802008}"/>
              </a:ext>
            </a:extLst>
          </p:cNvPr>
          <p:cNvSpPr>
            <a:spLocks noGrp="1"/>
          </p:cNvSpPr>
          <p:nvPr>
            <p:ph type="body" sz="quarter" idx="37"/>
          </p:nvPr>
        </p:nvSpPr>
        <p:spPr/>
        <p:txBody>
          <a:bodyPr/>
          <a:lstStyle/>
          <a:p>
            <a:r>
              <a:rPr lang="en-US" dirty="0"/>
              <a:t>Buy</a:t>
            </a:r>
          </a:p>
        </p:txBody>
      </p:sp>
      <p:sp>
        <p:nvSpPr>
          <p:cNvPr id="4" name="Text Placeholder 3">
            <a:extLst>
              <a:ext uri="{FF2B5EF4-FFF2-40B4-BE49-F238E27FC236}">
                <a16:creationId xmlns:a16="http://schemas.microsoft.com/office/drawing/2014/main" id="{B384E85C-61D0-FE2C-7730-47741EB17ACE}"/>
              </a:ext>
            </a:extLst>
          </p:cNvPr>
          <p:cNvSpPr>
            <a:spLocks noGrp="1"/>
          </p:cNvSpPr>
          <p:nvPr>
            <p:ph type="body" sz="quarter" idx="17"/>
          </p:nvPr>
        </p:nvSpPr>
        <p:spPr>
          <a:xfrm>
            <a:off x="6519107" y="521099"/>
            <a:ext cx="3599821" cy="169277"/>
          </a:xfrm>
        </p:spPr>
        <p:txBody>
          <a:bodyPr/>
          <a:lstStyle/>
          <a:p>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82" name="Rectangle: Rounded Corners 11">
            <a:extLst>
              <a:ext uri="{FF2B5EF4-FFF2-40B4-BE49-F238E27FC236}">
                <a16:creationId xmlns:a16="http://schemas.microsoft.com/office/drawing/2014/main" id="{A79180D3-2CE1-6930-0049-8D61248314B2}"/>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7:00 am</a:t>
            </a:r>
          </a:p>
        </p:txBody>
      </p:sp>
      <p:sp>
        <p:nvSpPr>
          <p:cNvPr id="89" name="Text Placeholder 88">
            <a:extLst>
              <a:ext uri="{FF2B5EF4-FFF2-40B4-BE49-F238E27FC236}">
                <a16:creationId xmlns:a16="http://schemas.microsoft.com/office/drawing/2014/main" id="{A7438396-E27D-84F5-2B6C-BCAABC3D3E10}"/>
              </a:ext>
            </a:extLst>
          </p:cNvPr>
          <p:cNvSpPr txBox="1">
            <a:spLocks noGrp="1"/>
          </p:cNvSpPr>
          <p:nvPr>
            <p:ph type="body" sz="quarter" idx="18"/>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dirty="0">
                <a:cs typeface="Segoe UI"/>
              </a:rPr>
              <a:t>It is Monday morning and Roger wants to prepare for the week ahead, so he has Copilot summarize his emails and teams chats from the past week with a focus on student and faculty emails. </a:t>
            </a:r>
          </a:p>
        </p:txBody>
      </p:sp>
      <p:sp>
        <p:nvSpPr>
          <p:cNvPr id="96" name="Rectangle: Rounded Corners 6">
            <a:extLst>
              <a:ext uri="{FF2B5EF4-FFF2-40B4-BE49-F238E27FC236}">
                <a16:creationId xmlns:a16="http://schemas.microsoft.com/office/drawing/2014/main" id="{90813BBA-B967-6A4D-A460-635817AF7569}"/>
              </a:ext>
              <a:ext uri="{C183D7F6-B498-43B3-948B-1728B52AA6E4}">
                <adec:decorative xmlns:adec="http://schemas.microsoft.com/office/drawing/2017/decorative" val="1"/>
              </a:ext>
            </a:extLst>
          </p:cNvPr>
          <p:cNvSpPr>
            <a:spLocks noGrp="1"/>
          </p:cNvSpPr>
          <p:nvPr>
            <p:ph type="body" sz="quarter" idx="21"/>
          </p:nvPr>
        </p:nvSpPr>
        <p:spPr bwMode="auto">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catch up </a:t>
            </a:r>
            <a:r>
              <a:rPr lang="en-US" noProof="0"/>
              <a:t>on mail and focus on the most important messages to address. Use additional time to prepare for the day. </a:t>
            </a:r>
          </a:p>
        </p:txBody>
      </p:sp>
      <p:sp>
        <p:nvSpPr>
          <p:cNvPr id="84" name="Rectangle: Rounded Corners 13">
            <a:extLst>
              <a:ext uri="{FF2B5EF4-FFF2-40B4-BE49-F238E27FC236}">
                <a16:creationId xmlns:a16="http://schemas.microsoft.com/office/drawing/2014/main" id="{52D90B5D-5D56-D177-EC8C-A7D12F7D1513}"/>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90" name="Text Placeholder 89">
            <a:extLst>
              <a:ext uri="{FF2B5EF4-FFF2-40B4-BE49-F238E27FC236}">
                <a16:creationId xmlns:a16="http://schemas.microsoft.com/office/drawing/2014/main" id="{BBA1A5B3-3E1B-D43B-997F-BAEE84934DEE}"/>
              </a:ext>
            </a:extLst>
          </p:cNvPr>
          <p:cNvSpPr txBox="1">
            <a:spLocks noGrp="1"/>
          </p:cNvSpPr>
          <p:nvPr>
            <p:ph type="body" sz="quarter" idx="23"/>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dirty="0">
                <a:cs typeface="Segoe UI"/>
              </a:rPr>
              <a:t>Roger asks Copilot in Outlook to create an update on the departmental curriculum plan status for the semester.</a:t>
            </a:r>
          </a:p>
        </p:txBody>
      </p:sp>
      <p:sp>
        <p:nvSpPr>
          <p:cNvPr id="98" name="Rectangle: Rounded Corners 6">
            <a:extLst>
              <a:ext uri="{FF2B5EF4-FFF2-40B4-BE49-F238E27FC236}">
                <a16:creationId xmlns:a16="http://schemas.microsoft.com/office/drawing/2014/main" id="{15458267-07F2-6D79-4A06-8ED232ECFCEC}"/>
              </a:ext>
              <a:ext uri="{C183D7F6-B498-43B3-948B-1728B52AA6E4}">
                <adec:decorative xmlns:adec="http://schemas.microsoft.com/office/drawing/2017/decorative" val="1"/>
              </a:ext>
            </a:extLst>
          </p:cNvPr>
          <p:cNvSpPr>
            <a:spLocks noGrp="1"/>
          </p:cNvSpPr>
          <p:nvPr>
            <p:ph type="body" sz="quarter" idx="24"/>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Get started </a:t>
            </a:r>
            <a:r>
              <a:rPr lang="en-US" noProof="0"/>
              <a:t>with a draft and spend more time working on the details based on recent </a:t>
            </a:r>
            <a:br>
              <a:rPr lang="en-US" noProof="0"/>
            </a:br>
            <a:r>
              <a:rPr lang="en-US" noProof="0"/>
              <a:t>community feedback.</a:t>
            </a:r>
          </a:p>
        </p:txBody>
      </p:sp>
      <p:sp>
        <p:nvSpPr>
          <p:cNvPr id="83" name="Rectangle: Rounded Corners 15">
            <a:extLst>
              <a:ext uri="{FF2B5EF4-FFF2-40B4-BE49-F238E27FC236}">
                <a16:creationId xmlns:a16="http://schemas.microsoft.com/office/drawing/2014/main" id="{720FACAB-74AC-D486-33CF-DBA2925D4751}"/>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92" name="Text Placeholder 91">
            <a:extLst>
              <a:ext uri="{FF2B5EF4-FFF2-40B4-BE49-F238E27FC236}">
                <a16:creationId xmlns:a16="http://schemas.microsoft.com/office/drawing/2014/main" id="{34F40C56-6CF0-6B32-C4D9-E721114B6422}"/>
              </a:ext>
            </a:extLst>
          </p:cNvPr>
          <p:cNvSpPr txBox="1">
            <a:spLocks noGrp="1"/>
          </p:cNvSpPr>
          <p:nvPr>
            <p:ph type="body" sz="quarter" idx="26"/>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dirty="0">
                <a:cs typeface="Segoe UI"/>
              </a:rPr>
              <a:t>Roger uses Copilot in Word to draft a student led outline for a research paper, citing academic journals, on countries and their government structures which is outlined in the semester plan. </a:t>
            </a:r>
          </a:p>
        </p:txBody>
      </p:sp>
      <p:sp>
        <p:nvSpPr>
          <p:cNvPr id="99" name="Rectangle: Rounded Corners 6">
            <a:extLst>
              <a:ext uri="{FF2B5EF4-FFF2-40B4-BE49-F238E27FC236}">
                <a16:creationId xmlns:a16="http://schemas.microsoft.com/office/drawing/2014/main" id="{2CD3E937-4CC7-E34A-74FE-06B1350BF0C3}"/>
              </a:ext>
              <a:ext uri="{C183D7F6-B498-43B3-948B-1728B52AA6E4}">
                <adec:decorative xmlns:adec="http://schemas.microsoft.com/office/drawing/2017/decorative" val="1"/>
              </a:ext>
            </a:extLst>
          </p:cNvPr>
          <p:cNvSpPr>
            <a:spLocks noGrp="1"/>
          </p:cNvSpPr>
          <p:nvPr>
            <p:ph type="body" sz="quarter" idx="27"/>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cs typeface="Segoe UI"/>
              </a:rPr>
              <a:t>Expand on your ideas </a:t>
            </a:r>
            <a:r>
              <a:rPr lang="en-US" noProof="0">
                <a:cs typeface="Segoe UI"/>
              </a:rPr>
              <a:t>and transform your document with helpful assistance at every stage. </a:t>
            </a:r>
          </a:p>
        </p:txBody>
      </p:sp>
      <p:sp>
        <p:nvSpPr>
          <p:cNvPr id="88" name="Rectangle: Rounded Corners 7">
            <a:extLst>
              <a:ext uri="{FF2B5EF4-FFF2-40B4-BE49-F238E27FC236}">
                <a16:creationId xmlns:a16="http://schemas.microsoft.com/office/drawing/2014/main" id="{F5E66261-0053-B4A0-21A1-698EE2A77977}"/>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93" name="Text Placeholder 92">
            <a:extLst>
              <a:ext uri="{FF2B5EF4-FFF2-40B4-BE49-F238E27FC236}">
                <a16:creationId xmlns:a16="http://schemas.microsoft.com/office/drawing/2014/main" id="{6CB28E9A-C35D-3230-3936-04C1D76AC160}"/>
              </a:ext>
            </a:extLst>
          </p:cNvPr>
          <p:cNvSpPr txBox="1">
            <a:spLocks noGrp="1"/>
          </p:cNvSpPr>
          <p:nvPr>
            <p:ph type="body" sz="quarter" idx="35"/>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dirty="0">
                <a:cs typeface="Segoe UI"/>
              </a:rPr>
              <a:t>Roger uses Copilot in Forms for students to check understanding at the end of the session. The data provides insights that helps both the students and him understand where there are knowledge gaps.</a:t>
            </a:r>
          </a:p>
        </p:txBody>
      </p:sp>
      <p:sp>
        <p:nvSpPr>
          <p:cNvPr id="100" name="Rectangle: Rounded Corners 6">
            <a:extLst>
              <a:ext uri="{FF2B5EF4-FFF2-40B4-BE49-F238E27FC236}">
                <a16:creationId xmlns:a16="http://schemas.microsoft.com/office/drawing/2014/main" id="{964966B3-3A19-3F2D-7ED3-694E8F44A444}"/>
              </a:ext>
              <a:ext uri="{C183D7F6-B498-43B3-948B-1728B52AA6E4}">
                <adec:decorative xmlns:adec="http://schemas.microsoft.com/office/drawing/2017/decorative" val="1"/>
              </a:ext>
            </a:extLst>
          </p:cNvPr>
          <p:cNvSpPr>
            <a:spLocks noGrp="1"/>
          </p:cNvSpPr>
          <p:nvPr>
            <p:ph type="body" sz="quarter" idx="36"/>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cs typeface="Segoe UI"/>
              </a:rPr>
              <a:t>Effortlessly identify insights </a:t>
            </a:r>
            <a:r>
              <a:rPr lang="en-US" noProof="0">
                <a:cs typeface="Segoe UI"/>
              </a:rPr>
              <a:t>and use them to signpost students to where they could get more support if needed. </a:t>
            </a:r>
          </a:p>
        </p:txBody>
      </p:sp>
      <p:sp>
        <p:nvSpPr>
          <p:cNvPr id="86" name="Rectangle: Rounded Corners 19">
            <a:extLst>
              <a:ext uri="{FF2B5EF4-FFF2-40B4-BE49-F238E27FC236}">
                <a16:creationId xmlns:a16="http://schemas.microsoft.com/office/drawing/2014/main" id="{DD8506A3-A6DE-EB6D-6EA8-A063131B2101}"/>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94" name="Text Placeholder 93">
            <a:extLst>
              <a:ext uri="{FF2B5EF4-FFF2-40B4-BE49-F238E27FC236}">
                <a16:creationId xmlns:a16="http://schemas.microsoft.com/office/drawing/2014/main" id="{31C58302-AC01-7E68-40FE-15347099FB46}"/>
              </a:ext>
            </a:extLst>
          </p:cNvPr>
          <p:cNvSpPr txBox="1">
            <a:spLocks noGrp="1"/>
          </p:cNvSpPr>
          <p:nvPr>
            <p:ph type="body" sz="quarter" idx="32"/>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Roger missed the department meeting due to a personal appointment. he uses Copilot to review the meeting summary and next steps.</a:t>
            </a:r>
          </a:p>
        </p:txBody>
      </p:sp>
      <p:sp>
        <p:nvSpPr>
          <p:cNvPr id="101" name="Rectangle: Rounded Corners 6">
            <a:extLst>
              <a:ext uri="{FF2B5EF4-FFF2-40B4-BE49-F238E27FC236}">
                <a16:creationId xmlns:a16="http://schemas.microsoft.com/office/drawing/2014/main" id="{55EC132A-36D6-5017-376A-D9A61EE81255}"/>
              </a:ext>
              <a:ext uri="{C183D7F6-B498-43B3-948B-1728B52AA6E4}">
                <adec:decorative xmlns:adec="http://schemas.microsoft.com/office/drawing/2017/decorative" val="1"/>
              </a:ext>
            </a:extLst>
          </p:cNvPr>
          <p:cNvSpPr>
            <a:spLocks noGrp="1"/>
          </p:cNvSpPr>
          <p:nvPr>
            <p:ph type="body" sz="quarter" idx="33"/>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solidFill>
                  <a:schemeClr val="tx1"/>
                </a:solidFill>
                <a:cs typeface="Segoe UI" panose="020B0502040204020203" pitchFamily="34" charset="0"/>
              </a:rPr>
              <a:t>Avoid feeling behind </a:t>
            </a:r>
            <a:r>
              <a:rPr lang="en-US" noProof="0">
                <a:solidFill>
                  <a:schemeClr val="tx1"/>
                </a:solidFill>
                <a:cs typeface="Segoe UI" panose="020B0502040204020203" pitchFamily="34" charset="0"/>
              </a:rPr>
              <a:t>and stay connected while prioritizing time with students. </a:t>
            </a:r>
          </a:p>
        </p:txBody>
      </p:sp>
      <p:sp>
        <p:nvSpPr>
          <p:cNvPr id="85" name="Rectangle: Rounded Corners 4">
            <a:extLst>
              <a:ext uri="{FF2B5EF4-FFF2-40B4-BE49-F238E27FC236}">
                <a16:creationId xmlns:a16="http://schemas.microsoft.com/office/drawing/2014/main" id="{F48058F2-3BA5-CFB9-D0F8-5D1358F1FC58}"/>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95" name="Text Placeholder 94">
            <a:extLst>
              <a:ext uri="{FF2B5EF4-FFF2-40B4-BE49-F238E27FC236}">
                <a16:creationId xmlns:a16="http://schemas.microsoft.com/office/drawing/2014/main" id="{D0853392-F6D5-0B3C-8629-658F6452C8EC}"/>
              </a:ext>
            </a:extLst>
          </p:cNvPr>
          <p:cNvSpPr txBox="1">
            <a:spLocks noGrp="1"/>
          </p:cNvSpPr>
          <p:nvPr>
            <p:ph type="body" sz="quarter" idx="29"/>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Roger is making the final touches for next week’s lecture. he uses Copilot in PowerPoint to quickly build a presentation as a key resource based on the lecture content. </a:t>
            </a:r>
          </a:p>
        </p:txBody>
      </p:sp>
      <p:sp>
        <p:nvSpPr>
          <p:cNvPr id="102" name="Rectangle: Rounded Corners 6">
            <a:extLst>
              <a:ext uri="{FF2B5EF4-FFF2-40B4-BE49-F238E27FC236}">
                <a16:creationId xmlns:a16="http://schemas.microsoft.com/office/drawing/2014/main" id="{94B6B790-14A0-AC6A-5367-26EFFB668EC8}"/>
              </a:ext>
              <a:ext uri="{C183D7F6-B498-43B3-948B-1728B52AA6E4}">
                <adec:decorative xmlns:adec="http://schemas.microsoft.com/office/drawing/2017/decorative" val="1"/>
              </a:ext>
            </a:extLst>
          </p:cNvPr>
          <p:cNvSpPr>
            <a:spLocks noGrp="1"/>
          </p:cNvSpPr>
          <p:nvPr>
            <p:ph type="body" sz="quarter" idx="30"/>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Bring your files to life </a:t>
            </a:r>
            <a:r>
              <a:rPr lang="en-US" noProof="0"/>
              <a:t>and focus on your ideas and final touches for the meeting. </a:t>
            </a:r>
          </a:p>
        </p:txBody>
      </p:sp>
      <p:grpSp>
        <p:nvGrpSpPr>
          <p:cNvPr id="37" name="Group 36">
            <a:extLst>
              <a:ext uri="{FF2B5EF4-FFF2-40B4-BE49-F238E27FC236}">
                <a16:creationId xmlns:a16="http://schemas.microsoft.com/office/drawing/2014/main" id="{A0CEB775-827C-E071-DAED-97E780E3798B}"/>
              </a:ext>
            </a:extLst>
          </p:cNvPr>
          <p:cNvGrpSpPr/>
          <p:nvPr/>
        </p:nvGrpSpPr>
        <p:grpSpPr>
          <a:xfrm>
            <a:off x="10430234" y="1708697"/>
            <a:ext cx="1461442" cy="1224982"/>
            <a:chOff x="10430234" y="1708697"/>
            <a:chExt cx="1461442" cy="1224982"/>
          </a:xfrm>
        </p:grpSpPr>
        <p:sp>
          <p:nvSpPr>
            <p:cNvPr id="38" name="TextBox 37">
              <a:extLst>
                <a:ext uri="{FF2B5EF4-FFF2-40B4-BE49-F238E27FC236}">
                  <a16:creationId xmlns:a16="http://schemas.microsoft.com/office/drawing/2014/main" id="{1812BE37-AED2-95F0-ABD4-5507B30AE987}"/>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Roger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HED Educator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F5244CB9-D010-C4D9-90FF-0A5D3BAF166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58889"/>
              <a:ext cx="274790" cy="274790"/>
            </a:xfrm>
            <a:prstGeom prst="rect">
              <a:avLst/>
            </a:prstGeom>
          </p:spPr>
        </p:pic>
      </p:grpSp>
      <p:grpSp>
        <p:nvGrpSpPr>
          <p:cNvPr id="104" name="Group 103">
            <a:extLst>
              <a:ext uri="{FF2B5EF4-FFF2-40B4-BE49-F238E27FC236}">
                <a16:creationId xmlns:a16="http://schemas.microsoft.com/office/drawing/2014/main" id="{6A1EDE10-D232-B6E2-5832-3CF4E791F5D2}"/>
              </a:ext>
            </a:extLst>
          </p:cNvPr>
          <p:cNvGrpSpPr/>
          <p:nvPr/>
        </p:nvGrpSpPr>
        <p:grpSpPr>
          <a:xfrm>
            <a:off x="818241" y="2733532"/>
            <a:ext cx="2351135" cy="360000"/>
            <a:chOff x="588263" y="1217924"/>
            <a:chExt cx="2351135" cy="360000"/>
          </a:xfrm>
        </p:grpSpPr>
        <p:pic>
          <p:nvPicPr>
            <p:cNvPr id="105" name="Picture 104" descr="Zip Co logo SVG free download, id: 101874 - Brandlogos.net">
              <a:hlinkClick r:id="rId4"/>
              <a:extLst>
                <a:ext uri="{FF2B5EF4-FFF2-40B4-BE49-F238E27FC236}">
                  <a16:creationId xmlns:a16="http://schemas.microsoft.com/office/drawing/2014/main" id="{DF7227F9-4660-E2BC-5DE2-848D1772B9D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6" name="TextBox 105">
              <a:extLst>
                <a:ext uri="{FF2B5EF4-FFF2-40B4-BE49-F238E27FC236}">
                  <a16:creationId xmlns:a16="http://schemas.microsoft.com/office/drawing/2014/main" id="{9A6CDC71-F784-D2EC-0D1D-7E952E27E6F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07" name="Group 106">
            <a:extLst>
              <a:ext uri="{FF2B5EF4-FFF2-40B4-BE49-F238E27FC236}">
                <a16:creationId xmlns:a16="http://schemas.microsoft.com/office/drawing/2014/main" id="{EDFE7B0B-D71D-B553-C4A1-539B7F927990}"/>
              </a:ext>
            </a:extLst>
          </p:cNvPr>
          <p:cNvGrpSpPr/>
          <p:nvPr/>
        </p:nvGrpSpPr>
        <p:grpSpPr>
          <a:xfrm>
            <a:off x="3949325" y="5092700"/>
            <a:ext cx="2351135" cy="360000"/>
            <a:chOff x="588263" y="3617084"/>
            <a:chExt cx="2351135" cy="360000"/>
          </a:xfrm>
        </p:grpSpPr>
        <p:pic>
          <p:nvPicPr>
            <p:cNvPr id="108" name="Picture 107">
              <a:extLst>
                <a:ext uri="{FF2B5EF4-FFF2-40B4-BE49-F238E27FC236}">
                  <a16:creationId xmlns:a16="http://schemas.microsoft.com/office/drawing/2014/main" id="{C8524327-5151-E789-8F2D-44FAA7E387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09" name="TextBox 108">
              <a:extLst>
                <a:ext uri="{FF2B5EF4-FFF2-40B4-BE49-F238E27FC236}">
                  <a16:creationId xmlns:a16="http://schemas.microsoft.com/office/drawing/2014/main" id="{258BE1E2-70E3-238E-1CB5-FA8F965D4D11}"/>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0" name="Group 109">
            <a:extLst>
              <a:ext uri="{FF2B5EF4-FFF2-40B4-BE49-F238E27FC236}">
                <a16:creationId xmlns:a16="http://schemas.microsoft.com/office/drawing/2014/main" id="{010C04DF-17BB-E6B2-145C-B03DCA01BD8A}"/>
              </a:ext>
            </a:extLst>
          </p:cNvPr>
          <p:cNvGrpSpPr/>
          <p:nvPr/>
        </p:nvGrpSpPr>
        <p:grpSpPr>
          <a:xfrm>
            <a:off x="3949325" y="2728999"/>
            <a:ext cx="2351135" cy="360000"/>
            <a:chOff x="588263" y="1697756"/>
            <a:chExt cx="2351135" cy="360000"/>
          </a:xfrm>
        </p:grpSpPr>
        <p:pic>
          <p:nvPicPr>
            <p:cNvPr id="111" name="Picture 110">
              <a:extLst>
                <a:ext uri="{FF2B5EF4-FFF2-40B4-BE49-F238E27FC236}">
                  <a16:creationId xmlns:a16="http://schemas.microsoft.com/office/drawing/2014/main" id="{C88C2F2A-248E-47AF-2ABC-008A71B6FF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12" name="TextBox 111">
              <a:extLst>
                <a:ext uri="{FF2B5EF4-FFF2-40B4-BE49-F238E27FC236}">
                  <a16:creationId xmlns:a16="http://schemas.microsoft.com/office/drawing/2014/main" id="{5D6D2075-6CA4-7D4F-5062-1B7D6B84989A}"/>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3" name="Group 112">
            <a:extLst>
              <a:ext uri="{FF2B5EF4-FFF2-40B4-BE49-F238E27FC236}">
                <a16:creationId xmlns:a16="http://schemas.microsoft.com/office/drawing/2014/main" id="{4E1D1D99-2F3E-13C2-6867-D4F1C1DE28C7}"/>
              </a:ext>
            </a:extLst>
          </p:cNvPr>
          <p:cNvGrpSpPr/>
          <p:nvPr/>
        </p:nvGrpSpPr>
        <p:grpSpPr>
          <a:xfrm>
            <a:off x="818241" y="5092700"/>
            <a:ext cx="2351135" cy="360000"/>
            <a:chOff x="588263" y="2177588"/>
            <a:chExt cx="2351135" cy="360000"/>
          </a:xfrm>
        </p:grpSpPr>
        <p:pic>
          <p:nvPicPr>
            <p:cNvPr id="114" name="Picture 113">
              <a:extLst>
                <a:ext uri="{FF2B5EF4-FFF2-40B4-BE49-F238E27FC236}">
                  <a16:creationId xmlns:a16="http://schemas.microsoft.com/office/drawing/2014/main" id="{8C985FAB-27DA-B092-3432-5DCD955677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15" name="TextBox 114">
              <a:extLst>
                <a:ext uri="{FF2B5EF4-FFF2-40B4-BE49-F238E27FC236}">
                  <a16:creationId xmlns:a16="http://schemas.microsoft.com/office/drawing/2014/main" id="{0D027CFD-C924-3CDC-0599-EBC31392B854}"/>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9" name="Group 118">
            <a:extLst>
              <a:ext uri="{FF2B5EF4-FFF2-40B4-BE49-F238E27FC236}">
                <a16:creationId xmlns:a16="http://schemas.microsoft.com/office/drawing/2014/main" id="{9226516C-C961-1001-9864-83A4EBBD7513}"/>
              </a:ext>
            </a:extLst>
          </p:cNvPr>
          <p:cNvGrpSpPr/>
          <p:nvPr/>
        </p:nvGrpSpPr>
        <p:grpSpPr>
          <a:xfrm>
            <a:off x="7192616" y="2728999"/>
            <a:ext cx="2351135" cy="360000"/>
            <a:chOff x="588263" y="2657420"/>
            <a:chExt cx="2351135" cy="360000"/>
          </a:xfrm>
        </p:grpSpPr>
        <p:pic>
          <p:nvPicPr>
            <p:cNvPr id="120" name="Picture 119">
              <a:extLst>
                <a:ext uri="{FF2B5EF4-FFF2-40B4-BE49-F238E27FC236}">
                  <a16:creationId xmlns:a16="http://schemas.microsoft.com/office/drawing/2014/main" id="{2F65ADC9-4D4C-12B9-8AAA-82A65709DB3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21" name="TextBox 120">
              <a:extLst>
                <a:ext uri="{FF2B5EF4-FFF2-40B4-BE49-F238E27FC236}">
                  <a16:creationId xmlns:a16="http://schemas.microsoft.com/office/drawing/2014/main" id="{C08C53FE-EDE3-0775-4D98-6635B77527F6}"/>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 name="Group 2">
            <a:extLst>
              <a:ext uri="{FF2B5EF4-FFF2-40B4-BE49-F238E27FC236}">
                <a16:creationId xmlns:a16="http://schemas.microsoft.com/office/drawing/2014/main" id="{DD23E378-9E1E-CF1C-1601-6C38DCCA5DD0}"/>
              </a:ext>
            </a:extLst>
          </p:cNvPr>
          <p:cNvGrpSpPr/>
          <p:nvPr/>
        </p:nvGrpSpPr>
        <p:grpSpPr>
          <a:xfrm>
            <a:off x="7192616" y="5160796"/>
            <a:ext cx="2361959" cy="360000"/>
            <a:chOff x="7192616" y="5092700"/>
            <a:chExt cx="2361959" cy="360000"/>
          </a:xfrm>
        </p:grpSpPr>
        <p:sp>
          <p:nvSpPr>
            <p:cNvPr id="6" name="TextBox 5">
              <a:extLst>
                <a:ext uri="{FF2B5EF4-FFF2-40B4-BE49-F238E27FC236}">
                  <a16:creationId xmlns:a16="http://schemas.microsoft.com/office/drawing/2014/main" id="{2BD8C520-CA2D-2060-784F-748BBE8EC52E}"/>
                </a:ext>
                <a:ext uri="{C183D7F6-B498-43B3-948B-1728B52AA6E4}">
                  <adec:decorative xmlns:adec="http://schemas.microsoft.com/office/drawing/2017/decorative" val="0"/>
                </a:ext>
              </a:extLst>
            </p:cNvPr>
            <p:cNvSpPr txBox="1"/>
            <p:nvPr/>
          </p:nvSpPr>
          <p:spPr>
            <a:xfrm>
              <a:off x="7662391" y="518806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16" name="Group 15">
              <a:extLst>
                <a:ext uri="{FF2B5EF4-FFF2-40B4-BE49-F238E27FC236}">
                  <a16:creationId xmlns:a16="http://schemas.microsoft.com/office/drawing/2014/main" id="{5EA255E4-990F-9A48-8BC6-5483C8B79F85}"/>
                </a:ext>
              </a:extLst>
            </p:cNvPr>
            <p:cNvGrpSpPr/>
            <p:nvPr/>
          </p:nvGrpSpPr>
          <p:grpSpPr>
            <a:xfrm>
              <a:off x="7192616" y="5092700"/>
              <a:ext cx="360000" cy="360000"/>
              <a:chOff x="7192616" y="5092700"/>
              <a:chExt cx="360000" cy="360000"/>
            </a:xfrm>
          </p:grpSpPr>
          <p:pic>
            <p:nvPicPr>
              <p:cNvPr id="17" name="Picture 16">
                <a:extLst>
                  <a:ext uri="{FF2B5EF4-FFF2-40B4-BE49-F238E27FC236}">
                    <a16:creationId xmlns:a16="http://schemas.microsoft.com/office/drawing/2014/main" id="{E87CE182-A7C0-A5F2-D8AF-09A58E5C663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92616" y="5092700"/>
                <a:ext cx="360000" cy="360000"/>
              </a:xfrm>
              <a:prstGeom prst="ellipse">
                <a:avLst/>
              </a:prstGeom>
              <a:solidFill>
                <a:schemeClr val="bg1"/>
              </a:solidFill>
            </p:spPr>
          </p:pic>
          <p:pic>
            <p:nvPicPr>
              <p:cNvPr id="18" name="Picture 17">
                <a:extLst>
                  <a:ext uri="{FF2B5EF4-FFF2-40B4-BE49-F238E27FC236}">
                    <a16:creationId xmlns:a16="http://schemas.microsoft.com/office/drawing/2014/main" id="{B5B9B26B-8AAD-D4D0-66C0-13369E6E8F3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47183" y="5167782"/>
                <a:ext cx="242095" cy="212824"/>
              </a:xfrm>
              <a:prstGeom prst="rect">
                <a:avLst/>
              </a:prstGeom>
            </p:spPr>
          </p:pic>
        </p:grpSp>
      </p:grpSp>
      <p:pic>
        <p:nvPicPr>
          <p:cNvPr id="19" name="Picture 18">
            <a:extLst>
              <a:ext uri="{FF2B5EF4-FFF2-40B4-BE49-F238E27FC236}">
                <a16:creationId xmlns:a16="http://schemas.microsoft.com/office/drawing/2014/main" id="{98D16BA0-9FB3-C418-496B-4BEDE15B41FC}"/>
              </a:ext>
            </a:extLst>
          </p:cNvPr>
          <p:cNvPicPr>
            <a:picLocks noChangeAspect="1"/>
          </p:cNvPicPr>
          <p:nvPr/>
        </p:nvPicPr>
        <p:blipFill rotWithShape="1">
          <a:blip r:embed="rId12">
            <a:extLst>
              <a:ext uri="{28A0092B-C50C-407E-A947-70E740481C1C}">
                <a14:useLocalDpi xmlns:a14="http://schemas.microsoft.com/office/drawing/2010/main"/>
              </a:ext>
            </a:extLst>
          </a:blip>
          <a:srcRect/>
          <a:stretch/>
        </p:blipFill>
        <p:spPr>
          <a:xfrm>
            <a:off x="10348862" y="2911116"/>
            <a:ext cx="1843138" cy="3946884"/>
          </a:xfrm>
          <a:prstGeom prst="rect">
            <a:avLst/>
          </a:prstGeom>
        </p:spPr>
      </p:pic>
      <p:sp>
        <p:nvSpPr>
          <p:cNvPr id="5" name="Rectangle: Rounded Corners 6">
            <a:extLst>
              <a:ext uri="{FF2B5EF4-FFF2-40B4-BE49-F238E27FC236}">
                <a16:creationId xmlns:a16="http://schemas.microsoft.com/office/drawing/2014/main" id="{CC1EE31E-512F-BBAD-33ED-BF6A9755555F}"/>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3" name="Group 22">
            <a:extLst>
              <a:ext uri="{FF2B5EF4-FFF2-40B4-BE49-F238E27FC236}">
                <a16:creationId xmlns:a16="http://schemas.microsoft.com/office/drawing/2014/main" id="{ACABEC4E-DF9D-C2CB-496B-5C82C1D974D8}"/>
              </a:ext>
            </a:extLst>
          </p:cNvPr>
          <p:cNvGrpSpPr/>
          <p:nvPr/>
        </p:nvGrpSpPr>
        <p:grpSpPr>
          <a:xfrm>
            <a:off x="5096517" y="1145282"/>
            <a:ext cx="1712105" cy="216000"/>
            <a:chOff x="4879419" y="1134767"/>
            <a:chExt cx="1712105" cy="216000"/>
          </a:xfrm>
        </p:grpSpPr>
        <p:sp>
          <p:nvSpPr>
            <p:cNvPr id="24" name="Rectangle: Rounded Corners 6">
              <a:extLst>
                <a:ext uri="{FF2B5EF4-FFF2-40B4-BE49-F238E27FC236}">
                  <a16:creationId xmlns:a16="http://schemas.microsoft.com/office/drawing/2014/main" id="{B3F508A6-972A-4B9B-D38B-ACF0594A13D4}"/>
                </a:ext>
                <a:ext uri="{C183D7F6-B498-43B3-948B-1728B52AA6E4}">
                  <adec:decorative xmlns:adec="http://schemas.microsoft.com/office/drawing/2017/decorative" val="1"/>
                </a:ext>
              </a:extLst>
            </p:cNvPr>
            <p:cNvSpPr/>
            <p:nvPr/>
          </p:nvSpPr>
          <p:spPr bwMode="auto">
            <a:xfrm>
              <a:off x="4879419" y="1134767"/>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Increased communication</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5" name="Graphic 24">
              <a:extLst>
                <a:ext uri="{FF2B5EF4-FFF2-40B4-BE49-F238E27FC236}">
                  <a16:creationId xmlns:a16="http://schemas.microsoft.com/office/drawing/2014/main" id="{D697F928-E18C-3E04-FF1B-B163FE6C90D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919926" y="1170767"/>
              <a:ext cx="144000" cy="144000"/>
            </a:xfrm>
            <a:prstGeom prst="rect">
              <a:avLst/>
            </a:prstGeom>
          </p:spPr>
        </p:pic>
      </p:grpSp>
      <p:grpSp>
        <p:nvGrpSpPr>
          <p:cNvPr id="45" name="Group 44">
            <a:extLst>
              <a:ext uri="{FF2B5EF4-FFF2-40B4-BE49-F238E27FC236}">
                <a16:creationId xmlns:a16="http://schemas.microsoft.com/office/drawing/2014/main" id="{113F9039-AEA2-2CBD-4739-E764CBC66075}"/>
              </a:ext>
            </a:extLst>
          </p:cNvPr>
          <p:cNvGrpSpPr/>
          <p:nvPr/>
        </p:nvGrpSpPr>
        <p:grpSpPr>
          <a:xfrm>
            <a:off x="1297665" y="1134767"/>
            <a:ext cx="1790096" cy="216000"/>
            <a:chOff x="3040322" y="1134767"/>
            <a:chExt cx="1790096" cy="216000"/>
          </a:xfrm>
        </p:grpSpPr>
        <p:sp>
          <p:nvSpPr>
            <p:cNvPr id="40" name="Rectangle: Rounded Corners 6">
              <a:extLst>
                <a:ext uri="{FF2B5EF4-FFF2-40B4-BE49-F238E27FC236}">
                  <a16:creationId xmlns:a16="http://schemas.microsoft.com/office/drawing/2014/main" id="{CD8357AC-F29C-65EB-BF16-96E2CD3525B5}"/>
                </a:ext>
                <a:ext uri="{C183D7F6-B498-43B3-948B-1728B52AA6E4}">
                  <adec:decorative xmlns:adec="http://schemas.microsoft.com/office/drawing/2017/decorative" val="1"/>
                </a:ext>
              </a:extLst>
            </p:cNvPr>
            <p:cNvSpPr/>
            <p:nvPr/>
          </p:nvSpPr>
          <p:spPr bwMode="auto">
            <a:xfrm>
              <a:off x="3040322" y="113476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grade papers</a:t>
              </a:r>
            </a:p>
          </p:txBody>
        </p:sp>
        <p:pic>
          <p:nvPicPr>
            <p:cNvPr id="22" name="Graphic 21">
              <a:extLst>
                <a:ext uri="{FF2B5EF4-FFF2-40B4-BE49-F238E27FC236}">
                  <a16:creationId xmlns:a16="http://schemas.microsoft.com/office/drawing/2014/main" id="{FA3CC5C5-4634-5C5F-D3CC-BD94BF0A4349}"/>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097376" y="1170767"/>
              <a:ext cx="144000" cy="144000"/>
            </a:xfrm>
            <a:prstGeom prst="rect">
              <a:avLst/>
            </a:prstGeom>
          </p:spPr>
        </p:pic>
        <p:pic>
          <p:nvPicPr>
            <p:cNvPr id="41" name="Graphic 40">
              <a:extLst>
                <a:ext uri="{FF2B5EF4-FFF2-40B4-BE49-F238E27FC236}">
                  <a16:creationId xmlns:a16="http://schemas.microsoft.com/office/drawing/2014/main" id="{8AB1047C-9AC0-DC8C-D428-55CD3374AD5B}"/>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100156" y="1170767"/>
              <a:ext cx="144000" cy="144000"/>
            </a:xfrm>
            <a:prstGeom prst="rect">
              <a:avLst/>
            </a:prstGeom>
          </p:spPr>
        </p:pic>
      </p:grpSp>
      <p:sp>
        <p:nvSpPr>
          <p:cNvPr id="43" name="Rectangle: Rounded Corners 6">
            <a:extLst>
              <a:ext uri="{FF2B5EF4-FFF2-40B4-BE49-F238E27FC236}">
                <a16:creationId xmlns:a16="http://schemas.microsoft.com/office/drawing/2014/main" id="{1E24EB93-B466-171C-F71D-123326EB2FBA}"/>
              </a:ext>
              <a:ext uri="{C183D7F6-B498-43B3-948B-1728B52AA6E4}">
                <adec:decorative xmlns:adec="http://schemas.microsoft.com/office/drawing/2017/decorative" val="1"/>
              </a:ext>
            </a:extLst>
          </p:cNvPr>
          <p:cNvSpPr/>
          <p:nvPr/>
        </p:nvSpPr>
        <p:spPr bwMode="auto">
          <a:xfrm>
            <a:off x="3147595" y="1138426"/>
            <a:ext cx="1892184" cy="222855"/>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a:t>
            </a:r>
            <a:r>
              <a:rPr lang="en-US" sz="900" noProof="0">
                <a:solidFill>
                  <a:srgbClr val="73391D"/>
                </a:solidFill>
                <a:latin typeface="Segoe UI Semibold" panose="020B0702040204020203" pitchFamily="34" charset="0"/>
                <a:cs typeface="Segoe UI Semibold" panose="020B0702040204020203" pitchFamily="34" charset="0"/>
              </a:rPr>
              <a:t>personalized instruction</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44" name="Graphic 43">
            <a:extLst>
              <a:ext uri="{FF2B5EF4-FFF2-40B4-BE49-F238E27FC236}">
                <a16:creationId xmlns:a16="http://schemas.microsoft.com/office/drawing/2014/main" id="{AA8FD2E7-A9FE-77E1-84DF-97A17CCB0AD8}"/>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207429" y="1174427"/>
            <a:ext cx="144000" cy="144000"/>
          </a:xfrm>
          <a:prstGeom prst="rect">
            <a:avLst/>
          </a:prstGeom>
        </p:spPr>
      </p:pic>
    </p:spTree>
    <p:extLst>
      <p:ext uri="{BB962C8B-B14F-4D97-AF65-F5344CB8AC3E}">
        <p14:creationId xmlns:p14="http://schemas.microsoft.com/office/powerpoint/2010/main" val="17801788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D2E0B-BFD9-D939-769B-6DB5DA7DE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257EC-F949-5805-DAC4-C83421FF46DA}"/>
              </a:ext>
            </a:extLst>
          </p:cNvPr>
          <p:cNvSpPr>
            <a:spLocks noGrp="1"/>
          </p:cNvSpPr>
          <p:nvPr>
            <p:ph type="title"/>
          </p:nvPr>
        </p:nvSpPr>
        <p:spPr>
          <a:xfrm>
            <a:off x="584200" y="387766"/>
            <a:ext cx="5672544" cy="526298"/>
          </a:xfrm>
        </p:spPr>
        <p:txBody>
          <a:bodyPr/>
          <a:lstStyle/>
          <a:p>
            <a:r>
              <a:rPr lang="en-US" noProof="0"/>
              <a:t>A day in the life of a </a:t>
            </a:r>
            <a:br>
              <a:rPr lang="en-US" noProof="0"/>
            </a:br>
            <a:r>
              <a:rPr lang="en-US" noProof="0"/>
              <a:t>Head of Student Services</a:t>
            </a:r>
          </a:p>
        </p:txBody>
      </p:sp>
      <p:sp>
        <p:nvSpPr>
          <p:cNvPr id="76" name="Rectangle: Rounded Corners 11">
            <a:extLst>
              <a:ext uri="{FF2B5EF4-FFF2-40B4-BE49-F238E27FC236}">
                <a16:creationId xmlns:a16="http://schemas.microsoft.com/office/drawing/2014/main" id="{D35FE6A7-18A9-8759-B1BF-76E49C1E524A}"/>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am</a:t>
            </a:r>
          </a:p>
        </p:txBody>
      </p:sp>
      <p:sp>
        <p:nvSpPr>
          <p:cNvPr id="77" name="Rectangle: Rounded Corners 13">
            <a:extLst>
              <a:ext uri="{FF2B5EF4-FFF2-40B4-BE49-F238E27FC236}">
                <a16:creationId xmlns:a16="http://schemas.microsoft.com/office/drawing/2014/main" id="{E1BDA64E-83FB-D52D-1A6B-BC9009197BBB}"/>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78" name="Rectangle: Rounded Corners 15">
            <a:extLst>
              <a:ext uri="{FF2B5EF4-FFF2-40B4-BE49-F238E27FC236}">
                <a16:creationId xmlns:a16="http://schemas.microsoft.com/office/drawing/2014/main" id="{732777CB-7EF6-DC6A-60E6-23881B79F3AA}"/>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79" name="Rectangle: Rounded Corners 4">
            <a:extLst>
              <a:ext uri="{FF2B5EF4-FFF2-40B4-BE49-F238E27FC236}">
                <a16:creationId xmlns:a16="http://schemas.microsoft.com/office/drawing/2014/main" id="{9EEEC095-280F-84C1-A870-63DFFB27A649}"/>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80" name="Rectangle: Rounded Corners 19">
            <a:extLst>
              <a:ext uri="{FF2B5EF4-FFF2-40B4-BE49-F238E27FC236}">
                <a16:creationId xmlns:a16="http://schemas.microsoft.com/office/drawing/2014/main" id="{DD4AE0B4-85B1-12FB-F48A-255307CB9D3A}"/>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81" name="Rectangle: Rounded Corners 7">
            <a:extLst>
              <a:ext uri="{FF2B5EF4-FFF2-40B4-BE49-F238E27FC236}">
                <a16:creationId xmlns:a16="http://schemas.microsoft.com/office/drawing/2014/main" id="{428FE9BE-2536-C392-F918-DFDB45C09A44}"/>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151" name="Rectangle: Rounded Corners 6">
            <a:extLst>
              <a:ext uri="{FF2B5EF4-FFF2-40B4-BE49-F238E27FC236}">
                <a16:creationId xmlns:a16="http://schemas.microsoft.com/office/drawing/2014/main" id="{89866484-5359-309B-38BC-05B823852D4D}"/>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153" name="Rectangle: Rounded Corners 6">
            <a:extLst>
              <a:ext uri="{FF2B5EF4-FFF2-40B4-BE49-F238E27FC236}">
                <a16:creationId xmlns:a16="http://schemas.microsoft.com/office/drawing/2014/main" id="{D7AF1440-0C46-FA94-C144-9760E99CE619}"/>
              </a:ext>
              <a:ext uri="{C183D7F6-B498-43B3-948B-1728B52AA6E4}">
                <adec:decorative xmlns:adec="http://schemas.microsoft.com/office/drawing/2017/decorative" val="1"/>
              </a:ext>
            </a:extLst>
          </p:cNvPr>
          <p:cNvSpPr/>
          <p:nvPr/>
        </p:nvSpPr>
        <p:spPr bwMode="auto">
          <a:xfrm>
            <a:off x="1286540" y="1134767"/>
            <a:ext cx="238058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Less time spent on administrative tasks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54" name="Graphic 153">
            <a:extLst>
              <a:ext uri="{FF2B5EF4-FFF2-40B4-BE49-F238E27FC236}">
                <a16:creationId xmlns:a16="http://schemas.microsoft.com/office/drawing/2014/main" id="{70C67A92-E1F2-16ED-4C24-8C01F5EB197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grpSp>
        <p:nvGrpSpPr>
          <p:cNvPr id="155" name="Group 154">
            <a:extLst>
              <a:ext uri="{FF2B5EF4-FFF2-40B4-BE49-F238E27FC236}">
                <a16:creationId xmlns:a16="http://schemas.microsoft.com/office/drawing/2014/main" id="{DDACF60D-2B5C-BF50-ACDB-6EE2D68B1DA1}"/>
              </a:ext>
            </a:extLst>
          </p:cNvPr>
          <p:cNvGrpSpPr/>
          <p:nvPr/>
        </p:nvGrpSpPr>
        <p:grpSpPr>
          <a:xfrm>
            <a:off x="6576138" y="1134767"/>
            <a:ext cx="2325078" cy="216000"/>
            <a:chOff x="6215701" y="969899"/>
            <a:chExt cx="2325078" cy="216000"/>
          </a:xfrm>
        </p:grpSpPr>
        <p:sp>
          <p:nvSpPr>
            <p:cNvPr id="156" name="Rectangle: Rounded Corners 6">
              <a:extLst>
                <a:ext uri="{FF2B5EF4-FFF2-40B4-BE49-F238E27FC236}">
                  <a16:creationId xmlns:a16="http://schemas.microsoft.com/office/drawing/2014/main" id="{B240E362-3581-21A8-F60D-9D2DAC6AD347}"/>
                </a:ext>
                <a:ext uri="{C183D7F6-B498-43B3-948B-1728B52AA6E4}">
                  <adec:decorative xmlns:adec="http://schemas.microsoft.com/office/drawing/2017/decorative" val="1"/>
                </a:ext>
              </a:extLst>
            </p:cNvPr>
            <p:cNvSpPr/>
            <p:nvPr/>
          </p:nvSpPr>
          <p:spPr bwMode="auto">
            <a:xfrm>
              <a:off x="6215701"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cs typeface="Segoe UI Semibold"/>
                </a:rPr>
                <a:t>More time spent with </a:t>
              </a:r>
              <a:r>
                <a:rPr lang="en-US" sz="900" noProof="0">
                  <a:solidFill>
                    <a:srgbClr val="73391D"/>
                  </a:solidFill>
                  <a:latin typeface="Segoe UI Semibold"/>
                  <a:cs typeface="Segoe UI Semibold"/>
                </a:rPr>
                <a:t>students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57" name="Graphic 156">
              <a:extLst>
                <a:ext uri="{FF2B5EF4-FFF2-40B4-BE49-F238E27FC236}">
                  <a16:creationId xmlns:a16="http://schemas.microsoft.com/office/drawing/2014/main" id="{ABED6C4F-82DB-2F60-9D14-C371F9EE50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82712" y="1005899"/>
              <a:ext cx="144000" cy="144000"/>
            </a:xfrm>
            <a:prstGeom prst="rect">
              <a:avLst/>
            </a:prstGeom>
          </p:spPr>
        </p:pic>
      </p:grpSp>
      <p:grpSp>
        <p:nvGrpSpPr>
          <p:cNvPr id="158" name="Group 157">
            <a:extLst>
              <a:ext uri="{FF2B5EF4-FFF2-40B4-BE49-F238E27FC236}">
                <a16:creationId xmlns:a16="http://schemas.microsoft.com/office/drawing/2014/main" id="{604AFB5B-4833-811A-503E-BF669651BF66}"/>
              </a:ext>
            </a:extLst>
          </p:cNvPr>
          <p:cNvGrpSpPr/>
          <p:nvPr/>
        </p:nvGrpSpPr>
        <p:grpSpPr>
          <a:xfrm>
            <a:off x="3716624" y="1134767"/>
            <a:ext cx="2795593" cy="216000"/>
            <a:chOff x="3133720" y="969899"/>
            <a:chExt cx="2795593" cy="216000"/>
          </a:xfrm>
        </p:grpSpPr>
        <p:sp>
          <p:nvSpPr>
            <p:cNvPr id="159" name="Rectangle: Rounded Corners 6">
              <a:extLst>
                <a:ext uri="{FF2B5EF4-FFF2-40B4-BE49-F238E27FC236}">
                  <a16:creationId xmlns:a16="http://schemas.microsoft.com/office/drawing/2014/main" id="{C74181DB-2170-BA5A-4B76-9120C71514FB}"/>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effective planning and communication</a:t>
              </a:r>
            </a:p>
          </p:txBody>
        </p:sp>
        <p:pic>
          <p:nvPicPr>
            <p:cNvPr id="160" name="Graphic 159">
              <a:extLst>
                <a:ext uri="{FF2B5EF4-FFF2-40B4-BE49-F238E27FC236}">
                  <a16:creationId xmlns:a16="http://schemas.microsoft.com/office/drawing/2014/main" id="{1A34BFF6-AB20-F149-167E-5C37F53E3E1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grpSp>
        <p:nvGrpSpPr>
          <p:cNvPr id="161" name="Group 160">
            <a:extLst>
              <a:ext uri="{FF2B5EF4-FFF2-40B4-BE49-F238E27FC236}">
                <a16:creationId xmlns:a16="http://schemas.microsoft.com/office/drawing/2014/main" id="{98C8DF46-B6A1-B73E-954C-941A618B11C3}"/>
              </a:ext>
            </a:extLst>
          </p:cNvPr>
          <p:cNvGrpSpPr/>
          <p:nvPr/>
        </p:nvGrpSpPr>
        <p:grpSpPr>
          <a:xfrm>
            <a:off x="10195084" y="1708697"/>
            <a:ext cx="1696592" cy="1224982"/>
            <a:chOff x="10195084" y="1708697"/>
            <a:chExt cx="1696592" cy="1224982"/>
          </a:xfrm>
        </p:grpSpPr>
        <p:sp>
          <p:nvSpPr>
            <p:cNvPr id="162" name="TextBox 161">
              <a:extLst>
                <a:ext uri="{FF2B5EF4-FFF2-40B4-BE49-F238E27FC236}">
                  <a16:creationId xmlns:a16="http://schemas.microsoft.com/office/drawing/2014/main" id="{EC06DEC7-77DE-CF6C-557E-028DF5B3D736}"/>
                </a:ext>
              </a:extLst>
            </p:cNvPr>
            <p:cNvSpPr txBox="1"/>
            <p:nvPr/>
          </p:nvSpPr>
          <p:spPr>
            <a:xfrm>
              <a:off x="10195084" y="1708697"/>
              <a:ext cx="169659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Megan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Head of Student Services</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163" name="Graphic 162">
              <a:extLst>
                <a:ext uri="{FF2B5EF4-FFF2-40B4-BE49-F238E27FC236}">
                  <a16:creationId xmlns:a16="http://schemas.microsoft.com/office/drawing/2014/main" id="{66C60224-9EC0-B976-C62B-7DB955A232C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grpSp>
      <p:cxnSp>
        <p:nvCxnSpPr>
          <p:cNvPr id="9" name="Straight Connector 8">
            <a:extLst>
              <a:ext uri="{FF2B5EF4-FFF2-40B4-BE49-F238E27FC236}">
                <a16:creationId xmlns:a16="http://schemas.microsoft.com/office/drawing/2014/main" id="{8D39663D-A1F8-FD89-F81B-F42E20074BF7}"/>
              </a:ext>
            </a:extLst>
          </p:cNvPr>
          <p:cNvCxnSpPr/>
          <p:nvPr/>
        </p:nvCxnSpPr>
        <p:spPr>
          <a:xfrm>
            <a:off x="7230765" y="-130134"/>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Text Placeholder 185">
            <a:extLst>
              <a:ext uri="{FF2B5EF4-FFF2-40B4-BE49-F238E27FC236}">
                <a16:creationId xmlns:a16="http://schemas.microsoft.com/office/drawing/2014/main" id="{4615E43D-F57C-36C5-5EA2-5F57A4D3601D}"/>
              </a:ext>
            </a:extLst>
          </p:cNvPr>
          <p:cNvSpPr txBox="1">
            <a:spLocks/>
          </p:cNvSpPr>
          <p:nvPr/>
        </p:nvSpPr>
        <p:spPr>
          <a:xfrm>
            <a:off x="6527286" y="521660"/>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14" name="Text Placeholder 198">
            <a:extLst>
              <a:ext uri="{FF2B5EF4-FFF2-40B4-BE49-F238E27FC236}">
                <a16:creationId xmlns:a16="http://schemas.microsoft.com/office/drawing/2014/main" id="{3C43137A-7CBB-095D-73EF-0AF164D1A16C}"/>
              </a:ext>
            </a:extLst>
          </p:cNvPr>
          <p:cNvSpPr txBox="1">
            <a:spLocks/>
          </p:cNvSpPr>
          <p:nvPr/>
        </p:nvSpPr>
        <p:spPr>
          <a:xfrm>
            <a:off x="10434351" y="500423"/>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0078D4"/>
                </a:solidFill>
                <a:latin typeface="Segoe UI Semibold" panose="020B0502040204020203" pitchFamily="34" charset="0"/>
                <a:cs typeface="Segoe UI Semibold" panose="020B0502040204020203" pitchFamily="34" charset="0"/>
              </a:rPr>
              <a:t>Buy</a:t>
            </a:r>
          </a:p>
        </p:txBody>
      </p:sp>
      <p:sp>
        <p:nvSpPr>
          <p:cNvPr id="38" name="Text Placeholder 5">
            <a:extLst>
              <a:ext uri="{FF2B5EF4-FFF2-40B4-BE49-F238E27FC236}">
                <a16:creationId xmlns:a16="http://schemas.microsoft.com/office/drawing/2014/main" id="{4A53A213-66D6-457F-2C56-351E90749B72}"/>
              </a:ext>
            </a:extLst>
          </p:cNvPr>
          <p:cNvSpPr txBox="1">
            <a:spLocks/>
          </p:cNvSpPr>
          <p:nvPr/>
        </p:nvSpPr>
        <p:spPr>
          <a:xfrm>
            <a:off x="584200" y="2032188"/>
            <a:ext cx="2808000" cy="626701"/>
          </a:xfrm>
          <a:prstGeom prst="rect">
            <a:avLst/>
          </a:prstGeom>
        </p:spPr>
        <p:txBody>
          <a:bodyPr vert="horz" wrap="square" lIns="90000" tIns="36000" rIns="90000" bIns="36000" rtlCol="0">
            <a:norm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uses Copilot in Teams to easily recap a meeting she missed about new student portal plans outlining the questions to review and action items assigned to her.</a:t>
            </a:r>
          </a:p>
        </p:txBody>
      </p:sp>
      <p:sp>
        <p:nvSpPr>
          <p:cNvPr id="39" name="Text Placeholder 42">
            <a:extLst>
              <a:ext uri="{FF2B5EF4-FFF2-40B4-BE49-F238E27FC236}">
                <a16:creationId xmlns:a16="http://schemas.microsoft.com/office/drawing/2014/main" id="{46B06AA2-8D82-A372-4411-9CA765B6CA39}"/>
              </a:ext>
            </a:extLst>
          </p:cNvPr>
          <p:cNvSpPr txBox="1">
            <a:spLocks/>
          </p:cNvSpPr>
          <p:nvPr/>
        </p:nvSpPr>
        <p:spPr>
          <a:xfrm>
            <a:off x="3776898"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summarizes feedback from colleagues about her recent proposal and asks Copilot to generate a response that outlines the next actionable steps.</a:t>
            </a:r>
          </a:p>
        </p:txBody>
      </p:sp>
      <p:sp>
        <p:nvSpPr>
          <p:cNvPr id="40" name="Text Placeholder 43">
            <a:extLst>
              <a:ext uri="{FF2B5EF4-FFF2-40B4-BE49-F238E27FC236}">
                <a16:creationId xmlns:a16="http://schemas.microsoft.com/office/drawing/2014/main" id="{8CA08297-9DB1-C40E-701C-26A27EA0C679}"/>
              </a:ext>
            </a:extLst>
          </p:cNvPr>
          <p:cNvSpPr txBox="1">
            <a:spLocks/>
          </p:cNvSpPr>
          <p:nvPr/>
        </p:nvSpPr>
        <p:spPr>
          <a:xfrm>
            <a:off x="6969595"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uses Copilot in Word to revise and expand the key sections of the events and activities that keep students and faculty engaged based on feedback and other relevant files.</a:t>
            </a:r>
          </a:p>
        </p:txBody>
      </p:sp>
      <p:sp>
        <p:nvSpPr>
          <p:cNvPr id="41" name="Rectangle: Rounded Corners 6">
            <a:extLst>
              <a:ext uri="{FF2B5EF4-FFF2-40B4-BE49-F238E27FC236}">
                <a16:creationId xmlns:a16="http://schemas.microsoft.com/office/drawing/2014/main" id="{E5A11E52-69BC-CC5D-3B75-1D50DA09E700}"/>
              </a:ext>
              <a:ext uri="{C183D7F6-B498-43B3-948B-1728B52AA6E4}">
                <adec:decorative xmlns:adec="http://schemas.microsoft.com/office/drawing/2017/decorative" val="1"/>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Avoid listening to meeting recordings</a:t>
            </a:r>
            <a:r>
              <a:rPr lang="en-US" noProof="0"/>
              <a:t> and spend that time working on action items to create new ideas and answer questions.</a:t>
            </a:r>
          </a:p>
        </p:txBody>
      </p:sp>
      <p:sp>
        <p:nvSpPr>
          <p:cNvPr id="42" name="Rectangle: Rounded Corners 6">
            <a:extLst>
              <a:ext uri="{FF2B5EF4-FFF2-40B4-BE49-F238E27FC236}">
                <a16:creationId xmlns:a16="http://schemas.microsoft.com/office/drawing/2014/main" id="{B29556AF-BB9B-E05B-78B5-7AD27CD85079}"/>
              </a:ext>
              <a:ext uri="{C183D7F6-B498-43B3-948B-1728B52AA6E4}">
                <adec:decorative xmlns:adec="http://schemas.microsoft.com/office/drawing/2017/decorative" val="1"/>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document and share next steps </a:t>
            </a:r>
            <a:r>
              <a:rPr lang="en-US" noProof="0"/>
              <a:t>that reflect multiple perspectives from a long thread. </a:t>
            </a:r>
          </a:p>
        </p:txBody>
      </p:sp>
      <p:sp>
        <p:nvSpPr>
          <p:cNvPr id="43" name="Rectangle: Rounded Corners 6">
            <a:extLst>
              <a:ext uri="{FF2B5EF4-FFF2-40B4-BE49-F238E27FC236}">
                <a16:creationId xmlns:a16="http://schemas.microsoft.com/office/drawing/2014/main" id="{44DAA7A5-E270-F212-5711-AA720404A4EB}"/>
              </a:ext>
              <a:ext uri="{C183D7F6-B498-43B3-948B-1728B52AA6E4}">
                <adec:decorative xmlns:adec="http://schemas.microsoft.com/office/drawing/2017/decorative" val="1"/>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Expand on your ideas </a:t>
            </a:r>
            <a:r>
              <a:rPr lang="en-US" noProof="0"/>
              <a:t>and transform your document with helpful assistance at every stage. </a:t>
            </a:r>
          </a:p>
        </p:txBody>
      </p:sp>
      <p:grpSp>
        <p:nvGrpSpPr>
          <p:cNvPr id="44" name="Group 43">
            <a:extLst>
              <a:ext uri="{FF2B5EF4-FFF2-40B4-BE49-F238E27FC236}">
                <a16:creationId xmlns:a16="http://schemas.microsoft.com/office/drawing/2014/main" id="{AD1C02BE-43DE-3AEA-674D-59B3F11AF70A}"/>
              </a:ext>
            </a:extLst>
          </p:cNvPr>
          <p:cNvGrpSpPr/>
          <p:nvPr/>
        </p:nvGrpSpPr>
        <p:grpSpPr>
          <a:xfrm>
            <a:off x="812632" y="2654355"/>
            <a:ext cx="2351135" cy="360000"/>
            <a:chOff x="588263" y="3617084"/>
            <a:chExt cx="2351135" cy="360000"/>
          </a:xfrm>
        </p:grpSpPr>
        <p:pic>
          <p:nvPicPr>
            <p:cNvPr id="45" name="Picture 44">
              <a:extLst>
                <a:ext uri="{FF2B5EF4-FFF2-40B4-BE49-F238E27FC236}">
                  <a16:creationId xmlns:a16="http://schemas.microsoft.com/office/drawing/2014/main" id="{36CC6031-CDF6-0E72-624C-382824D78ED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6" name="TextBox 45">
              <a:extLst>
                <a:ext uri="{FF2B5EF4-FFF2-40B4-BE49-F238E27FC236}">
                  <a16:creationId xmlns:a16="http://schemas.microsoft.com/office/drawing/2014/main" id="{BE0E1005-0895-BF4E-3A6C-F42F1702E51C}"/>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7" name="Group 46">
            <a:extLst>
              <a:ext uri="{FF2B5EF4-FFF2-40B4-BE49-F238E27FC236}">
                <a16:creationId xmlns:a16="http://schemas.microsoft.com/office/drawing/2014/main" id="{4BA5B51E-5F48-A2DF-47DD-80E73E41EFA6}"/>
              </a:ext>
            </a:extLst>
          </p:cNvPr>
          <p:cNvGrpSpPr/>
          <p:nvPr/>
        </p:nvGrpSpPr>
        <p:grpSpPr>
          <a:xfrm>
            <a:off x="3949325" y="2654355"/>
            <a:ext cx="2351135" cy="360000"/>
            <a:chOff x="588263" y="1697756"/>
            <a:chExt cx="2351135" cy="360000"/>
          </a:xfrm>
        </p:grpSpPr>
        <p:pic>
          <p:nvPicPr>
            <p:cNvPr id="48" name="Picture 47">
              <a:extLst>
                <a:ext uri="{FF2B5EF4-FFF2-40B4-BE49-F238E27FC236}">
                  <a16:creationId xmlns:a16="http://schemas.microsoft.com/office/drawing/2014/main" id="{BDD8268B-2690-8AB6-5B51-8DF1AE29C5E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49" name="TextBox 48">
              <a:extLst>
                <a:ext uri="{FF2B5EF4-FFF2-40B4-BE49-F238E27FC236}">
                  <a16:creationId xmlns:a16="http://schemas.microsoft.com/office/drawing/2014/main" id="{D490C129-864C-6EAA-B289-1C8E6C5A6FB6}"/>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0" name="Group 49">
            <a:extLst>
              <a:ext uri="{FF2B5EF4-FFF2-40B4-BE49-F238E27FC236}">
                <a16:creationId xmlns:a16="http://schemas.microsoft.com/office/drawing/2014/main" id="{3587AF35-52D7-EAD7-DF72-FA7787925092}"/>
              </a:ext>
            </a:extLst>
          </p:cNvPr>
          <p:cNvGrpSpPr/>
          <p:nvPr/>
        </p:nvGrpSpPr>
        <p:grpSpPr>
          <a:xfrm>
            <a:off x="7192616" y="2654355"/>
            <a:ext cx="2351135" cy="360000"/>
            <a:chOff x="588263" y="2657420"/>
            <a:chExt cx="2351135" cy="360000"/>
          </a:xfrm>
        </p:grpSpPr>
        <p:pic>
          <p:nvPicPr>
            <p:cNvPr id="51" name="Picture 50">
              <a:extLst>
                <a:ext uri="{FF2B5EF4-FFF2-40B4-BE49-F238E27FC236}">
                  <a16:creationId xmlns:a16="http://schemas.microsoft.com/office/drawing/2014/main" id="{43F3EDC6-EA91-FB47-59B4-A5DB7D1918D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52" name="TextBox 51">
              <a:extLst>
                <a:ext uri="{FF2B5EF4-FFF2-40B4-BE49-F238E27FC236}">
                  <a16:creationId xmlns:a16="http://schemas.microsoft.com/office/drawing/2014/main" id="{90BF23B3-19FB-2B50-F7A2-ECBED148E7C3}"/>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53" name="Text Placeholder 15">
            <a:extLst>
              <a:ext uri="{FF2B5EF4-FFF2-40B4-BE49-F238E27FC236}">
                <a16:creationId xmlns:a16="http://schemas.microsoft.com/office/drawing/2014/main" id="{F5D6DF0D-6D8E-C826-D5DD-779A829D5359}"/>
              </a:ext>
            </a:extLst>
          </p:cNvPr>
          <p:cNvSpPr txBox="1">
            <a:spLocks/>
          </p:cNvSpPr>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Co-create and stay in sync </a:t>
            </a:r>
            <a:r>
              <a:rPr lang="en-US" noProof="0"/>
              <a:t>no matter where the group works and build on suggestions to quickly make progress.</a:t>
            </a:r>
          </a:p>
        </p:txBody>
      </p:sp>
      <p:sp>
        <p:nvSpPr>
          <p:cNvPr id="54" name="Text Placeholder 47">
            <a:extLst>
              <a:ext uri="{FF2B5EF4-FFF2-40B4-BE49-F238E27FC236}">
                <a16:creationId xmlns:a16="http://schemas.microsoft.com/office/drawing/2014/main" id="{A5B64521-F065-1AA7-3CA9-1F74D5C11116}"/>
              </a:ext>
            </a:extLst>
          </p:cNvPr>
          <p:cNvSpPr txBox="1">
            <a:spLocks/>
          </p:cNvSpPr>
          <p:nvPr/>
        </p:nvSpPr>
        <p:spPr>
          <a:xfrm>
            <a:off x="584199" y="4488365"/>
            <a:ext cx="3082924" cy="842247"/>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gets back into student satisfaction work with her colleagues by using Copilot in Loop to work on a project plan that conducts regular reviews of student satisfaction and success and implement changes when necessary.</a:t>
            </a:r>
          </a:p>
        </p:txBody>
      </p:sp>
      <p:sp>
        <p:nvSpPr>
          <p:cNvPr id="55" name="Text Placeholder 48">
            <a:extLst>
              <a:ext uri="{FF2B5EF4-FFF2-40B4-BE49-F238E27FC236}">
                <a16:creationId xmlns:a16="http://schemas.microsoft.com/office/drawing/2014/main" id="{3D5211CD-6E7B-4DE8-A3BD-DA5B8EB8F849}"/>
              </a:ext>
            </a:extLst>
          </p:cNvPr>
          <p:cNvSpPr txBox="1">
            <a:spLocks/>
          </p:cNvSpPr>
          <p:nvPr/>
        </p:nvSpPr>
        <p:spPr>
          <a:xfrm>
            <a:off x="3776898"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With her insights from Excel and the proposal in Word, she asks Copilot in PowerPoint to create a presentation for her committee session next week. </a:t>
            </a:r>
          </a:p>
        </p:txBody>
      </p:sp>
      <p:sp>
        <p:nvSpPr>
          <p:cNvPr id="56" name="Rectangle: Rounded Corners 6">
            <a:extLst>
              <a:ext uri="{FF2B5EF4-FFF2-40B4-BE49-F238E27FC236}">
                <a16:creationId xmlns:a16="http://schemas.microsoft.com/office/drawing/2014/main" id="{2FB01F7D-169C-D299-B45E-524F9B4602FD}"/>
              </a:ext>
              <a:ext uri="{C183D7F6-B498-43B3-948B-1728B52AA6E4}">
                <adec:decorative xmlns:adec="http://schemas.microsoft.com/office/drawing/2017/decorative" val="1"/>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Discover and explore insights </a:t>
            </a:r>
            <a:r>
              <a:rPr lang="en-US" noProof="0"/>
              <a:t>with ease and effortlessly highlight, filter, and sort the data. </a:t>
            </a:r>
          </a:p>
        </p:txBody>
      </p:sp>
      <p:sp>
        <p:nvSpPr>
          <p:cNvPr id="57" name="Rectangle: Rounded Corners 6">
            <a:extLst>
              <a:ext uri="{FF2B5EF4-FFF2-40B4-BE49-F238E27FC236}">
                <a16:creationId xmlns:a16="http://schemas.microsoft.com/office/drawing/2014/main" id="{74DB4835-0246-0AE7-2804-AA0FBC95D1F4}"/>
              </a:ext>
              <a:ext uri="{C183D7F6-B498-43B3-948B-1728B52AA6E4}">
                <adec:decorative xmlns:adec="http://schemas.microsoft.com/office/drawing/2017/decorative" val="1"/>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Focus on your content </a:t>
            </a:r>
            <a:r>
              <a:rPr lang="en-US" noProof="0"/>
              <a:t>instead of the design with help drafting the slides and help restructuring or making edits. </a:t>
            </a:r>
          </a:p>
        </p:txBody>
      </p:sp>
      <p:sp>
        <p:nvSpPr>
          <p:cNvPr id="58" name="Text Placeholder 65">
            <a:extLst>
              <a:ext uri="{FF2B5EF4-FFF2-40B4-BE49-F238E27FC236}">
                <a16:creationId xmlns:a16="http://schemas.microsoft.com/office/drawing/2014/main" id="{694DF2A4-F4C3-F86E-C38D-964889313ED9}"/>
              </a:ext>
            </a:extLst>
          </p:cNvPr>
          <p:cNvSpPr txBox="1">
            <a:spLocks/>
          </p:cNvSpPr>
          <p:nvPr/>
        </p:nvSpPr>
        <p:spPr>
          <a:xfrm>
            <a:off x="6969595" y="4488366"/>
            <a:ext cx="2917776" cy="738599"/>
          </a:xfrm>
          <a:prstGeom prst="rect">
            <a:avLst/>
          </a:prstGeom>
        </p:spPr>
        <p:txBody>
          <a:bodyPr vert="horz" wrap="square" lIns="90000" tIns="36000" rIns="90000" bIns="36000" rtlCol="0">
            <a:normAutofit lnSpcReduction="10000"/>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reviews the latest data to monitor the services budget ensuring their spend is in line with the objectives. She asks Copilot to generate data for new grants and scholarships that are available to students and visualizes the data.</a:t>
            </a:r>
          </a:p>
        </p:txBody>
      </p:sp>
      <p:grpSp>
        <p:nvGrpSpPr>
          <p:cNvPr id="59" name="Group 58">
            <a:extLst>
              <a:ext uri="{FF2B5EF4-FFF2-40B4-BE49-F238E27FC236}">
                <a16:creationId xmlns:a16="http://schemas.microsoft.com/office/drawing/2014/main" id="{9A6FA1B6-896C-0CD3-C61F-9ECB1DDFEB88}"/>
              </a:ext>
            </a:extLst>
          </p:cNvPr>
          <p:cNvGrpSpPr/>
          <p:nvPr/>
        </p:nvGrpSpPr>
        <p:grpSpPr>
          <a:xfrm>
            <a:off x="3949325" y="5167344"/>
            <a:ext cx="2351135" cy="360000"/>
            <a:chOff x="588263" y="2177588"/>
            <a:chExt cx="2351135" cy="360000"/>
          </a:xfrm>
        </p:grpSpPr>
        <p:pic>
          <p:nvPicPr>
            <p:cNvPr id="60" name="Picture 59">
              <a:extLst>
                <a:ext uri="{FF2B5EF4-FFF2-40B4-BE49-F238E27FC236}">
                  <a16:creationId xmlns:a16="http://schemas.microsoft.com/office/drawing/2014/main" id="{539A570A-B07F-53E1-B0ED-540179B0201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61" name="TextBox 60">
              <a:extLst>
                <a:ext uri="{FF2B5EF4-FFF2-40B4-BE49-F238E27FC236}">
                  <a16:creationId xmlns:a16="http://schemas.microsoft.com/office/drawing/2014/main" id="{7F397B20-C036-94F7-AA12-F8181697C2FE}"/>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2" name="Group 61">
            <a:extLst>
              <a:ext uri="{FF2B5EF4-FFF2-40B4-BE49-F238E27FC236}">
                <a16:creationId xmlns:a16="http://schemas.microsoft.com/office/drawing/2014/main" id="{FCC23D3C-540A-586A-A522-938EA907A82B}"/>
              </a:ext>
            </a:extLst>
          </p:cNvPr>
          <p:cNvGrpSpPr/>
          <p:nvPr/>
        </p:nvGrpSpPr>
        <p:grpSpPr>
          <a:xfrm>
            <a:off x="7192616" y="5167344"/>
            <a:ext cx="2361959" cy="360000"/>
            <a:chOff x="577439" y="3137252"/>
            <a:chExt cx="2361959" cy="360000"/>
          </a:xfrm>
        </p:grpSpPr>
        <p:pic>
          <p:nvPicPr>
            <p:cNvPr id="63" name="Picture 62">
              <a:extLst>
                <a:ext uri="{FF2B5EF4-FFF2-40B4-BE49-F238E27FC236}">
                  <a16:creationId xmlns:a16="http://schemas.microsoft.com/office/drawing/2014/main" id="{D6E3312B-4E66-2266-B3F4-6F3DD738175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64" name="TextBox 63">
              <a:extLst>
                <a:ext uri="{FF2B5EF4-FFF2-40B4-BE49-F238E27FC236}">
                  <a16:creationId xmlns:a16="http://schemas.microsoft.com/office/drawing/2014/main" id="{D52EB226-FD42-E5AA-89A0-B84E5386F421}"/>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5" name="Group 64">
            <a:extLst>
              <a:ext uri="{FF2B5EF4-FFF2-40B4-BE49-F238E27FC236}">
                <a16:creationId xmlns:a16="http://schemas.microsoft.com/office/drawing/2014/main" id="{E667AF1D-B58E-8634-18F5-A5058DB2164D}"/>
              </a:ext>
            </a:extLst>
          </p:cNvPr>
          <p:cNvGrpSpPr/>
          <p:nvPr/>
        </p:nvGrpSpPr>
        <p:grpSpPr>
          <a:xfrm>
            <a:off x="812632" y="5167344"/>
            <a:ext cx="2368026" cy="360000"/>
            <a:chOff x="3277688" y="2657420"/>
            <a:chExt cx="2368026" cy="360000"/>
          </a:xfrm>
        </p:grpSpPr>
        <p:grpSp>
          <p:nvGrpSpPr>
            <p:cNvPr id="66" name="Group 65">
              <a:extLst>
                <a:ext uri="{FF2B5EF4-FFF2-40B4-BE49-F238E27FC236}">
                  <a16:creationId xmlns:a16="http://schemas.microsoft.com/office/drawing/2014/main" id="{6B246244-3804-6486-0011-FA03D3A32CD7}"/>
                </a:ext>
              </a:extLst>
            </p:cNvPr>
            <p:cNvGrpSpPr>
              <a:grpSpLocks noChangeAspect="1"/>
            </p:cNvGrpSpPr>
            <p:nvPr/>
          </p:nvGrpSpPr>
          <p:grpSpPr>
            <a:xfrm>
              <a:off x="3277688" y="2657420"/>
              <a:ext cx="360000" cy="360000"/>
              <a:chOff x="2746466" y="3838485"/>
              <a:chExt cx="396000" cy="396000"/>
            </a:xfrm>
          </p:grpSpPr>
          <p:sp>
            <p:nvSpPr>
              <p:cNvPr id="68" name="Oval 67">
                <a:extLst>
                  <a:ext uri="{FF2B5EF4-FFF2-40B4-BE49-F238E27FC236}">
                    <a16:creationId xmlns:a16="http://schemas.microsoft.com/office/drawing/2014/main" id="{57509D7C-3E20-47D9-D9B4-0376668FD69D}"/>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69" name="Graphic 68">
                <a:extLst>
                  <a:ext uri="{FF2B5EF4-FFF2-40B4-BE49-F238E27FC236}">
                    <a16:creationId xmlns:a16="http://schemas.microsoft.com/office/drawing/2014/main" id="{D4C58F59-7BEF-18E8-D1D8-CC7B5A963059}"/>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838176" y="3904068"/>
                <a:ext cx="229999" cy="229999"/>
              </a:xfrm>
              <a:prstGeom prst="rect">
                <a:avLst/>
              </a:prstGeom>
              <a:effectLst/>
            </p:spPr>
          </p:pic>
        </p:grpSp>
        <p:sp>
          <p:nvSpPr>
            <p:cNvPr id="67" name="TextBox 66">
              <a:extLst>
                <a:ext uri="{FF2B5EF4-FFF2-40B4-BE49-F238E27FC236}">
                  <a16:creationId xmlns:a16="http://schemas.microsoft.com/office/drawing/2014/main" id="{1F669C29-CFD3-0C51-658C-7E693A4B21A6}"/>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70" name="Picture 69">
            <a:extLst>
              <a:ext uri="{FF2B5EF4-FFF2-40B4-BE49-F238E27FC236}">
                <a16:creationId xmlns:a16="http://schemas.microsoft.com/office/drawing/2014/main" id="{DF0F7850-F1CE-F53A-1321-3485F7E2B6DE}"/>
              </a:ext>
              <a:ext uri="{C183D7F6-B498-43B3-948B-1728B52AA6E4}">
                <adec:decorative xmlns:adec="http://schemas.microsoft.com/office/drawing/2017/decorative" val="1"/>
              </a:ext>
            </a:extLst>
          </p:cNvPr>
          <p:cNvPicPr>
            <a:picLocks noChangeAspect="1"/>
          </p:cNvPicPr>
          <p:nvPr/>
        </p:nvPicPr>
        <p:blipFill>
          <a:blip r:embed="rId17" cstate="screen">
            <a:alphaModFix/>
            <a:extLst>
              <a:ext uri="{28A0092B-C50C-407E-A947-70E740481C1C}">
                <a14:useLocalDpi xmlns:a14="http://schemas.microsoft.com/office/drawing/2010/main"/>
              </a:ext>
            </a:extLst>
          </a:blip>
          <a:stretch>
            <a:fillRect/>
          </a:stretch>
        </p:blipFill>
        <p:spPr>
          <a:xfrm>
            <a:off x="9701619" y="3309771"/>
            <a:ext cx="2505050" cy="3548229"/>
          </a:xfrm>
          <a:prstGeom prst="rect">
            <a:avLst/>
          </a:prstGeom>
        </p:spPr>
      </p:pic>
    </p:spTree>
    <p:extLst>
      <p:ext uri="{BB962C8B-B14F-4D97-AF65-F5344CB8AC3E}">
        <p14:creationId xmlns:p14="http://schemas.microsoft.com/office/powerpoint/2010/main" val="81489616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B8FF2-10DD-FEC9-1734-03392E995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931B6-B55B-CFF9-C4FA-E14D05B2B5D8}"/>
              </a:ext>
            </a:extLst>
          </p:cNvPr>
          <p:cNvSpPr>
            <a:spLocks noGrp="1"/>
          </p:cNvSpPr>
          <p:nvPr>
            <p:ph type="title"/>
          </p:nvPr>
        </p:nvSpPr>
        <p:spPr>
          <a:xfrm>
            <a:off x="584200" y="387766"/>
            <a:ext cx="5672544" cy="526298"/>
          </a:xfrm>
        </p:spPr>
        <p:txBody>
          <a:bodyPr/>
          <a:lstStyle/>
          <a:p>
            <a:r>
              <a:rPr lang="en-US" noProof="0"/>
              <a:t>A day in the life of a </a:t>
            </a:r>
            <a:br>
              <a:rPr lang="en-US" noProof="0"/>
            </a:br>
            <a:r>
              <a:rPr lang="en-US" noProof="0"/>
              <a:t>K-12 Special Education Assistant</a:t>
            </a:r>
          </a:p>
        </p:txBody>
      </p:sp>
      <p:grpSp>
        <p:nvGrpSpPr>
          <p:cNvPr id="37" name="Group 36">
            <a:extLst>
              <a:ext uri="{FF2B5EF4-FFF2-40B4-BE49-F238E27FC236}">
                <a16:creationId xmlns:a16="http://schemas.microsoft.com/office/drawing/2014/main" id="{CE29E2F5-C562-AB0E-3A7E-AE631179D9DC}"/>
              </a:ext>
            </a:extLst>
          </p:cNvPr>
          <p:cNvGrpSpPr/>
          <p:nvPr/>
        </p:nvGrpSpPr>
        <p:grpSpPr>
          <a:xfrm>
            <a:off x="10430234" y="1462475"/>
            <a:ext cx="1461442" cy="1471204"/>
            <a:chOff x="10430234" y="1462475"/>
            <a:chExt cx="1461442" cy="1471204"/>
          </a:xfrm>
        </p:grpSpPr>
        <p:sp>
          <p:nvSpPr>
            <p:cNvPr id="38" name="TextBox 37">
              <a:extLst>
                <a:ext uri="{FF2B5EF4-FFF2-40B4-BE49-F238E27FC236}">
                  <a16:creationId xmlns:a16="http://schemas.microsoft.com/office/drawing/2014/main" id="{582315D1-5843-67C3-708C-58BFD11FD6BC}"/>
                </a:ext>
              </a:extLst>
            </p:cNvPr>
            <p:cNvSpPr txBox="1"/>
            <p:nvPr/>
          </p:nvSpPr>
          <p:spPr>
            <a:xfrm>
              <a:off x="10430234" y="1462475"/>
              <a:ext cx="1461442" cy="1107996"/>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Alex</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K-12 Special Education Assistant</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F57F282A-422A-0C96-2DB6-92F6FE1A7A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58889"/>
              <a:ext cx="274790" cy="274790"/>
            </a:xfrm>
            <a:prstGeom prst="rect">
              <a:avLst/>
            </a:prstGeom>
          </p:spPr>
        </p:pic>
      </p:grpSp>
      <p:sp>
        <p:nvSpPr>
          <p:cNvPr id="82" name="Rectangle: Rounded Corners 11">
            <a:extLst>
              <a:ext uri="{FF2B5EF4-FFF2-40B4-BE49-F238E27FC236}">
                <a16:creationId xmlns:a16="http://schemas.microsoft.com/office/drawing/2014/main" id="{5F7BED8F-F92C-0B56-1BA4-4898C4B173D4}"/>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7:00 am</a:t>
            </a:r>
          </a:p>
        </p:txBody>
      </p:sp>
      <p:sp>
        <p:nvSpPr>
          <p:cNvPr id="83" name="Rectangle: Rounded Corners 15">
            <a:extLst>
              <a:ext uri="{FF2B5EF4-FFF2-40B4-BE49-F238E27FC236}">
                <a16:creationId xmlns:a16="http://schemas.microsoft.com/office/drawing/2014/main" id="{190F5776-0DB1-FC74-8C56-724E9B947EB0}"/>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84" name="Rectangle: Rounded Corners 13">
            <a:extLst>
              <a:ext uri="{FF2B5EF4-FFF2-40B4-BE49-F238E27FC236}">
                <a16:creationId xmlns:a16="http://schemas.microsoft.com/office/drawing/2014/main" id="{6904EDC9-6EF1-3109-5FFA-8BA63E588C00}"/>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85" name="Rectangle: Rounded Corners 4">
            <a:extLst>
              <a:ext uri="{FF2B5EF4-FFF2-40B4-BE49-F238E27FC236}">
                <a16:creationId xmlns:a16="http://schemas.microsoft.com/office/drawing/2014/main" id="{2005E07C-8612-C237-DC0D-7F91041C7B43}"/>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86" name="Rectangle: Rounded Corners 19">
            <a:extLst>
              <a:ext uri="{FF2B5EF4-FFF2-40B4-BE49-F238E27FC236}">
                <a16:creationId xmlns:a16="http://schemas.microsoft.com/office/drawing/2014/main" id="{1FEE4870-5D13-F402-80E0-A992DC7B1FFF}"/>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88" name="Rectangle: Rounded Corners 7">
            <a:extLst>
              <a:ext uri="{FF2B5EF4-FFF2-40B4-BE49-F238E27FC236}">
                <a16:creationId xmlns:a16="http://schemas.microsoft.com/office/drawing/2014/main" id="{EB2E98C4-7209-F70D-CD48-FA0DA0D6BD7C}"/>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cxnSp>
        <p:nvCxnSpPr>
          <p:cNvPr id="9" name="Straight Connector 8">
            <a:extLst>
              <a:ext uri="{FF2B5EF4-FFF2-40B4-BE49-F238E27FC236}">
                <a16:creationId xmlns:a16="http://schemas.microsoft.com/office/drawing/2014/main" id="{B7AD35E1-74B5-E70C-4571-424FC6ADDB89}"/>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Text Placeholder 185">
            <a:extLst>
              <a:ext uri="{FF2B5EF4-FFF2-40B4-BE49-F238E27FC236}">
                <a16:creationId xmlns:a16="http://schemas.microsoft.com/office/drawing/2014/main" id="{2F29F157-6427-7509-2C51-13AFCADA538E}"/>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4" name="Text Placeholder 198">
            <a:extLst>
              <a:ext uri="{FF2B5EF4-FFF2-40B4-BE49-F238E27FC236}">
                <a16:creationId xmlns:a16="http://schemas.microsoft.com/office/drawing/2014/main" id="{8F5757F5-27E9-977F-23AA-9BAB4E0E6C75}"/>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sp>
        <p:nvSpPr>
          <p:cNvPr id="21" name="Rectangle: Rounded Corners 6">
            <a:extLst>
              <a:ext uri="{FF2B5EF4-FFF2-40B4-BE49-F238E27FC236}">
                <a16:creationId xmlns:a16="http://schemas.microsoft.com/office/drawing/2014/main" id="{B787A5D1-B6C4-69D1-2BEB-464B79C37CA1}"/>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5" name="Group 24">
            <a:extLst>
              <a:ext uri="{FF2B5EF4-FFF2-40B4-BE49-F238E27FC236}">
                <a16:creationId xmlns:a16="http://schemas.microsoft.com/office/drawing/2014/main" id="{08EACAB2-A392-B88A-0B60-46E08B9A5C8F}"/>
              </a:ext>
            </a:extLst>
          </p:cNvPr>
          <p:cNvGrpSpPr/>
          <p:nvPr/>
        </p:nvGrpSpPr>
        <p:grpSpPr>
          <a:xfrm>
            <a:off x="3044435" y="1134767"/>
            <a:ext cx="1547442" cy="216000"/>
            <a:chOff x="4654575" y="1134767"/>
            <a:chExt cx="1547442" cy="216000"/>
          </a:xfrm>
        </p:grpSpPr>
        <p:sp>
          <p:nvSpPr>
            <p:cNvPr id="26" name="Rectangle: Rounded Corners 6">
              <a:extLst>
                <a:ext uri="{FF2B5EF4-FFF2-40B4-BE49-F238E27FC236}">
                  <a16:creationId xmlns:a16="http://schemas.microsoft.com/office/drawing/2014/main" id="{2A27FF5C-6462-1923-156E-06EC988A4178}"/>
                </a:ext>
                <a:ext uri="{C183D7F6-B498-43B3-948B-1728B52AA6E4}">
                  <adec:decorative xmlns:adec="http://schemas.microsoft.com/office/drawing/2017/decorative" val="1"/>
                </a:ext>
              </a:extLst>
            </p:cNvPr>
            <p:cNvSpPr/>
            <p:nvPr/>
          </p:nvSpPr>
          <p:spPr bwMode="auto">
            <a:xfrm>
              <a:off x="4654575" y="1134767"/>
              <a:ext cx="154744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cs typeface="Segoe UI Semibold"/>
                </a:rPr>
                <a:t>More time for </a:t>
              </a:r>
              <a:r>
                <a:rPr lang="en-US" sz="900" noProof="0">
                  <a:solidFill>
                    <a:srgbClr val="73391D"/>
                  </a:solidFill>
                  <a:latin typeface="Segoe UI Semibold"/>
                  <a:cs typeface="Segoe UI Semibold"/>
                </a:rPr>
                <a:t>students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40" name="Graphic 39">
              <a:extLst>
                <a:ext uri="{FF2B5EF4-FFF2-40B4-BE49-F238E27FC236}">
                  <a16:creationId xmlns:a16="http://schemas.microsoft.com/office/drawing/2014/main" id="{CB3BD07C-C87B-1B28-AD19-200181B439B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1708" y="1170767"/>
              <a:ext cx="144000" cy="144000"/>
            </a:xfrm>
            <a:prstGeom prst="rect">
              <a:avLst/>
            </a:prstGeom>
          </p:spPr>
        </p:pic>
      </p:grpSp>
      <p:grpSp>
        <p:nvGrpSpPr>
          <p:cNvPr id="41" name="Group 40">
            <a:extLst>
              <a:ext uri="{FF2B5EF4-FFF2-40B4-BE49-F238E27FC236}">
                <a16:creationId xmlns:a16="http://schemas.microsoft.com/office/drawing/2014/main" id="{A72CF74A-B7ED-08DF-3DEB-E828D0B16B30}"/>
              </a:ext>
            </a:extLst>
          </p:cNvPr>
          <p:cNvGrpSpPr/>
          <p:nvPr/>
        </p:nvGrpSpPr>
        <p:grpSpPr>
          <a:xfrm>
            <a:off x="1298101" y="1134767"/>
            <a:ext cx="1690263" cy="216000"/>
            <a:chOff x="2908241" y="1134767"/>
            <a:chExt cx="1690263" cy="216000"/>
          </a:xfrm>
        </p:grpSpPr>
        <p:sp>
          <p:nvSpPr>
            <p:cNvPr id="42" name="Rectangle: Rounded Corners 6">
              <a:extLst>
                <a:ext uri="{FF2B5EF4-FFF2-40B4-BE49-F238E27FC236}">
                  <a16:creationId xmlns:a16="http://schemas.microsoft.com/office/drawing/2014/main" id="{6D4F1FA4-3EF1-F1EB-0E7B-6EF0E2078AF1}"/>
                </a:ext>
                <a:ext uri="{C183D7F6-B498-43B3-948B-1728B52AA6E4}">
                  <adec:decorative xmlns:adec="http://schemas.microsoft.com/office/drawing/2017/decorative" val="1"/>
                </a:ext>
              </a:extLst>
            </p:cNvPr>
            <p:cNvSpPr/>
            <p:nvPr/>
          </p:nvSpPr>
          <p:spPr bwMode="auto">
            <a:xfrm>
              <a:off x="2908241" y="1134767"/>
              <a:ext cx="169026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73391D"/>
                  </a:solidFill>
                  <a:latin typeface="Segoe UI Semibold"/>
                  <a:cs typeface="Segoe UI Semibold"/>
                </a:rPr>
                <a:t>Less time spent prepping</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43" name="Graphic 42">
              <a:extLst>
                <a:ext uri="{FF2B5EF4-FFF2-40B4-BE49-F238E27FC236}">
                  <a16:creationId xmlns:a16="http://schemas.microsoft.com/office/drawing/2014/main" id="{6FB36352-7146-5627-9807-158F5CDE10A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68076" y="1170767"/>
              <a:ext cx="144000" cy="144000"/>
            </a:xfrm>
            <a:prstGeom prst="rect">
              <a:avLst/>
            </a:prstGeom>
          </p:spPr>
        </p:pic>
      </p:grpSp>
      <p:sp>
        <p:nvSpPr>
          <p:cNvPr id="68" name="Text Placeholder 88">
            <a:extLst>
              <a:ext uri="{FF2B5EF4-FFF2-40B4-BE49-F238E27FC236}">
                <a16:creationId xmlns:a16="http://schemas.microsoft.com/office/drawing/2014/main" id="{DCA83A4E-E856-C74B-DC4B-F918E98C2092}"/>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cs typeface="Segoe UI"/>
              </a:rPr>
              <a:t>Alex asks Copilot to summarize her day ahead, listing any actions that need to be taken and student information to be aware of, providing a concise summary of student support needs.</a:t>
            </a:r>
          </a:p>
        </p:txBody>
      </p:sp>
      <p:sp>
        <p:nvSpPr>
          <p:cNvPr id="69" name="Text Placeholder 89">
            <a:extLst>
              <a:ext uri="{FF2B5EF4-FFF2-40B4-BE49-F238E27FC236}">
                <a16:creationId xmlns:a16="http://schemas.microsoft.com/office/drawing/2014/main" id="{7090A4EB-F7C9-2A91-F6C3-3B4BAE140DE9}"/>
              </a:ext>
            </a:extLst>
          </p:cNvPr>
          <p:cNvSpPr txBox="1">
            <a:spLocks/>
          </p:cNvSpPr>
          <p:nvPr/>
        </p:nvSpPr>
        <p:spPr>
          <a:xfrm>
            <a:off x="3776898" y="2032188"/>
            <a:ext cx="2523562"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cs typeface="Segoe UI"/>
              </a:rPr>
              <a:t>Alex asks Copilot to draft her monthly parent update email that highlights the progress of students she looks after. </a:t>
            </a:r>
          </a:p>
        </p:txBody>
      </p:sp>
      <p:sp>
        <p:nvSpPr>
          <p:cNvPr id="70" name="Text Placeholder 91">
            <a:extLst>
              <a:ext uri="{FF2B5EF4-FFF2-40B4-BE49-F238E27FC236}">
                <a16:creationId xmlns:a16="http://schemas.microsoft.com/office/drawing/2014/main" id="{750A0117-7F18-7033-D452-6D1C265D927B}"/>
              </a:ext>
            </a:extLst>
          </p:cNvPr>
          <p:cNvSpPr txBox="1">
            <a:spLocks/>
          </p:cNvSpPr>
          <p:nvPr/>
        </p:nvSpPr>
        <p:spPr>
          <a:xfrm>
            <a:off x="6969595" y="2032188"/>
            <a:ext cx="2808000" cy="626701"/>
          </a:xfrm>
          <a:prstGeom prst="rect">
            <a:avLst/>
          </a:prstGeom>
        </p:spPr>
        <p:txBody>
          <a:bodyPr vert="horz" wrap="square" lIns="90000" tIns="36000" rIns="90000" bIns="36000" rtlCol="0">
            <a:normAutofit fontScale="925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cs typeface="Segoe UI"/>
              </a:rPr>
              <a:t>Alex uses Copilot in Word to review the teacher lesson plans, then uses Copilot to suggest differentiated learning activities, and adjust the reading level for the formative assessment questions. </a:t>
            </a:r>
          </a:p>
        </p:txBody>
      </p:sp>
      <p:sp>
        <p:nvSpPr>
          <p:cNvPr id="71" name="Rectangle: Rounded Corners 6">
            <a:extLst>
              <a:ext uri="{FF2B5EF4-FFF2-40B4-BE49-F238E27FC236}">
                <a16:creationId xmlns:a16="http://schemas.microsoft.com/office/drawing/2014/main" id="{0977BF0F-98A8-FFB1-B705-F004774ACBDF}"/>
              </a:ext>
              <a:ext uri="{C183D7F6-B498-43B3-948B-1728B52AA6E4}">
                <adec:decorative xmlns:adec="http://schemas.microsoft.com/office/drawing/2017/decorative" val="1"/>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outline the day ahead </a:t>
            </a:r>
            <a:r>
              <a:rPr lang="en-US" noProof="0"/>
              <a:t>gather information from mail and chats. Use additional time to prepare for the day. </a:t>
            </a:r>
          </a:p>
        </p:txBody>
      </p:sp>
      <p:sp>
        <p:nvSpPr>
          <p:cNvPr id="72" name="Rectangle: Rounded Corners 6">
            <a:extLst>
              <a:ext uri="{FF2B5EF4-FFF2-40B4-BE49-F238E27FC236}">
                <a16:creationId xmlns:a16="http://schemas.microsoft.com/office/drawing/2014/main" id="{BC3D5F75-BE3B-4878-EE4B-285EB13DCC41}"/>
              </a:ext>
              <a:ext uri="{C183D7F6-B498-43B3-948B-1728B52AA6E4}">
                <adec:decorative xmlns:adec="http://schemas.microsoft.com/office/drawing/2017/decorative" val="1"/>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Get started </a:t>
            </a:r>
            <a:r>
              <a:rPr lang="en-US" noProof="0"/>
              <a:t>with a draft and spend more time working on the details based on recent </a:t>
            </a:r>
            <a:br>
              <a:rPr lang="en-US" noProof="0"/>
            </a:br>
            <a:r>
              <a:rPr lang="en-US" noProof="0"/>
              <a:t>student outcomes.</a:t>
            </a:r>
          </a:p>
        </p:txBody>
      </p:sp>
      <p:sp>
        <p:nvSpPr>
          <p:cNvPr id="73" name="Rectangle: Rounded Corners 6">
            <a:extLst>
              <a:ext uri="{FF2B5EF4-FFF2-40B4-BE49-F238E27FC236}">
                <a16:creationId xmlns:a16="http://schemas.microsoft.com/office/drawing/2014/main" id="{409F979E-3DC1-2B9C-66C7-9FC8711510ED}"/>
              </a:ext>
              <a:ext uri="{C183D7F6-B498-43B3-948B-1728B52AA6E4}">
                <adec:decorative xmlns:adec="http://schemas.microsoft.com/office/drawing/2017/decorative" val="1"/>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Personalize learning </a:t>
            </a:r>
            <a:r>
              <a:rPr lang="en-US" noProof="0"/>
              <a:t>for students to ensure the class materials are provided in the way that works best for them. </a:t>
            </a:r>
          </a:p>
        </p:txBody>
      </p:sp>
      <p:grpSp>
        <p:nvGrpSpPr>
          <p:cNvPr id="74" name="Group 73">
            <a:extLst>
              <a:ext uri="{FF2B5EF4-FFF2-40B4-BE49-F238E27FC236}">
                <a16:creationId xmlns:a16="http://schemas.microsoft.com/office/drawing/2014/main" id="{7C2C030B-3E46-78B8-F703-8D2C7245D44B}"/>
              </a:ext>
            </a:extLst>
          </p:cNvPr>
          <p:cNvGrpSpPr/>
          <p:nvPr/>
        </p:nvGrpSpPr>
        <p:grpSpPr>
          <a:xfrm>
            <a:off x="3949325" y="2728999"/>
            <a:ext cx="2351135" cy="360000"/>
            <a:chOff x="588263" y="1697756"/>
            <a:chExt cx="2351135" cy="360000"/>
          </a:xfrm>
        </p:grpSpPr>
        <p:pic>
          <p:nvPicPr>
            <p:cNvPr id="75" name="Picture 74">
              <a:extLst>
                <a:ext uri="{FF2B5EF4-FFF2-40B4-BE49-F238E27FC236}">
                  <a16:creationId xmlns:a16="http://schemas.microsoft.com/office/drawing/2014/main" id="{DD218E69-62C3-B4DF-ABAB-73C5BF74716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76" name="TextBox 75">
              <a:extLst>
                <a:ext uri="{FF2B5EF4-FFF2-40B4-BE49-F238E27FC236}">
                  <a16:creationId xmlns:a16="http://schemas.microsoft.com/office/drawing/2014/main" id="{83D3EFB7-4CD7-7148-94F0-B63537F050A7}"/>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7" name="Group 76">
            <a:extLst>
              <a:ext uri="{FF2B5EF4-FFF2-40B4-BE49-F238E27FC236}">
                <a16:creationId xmlns:a16="http://schemas.microsoft.com/office/drawing/2014/main" id="{85DB5A2B-E94F-97A6-BFC3-0A072054480C}"/>
              </a:ext>
            </a:extLst>
          </p:cNvPr>
          <p:cNvGrpSpPr/>
          <p:nvPr/>
        </p:nvGrpSpPr>
        <p:grpSpPr>
          <a:xfrm>
            <a:off x="7075880" y="2728999"/>
            <a:ext cx="2351135" cy="360000"/>
            <a:chOff x="588263" y="2657420"/>
            <a:chExt cx="2351135" cy="360000"/>
          </a:xfrm>
        </p:grpSpPr>
        <p:pic>
          <p:nvPicPr>
            <p:cNvPr id="78" name="Picture 77">
              <a:extLst>
                <a:ext uri="{FF2B5EF4-FFF2-40B4-BE49-F238E27FC236}">
                  <a16:creationId xmlns:a16="http://schemas.microsoft.com/office/drawing/2014/main" id="{56DC8601-86CD-BDFA-9CFA-B0934B3A8A7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79" name="TextBox 78">
              <a:extLst>
                <a:ext uri="{FF2B5EF4-FFF2-40B4-BE49-F238E27FC236}">
                  <a16:creationId xmlns:a16="http://schemas.microsoft.com/office/drawing/2014/main" id="{8EEBB52C-DE70-8C2A-C0A4-3D357AE6BF1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80" name="Group 79">
            <a:extLst>
              <a:ext uri="{FF2B5EF4-FFF2-40B4-BE49-F238E27FC236}">
                <a16:creationId xmlns:a16="http://schemas.microsoft.com/office/drawing/2014/main" id="{EFE1A843-DCB9-78F3-3974-97A23A0A921D}"/>
              </a:ext>
            </a:extLst>
          </p:cNvPr>
          <p:cNvGrpSpPr/>
          <p:nvPr/>
        </p:nvGrpSpPr>
        <p:grpSpPr>
          <a:xfrm>
            <a:off x="818241" y="2763683"/>
            <a:ext cx="2351135" cy="360000"/>
            <a:chOff x="588263" y="1217924"/>
            <a:chExt cx="2351135" cy="360000"/>
          </a:xfrm>
        </p:grpSpPr>
        <p:pic>
          <p:nvPicPr>
            <p:cNvPr id="81" name="Picture 80" descr="Zip Co logo SVG free download, id: 101874 - Brandlogos.net">
              <a:hlinkClick r:id="rId10"/>
              <a:extLst>
                <a:ext uri="{FF2B5EF4-FFF2-40B4-BE49-F238E27FC236}">
                  <a16:creationId xmlns:a16="http://schemas.microsoft.com/office/drawing/2014/main" id="{86065A0A-1003-9D61-4FFB-450FC628912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87" name="TextBox 86">
              <a:extLst>
                <a:ext uri="{FF2B5EF4-FFF2-40B4-BE49-F238E27FC236}">
                  <a16:creationId xmlns:a16="http://schemas.microsoft.com/office/drawing/2014/main" id="{40687D34-250F-8392-4FD0-1DCC7E00DD8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sp>
        <p:nvSpPr>
          <p:cNvPr id="91" name="Text Placeholder 92">
            <a:extLst>
              <a:ext uri="{FF2B5EF4-FFF2-40B4-BE49-F238E27FC236}">
                <a16:creationId xmlns:a16="http://schemas.microsoft.com/office/drawing/2014/main" id="{C4420D19-A9A0-331C-84BD-8DDF401DE13F}"/>
              </a:ext>
            </a:extLst>
          </p:cNvPr>
          <p:cNvSpPr txBox="1">
            <a:spLocks/>
          </p:cNvSpPr>
          <p:nvPr/>
        </p:nvSpPr>
        <p:spPr>
          <a:xfrm>
            <a:off x="6969594" y="4488366"/>
            <a:ext cx="3149333"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cs typeface="Segoe UI"/>
              </a:rPr>
              <a:t>Alex uses Copilot in Excel to get insights from the data that help her understand where and which students might need more support ahead of their next exam.</a:t>
            </a:r>
          </a:p>
        </p:txBody>
      </p:sp>
      <p:sp>
        <p:nvSpPr>
          <p:cNvPr id="97" name="Text Placeholder 93">
            <a:extLst>
              <a:ext uri="{FF2B5EF4-FFF2-40B4-BE49-F238E27FC236}">
                <a16:creationId xmlns:a16="http://schemas.microsoft.com/office/drawing/2014/main" id="{FD2AF8E8-1722-A5D5-E7A2-F0FEC256CCC7}"/>
              </a:ext>
            </a:extLst>
          </p:cNvPr>
          <p:cNvSpPr txBox="1">
            <a:spLocks/>
          </p:cNvSpPr>
          <p:nvPr/>
        </p:nvSpPr>
        <p:spPr>
          <a:xfrm>
            <a:off x="3776898"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cs typeface="Segoe UI"/>
              </a:rPr>
              <a:t>Alex missed a staff meeting while taking students on a school trip. She uses Copilot to review the meeting summary and any actions relating to her and the students she supports.</a:t>
            </a:r>
          </a:p>
        </p:txBody>
      </p:sp>
      <p:sp>
        <p:nvSpPr>
          <p:cNvPr id="103" name="Text Placeholder 94">
            <a:extLst>
              <a:ext uri="{FF2B5EF4-FFF2-40B4-BE49-F238E27FC236}">
                <a16:creationId xmlns:a16="http://schemas.microsoft.com/office/drawing/2014/main" id="{99A191D5-A48D-2B7D-A2B9-64C66CAB9D2E}"/>
              </a:ext>
            </a:extLst>
          </p:cNvPr>
          <p:cNvSpPr txBox="1">
            <a:spLocks/>
          </p:cNvSpPr>
          <p:nvPr/>
        </p:nvSpPr>
        <p:spPr>
          <a:xfrm>
            <a:off x="584200"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cs typeface="Segoe UI"/>
              </a:rPr>
              <a:t>Alex is making the final touches for tomorrows team meeting. She uses Copilot in PowerPoint to quickly build a presentation based on relevant student data outlining the next steps. </a:t>
            </a:r>
          </a:p>
        </p:txBody>
      </p:sp>
      <p:sp>
        <p:nvSpPr>
          <p:cNvPr id="116" name="Rectangle: Rounded Corners 6">
            <a:extLst>
              <a:ext uri="{FF2B5EF4-FFF2-40B4-BE49-F238E27FC236}">
                <a16:creationId xmlns:a16="http://schemas.microsoft.com/office/drawing/2014/main" id="{8EE09841-28B0-7551-F4B6-603CF0FDC0F4}"/>
              </a:ext>
              <a:ext uri="{C183D7F6-B498-43B3-948B-1728B52AA6E4}">
                <adec:decorative xmlns:adec="http://schemas.microsoft.com/office/drawing/2017/decorative" val="1"/>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Effortlessly identify insights </a:t>
            </a:r>
            <a:r>
              <a:rPr lang="en-US" noProof="0"/>
              <a:t>and use them to build a plan for a review session for the upcoming exam. </a:t>
            </a:r>
          </a:p>
        </p:txBody>
      </p:sp>
      <p:sp>
        <p:nvSpPr>
          <p:cNvPr id="117" name="Rectangle: Rounded Corners 6">
            <a:extLst>
              <a:ext uri="{FF2B5EF4-FFF2-40B4-BE49-F238E27FC236}">
                <a16:creationId xmlns:a16="http://schemas.microsoft.com/office/drawing/2014/main" id="{3B419258-E14B-A7D7-BFE2-BC47B6975412}"/>
              </a:ext>
              <a:ext uri="{C183D7F6-B498-43B3-948B-1728B52AA6E4}">
                <adec:decorative xmlns:adec="http://schemas.microsoft.com/office/drawing/2017/decorative" val="1"/>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catch up </a:t>
            </a:r>
            <a:r>
              <a:rPr lang="en-US" noProof="0"/>
              <a:t>and stay in the know while prioritizing time with students. </a:t>
            </a:r>
          </a:p>
        </p:txBody>
      </p:sp>
      <p:sp>
        <p:nvSpPr>
          <p:cNvPr id="118" name="Rectangle: Rounded Corners 6">
            <a:extLst>
              <a:ext uri="{FF2B5EF4-FFF2-40B4-BE49-F238E27FC236}">
                <a16:creationId xmlns:a16="http://schemas.microsoft.com/office/drawing/2014/main" id="{2B873DE1-A77D-C3A1-ACA7-F924596B8F40}"/>
              </a:ext>
              <a:ext uri="{C183D7F6-B498-43B3-948B-1728B52AA6E4}">
                <adec:decorative xmlns:adec="http://schemas.microsoft.com/office/drawing/2017/decorative" val="1"/>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Bring your data to life </a:t>
            </a:r>
            <a:r>
              <a:rPr lang="en-US" noProof="0"/>
              <a:t>and focus on your ideas for the next meeting. </a:t>
            </a:r>
          </a:p>
        </p:txBody>
      </p:sp>
      <p:grpSp>
        <p:nvGrpSpPr>
          <p:cNvPr id="122" name="Group 121">
            <a:extLst>
              <a:ext uri="{FF2B5EF4-FFF2-40B4-BE49-F238E27FC236}">
                <a16:creationId xmlns:a16="http://schemas.microsoft.com/office/drawing/2014/main" id="{FBE451F7-72D9-1105-699B-7F5EE7607DB7}"/>
              </a:ext>
            </a:extLst>
          </p:cNvPr>
          <p:cNvGrpSpPr/>
          <p:nvPr/>
        </p:nvGrpSpPr>
        <p:grpSpPr>
          <a:xfrm>
            <a:off x="3949325" y="5092700"/>
            <a:ext cx="2351135" cy="360000"/>
            <a:chOff x="588263" y="3617084"/>
            <a:chExt cx="2351135" cy="360000"/>
          </a:xfrm>
        </p:grpSpPr>
        <p:pic>
          <p:nvPicPr>
            <p:cNvPr id="123" name="Picture 122">
              <a:extLst>
                <a:ext uri="{FF2B5EF4-FFF2-40B4-BE49-F238E27FC236}">
                  <a16:creationId xmlns:a16="http://schemas.microsoft.com/office/drawing/2014/main" id="{295ECB30-B0F8-D25E-FF48-3FFFAEC5A49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24" name="TextBox 123">
              <a:extLst>
                <a:ext uri="{FF2B5EF4-FFF2-40B4-BE49-F238E27FC236}">
                  <a16:creationId xmlns:a16="http://schemas.microsoft.com/office/drawing/2014/main" id="{29E97BE0-CF9C-5F5F-1D03-928407A080BB}"/>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5" name="Group 124">
            <a:extLst>
              <a:ext uri="{FF2B5EF4-FFF2-40B4-BE49-F238E27FC236}">
                <a16:creationId xmlns:a16="http://schemas.microsoft.com/office/drawing/2014/main" id="{DA98AC6F-CF78-5DBC-8505-E34D221E807C}"/>
              </a:ext>
            </a:extLst>
          </p:cNvPr>
          <p:cNvGrpSpPr/>
          <p:nvPr/>
        </p:nvGrpSpPr>
        <p:grpSpPr>
          <a:xfrm>
            <a:off x="818241" y="5092700"/>
            <a:ext cx="2351135" cy="360000"/>
            <a:chOff x="588263" y="2177588"/>
            <a:chExt cx="2351135" cy="360000"/>
          </a:xfrm>
        </p:grpSpPr>
        <p:pic>
          <p:nvPicPr>
            <p:cNvPr id="126" name="Picture 125">
              <a:extLst>
                <a:ext uri="{FF2B5EF4-FFF2-40B4-BE49-F238E27FC236}">
                  <a16:creationId xmlns:a16="http://schemas.microsoft.com/office/drawing/2014/main" id="{F8A43FA6-ACD9-9F13-1D6E-8B8809F6EE3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7" name="TextBox 126">
              <a:extLst>
                <a:ext uri="{FF2B5EF4-FFF2-40B4-BE49-F238E27FC236}">
                  <a16:creationId xmlns:a16="http://schemas.microsoft.com/office/drawing/2014/main" id="{0A999EAF-C22E-5A3C-5D1A-6D569A222C24}"/>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8" name="Group 127">
            <a:extLst>
              <a:ext uri="{FF2B5EF4-FFF2-40B4-BE49-F238E27FC236}">
                <a16:creationId xmlns:a16="http://schemas.microsoft.com/office/drawing/2014/main" id="{14CDF080-D09C-ECF8-F465-0473CC91FFD6}"/>
              </a:ext>
            </a:extLst>
          </p:cNvPr>
          <p:cNvGrpSpPr/>
          <p:nvPr/>
        </p:nvGrpSpPr>
        <p:grpSpPr>
          <a:xfrm>
            <a:off x="7192616" y="5092700"/>
            <a:ext cx="2361959" cy="360000"/>
            <a:chOff x="577439" y="3137252"/>
            <a:chExt cx="2361959" cy="360000"/>
          </a:xfrm>
        </p:grpSpPr>
        <p:pic>
          <p:nvPicPr>
            <p:cNvPr id="129" name="Picture 128">
              <a:extLst>
                <a:ext uri="{FF2B5EF4-FFF2-40B4-BE49-F238E27FC236}">
                  <a16:creationId xmlns:a16="http://schemas.microsoft.com/office/drawing/2014/main" id="{1A9E4A92-A2D7-05B5-9019-46EF09EA13B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30" name="TextBox 129">
              <a:extLst>
                <a:ext uri="{FF2B5EF4-FFF2-40B4-BE49-F238E27FC236}">
                  <a16:creationId xmlns:a16="http://schemas.microsoft.com/office/drawing/2014/main" id="{C3081508-168B-7E1D-B604-E4C3E219ABF9}"/>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31" name="Picture 130">
            <a:extLst>
              <a:ext uri="{FF2B5EF4-FFF2-40B4-BE49-F238E27FC236}">
                <a16:creationId xmlns:a16="http://schemas.microsoft.com/office/drawing/2014/main" id="{CA1607F5-7852-5D53-6450-C35D8399E72E}"/>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0039735" y="3048406"/>
            <a:ext cx="2152265" cy="3809594"/>
          </a:xfrm>
          <a:prstGeom prst="rect">
            <a:avLst/>
          </a:prstGeom>
        </p:spPr>
      </p:pic>
      <p:grpSp>
        <p:nvGrpSpPr>
          <p:cNvPr id="3" name="Group 2">
            <a:extLst>
              <a:ext uri="{FF2B5EF4-FFF2-40B4-BE49-F238E27FC236}">
                <a16:creationId xmlns:a16="http://schemas.microsoft.com/office/drawing/2014/main" id="{14C58106-8ACA-288C-2190-270D769B7CDA}"/>
              </a:ext>
            </a:extLst>
          </p:cNvPr>
          <p:cNvGrpSpPr/>
          <p:nvPr/>
        </p:nvGrpSpPr>
        <p:grpSpPr>
          <a:xfrm>
            <a:off x="4644280" y="1134767"/>
            <a:ext cx="2795593" cy="216000"/>
            <a:chOff x="3133720" y="969899"/>
            <a:chExt cx="2795593" cy="216000"/>
          </a:xfrm>
        </p:grpSpPr>
        <p:sp>
          <p:nvSpPr>
            <p:cNvPr id="5" name="Rectangle: Rounded Corners 6">
              <a:extLst>
                <a:ext uri="{FF2B5EF4-FFF2-40B4-BE49-F238E27FC236}">
                  <a16:creationId xmlns:a16="http://schemas.microsoft.com/office/drawing/2014/main" id="{72A9C502-0F73-7433-7792-150BE02DC484}"/>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effective planning and communication</a:t>
              </a:r>
            </a:p>
          </p:txBody>
        </p:sp>
        <p:pic>
          <p:nvPicPr>
            <p:cNvPr id="6" name="Graphic 5">
              <a:extLst>
                <a:ext uri="{FF2B5EF4-FFF2-40B4-BE49-F238E27FC236}">
                  <a16:creationId xmlns:a16="http://schemas.microsoft.com/office/drawing/2014/main" id="{F24C9624-9F95-4815-D8A0-BB5426A453B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spTree>
    <p:extLst>
      <p:ext uri="{BB962C8B-B14F-4D97-AF65-F5344CB8AC3E}">
        <p14:creationId xmlns:p14="http://schemas.microsoft.com/office/powerpoint/2010/main" val="61830914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EFFA9-988C-B53C-47AF-5BF1238E2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793A2-47AE-FAB9-6F90-23053BAC14B1}"/>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K-12 Educator using Copilot Chat</a:t>
            </a:r>
          </a:p>
        </p:txBody>
      </p:sp>
      <p:sp>
        <p:nvSpPr>
          <p:cNvPr id="13" name="License">
            <a:extLst>
              <a:ext uri="{FF2B5EF4-FFF2-40B4-BE49-F238E27FC236}">
                <a16:creationId xmlns:a16="http://schemas.microsoft.com/office/drawing/2014/main" id="{6748BFA8-5FFC-81D0-4A0E-FCB2A43EFDCB}"/>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 Chat</a:t>
            </a:r>
          </a:p>
        </p:txBody>
      </p:sp>
      <p:sp>
        <p:nvSpPr>
          <p:cNvPr id="34" name="Level">
            <a:extLst>
              <a:ext uri="{FF2B5EF4-FFF2-40B4-BE49-F238E27FC236}">
                <a16:creationId xmlns:a16="http://schemas.microsoft.com/office/drawing/2014/main" id="{62782C54-AA75-C126-520F-03C92CE7583A}"/>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a:t>Start</a:t>
            </a:r>
          </a:p>
        </p:txBody>
      </p:sp>
      <p:sp>
        <p:nvSpPr>
          <p:cNvPr id="3" name="Benefits">
            <a:extLst>
              <a:ext uri="{FF2B5EF4-FFF2-40B4-BE49-F238E27FC236}">
                <a16:creationId xmlns:a16="http://schemas.microsoft.com/office/drawing/2014/main" id="{183BF2B1-813B-D44C-ABDB-F9BFE2E057B2}"/>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AFC06553-35E8-1630-EE1A-53BE8644A75A}"/>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25 minutes per day</a:t>
            </a:r>
          </a:p>
        </p:txBody>
      </p:sp>
      <p:pic>
        <p:nvPicPr>
          <p:cNvPr id="16" name="Graphic 15">
            <a:extLst>
              <a:ext uri="{FF2B5EF4-FFF2-40B4-BE49-F238E27FC236}">
                <a16:creationId xmlns:a16="http://schemas.microsoft.com/office/drawing/2014/main" id="{BCF1811A-7413-AAE7-58BE-82827E52CF7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573B6E1D-03D7-EEF9-17BE-EE1CA43187E7}"/>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plan lessons</a:t>
            </a:r>
          </a:p>
        </p:txBody>
      </p:sp>
      <p:pic>
        <p:nvPicPr>
          <p:cNvPr id="33" name="Graphic 32">
            <a:extLst>
              <a:ext uri="{FF2B5EF4-FFF2-40B4-BE49-F238E27FC236}">
                <a16:creationId xmlns:a16="http://schemas.microsoft.com/office/drawing/2014/main" id="{8058149F-174F-E3F7-175E-D6E24642005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16D8E346-4EEE-CAA9-47EA-5327CF277834}"/>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Increased communication</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E3C9E5E7-B44D-CAD8-BCAF-9C55CDA5CAA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813B2011-AA8C-837D-EFBB-5ACC7D0F9AF9}"/>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Name">
            <a:extLst>
              <a:ext uri="{FF2B5EF4-FFF2-40B4-BE49-F238E27FC236}">
                <a16:creationId xmlns:a16="http://schemas.microsoft.com/office/drawing/2014/main" id="{3462AFAE-68C9-862B-86E3-98188E0CD629}"/>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Dierdra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 K-12 Educator</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4F680B65-B9F5-E4D0-D86D-55E0E44FC91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pic>
        <p:nvPicPr>
          <p:cNvPr id="129" name="Picture 128" descr="A person holding a tabletgenerated">
            <a:extLst>
              <a:ext uri="{FF2B5EF4-FFF2-40B4-BE49-F238E27FC236}">
                <a16:creationId xmlns:a16="http://schemas.microsoft.com/office/drawing/2014/main" id="{F9929C66-2D82-6796-8F49-41A0DDCD3FB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777595" y="3267375"/>
            <a:ext cx="2446355" cy="3609499"/>
          </a:xfrm>
          <a:prstGeom prst="rect">
            <a:avLst/>
          </a:prstGeom>
        </p:spPr>
      </p:pic>
      <p:sp>
        <p:nvSpPr>
          <p:cNvPr id="82" name="Step 1 Title">
            <a:extLst>
              <a:ext uri="{FF2B5EF4-FFF2-40B4-BE49-F238E27FC236}">
                <a16:creationId xmlns:a16="http://schemas.microsoft.com/office/drawing/2014/main" id="{C38D55FC-3FA8-C0E8-DD96-DAEED3273EF9}"/>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7:00 am</a:t>
            </a:r>
          </a:p>
        </p:txBody>
      </p:sp>
      <p:sp>
        <p:nvSpPr>
          <p:cNvPr id="66" name="Step 1 Top">
            <a:extLst>
              <a:ext uri="{FF2B5EF4-FFF2-40B4-BE49-F238E27FC236}">
                <a16:creationId xmlns:a16="http://schemas.microsoft.com/office/drawing/2014/main" id="{F107CFF1-8613-5CF6-8ED6-13A0798BB6B0}"/>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Dierdra needs to catch up parent emails and critical messages from school administration, so she has Copilot draft a reply email to the head of school addressing her professional development plans. </a:t>
            </a:r>
          </a:p>
        </p:txBody>
      </p:sp>
      <p:pic>
        <p:nvPicPr>
          <p:cNvPr id="73" name="Picture 72">
            <a:hlinkClick r:id="rId11"/>
            <a:extLst>
              <a:ext uri="{FF2B5EF4-FFF2-40B4-BE49-F238E27FC236}">
                <a16:creationId xmlns:a16="http://schemas.microsoft.com/office/drawing/2014/main" id="{EDF97886-E548-EFDD-5C67-1E2B609CCAD1}"/>
              </a:ext>
              <a:ext uri="{C183D7F6-B498-43B3-948B-1728B52AA6E4}">
                <adec:decorative xmlns:adec="http://schemas.microsoft.com/office/drawing/2017/decorative" val="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903889" y="2753574"/>
            <a:ext cx="360000" cy="360000"/>
          </a:xfrm>
          <a:prstGeom prst="ellipse">
            <a:avLst/>
          </a:prstGeom>
          <a:solidFill>
            <a:srgbClr val="FFFFFF"/>
          </a:solidFill>
        </p:spPr>
      </p:pic>
      <p:sp>
        <p:nvSpPr>
          <p:cNvPr id="74" name="TextBox 73">
            <a:extLst>
              <a:ext uri="{FF2B5EF4-FFF2-40B4-BE49-F238E27FC236}">
                <a16:creationId xmlns:a16="http://schemas.microsoft.com/office/drawing/2014/main" id="{E3E542EF-7101-AA50-D853-877EE0159675}"/>
              </a:ext>
              <a:ext uri="{C183D7F6-B498-43B3-948B-1728B52AA6E4}">
                <adec:decorative xmlns:adec="http://schemas.microsoft.com/office/drawing/2017/decorative" val="0"/>
              </a:ext>
            </a:extLst>
          </p:cNvPr>
          <p:cNvSpPr txBox="1"/>
          <p:nvPr/>
        </p:nvSpPr>
        <p:spPr>
          <a:xfrm>
            <a:off x="1362840" y="2848936"/>
            <a:ext cx="12016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67" name="Step 1 Bottom">
            <a:extLst>
              <a:ext uri="{FF2B5EF4-FFF2-40B4-BE49-F238E27FC236}">
                <a16:creationId xmlns:a16="http://schemas.microsoft.com/office/drawing/2014/main" id="{0E94C3EB-C8A0-495F-273E-90478CB5C964}"/>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Easily catch up </a:t>
            </a:r>
            <a:r>
              <a:rPr lang="en-US" noProof="0" dirty="0"/>
              <a:t>on mail and focus on the most important messages to address. Use additional time to prepare for the day. </a:t>
            </a:r>
          </a:p>
        </p:txBody>
      </p:sp>
      <p:sp>
        <p:nvSpPr>
          <p:cNvPr id="84" name="Step 2 Title">
            <a:extLst>
              <a:ext uri="{FF2B5EF4-FFF2-40B4-BE49-F238E27FC236}">
                <a16:creationId xmlns:a16="http://schemas.microsoft.com/office/drawing/2014/main" id="{9F9F24D6-23B3-B056-0F18-55597F1A206A}"/>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8:15 am</a:t>
            </a:r>
          </a:p>
        </p:txBody>
      </p:sp>
      <p:sp>
        <p:nvSpPr>
          <p:cNvPr id="68" name="Step 2 Top">
            <a:extLst>
              <a:ext uri="{FF2B5EF4-FFF2-40B4-BE49-F238E27FC236}">
                <a16:creationId xmlns:a16="http://schemas.microsoft.com/office/drawing/2014/main" id="{019C2485-EBE7-0408-DD54-7E583E3993DF}"/>
              </a:ext>
            </a:extLst>
          </p:cNvPr>
          <p:cNvSpPr txBox="1">
            <a:spLocks/>
          </p:cNvSpPr>
          <p:nvPr/>
        </p:nvSpPr>
        <p:spPr>
          <a:xfrm>
            <a:off x="3776898"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err="1">
                <a:cs typeface="Segoe UI"/>
              </a:rPr>
              <a:t>Dierdra</a:t>
            </a:r>
            <a:r>
              <a:rPr lang="en-US" noProof="0">
                <a:cs typeface="Segoe UI"/>
              </a:rPr>
              <a:t> asks Copilot to create a lesson plan for each chapter of The Iliad that includes a reading, discussion, and writing assignment for the next unit. </a:t>
            </a:r>
          </a:p>
        </p:txBody>
      </p:sp>
      <p:pic>
        <p:nvPicPr>
          <p:cNvPr id="76" name="Picture 75">
            <a:hlinkClick r:id="rId11"/>
            <a:extLst>
              <a:ext uri="{FF2B5EF4-FFF2-40B4-BE49-F238E27FC236}">
                <a16:creationId xmlns:a16="http://schemas.microsoft.com/office/drawing/2014/main" id="{2F00FF95-C1F2-8C29-0509-0246EBAFB0E4}"/>
              </a:ext>
              <a:ext uri="{C183D7F6-B498-43B3-948B-1728B52AA6E4}">
                <adec:decorative xmlns:adec="http://schemas.microsoft.com/office/drawing/2017/decorative" val="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4003675" y="2753574"/>
            <a:ext cx="360000" cy="360000"/>
          </a:xfrm>
          <a:prstGeom prst="ellipse">
            <a:avLst/>
          </a:prstGeom>
          <a:solidFill>
            <a:srgbClr val="FFFFFF"/>
          </a:solidFill>
        </p:spPr>
      </p:pic>
      <p:sp>
        <p:nvSpPr>
          <p:cNvPr id="77" name="TextBox 76">
            <a:extLst>
              <a:ext uri="{FF2B5EF4-FFF2-40B4-BE49-F238E27FC236}">
                <a16:creationId xmlns:a16="http://schemas.microsoft.com/office/drawing/2014/main" id="{3CF82EDC-0120-FF31-B037-9DD76627D7AC}"/>
              </a:ext>
              <a:ext uri="{C183D7F6-B498-43B3-948B-1728B52AA6E4}">
                <adec:decorative xmlns:adec="http://schemas.microsoft.com/office/drawing/2017/decorative" val="0"/>
              </a:ext>
            </a:extLst>
          </p:cNvPr>
          <p:cNvSpPr txBox="1"/>
          <p:nvPr/>
        </p:nvSpPr>
        <p:spPr>
          <a:xfrm>
            <a:off x="4462626" y="2848936"/>
            <a:ext cx="126224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69" name="Step 2 Bottom">
            <a:extLst>
              <a:ext uri="{FF2B5EF4-FFF2-40B4-BE49-F238E27FC236}">
                <a16:creationId xmlns:a16="http://schemas.microsoft.com/office/drawing/2014/main" id="{E456751D-09CA-7577-F576-85C56C591A75}"/>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Get started </a:t>
            </a:r>
            <a:r>
              <a:rPr lang="en-US" noProof="0"/>
              <a:t>with a draft and spend more time working on the details based on the pacing of your class. </a:t>
            </a:r>
          </a:p>
        </p:txBody>
      </p:sp>
      <p:sp>
        <p:nvSpPr>
          <p:cNvPr id="83" name="Step 3 Title">
            <a:extLst>
              <a:ext uri="{FF2B5EF4-FFF2-40B4-BE49-F238E27FC236}">
                <a16:creationId xmlns:a16="http://schemas.microsoft.com/office/drawing/2014/main" id="{6001B8B8-7D53-C665-3800-2D768CF1F113}"/>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70" name="Step 3 Top">
            <a:extLst>
              <a:ext uri="{FF2B5EF4-FFF2-40B4-BE49-F238E27FC236}">
                <a16:creationId xmlns:a16="http://schemas.microsoft.com/office/drawing/2014/main" id="{DA87B185-AD35-8FA2-2549-65E72EA0A562}"/>
              </a:ext>
            </a:extLst>
          </p:cNvPr>
          <p:cNvSpPr txBox="1">
            <a:spLocks/>
          </p:cNvSpPr>
          <p:nvPr/>
        </p:nvSpPr>
        <p:spPr>
          <a:xfrm>
            <a:off x="6969595"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err="1">
                <a:cs typeface="Segoe UI"/>
              </a:rPr>
              <a:t>Dierdra</a:t>
            </a:r>
            <a:r>
              <a:rPr lang="en-US" noProof="0">
                <a:cs typeface="Segoe UI"/>
              </a:rPr>
              <a:t> uses Copilot to create various comprehension questions to use with her lesson plan and add differentiated learning activities for her students. </a:t>
            </a:r>
          </a:p>
        </p:txBody>
      </p:sp>
      <p:pic>
        <p:nvPicPr>
          <p:cNvPr id="79" name="Picture 78">
            <a:hlinkClick r:id="rId11"/>
            <a:extLst>
              <a:ext uri="{FF2B5EF4-FFF2-40B4-BE49-F238E27FC236}">
                <a16:creationId xmlns:a16="http://schemas.microsoft.com/office/drawing/2014/main" id="{1455DAA2-3795-37FC-0227-639A9996649B}"/>
              </a:ext>
              <a:ext uri="{C183D7F6-B498-43B3-948B-1728B52AA6E4}">
                <adec:decorative xmlns:adec="http://schemas.microsoft.com/office/drawing/2017/decorative" val="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7281015" y="2753574"/>
            <a:ext cx="360000" cy="360000"/>
          </a:xfrm>
          <a:prstGeom prst="ellipse">
            <a:avLst/>
          </a:prstGeom>
          <a:solidFill>
            <a:srgbClr val="FFFFFF"/>
          </a:solidFill>
        </p:spPr>
      </p:pic>
      <p:sp>
        <p:nvSpPr>
          <p:cNvPr id="80" name="TextBox 79">
            <a:extLst>
              <a:ext uri="{FF2B5EF4-FFF2-40B4-BE49-F238E27FC236}">
                <a16:creationId xmlns:a16="http://schemas.microsoft.com/office/drawing/2014/main" id="{56E05056-E87A-835F-467A-6FEC39C70689}"/>
              </a:ext>
              <a:ext uri="{C183D7F6-B498-43B3-948B-1728B52AA6E4}">
                <adec:decorative xmlns:adec="http://schemas.microsoft.com/office/drawing/2017/decorative" val="0"/>
              </a:ext>
            </a:extLst>
          </p:cNvPr>
          <p:cNvSpPr txBox="1"/>
          <p:nvPr/>
        </p:nvSpPr>
        <p:spPr>
          <a:xfrm>
            <a:off x="7739966" y="2848936"/>
            <a:ext cx="145718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71" name="Step 3 Bottom">
            <a:extLst>
              <a:ext uri="{FF2B5EF4-FFF2-40B4-BE49-F238E27FC236}">
                <a16:creationId xmlns:a16="http://schemas.microsoft.com/office/drawing/2014/main" id="{2ABC17B7-3640-AE5A-F21B-009F3FFFF1FE}"/>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Personalize learning </a:t>
            </a:r>
            <a:r>
              <a:rPr lang="en-US" noProof="0"/>
              <a:t>for students to ensure the class materials are provided in the way that works best for them. </a:t>
            </a:r>
          </a:p>
        </p:txBody>
      </p:sp>
      <p:sp>
        <p:nvSpPr>
          <p:cNvPr id="88" name="Step 4 Title">
            <a:extLst>
              <a:ext uri="{FF2B5EF4-FFF2-40B4-BE49-F238E27FC236}">
                <a16:creationId xmlns:a16="http://schemas.microsoft.com/office/drawing/2014/main" id="{094FAE4C-A7F0-1094-C501-C9E334A9B6E6}"/>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103" name="Step 4 Top">
            <a:extLst>
              <a:ext uri="{FF2B5EF4-FFF2-40B4-BE49-F238E27FC236}">
                <a16:creationId xmlns:a16="http://schemas.microsoft.com/office/drawing/2014/main" id="{3E4CA967-4D83-B538-ACF1-0349EC112EA5}"/>
              </a:ext>
            </a:extLst>
          </p:cNvPr>
          <p:cNvSpPr txBox="1">
            <a:spLocks/>
          </p:cNvSpPr>
          <p:nvPr/>
        </p:nvSpPr>
        <p:spPr>
          <a:xfrm>
            <a:off x="6969595"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err="1">
                <a:cs typeface="Segoe UI"/>
              </a:rPr>
              <a:t>Dierdra</a:t>
            </a:r>
            <a:r>
              <a:rPr lang="en-US" noProof="0">
                <a:cs typeface="Segoe UI"/>
              </a:rPr>
              <a:t> uses Copilot to create a gradebook spreadsheet to track her class participation and homework scores for her next literature unit. </a:t>
            </a:r>
          </a:p>
        </p:txBody>
      </p:sp>
      <p:pic>
        <p:nvPicPr>
          <p:cNvPr id="118" name="Picture 117">
            <a:hlinkClick r:id="rId11"/>
            <a:extLst>
              <a:ext uri="{FF2B5EF4-FFF2-40B4-BE49-F238E27FC236}">
                <a16:creationId xmlns:a16="http://schemas.microsoft.com/office/drawing/2014/main" id="{6AC212A5-ED26-F1F5-ECE7-A404C0D12F3E}"/>
              </a:ext>
              <a:ext uri="{C183D7F6-B498-43B3-948B-1728B52AA6E4}">
                <adec:decorative xmlns:adec="http://schemas.microsoft.com/office/drawing/2017/decorative" val="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7281015" y="5202331"/>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A46BE0A4-C55A-1DB0-C516-70B104619BF7}"/>
              </a:ext>
              <a:ext uri="{C183D7F6-B498-43B3-948B-1728B52AA6E4}">
                <adec:decorative xmlns:adec="http://schemas.microsoft.com/office/drawing/2017/decorative" val="0"/>
              </a:ext>
            </a:extLst>
          </p:cNvPr>
          <p:cNvSpPr txBox="1"/>
          <p:nvPr/>
        </p:nvSpPr>
        <p:spPr>
          <a:xfrm>
            <a:off x="7739966" y="5297693"/>
            <a:ext cx="1277910"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116" name="Step 4 Bottom">
            <a:extLst>
              <a:ext uri="{FF2B5EF4-FFF2-40B4-BE49-F238E27FC236}">
                <a16:creationId xmlns:a16="http://schemas.microsoft.com/office/drawing/2014/main" id="{141669C5-2DD5-464C-DD43-36DD9C393373}"/>
              </a:ext>
              <a:ext uri="{C183D7F6-B498-43B3-948B-1728B52AA6E4}">
                <adec:decorative xmlns:adec="http://schemas.microsoft.com/office/drawing/2017/decorative" val="0"/>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Effortlessly create spreadsheets </a:t>
            </a:r>
            <a:r>
              <a:rPr lang="en-US" noProof="0"/>
              <a:t>and use them to track student progress to gain insights over time to see where they might need more support. </a:t>
            </a:r>
          </a:p>
        </p:txBody>
      </p:sp>
      <p:sp>
        <p:nvSpPr>
          <p:cNvPr id="86" name="Step 5 Title">
            <a:extLst>
              <a:ext uri="{FF2B5EF4-FFF2-40B4-BE49-F238E27FC236}">
                <a16:creationId xmlns:a16="http://schemas.microsoft.com/office/drawing/2014/main" id="{29DDD882-AFD8-C842-6343-F3C11169D9F5}"/>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91" name="Step 5 Top">
            <a:extLst>
              <a:ext uri="{FF2B5EF4-FFF2-40B4-BE49-F238E27FC236}">
                <a16:creationId xmlns:a16="http://schemas.microsoft.com/office/drawing/2014/main" id="{7D4FF495-1182-E7CD-3B4D-B7081984CDF4}"/>
              </a:ext>
            </a:extLst>
          </p:cNvPr>
          <p:cNvSpPr txBox="1">
            <a:spLocks/>
          </p:cNvSpPr>
          <p:nvPr/>
        </p:nvSpPr>
        <p:spPr>
          <a:xfrm>
            <a:off x="3776898"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err="1">
                <a:cs typeface="Segoe UI"/>
              </a:rPr>
              <a:t>Dierdra</a:t>
            </a:r>
            <a:r>
              <a:rPr lang="en-US" noProof="0">
                <a:cs typeface="Segoe UI"/>
              </a:rPr>
              <a:t> missed the curriculum meeting while taking students to the library. She uses Copilot to review the meeting summary and research implementation next steps.</a:t>
            </a:r>
          </a:p>
        </p:txBody>
      </p:sp>
      <p:pic>
        <p:nvPicPr>
          <p:cNvPr id="124" name="Picture 123">
            <a:hlinkClick r:id="rId11"/>
            <a:extLst>
              <a:ext uri="{FF2B5EF4-FFF2-40B4-BE49-F238E27FC236}">
                <a16:creationId xmlns:a16="http://schemas.microsoft.com/office/drawing/2014/main" id="{EF4A9C1E-E62B-2FF5-F665-0C96A8D903BD}"/>
              </a:ext>
              <a:ext uri="{C183D7F6-B498-43B3-948B-1728B52AA6E4}">
                <adec:decorative xmlns:adec="http://schemas.microsoft.com/office/drawing/2017/decorative" val="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4003675" y="5202331"/>
            <a:ext cx="360000" cy="360000"/>
          </a:xfrm>
          <a:prstGeom prst="ellipse">
            <a:avLst/>
          </a:prstGeom>
          <a:solidFill>
            <a:srgbClr val="FFFFFF"/>
          </a:solidFill>
        </p:spPr>
      </p:pic>
      <p:sp>
        <p:nvSpPr>
          <p:cNvPr id="125" name="TextBox 124">
            <a:extLst>
              <a:ext uri="{FF2B5EF4-FFF2-40B4-BE49-F238E27FC236}">
                <a16:creationId xmlns:a16="http://schemas.microsoft.com/office/drawing/2014/main" id="{B78DE542-5828-DFE4-DF5F-E7FCA1C44991}"/>
              </a:ext>
              <a:ext uri="{C183D7F6-B498-43B3-948B-1728B52AA6E4}">
                <adec:decorative xmlns:adec="http://schemas.microsoft.com/office/drawing/2017/decorative" val="0"/>
              </a:ext>
            </a:extLst>
          </p:cNvPr>
          <p:cNvSpPr txBox="1"/>
          <p:nvPr/>
        </p:nvSpPr>
        <p:spPr>
          <a:xfrm>
            <a:off x="4462626" y="5297693"/>
            <a:ext cx="154929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97" name="Strep 5 Bottom">
            <a:extLst>
              <a:ext uri="{FF2B5EF4-FFF2-40B4-BE49-F238E27FC236}">
                <a16:creationId xmlns:a16="http://schemas.microsoft.com/office/drawing/2014/main" id="{67DC7D67-20DC-E7EE-1B34-56FC88C829DE}"/>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Avoid feeling behind </a:t>
            </a:r>
            <a:r>
              <a:rPr lang="en-US" noProof="0"/>
              <a:t>and stay connected while prioritizing time with students. </a:t>
            </a:r>
          </a:p>
        </p:txBody>
      </p:sp>
      <p:sp>
        <p:nvSpPr>
          <p:cNvPr id="85" name="Step 6 TItle">
            <a:extLst>
              <a:ext uri="{FF2B5EF4-FFF2-40B4-BE49-F238E27FC236}">
                <a16:creationId xmlns:a16="http://schemas.microsoft.com/office/drawing/2014/main" id="{00D4952C-FAE4-5497-C147-DD7D2AC03FA1}"/>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81" name="Step 6 Top">
            <a:extLst>
              <a:ext uri="{FF2B5EF4-FFF2-40B4-BE49-F238E27FC236}">
                <a16:creationId xmlns:a16="http://schemas.microsoft.com/office/drawing/2014/main" id="{6BE945F0-AE79-F0C3-26BF-B6E855C18895}"/>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err="1">
                <a:cs typeface="Segoe UI"/>
              </a:rPr>
              <a:t>Dierdra</a:t>
            </a:r>
            <a:r>
              <a:rPr lang="en-US" noProof="0">
                <a:cs typeface="Segoe UI"/>
              </a:rPr>
              <a:t> is making the final touches for tonight's meeting. She uses Copilot to quickly check for clarity and completeness.  </a:t>
            </a:r>
          </a:p>
        </p:txBody>
      </p:sp>
      <p:pic>
        <p:nvPicPr>
          <p:cNvPr id="127" name="Picture 126">
            <a:hlinkClick r:id="rId11"/>
            <a:extLst>
              <a:ext uri="{FF2B5EF4-FFF2-40B4-BE49-F238E27FC236}">
                <a16:creationId xmlns:a16="http://schemas.microsoft.com/office/drawing/2014/main" id="{10A05405-056B-6DEE-0465-9DDA31871C5F}"/>
              </a:ext>
              <a:ext uri="{C183D7F6-B498-43B3-948B-1728B52AA6E4}">
                <adec:decorative xmlns:adec="http://schemas.microsoft.com/office/drawing/2017/decorative" val="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903888" y="5202331"/>
            <a:ext cx="360000" cy="360000"/>
          </a:xfrm>
          <a:prstGeom prst="ellipse">
            <a:avLst/>
          </a:prstGeom>
          <a:solidFill>
            <a:srgbClr val="FFFFFF"/>
          </a:solidFill>
        </p:spPr>
      </p:pic>
      <p:sp>
        <p:nvSpPr>
          <p:cNvPr id="128" name="TextBox 127">
            <a:extLst>
              <a:ext uri="{FF2B5EF4-FFF2-40B4-BE49-F238E27FC236}">
                <a16:creationId xmlns:a16="http://schemas.microsoft.com/office/drawing/2014/main" id="{A0E940CB-9C85-40BE-8C62-9EF142EF7C4D}"/>
              </a:ext>
              <a:ext uri="{C183D7F6-B498-43B3-948B-1728B52AA6E4}">
                <adec:decorative xmlns:adec="http://schemas.microsoft.com/office/drawing/2017/decorative" val="0"/>
              </a:ext>
            </a:extLst>
          </p:cNvPr>
          <p:cNvSpPr txBox="1"/>
          <p:nvPr/>
        </p:nvSpPr>
        <p:spPr>
          <a:xfrm>
            <a:off x="1362839" y="5297693"/>
            <a:ext cx="127525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87" name="Step 6 Bottom">
            <a:extLst>
              <a:ext uri="{FF2B5EF4-FFF2-40B4-BE49-F238E27FC236}">
                <a16:creationId xmlns:a16="http://schemas.microsoft.com/office/drawing/2014/main" id="{DB7076CE-72F8-8EF5-0D85-A57DCFD97B8C}"/>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Bring your files to life </a:t>
            </a:r>
            <a:r>
              <a:rPr lang="en-US" noProof="0"/>
              <a:t>and focus on your ideas and final touches for the meeting. </a:t>
            </a:r>
          </a:p>
        </p:txBody>
      </p:sp>
    </p:spTree>
    <p:extLst>
      <p:ext uri="{BB962C8B-B14F-4D97-AF65-F5344CB8AC3E}">
        <p14:creationId xmlns:p14="http://schemas.microsoft.com/office/powerpoint/2010/main" val="420553461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A5EF-6B1F-A3BD-7849-B6380776C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5BD9B-25AE-9A4B-4508-2C2CA1B9F2CA}"/>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Law student using Copilot Chat</a:t>
            </a:r>
          </a:p>
        </p:txBody>
      </p:sp>
      <p:sp>
        <p:nvSpPr>
          <p:cNvPr id="13" name="License">
            <a:extLst>
              <a:ext uri="{FF2B5EF4-FFF2-40B4-BE49-F238E27FC236}">
                <a16:creationId xmlns:a16="http://schemas.microsoft.com/office/drawing/2014/main" id="{FB906810-D435-90C7-C6EA-79CEEBE4836B}"/>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 Chat</a:t>
            </a:r>
          </a:p>
        </p:txBody>
      </p:sp>
      <p:sp>
        <p:nvSpPr>
          <p:cNvPr id="34" name="Level">
            <a:extLst>
              <a:ext uri="{FF2B5EF4-FFF2-40B4-BE49-F238E27FC236}">
                <a16:creationId xmlns:a16="http://schemas.microsoft.com/office/drawing/2014/main" id="{E6E8D9F7-D08C-96C9-99D5-4EBB870DA9B8}"/>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a:t>Start</a:t>
            </a:r>
          </a:p>
        </p:txBody>
      </p:sp>
      <p:sp>
        <p:nvSpPr>
          <p:cNvPr id="3" name="Benefits">
            <a:extLst>
              <a:ext uri="{FF2B5EF4-FFF2-40B4-BE49-F238E27FC236}">
                <a16:creationId xmlns:a16="http://schemas.microsoft.com/office/drawing/2014/main" id="{AA7356F5-381F-55FA-98BD-56BFF6D04A30}"/>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45B0DB72-5ECF-3A22-6DE7-5158B0904248}"/>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45 minutes per day</a:t>
            </a:r>
          </a:p>
        </p:txBody>
      </p:sp>
      <p:pic>
        <p:nvPicPr>
          <p:cNvPr id="16" name="Graphic 15">
            <a:extLst>
              <a:ext uri="{FF2B5EF4-FFF2-40B4-BE49-F238E27FC236}">
                <a16:creationId xmlns:a16="http://schemas.microsoft.com/office/drawing/2014/main" id="{6EDD6AC7-C8CF-F223-76B6-E44F893E561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D929918A-8938-A45C-D7BC-C303DFFAE4EB}"/>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study</a:t>
            </a:r>
          </a:p>
        </p:txBody>
      </p:sp>
      <p:pic>
        <p:nvPicPr>
          <p:cNvPr id="33" name="Graphic 32">
            <a:extLst>
              <a:ext uri="{FF2B5EF4-FFF2-40B4-BE49-F238E27FC236}">
                <a16:creationId xmlns:a16="http://schemas.microsoft.com/office/drawing/2014/main" id="{A6327922-DB82-539C-E72A-D9E13FD91CC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34995E4C-3D16-6B6F-8CEF-824C0F493C36}"/>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Enhance experiences​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43CF8C32-0D72-3D9E-673A-2B29C8747D4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D4F39A6E-2BC9-6DF6-9127-9869A7E607D9}"/>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Name">
            <a:extLst>
              <a:ext uri="{FF2B5EF4-FFF2-40B4-BE49-F238E27FC236}">
                <a16:creationId xmlns:a16="http://schemas.microsoft.com/office/drawing/2014/main" id="{84F8D506-8B17-16E8-25CF-127F0A9A47E3}"/>
              </a:ext>
            </a:extLst>
          </p:cNvPr>
          <p:cNvSpPr txBox="1"/>
          <p:nvPr/>
        </p:nvSpPr>
        <p:spPr>
          <a:xfrm>
            <a:off x="10430234" y="1954918"/>
            <a:ext cx="1461442" cy="615553"/>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Alex</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 Law student</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7F3B57D0-1AEE-5610-B316-E49DA4E2AA4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74607BE1-2E8E-DACC-8F9B-7A4B56ADDD0A}"/>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8:15 am​</a:t>
            </a:r>
          </a:p>
        </p:txBody>
      </p:sp>
      <p:sp>
        <p:nvSpPr>
          <p:cNvPr id="66" name="Step 1 Top">
            <a:extLst>
              <a:ext uri="{FF2B5EF4-FFF2-40B4-BE49-F238E27FC236}">
                <a16:creationId xmlns:a16="http://schemas.microsoft.com/office/drawing/2014/main" id="{AEF830BA-90BF-C79B-E2B0-C4942A6DF43A}"/>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needs to connect with her professor before lecture for the day, so she has Copilot Chat draft an email addressing her questions regarding the amicus brief requirements. </a:t>
            </a:r>
          </a:p>
        </p:txBody>
      </p:sp>
      <p:pic>
        <p:nvPicPr>
          <p:cNvPr id="73" name="Picture 72">
            <a:hlinkClick r:id="rId10"/>
            <a:extLst>
              <a:ext uri="{FF2B5EF4-FFF2-40B4-BE49-F238E27FC236}">
                <a16:creationId xmlns:a16="http://schemas.microsoft.com/office/drawing/2014/main" id="{D19968F6-2BDD-9C7E-531F-AE444D6685DF}"/>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903889" y="2753574"/>
            <a:ext cx="360000" cy="360000"/>
          </a:xfrm>
          <a:prstGeom prst="ellipse">
            <a:avLst/>
          </a:prstGeom>
          <a:solidFill>
            <a:srgbClr val="FFFFFF"/>
          </a:solidFill>
        </p:spPr>
      </p:pic>
      <p:sp>
        <p:nvSpPr>
          <p:cNvPr id="74" name="TextBox 73">
            <a:extLst>
              <a:ext uri="{FF2B5EF4-FFF2-40B4-BE49-F238E27FC236}">
                <a16:creationId xmlns:a16="http://schemas.microsoft.com/office/drawing/2014/main" id="{92F02F3B-6E00-D744-FAD3-C7119EDE4F95}"/>
              </a:ext>
              <a:ext uri="{C183D7F6-B498-43B3-948B-1728B52AA6E4}">
                <adec:decorative xmlns:adec="http://schemas.microsoft.com/office/drawing/2017/decorative" val="0"/>
              </a:ext>
            </a:extLst>
          </p:cNvPr>
          <p:cNvSpPr txBox="1"/>
          <p:nvPr/>
        </p:nvSpPr>
        <p:spPr>
          <a:xfrm>
            <a:off x="1362840" y="2848936"/>
            <a:ext cx="12016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67" name="Step 1 Bottom">
            <a:extLst>
              <a:ext uri="{FF2B5EF4-FFF2-40B4-BE49-F238E27FC236}">
                <a16:creationId xmlns:a16="http://schemas.microsoft.com/office/drawing/2014/main" id="{2E0A2AC3-CF68-8496-F6FB-66BCEA9E347C}"/>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Easily catch up </a:t>
            </a:r>
            <a:r>
              <a:rPr lang="en-US" noProof="0" dirty="0"/>
              <a:t>on mail and focus on the most important messages to address. Use additional time to prepare for the day. </a:t>
            </a:r>
          </a:p>
        </p:txBody>
      </p:sp>
      <p:sp>
        <p:nvSpPr>
          <p:cNvPr id="84" name="Step 2 Title">
            <a:extLst>
              <a:ext uri="{FF2B5EF4-FFF2-40B4-BE49-F238E27FC236}">
                <a16:creationId xmlns:a16="http://schemas.microsoft.com/office/drawing/2014/main" id="{B90B1A8A-376C-0B18-3D2D-49F5A4E0B726}"/>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8:45 am</a:t>
            </a:r>
          </a:p>
        </p:txBody>
      </p:sp>
      <p:sp>
        <p:nvSpPr>
          <p:cNvPr id="68" name="Step 2 Top">
            <a:extLst>
              <a:ext uri="{FF2B5EF4-FFF2-40B4-BE49-F238E27FC236}">
                <a16:creationId xmlns:a16="http://schemas.microsoft.com/office/drawing/2014/main" id="{1F6869D3-7DB9-B9A8-E772-ACBF6F250255}"/>
              </a:ext>
            </a:extLst>
          </p:cNvPr>
          <p:cNvSpPr txBox="1">
            <a:spLocks/>
          </p:cNvSpPr>
          <p:nvPr/>
        </p:nvSpPr>
        <p:spPr>
          <a:xfrm>
            <a:off x="3776898"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asks Copilot Chat to create an outline for today's chapter of the criminal law textbook so she can organize her notes accordingly before the lecture begins. </a:t>
            </a:r>
          </a:p>
        </p:txBody>
      </p:sp>
      <p:pic>
        <p:nvPicPr>
          <p:cNvPr id="76" name="Picture 75">
            <a:hlinkClick r:id="rId10"/>
            <a:extLst>
              <a:ext uri="{FF2B5EF4-FFF2-40B4-BE49-F238E27FC236}">
                <a16:creationId xmlns:a16="http://schemas.microsoft.com/office/drawing/2014/main" id="{3AD798BF-84D9-B5ED-34AA-F2377DF489B7}"/>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4003675" y="2753574"/>
            <a:ext cx="360000" cy="360000"/>
          </a:xfrm>
          <a:prstGeom prst="ellipse">
            <a:avLst/>
          </a:prstGeom>
          <a:solidFill>
            <a:srgbClr val="FFFFFF"/>
          </a:solidFill>
        </p:spPr>
      </p:pic>
      <p:sp>
        <p:nvSpPr>
          <p:cNvPr id="77" name="TextBox 76">
            <a:extLst>
              <a:ext uri="{FF2B5EF4-FFF2-40B4-BE49-F238E27FC236}">
                <a16:creationId xmlns:a16="http://schemas.microsoft.com/office/drawing/2014/main" id="{18ADEAA3-BC18-604A-B537-50F973DC4185}"/>
              </a:ext>
              <a:ext uri="{C183D7F6-B498-43B3-948B-1728B52AA6E4}">
                <adec:decorative xmlns:adec="http://schemas.microsoft.com/office/drawing/2017/decorative" val="0"/>
              </a:ext>
            </a:extLst>
          </p:cNvPr>
          <p:cNvSpPr txBox="1"/>
          <p:nvPr/>
        </p:nvSpPr>
        <p:spPr>
          <a:xfrm>
            <a:off x="4462626" y="2848936"/>
            <a:ext cx="126224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69" name="Step 2 Bottom">
            <a:extLst>
              <a:ext uri="{FF2B5EF4-FFF2-40B4-BE49-F238E27FC236}">
                <a16:creationId xmlns:a16="http://schemas.microsoft.com/office/drawing/2014/main" id="{FF078704-CD94-65AA-CE66-9AC42B0E533C}"/>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Get started </a:t>
            </a:r>
            <a:r>
              <a:rPr lang="en-US" noProof="0" dirty="0"/>
              <a:t>with a draft or outline and spend more time working on the details based on the pacing of your assignments. </a:t>
            </a:r>
          </a:p>
        </p:txBody>
      </p:sp>
      <p:sp>
        <p:nvSpPr>
          <p:cNvPr id="83" name="Step 3 Title">
            <a:extLst>
              <a:ext uri="{FF2B5EF4-FFF2-40B4-BE49-F238E27FC236}">
                <a16:creationId xmlns:a16="http://schemas.microsoft.com/office/drawing/2014/main" id="{8A678699-0961-8F1A-8602-51E6B89B21F7}"/>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11:00 am</a:t>
            </a:r>
          </a:p>
        </p:txBody>
      </p:sp>
      <p:sp>
        <p:nvSpPr>
          <p:cNvPr id="70" name="Step 3 Top">
            <a:extLst>
              <a:ext uri="{FF2B5EF4-FFF2-40B4-BE49-F238E27FC236}">
                <a16:creationId xmlns:a16="http://schemas.microsoft.com/office/drawing/2014/main" id="{BC96825B-1BE3-FBD2-2094-CAC4DB4C4848}"/>
              </a:ext>
            </a:extLst>
          </p:cNvPr>
          <p:cNvSpPr txBox="1">
            <a:spLocks/>
          </p:cNvSpPr>
          <p:nvPr/>
        </p:nvSpPr>
        <p:spPr>
          <a:xfrm>
            <a:off x="6969595"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creates a study guide with Copilot Chat as her personal study assistant to test her comprehension as she preps for her midterm exams. </a:t>
            </a:r>
          </a:p>
        </p:txBody>
      </p:sp>
      <p:pic>
        <p:nvPicPr>
          <p:cNvPr id="79" name="Picture 78">
            <a:hlinkClick r:id="rId10"/>
            <a:extLst>
              <a:ext uri="{FF2B5EF4-FFF2-40B4-BE49-F238E27FC236}">
                <a16:creationId xmlns:a16="http://schemas.microsoft.com/office/drawing/2014/main" id="{5CFFDA58-4E9F-4236-D1F7-55A6CF17BCD8}"/>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7281015" y="2753574"/>
            <a:ext cx="360000" cy="360000"/>
          </a:xfrm>
          <a:prstGeom prst="ellipse">
            <a:avLst/>
          </a:prstGeom>
          <a:solidFill>
            <a:srgbClr val="FFFFFF"/>
          </a:solidFill>
        </p:spPr>
      </p:pic>
      <p:sp>
        <p:nvSpPr>
          <p:cNvPr id="80" name="TextBox 79">
            <a:extLst>
              <a:ext uri="{FF2B5EF4-FFF2-40B4-BE49-F238E27FC236}">
                <a16:creationId xmlns:a16="http://schemas.microsoft.com/office/drawing/2014/main" id="{FE28709C-DBD6-75F0-28B6-8C80746B41BE}"/>
              </a:ext>
              <a:ext uri="{C183D7F6-B498-43B3-948B-1728B52AA6E4}">
                <adec:decorative xmlns:adec="http://schemas.microsoft.com/office/drawing/2017/decorative" val="0"/>
              </a:ext>
            </a:extLst>
          </p:cNvPr>
          <p:cNvSpPr txBox="1"/>
          <p:nvPr/>
        </p:nvSpPr>
        <p:spPr>
          <a:xfrm>
            <a:off x="7739966" y="2848936"/>
            <a:ext cx="145718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71" name="Step 3 Bottom">
            <a:extLst>
              <a:ext uri="{FF2B5EF4-FFF2-40B4-BE49-F238E27FC236}">
                <a16:creationId xmlns:a16="http://schemas.microsoft.com/office/drawing/2014/main" id="{C3E87ED3-4C52-7729-C988-12AE978F904B}"/>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Personalize learning </a:t>
            </a:r>
            <a:r>
              <a:rPr lang="en-US" noProof="0" dirty="0"/>
              <a:t>for knowledge checks and study assistance to ensure you master the concepts presented in your class materials.​</a:t>
            </a:r>
          </a:p>
        </p:txBody>
      </p:sp>
      <p:sp>
        <p:nvSpPr>
          <p:cNvPr id="88" name="Step 4 Title">
            <a:extLst>
              <a:ext uri="{FF2B5EF4-FFF2-40B4-BE49-F238E27FC236}">
                <a16:creationId xmlns:a16="http://schemas.microsoft.com/office/drawing/2014/main" id="{8AE68B17-1C02-E1F8-3E51-BAEC0B1E83E2}"/>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11:30 am</a:t>
            </a:r>
          </a:p>
        </p:txBody>
      </p:sp>
      <p:sp>
        <p:nvSpPr>
          <p:cNvPr id="103" name="Step 4 Top">
            <a:extLst>
              <a:ext uri="{FF2B5EF4-FFF2-40B4-BE49-F238E27FC236}">
                <a16:creationId xmlns:a16="http://schemas.microsoft.com/office/drawing/2014/main" id="{BFCD5308-FEAD-7D94-8DA2-097EBE6136AB}"/>
              </a:ext>
            </a:extLst>
          </p:cNvPr>
          <p:cNvSpPr txBox="1">
            <a:spLocks/>
          </p:cNvSpPr>
          <p:nvPr/>
        </p:nvSpPr>
        <p:spPr>
          <a:xfrm>
            <a:off x="6969595"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Copilot Chat assists Alex in researching various cases for her criminal law project, enabling her to ask questions to go beyond surface level information. ​</a:t>
            </a:r>
          </a:p>
        </p:txBody>
      </p:sp>
      <p:pic>
        <p:nvPicPr>
          <p:cNvPr id="118" name="Picture 117">
            <a:hlinkClick r:id="rId10"/>
            <a:extLst>
              <a:ext uri="{FF2B5EF4-FFF2-40B4-BE49-F238E27FC236}">
                <a16:creationId xmlns:a16="http://schemas.microsoft.com/office/drawing/2014/main" id="{B5DD89B2-2923-ED52-1010-67B73E9D77AE}"/>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7281015" y="5202331"/>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9FC8B63D-F985-1675-BE86-C6C13E80A204}"/>
              </a:ext>
              <a:ext uri="{C183D7F6-B498-43B3-948B-1728B52AA6E4}">
                <adec:decorative xmlns:adec="http://schemas.microsoft.com/office/drawing/2017/decorative" val="0"/>
              </a:ext>
            </a:extLst>
          </p:cNvPr>
          <p:cNvSpPr txBox="1"/>
          <p:nvPr/>
        </p:nvSpPr>
        <p:spPr>
          <a:xfrm>
            <a:off x="7739966" y="5297693"/>
            <a:ext cx="1277910"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116" name="Step 4 Bottom">
            <a:extLst>
              <a:ext uri="{FF2B5EF4-FFF2-40B4-BE49-F238E27FC236}">
                <a16:creationId xmlns:a16="http://schemas.microsoft.com/office/drawing/2014/main" id="{294A8C2C-E839-B5E3-B9A2-3E5CB8911055}"/>
              </a:ext>
              <a:ext uri="{C183D7F6-B498-43B3-948B-1728B52AA6E4}">
                <adec:decorative xmlns:adec="http://schemas.microsoft.com/office/drawing/2017/decorative" val="0"/>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Dive deeper into content</a:t>
            </a:r>
            <a:r>
              <a:rPr lang="en-US" noProof="0" dirty="0"/>
              <a:t> with case summaries, and the ability to explore research and ask questions to improve understanding.</a:t>
            </a:r>
          </a:p>
        </p:txBody>
      </p:sp>
      <p:sp>
        <p:nvSpPr>
          <p:cNvPr id="86" name="Step 5 Title">
            <a:extLst>
              <a:ext uri="{FF2B5EF4-FFF2-40B4-BE49-F238E27FC236}">
                <a16:creationId xmlns:a16="http://schemas.microsoft.com/office/drawing/2014/main" id="{77F20DD7-F05B-71BD-E351-395C12A02703}"/>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3:00 pm</a:t>
            </a:r>
          </a:p>
        </p:txBody>
      </p:sp>
      <p:sp>
        <p:nvSpPr>
          <p:cNvPr id="91" name="Step 5 Top">
            <a:extLst>
              <a:ext uri="{FF2B5EF4-FFF2-40B4-BE49-F238E27FC236}">
                <a16:creationId xmlns:a16="http://schemas.microsoft.com/office/drawing/2014/main" id="{0F44EC87-2B7C-4916-2CF1-2550CE57E2D7}"/>
              </a:ext>
            </a:extLst>
          </p:cNvPr>
          <p:cNvSpPr txBox="1">
            <a:spLocks/>
          </p:cNvSpPr>
          <p:nvPr/>
        </p:nvSpPr>
        <p:spPr>
          <a:xfrm>
            <a:off x="3776898"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enlists Copilot Chat to provide feedback on her resume with relevant keywords and phrases that highlight her legal skills, qualifications, and professional development. ​</a:t>
            </a:r>
          </a:p>
        </p:txBody>
      </p:sp>
      <p:pic>
        <p:nvPicPr>
          <p:cNvPr id="124" name="Picture 123">
            <a:hlinkClick r:id="rId10"/>
            <a:extLst>
              <a:ext uri="{FF2B5EF4-FFF2-40B4-BE49-F238E27FC236}">
                <a16:creationId xmlns:a16="http://schemas.microsoft.com/office/drawing/2014/main" id="{C5DEA795-1177-213D-2750-EABC157676CC}"/>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4003675" y="5202331"/>
            <a:ext cx="360000" cy="360000"/>
          </a:xfrm>
          <a:prstGeom prst="ellipse">
            <a:avLst/>
          </a:prstGeom>
          <a:solidFill>
            <a:srgbClr val="FFFFFF"/>
          </a:solidFill>
        </p:spPr>
      </p:pic>
      <p:sp>
        <p:nvSpPr>
          <p:cNvPr id="125" name="TextBox 124">
            <a:extLst>
              <a:ext uri="{FF2B5EF4-FFF2-40B4-BE49-F238E27FC236}">
                <a16:creationId xmlns:a16="http://schemas.microsoft.com/office/drawing/2014/main" id="{B37D61C8-9DF6-386F-2F04-7C50D5EB1754}"/>
              </a:ext>
              <a:ext uri="{C183D7F6-B498-43B3-948B-1728B52AA6E4}">
                <adec:decorative xmlns:adec="http://schemas.microsoft.com/office/drawing/2017/decorative" val="0"/>
              </a:ext>
            </a:extLst>
          </p:cNvPr>
          <p:cNvSpPr txBox="1"/>
          <p:nvPr/>
        </p:nvSpPr>
        <p:spPr>
          <a:xfrm>
            <a:off x="4462626" y="5297693"/>
            <a:ext cx="154929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97" name="Strep 5 Bottom">
            <a:extLst>
              <a:ext uri="{FF2B5EF4-FFF2-40B4-BE49-F238E27FC236}">
                <a16:creationId xmlns:a16="http://schemas.microsoft.com/office/drawing/2014/main" id="{DB13786C-4BB3-F15C-A836-12C3FA2DB26D}"/>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Stand out </a:t>
            </a:r>
            <a:r>
              <a:rPr lang="en-US" noProof="0" dirty="0"/>
              <a:t>against the competition with a  detailed resume and personalized cover letter to secure the desired internship or clerkship.​</a:t>
            </a:r>
          </a:p>
        </p:txBody>
      </p:sp>
      <p:sp>
        <p:nvSpPr>
          <p:cNvPr id="85" name="Step 6 TItle">
            <a:extLst>
              <a:ext uri="{FF2B5EF4-FFF2-40B4-BE49-F238E27FC236}">
                <a16:creationId xmlns:a16="http://schemas.microsoft.com/office/drawing/2014/main" id="{A3BED463-37BB-E5F7-E5A5-4471331A6A18}"/>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4:30 pm</a:t>
            </a:r>
          </a:p>
        </p:txBody>
      </p:sp>
      <p:sp>
        <p:nvSpPr>
          <p:cNvPr id="81" name="Step 6 Top">
            <a:extLst>
              <a:ext uri="{FF2B5EF4-FFF2-40B4-BE49-F238E27FC236}">
                <a16:creationId xmlns:a16="http://schemas.microsoft.com/office/drawing/2014/main" id="{6D02B1AD-39EE-AC04-06F4-A3259B557C41}"/>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preps for tonight’s networking event using Copilot Chat to research attendees and prepare introductions based on relationships she hopes to build.​ </a:t>
            </a:r>
          </a:p>
        </p:txBody>
      </p:sp>
      <p:pic>
        <p:nvPicPr>
          <p:cNvPr id="127" name="Picture 126">
            <a:hlinkClick r:id="rId10"/>
            <a:extLst>
              <a:ext uri="{FF2B5EF4-FFF2-40B4-BE49-F238E27FC236}">
                <a16:creationId xmlns:a16="http://schemas.microsoft.com/office/drawing/2014/main" id="{5BCEA16E-AB60-69F6-24C9-77AD5871A051}"/>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903888" y="5202331"/>
            <a:ext cx="360000" cy="360000"/>
          </a:xfrm>
          <a:prstGeom prst="ellipse">
            <a:avLst/>
          </a:prstGeom>
          <a:solidFill>
            <a:srgbClr val="FFFFFF"/>
          </a:solidFill>
        </p:spPr>
      </p:pic>
      <p:sp>
        <p:nvSpPr>
          <p:cNvPr id="128" name="TextBox 127">
            <a:extLst>
              <a:ext uri="{FF2B5EF4-FFF2-40B4-BE49-F238E27FC236}">
                <a16:creationId xmlns:a16="http://schemas.microsoft.com/office/drawing/2014/main" id="{457BD572-56F8-5724-2EE7-B123D07A97AB}"/>
              </a:ext>
              <a:ext uri="{C183D7F6-B498-43B3-948B-1728B52AA6E4}">
                <adec:decorative xmlns:adec="http://schemas.microsoft.com/office/drawing/2017/decorative" val="0"/>
              </a:ext>
            </a:extLst>
          </p:cNvPr>
          <p:cNvSpPr txBox="1"/>
          <p:nvPr/>
        </p:nvSpPr>
        <p:spPr>
          <a:xfrm>
            <a:off x="1362839" y="5297693"/>
            <a:ext cx="127525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87" name="Step 6 Bottom">
            <a:extLst>
              <a:ext uri="{FF2B5EF4-FFF2-40B4-BE49-F238E27FC236}">
                <a16:creationId xmlns:a16="http://schemas.microsoft.com/office/drawing/2014/main" id="{F09D2B5D-FD27-896E-4CD7-22C598D4E6B8}"/>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Effortlessly research</a:t>
            </a:r>
            <a:r>
              <a:rPr lang="en-US" noProof="0" dirty="0"/>
              <a:t> and prepare to give details about yourself efficiently and professionally. </a:t>
            </a:r>
          </a:p>
        </p:txBody>
      </p:sp>
      <p:pic>
        <p:nvPicPr>
          <p:cNvPr id="1026" name="Picture 2" descr="A young person holding a pencil&#10;&#10;Description automatically generated">
            <a:extLst>
              <a:ext uri="{FF2B5EF4-FFF2-40B4-BE49-F238E27FC236}">
                <a16:creationId xmlns:a16="http://schemas.microsoft.com/office/drawing/2014/main" id="{F41E54D8-D6FC-5787-EA76-C973C3CDF915}"/>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flipH="1">
            <a:off x="9949075" y="3916275"/>
            <a:ext cx="2325461" cy="294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08281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A4458-EEA6-9997-5892-B82701D75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6B47F-AE6D-2B94-1EFA-F631527F6A6B}"/>
              </a:ext>
            </a:extLst>
          </p:cNvPr>
          <p:cNvSpPr>
            <a:spLocks noGrp="1"/>
          </p:cNvSpPr>
          <p:nvPr>
            <p:ph type="title"/>
          </p:nvPr>
        </p:nvSpPr>
        <p:spPr>
          <a:xfrm>
            <a:off x="584200" y="387766"/>
            <a:ext cx="5672544" cy="526298"/>
          </a:xfrm>
        </p:spPr>
        <p:txBody>
          <a:bodyPr/>
          <a:lstStyle/>
          <a:p>
            <a:r>
              <a:rPr lang="en-US" noProof="0" dirty="0"/>
              <a:t>A day in the life of an </a:t>
            </a:r>
            <a:br>
              <a:rPr lang="en-US" noProof="0" dirty="0"/>
            </a:br>
            <a:r>
              <a:rPr lang="en-US" noProof="0" dirty="0"/>
              <a:t>MBA student using Copilot Chat</a:t>
            </a:r>
          </a:p>
        </p:txBody>
      </p:sp>
      <p:sp>
        <p:nvSpPr>
          <p:cNvPr id="8" name="Available with">
            <a:extLst>
              <a:ext uri="{FF2B5EF4-FFF2-40B4-BE49-F238E27FC236}">
                <a16:creationId xmlns:a16="http://schemas.microsoft.com/office/drawing/2014/main" id="{767D6483-8C9A-D5A6-BFBA-746201964AEE}"/>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B7AA740D-766B-B9E2-74D0-F27D05AA9640}"/>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 Chat</a:t>
            </a:r>
          </a:p>
        </p:txBody>
      </p:sp>
      <p:sp>
        <p:nvSpPr>
          <p:cNvPr id="7" name="Scenario Level">
            <a:extLst>
              <a:ext uri="{FF2B5EF4-FFF2-40B4-BE49-F238E27FC236}">
                <a16:creationId xmlns:a16="http://schemas.microsoft.com/office/drawing/2014/main" id="{E16BB6A5-1073-D915-0CEE-22982C6817C5}"/>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AFDD8C9D-ECD6-AB91-29E9-45E34C63B766}"/>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a:t>Start</a:t>
            </a:r>
          </a:p>
        </p:txBody>
      </p:sp>
      <p:sp>
        <p:nvSpPr>
          <p:cNvPr id="3" name="Benefits">
            <a:extLst>
              <a:ext uri="{FF2B5EF4-FFF2-40B4-BE49-F238E27FC236}">
                <a16:creationId xmlns:a16="http://schemas.microsoft.com/office/drawing/2014/main" id="{BE6945C9-165B-A8A9-9E21-41026A27EEF0}"/>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D1D5312F-0E2F-733D-CC9A-4317A8D59404}"/>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45 minutes per day</a:t>
            </a:r>
          </a:p>
        </p:txBody>
      </p:sp>
      <p:pic>
        <p:nvPicPr>
          <p:cNvPr id="16" name="Graphic 15">
            <a:extLst>
              <a:ext uri="{FF2B5EF4-FFF2-40B4-BE49-F238E27FC236}">
                <a16:creationId xmlns:a16="http://schemas.microsoft.com/office/drawing/2014/main" id="{15F72FE0-0CF1-8AB9-D9D7-F3BC7A6FEF3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D92D27AB-97A8-D893-B6BA-5B21B7559A0A}"/>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study</a:t>
            </a:r>
          </a:p>
        </p:txBody>
      </p:sp>
      <p:pic>
        <p:nvPicPr>
          <p:cNvPr id="33" name="Graphic 32">
            <a:extLst>
              <a:ext uri="{FF2B5EF4-FFF2-40B4-BE49-F238E27FC236}">
                <a16:creationId xmlns:a16="http://schemas.microsoft.com/office/drawing/2014/main" id="{AE227F0D-4F83-114D-585F-09714CB5291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09B32D31-CBFA-FD50-71F1-36EEA254B357}"/>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Enhance experiences​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BB56C091-7AEC-735A-D040-0B315C04201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6B065BB1-CDF7-71DF-BA19-917309ED3E0F}"/>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1A956CE4-C94A-D9D9-1286-44D7A9ABBC7C}"/>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562705E8-096F-ECF0-35BD-13F585CEE990}"/>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668084BE-C054-E964-CFCF-00628CE6AC2A}"/>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54F1F68B-B7E3-FE92-B011-8A50B7AE5B37}"/>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Megan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an MBA student</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B30CA055-AC5F-6AEB-AA18-7C39C6878F3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1DFD1AEA-8378-3C9D-A82F-D44E5B30366C}"/>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7:00 am​</a:t>
            </a:r>
          </a:p>
        </p:txBody>
      </p:sp>
      <p:sp>
        <p:nvSpPr>
          <p:cNvPr id="66" name="Step 1 Top">
            <a:extLst>
              <a:ext uri="{FF2B5EF4-FFF2-40B4-BE49-F238E27FC236}">
                <a16:creationId xmlns:a16="http://schemas.microsoft.com/office/drawing/2014/main" id="{98C5A7C1-295A-EF2F-28CE-FD0B5EC7012A}"/>
              </a:ext>
            </a:extLst>
          </p:cNvPr>
          <p:cNvSpPr txBox="1">
            <a:spLocks/>
          </p:cNvSpPr>
          <p:nvPr/>
        </p:nvSpPr>
        <p:spPr>
          <a:xfrm>
            <a:off x="584200"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needs to plan her day, and with the help of Copilot Chat , she can draft notes to her professor and group partners about the upcoming project.​</a:t>
            </a:r>
          </a:p>
        </p:txBody>
      </p:sp>
      <p:pic>
        <p:nvPicPr>
          <p:cNvPr id="73" name="Picture 72">
            <a:hlinkClick r:id="rId10"/>
            <a:extLst>
              <a:ext uri="{FF2B5EF4-FFF2-40B4-BE49-F238E27FC236}">
                <a16:creationId xmlns:a16="http://schemas.microsoft.com/office/drawing/2014/main" id="{4F7C7260-1F0C-9117-80AC-54C6CAB8EC0A}"/>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903889" y="2753574"/>
            <a:ext cx="360000" cy="360000"/>
          </a:xfrm>
          <a:prstGeom prst="ellipse">
            <a:avLst/>
          </a:prstGeom>
          <a:solidFill>
            <a:srgbClr val="FFFFFF"/>
          </a:solidFill>
        </p:spPr>
      </p:pic>
      <p:sp>
        <p:nvSpPr>
          <p:cNvPr id="74" name="TextBox 73">
            <a:extLst>
              <a:ext uri="{FF2B5EF4-FFF2-40B4-BE49-F238E27FC236}">
                <a16:creationId xmlns:a16="http://schemas.microsoft.com/office/drawing/2014/main" id="{0B1C156D-D04F-9006-2918-E39C2C4104EC}"/>
              </a:ext>
              <a:ext uri="{C183D7F6-B498-43B3-948B-1728B52AA6E4}">
                <adec:decorative xmlns:adec="http://schemas.microsoft.com/office/drawing/2017/decorative" val="0"/>
              </a:ext>
            </a:extLst>
          </p:cNvPr>
          <p:cNvSpPr txBox="1"/>
          <p:nvPr/>
        </p:nvSpPr>
        <p:spPr>
          <a:xfrm>
            <a:off x="1362840" y="2848936"/>
            <a:ext cx="12016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67" name="Step 1 Bottom">
            <a:extLst>
              <a:ext uri="{FF2B5EF4-FFF2-40B4-BE49-F238E27FC236}">
                <a16:creationId xmlns:a16="http://schemas.microsoft.com/office/drawing/2014/main" id="{7826C068-3A56-A0F7-2772-C6C974ABB8AD}"/>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Easily manage your time </a:t>
            </a:r>
            <a:r>
              <a:rPr lang="en-US" noProof="0" dirty="0"/>
              <a:t>with content creation to help manage your schedule to complete coursework on time. </a:t>
            </a:r>
          </a:p>
        </p:txBody>
      </p:sp>
      <p:sp>
        <p:nvSpPr>
          <p:cNvPr id="84" name="Step 2 Title">
            <a:extLst>
              <a:ext uri="{FF2B5EF4-FFF2-40B4-BE49-F238E27FC236}">
                <a16:creationId xmlns:a16="http://schemas.microsoft.com/office/drawing/2014/main" id="{BE8FEF8C-4A45-6D82-6AA8-C3576E11FD51}"/>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8:35 am</a:t>
            </a:r>
          </a:p>
        </p:txBody>
      </p:sp>
      <p:sp>
        <p:nvSpPr>
          <p:cNvPr id="68" name="Step 2 Top">
            <a:extLst>
              <a:ext uri="{FF2B5EF4-FFF2-40B4-BE49-F238E27FC236}">
                <a16:creationId xmlns:a16="http://schemas.microsoft.com/office/drawing/2014/main" id="{E25F3E26-753F-E880-0768-FADEAD590753}"/>
              </a:ext>
            </a:extLst>
          </p:cNvPr>
          <p:cNvSpPr txBox="1">
            <a:spLocks/>
          </p:cNvSpPr>
          <p:nvPr/>
        </p:nvSpPr>
        <p:spPr>
          <a:xfrm>
            <a:off x="3776898"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asks Copilot Chat to collect market research and cite data from four different sources so she can create an outline for her competitive analysis assignment. </a:t>
            </a:r>
          </a:p>
        </p:txBody>
      </p:sp>
      <p:pic>
        <p:nvPicPr>
          <p:cNvPr id="76" name="Picture 75">
            <a:hlinkClick r:id="rId10"/>
            <a:extLst>
              <a:ext uri="{FF2B5EF4-FFF2-40B4-BE49-F238E27FC236}">
                <a16:creationId xmlns:a16="http://schemas.microsoft.com/office/drawing/2014/main" id="{7886A3CA-3350-A56B-9665-29E7747DAD1D}"/>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4003675" y="2753574"/>
            <a:ext cx="360000" cy="360000"/>
          </a:xfrm>
          <a:prstGeom prst="ellipse">
            <a:avLst/>
          </a:prstGeom>
          <a:solidFill>
            <a:srgbClr val="FFFFFF"/>
          </a:solidFill>
        </p:spPr>
      </p:pic>
      <p:sp>
        <p:nvSpPr>
          <p:cNvPr id="77" name="TextBox 76">
            <a:extLst>
              <a:ext uri="{FF2B5EF4-FFF2-40B4-BE49-F238E27FC236}">
                <a16:creationId xmlns:a16="http://schemas.microsoft.com/office/drawing/2014/main" id="{96CEA58B-A0FC-D12D-17FA-516565BBC665}"/>
              </a:ext>
              <a:ext uri="{C183D7F6-B498-43B3-948B-1728B52AA6E4}">
                <adec:decorative xmlns:adec="http://schemas.microsoft.com/office/drawing/2017/decorative" val="0"/>
              </a:ext>
            </a:extLst>
          </p:cNvPr>
          <p:cNvSpPr txBox="1"/>
          <p:nvPr/>
        </p:nvSpPr>
        <p:spPr>
          <a:xfrm>
            <a:off x="4462626" y="2848936"/>
            <a:ext cx="126224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69" name="Step 2 Bottom">
            <a:extLst>
              <a:ext uri="{FF2B5EF4-FFF2-40B4-BE49-F238E27FC236}">
                <a16:creationId xmlns:a16="http://schemas.microsoft.com/office/drawing/2014/main" id="{F5505512-F23D-708F-06B8-0AD931DB2BE3}"/>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Get started</a:t>
            </a:r>
            <a:r>
              <a:rPr lang="en-US" noProof="0" dirty="0"/>
              <a:t> with a draft or outline and spend more time digging into the details.​</a:t>
            </a:r>
          </a:p>
        </p:txBody>
      </p:sp>
      <p:sp>
        <p:nvSpPr>
          <p:cNvPr id="83" name="Step 3 Title">
            <a:extLst>
              <a:ext uri="{FF2B5EF4-FFF2-40B4-BE49-F238E27FC236}">
                <a16:creationId xmlns:a16="http://schemas.microsoft.com/office/drawing/2014/main" id="{52C8DB85-6D52-5E3A-C866-146224E68724}"/>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10:00 am</a:t>
            </a:r>
          </a:p>
        </p:txBody>
      </p:sp>
      <p:sp>
        <p:nvSpPr>
          <p:cNvPr id="70" name="Step 3 Top">
            <a:extLst>
              <a:ext uri="{FF2B5EF4-FFF2-40B4-BE49-F238E27FC236}">
                <a16:creationId xmlns:a16="http://schemas.microsoft.com/office/drawing/2014/main" id="{C7BA7531-0BBC-644F-FADA-E89CBBBF4C97}"/>
              </a:ext>
            </a:extLst>
          </p:cNvPr>
          <p:cNvSpPr txBox="1">
            <a:spLocks/>
          </p:cNvSpPr>
          <p:nvPr/>
        </p:nvSpPr>
        <p:spPr>
          <a:xfrm>
            <a:off x="6969595"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creates a practice quiz with Copilot Chat to test her comprehension of her lecture notes and homework documents as she preps for her midterm exams.  ​</a:t>
            </a:r>
          </a:p>
        </p:txBody>
      </p:sp>
      <p:pic>
        <p:nvPicPr>
          <p:cNvPr id="79" name="Picture 78">
            <a:hlinkClick r:id="rId10"/>
            <a:extLst>
              <a:ext uri="{FF2B5EF4-FFF2-40B4-BE49-F238E27FC236}">
                <a16:creationId xmlns:a16="http://schemas.microsoft.com/office/drawing/2014/main" id="{E1596677-4A2F-62E4-9518-1111E2F38A08}"/>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7281015" y="2753574"/>
            <a:ext cx="360000" cy="360000"/>
          </a:xfrm>
          <a:prstGeom prst="ellipse">
            <a:avLst/>
          </a:prstGeom>
          <a:solidFill>
            <a:srgbClr val="FFFFFF"/>
          </a:solidFill>
        </p:spPr>
      </p:pic>
      <p:sp>
        <p:nvSpPr>
          <p:cNvPr id="80" name="TextBox 79">
            <a:extLst>
              <a:ext uri="{FF2B5EF4-FFF2-40B4-BE49-F238E27FC236}">
                <a16:creationId xmlns:a16="http://schemas.microsoft.com/office/drawing/2014/main" id="{1F7288BC-B6E1-E36E-8EDC-BA020355530B}"/>
              </a:ext>
              <a:ext uri="{C183D7F6-B498-43B3-948B-1728B52AA6E4}">
                <adec:decorative xmlns:adec="http://schemas.microsoft.com/office/drawing/2017/decorative" val="0"/>
              </a:ext>
            </a:extLst>
          </p:cNvPr>
          <p:cNvSpPr txBox="1"/>
          <p:nvPr/>
        </p:nvSpPr>
        <p:spPr>
          <a:xfrm>
            <a:off x="7739966" y="2848936"/>
            <a:ext cx="145718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71" name="Step 3 Bottom">
            <a:extLst>
              <a:ext uri="{FF2B5EF4-FFF2-40B4-BE49-F238E27FC236}">
                <a16:creationId xmlns:a16="http://schemas.microsoft.com/office/drawing/2014/main" id="{CD5A2C3D-E986-8753-C615-175AC6042ECB}"/>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Personalize learning </a:t>
            </a:r>
            <a:r>
              <a:rPr lang="en-US" noProof="0" dirty="0"/>
              <a:t>for study assistance to ensure you master the concepts presented in your class materials.​</a:t>
            </a:r>
          </a:p>
        </p:txBody>
      </p:sp>
      <p:sp>
        <p:nvSpPr>
          <p:cNvPr id="88" name="Step 4 Title">
            <a:extLst>
              <a:ext uri="{FF2B5EF4-FFF2-40B4-BE49-F238E27FC236}">
                <a16:creationId xmlns:a16="http://schemas.microsoft.com/office/drawing/2014/main" id="{350FED1C-85FB-C5F8-B08A-E4730F6552C8}"/>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11:45am</a:t>
            </a:r>
          </a:p>
        </p:txBody>
      </p:sp>
      <p:sp>
        <p:nvSpPr>
          <p:cNvPr id="103" name="Step 4 Top">
            <a:extLst>
              <a:ext uri="{FF2B5EF4-FFF2-40B4-BE49-F238E27FC236}">
                <a16:creationId xmlns:a16="http://schemas.microsoft.com/office/drawing/2014/main" id="{ECC3263F-1400-B809-6DC2-28F61ECF3DDD}"/>
              </a:ext>
            </a:extLst>
          </p:cNvPr>
          <p:cNvSpPr txBox="1">
            <a:spLocks/>
          </p:cNvSpPr>
          <p:nvPr/>
        </p:nvSpPr>
        <p:spPr>
          <a:xfrm>
            <a:off x="6969595"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Copilot Chat assists Megan in analyzing financial analysis reports online, providing sources to ensure proper citations.​</a:t>
            </a:r>
          </a:p>
        </p:txBody>
      </p:sp>
      <p:pic>
        <p:nvPicPr>
          <p:cNvPr id="118" name="Picture 117">
            <a:hlinkClick r:id="rId10"/>
            <a:extLst>
              <a:ext uri="{FF2B5EF4-FFF2-40B4-BE49-F238E27FC236}">
                <a16:creationId xmlns:a16="http://schemas.microsoft.com/office/drawing/2014/main" id="{2E12A57C-A02F-6C09-7478-23C2EF590B75}"/>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7281015" y="5202331"/>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68E31DA0-8E02-59FF-F884-7EC07D280F31}"/>
              </a:ext>
              <a:ext uri="{C183D7F6-B498-43B3-948B-1728B52AA6E4}">
                <adec:decorative xmlns:adec="http://schemas.microsoft.com/office/drawing/2017/decorative" val="0"/>
              </a:ext>
            </a:extLst>
          </p:cNvPr>
          <p:cNvSpPr txBox="1"/>
          <p:nvPr/>
        </p:nvSpPr>
        <p:spPr>
          <a:xfrm>
            <a:off x="7739966" y="5297693"/>
            <a:ext cx="1277910"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116" name="Step 4 Bottom">
            <a:extLst>
              <a:ext uri="{FF2B5EF4-FFF2-40B4-BE49-F238E27FC236}">
                <a16:creationId xmlns:a16="http://schemas.microsoft.com/office/drawing/2014/main" id="{6A399A42-DC34-F257-01A6-BFE58A9878BF}"/>
              </a:ext>
              <a:ext uri="{C183D7F6-B498-43B3-948B-1728B52AA6E4}">
                <adec:decorative xmlns:adec="http://schemas.microsoft.com/office/drawing/2017/decorative" val="0"/>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Bring your essays and reports to life </a:t>
            </a:r>
            <a:r>
              <a:rPr lang="en-US" noProof="0" dirty="0"/>
              <a:t>with effortless varied research support, feedback on your work, and detailed citations. ​</a:t>
            </a:r>
          </a:p>
        </p:txBody>
      </p:sp>
      <p:sp>
        <p:nvSpPr>
          <p:cNvPr id="86" name="Step 5 Title">
            <a:extLst>
              <a:ext uri="{FF2B5EF4-FFF2-40B4-BE49-F238E27FC236}">
                <a16:creationId xmlns:a16="http://schemas.microsoft.com/office/drawing/2014/main" id="{1FC2705A-A7D8-5FB8-9107-B524F8D86019}"/>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1:25 pm</a:t>
            </a:r>
          </a:p>
        </p:txBody>
      </p:sp>
      <p:sp>
        <p:nvSpPr>
          <p:cNvPr id="91" name="Step 5 Top">
            <a:extLst>
              <a:ext uri="{FF2B5EF4-FFF2-40B4-BE49-F238E27FC236}">
                <a16:creationId xmlns:a16="http://schemas.microsoft.com/office/drawing/2014/main" id="{5C98DF46-0ED2-11F2-6D4D-15A48D7109A2}"/>
              </a:ext>
            </a:extLst>
          </p:cNvPr>
          <p:cNvSpPr txBox="1">
            <a:spLocks/>
          </p:cNvSpPr>
          <p:nvPr/>
        </p:nvSpPr>
        <p:spPr>
          <a:xfrm>
            <a:off x="3776898"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enlists Copilot Chat to support her in tailoring her work experiences for a resume with relevant keywords and phrases that highlight her business acumen and studies. ​</a:t>
            </a:r>
          </a:p>
        </p:txBody>
      </p:sp>
      <p:pic>
        <p:nvPicPr>
          <p:cNvPr id="124" name="Picture 123">
            <a:hlinkClick r:id="rId10"/>
            <a:extLst>
              <a:ext uri="{FF2B5EF4-FFF2-40B4-BE49-F238E27FC236}">
                <a16:creationId xmlns:a16="http://schemas.microsoft.com/office/drawing/2014/main" id="{8D29012F-E8ED-5A54-D20D-491F8A4E974B}"/>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4003675" y="5202331"/>
            <a:ext cx="360000" cy="360000"/>
          </a:xfrm>
          <a:prstGeom prst="ellipse">
            <a:avLst/>
          </a:prstGeom>
          <a:solidFill>
            <a:srgbClr val="FFFFFF"/>
          </a:solidFill>
        </p:spPr>
      </p:pic>
      <p:sp>
        <p:nvSpPr>
          <p:cNvPr id="125" name="TextBox 124">
            <a:extLst>
              <a:ext uri="{FF2B5EF4-FFF2-40B4-BE49-F238E27FC236}">
                <a16:creationId xmlns:a16="http://schemas.microsoft.com/office/drawing/2014/main" id="{5F4574DA-0C4C-391F-8B45-0E54C18EC0E2}"/>
              </a:ext>
              <a:ext uri="{C183D7F6-B498-43B3-948B-1728B52AA6E4}">
                <adec:decorative xmlns:adec="http://schemas.microsoft.com/office/drawing/2017/decorative" val="0"/>
              </a:ext>
            </a:extLst>
          </p:cNvPr>
          <p:cNvSpPr txBox="1"/>
          <p:nvPr/>
        </p:nvSpPr>
        <p:spPr>
          <a:xfrm>
            <a:off x="4462626" y="5297693"/>
            <a:ext cx="154929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97" name="Strep 5 Bottom">
            <a:extLst>
              <a:ext uri="{FF2B5EF4-FFF2-40B4-BE49-F238E27FC236}">
                <a16:creationId xmlns:a16="http://schemas.microsoft.com/office/drawing/2014/main" id="{9A461B68-158B-0F9A-B1A3-F157576CC4A8}"/>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Stand out </a:t>
            </a:r>
            <a:r>
              <a:rPr lang="en-US" noProof="0" dirty="0"/>
              <a:t>against the competition with a  detailed resume and personalized cover letter to secure the desired internship.​</a:t>
            </a:r>
          </a:p>
        </p:txBody>
      </p:sp>
      <p:sp>
        <p:nvSpPr>
          <p:cNvPr id="85" name="Step 6 TItle">
            <a:extLst>
              <a:ext uri="{FF2B5EF4-FFF2-40B4-BE49-F238E27FC236}">
                <a16:creationId xmlns:a16="http://schemas.microsoft.com/office/drawing/2014/main" id="{1B089BB5-193C-573E-FDE8-CFBE97DB46FF}"/>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4:15 pm</a:t>
            </a:r>
          </a:p>
        </p:txBody>
      </p:sp>
      <p:sp>
        <p:nvSpPr>
          <p:cNvPr id="81" name="Step 6 Top">
            <a:extLst>
              <a:ext uri="{FF2B5EF4-FFF2-40B4-BE49-F238E27FC236}">
                <a16:creationId xmlns:a16="http://schemas.microsoft.com/office/drawing/2014/main" id="{DA4C9817-6CCB-DB9F-9BAA-F458986DDBD5}"/>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preps for tonight’s networking event using Copilot Chat to research attendees and prepare introductions based on relationships she hopes to build.</a:t>
            </a:r>
          </a:p>
        </p:txBody>
      </p:sp>
      <p:pic>
        <p:nvPicPr>
          <p:cNvPr id="127" name="Picture 126">
            <a:hlinkClick r:id="rId10"/>
            <a:extLst>
              <a:ext uri="{FF2B5EF4-FFF2-40B4-BE49-F238E27FC236}">
                <a16:creationId xmlns:a16="http://schemas.microsoft.com/office/drawing/2014/main" id="{864DBC57-98D1-DE45-4833-44B6DD9BA7FC}"/>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903888" y="5202331"/>
            <a:ext cx="360000" cy="360000"/>
          </a:xfrm>
          <a:prstGeom prst="ellipse">
            <a:avLst/>
          </a:prstGeom>
          <a:solidFill>
            <a:srgbClr val="FFFFFF"/>
          </a:solidFill>
        </p:spPr>
      </p:pic>
      <p:sp>
        <p:nvSpPr>
          <p:cNvPr id="128" name="TextBox 127">
            <a:extLst>
              <a:ext uri="{FF2B5EF4-FFF2-40B4-BE49-F238E27FC236}">
                <a16:creationId xmlns:a16="http://schemas.microsoft.com/office/drawing/2014/main" id="{7AD86C0D-CD26-7430-719C-080ED4849809}"/>
              </a:ext>
              <a:ext uri="{C183D7F6-B498-43B3-948B-1728B52AA6E4}">
                <adec:decorative xmlns:adec="http://schemas.microsoft.com/office/drawing/2017/decorative" val="0"/>
              </a:ext>
            </a:extLst>
          </p:cNvPr>
          <p:cNvSpPr txBox="1"/>
          <p:nvPr/>
        </p:nvSpPr>
        <p:spPr>
          <a:xfrm>
            <a:off x="1362839" y="5297693"/>
            <a:ext cx="127525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87" name="Step 6 Bottom">
            <a:extLst>
              <a:ext uri="{FF2B5EF4-FFF2-40B4-BE49-F238E27FC236}">
                <a16:creationId xmlns:a16="http://schemas.microsoft.com/office/drawing/2014/main" id="{CF0F04CA-7B82-2295-845A-15ED68FB22C3}"/>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Effortlessly research</a:t>
            </a:r>
            <a:r>
              <a:rPr lang="en-US" noProof="0" dirty="0"/>
              <a:t> and prepare to give details about yourself efficiently and professionally. </a:t>
            </a:r>
          </a:p>
        </p:txBody>
      </p:sp>
      <p:pic>
        <p:nvPicPr>
          <p:cNvPr id="2050" name="Picture 2" descr="A person with her hand on her chin&#10;&#10;Description automatically generated">
            <a:extLst>
              <a:ext uri="{FF2B5EF4-FFF2-40B4-BE49-F238E27FC236}">
                <a16:creationId xmlns:a16="http://schemas.microsoft.com/office/drawing/2014/main" id="{EEDC668A-B974-CBF3-D1D5-31ABFDBCA915}"/>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583155" y="3208260"/>
            <a:ext cx="2695542" cy="363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12735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54028-3880-7D38-34E6-22048C2CB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A40B4-D685-7F4E-5A4F-9EF06BCF78B1}"/>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Law student</a:t>
            </a:r>
          </a:p>
        </p:txBody>
      </p:sp>
      <p:sp>
        <p:nvSpPr>
          <p:cNvPr id="13" name="License">
            <a:extLst>
              <a:ext uri="{FF2B5EF4-FFF2-40B4-BE49-F238E27FC236}">
                <a16:creationId xmlns:a16="http://schemas.microsoft.com/office/drawing/2014/main" id="{CD3FE4AB-03DD-82D6-9A8D-AF90ED57FAAE}"/>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34" name="Level">
            <a:extLst>
              <a:ext uri="{FF2B5EF4-FFF2-40B4-BE49-F238E27FC236}">
                <a16:creationId xmlns:a16="http://schemas.microsoft.com/office/drawing/2014/main" id="{C79D47AB-33F4-DAF1-7100-B77CC02C4695}"/>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dirty="0"/>
              <a:t>Buy</a:t>
            </a:r>
          </a:p>
        </p:txBody>
      </p:sp>
      <p:sp>
        <p:nvSpPr>
          <p:cNvPr id="3" name="Benefits">
            <a:extLst>
              <a:ext uri="{FF2B5EF4-FFF2-40B4-BE49-F238E27FC236}">
                <a16:creationId xmlns:a16="http://schemas.microsoft.com/office/drawing/2014/main" id="{7A71CA5B-46A8-6A9E-27D8-A968272AE769}"/>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267CB9A0-B06E-15F7-965A-C71101016046}"/>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45 minutes per day</a:t>
            </a:r>
          </a:p>
        </p:txBody>
      </p:sp>
      <p:pic>
        <p:nvPicPr>
          <p:cNvPr id="16" name="Graphic 15">
            <a:extLst>
              <a:ext uri="{FF2B5EF4-FFF2-40B4-BE49-F238E27FC236}">
                <a16:creationId xmlns:a16="http://schemas.microsoft.com/office/drawing/2014/main" id="{B171D476-63FD-ABDB-55F3-83746C6821B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EFDE3991-708A-7478-4589-1CCFBF5C60B4}"/>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study</a:t>
            </a:r>
          </a:p>
        </p:txBody>
      </p:sp>
      <p:pic>
        <p:nvPicPr>
          <p:cNvPr id="33" name="Graphic 32">
            <a:extLst>
              <a:ext uri="{FF2B5EF4-FFF2-40B4-BE49-F238E27FC236}">
                <a16:creationId xmlns:a16="http://schemas.microsoft.com/office/drawing/2014/main" id="{3935AF76-488A-075B-46F1-8A147CC8AB6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A3BB233F-EA61-ACC9-692B-B273521F29C4}"/>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Enhance experiences​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9D4DCC37-F034-64CC-A3F3-A23AD9B7D41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4B3FF079-1072-F8FE-B365-8BDFF44ABC9B}"/>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Name">
            <a:extLst>
              <a:ext uri="{FF2B5EF4-FFF2-40B4-BE49-F238E27FC236}">
                <a16:creationId xmlns:a16="http://schemas.microsoft.com/office/drawing/2014/main" id="{D663DF49-17D3-4D9B-CA17-4732CE471776}"/>
              </a:ext>
            </a:extLst>
          </p:cNvPr>
          <p:cNvSpPr txBox="1"/>
          <p:nvPr/>
        </p:nvSpPr>
        <p:spPr>
          <a:xfrm>
            <a:off x="10430234" y="1954918"/>
            <a:ext cx="1461442" cy="615553"/>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Megan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 Law student</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8A45F7AC-6415-1E3B-2D6A-B813097E50D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A7FA583E-CDBA-9B6B-9041-12EF92BAFF92}"/>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7:00 am​</a:t>
            </a:r>
          </a:p>
        </p:txBody>
      </p:sp>
      <p:sp>
        <p:nvSpPr>
          <p:cNvPr id="66" name="Step 1 Top">
            <a:extLst>
              <a:ext uri="{FF2B5EF4-FFF2-40B4-BE49-F238E27FC236}">
                <a16:creationId xmlns:a16="http://schemas.microsoft.com/office/drawing/2014/main" id="{BD1BC520-4284-38F2-7722-E0A537B0A2D5}"/>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needs to connect with her professor before class, so she asks Copilot to summarize the latest from the professor and draft an email addressing her remaining questions.​</a:t>
            </a:r>
          </a:p>
        </p:txBody>
      </p:sp>
      <p:grpSp>
        <p:nvGrpSpPr>
          <p:cNvPr id="14" name="Group 13">
            <a:extLst>
              <a:ext uri="{FF2B5EF4-FFF2-40B4-BE49-F238E27FC236}">
                <a16:creationId xmlns:a16="http://schemas.microsoft.com/office/drawing/2014/main" id="{BEE31028-CFE6-C852-D8DB-66283613B0B7}"/>
              </a:ext>
            </a:extLst>
          </p:cNvPr>
          <p:cNvGrpSpPr/>
          <p:nvPr/>
        </p:nvGrpSpPr>
        <p:grpSpPr>
          <a:xfrm>
            <a:off x="800227" y="2743541"/>
            <a:ext cx="2351135" cy="360000"/>
            <a:chOff x="588263" y="1697756"/>
            <a:chExt cx="2351135" cy="360000"/>
          </a:xfrm>
        </p:grpSpPr>
        <p:pic>
          <p:nvPicPr>
            <p:cNvPr id="20" name="Picture 19">
              <a:extLst>
                <a:ext uri="{FF2B5EF4-FFF2-40B4-BE49-F238E27FC236}">
                  <a16:creationId xmlns:a16="http://schemas.microsoft.com/office/drawing/2014/main" id="{5182BDBE-F8AB-D1F7-9444-7184070A324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 name="TextBox 27">
              <a:extLst>
                <a:ext uri="{FF2B5EF4-FFF2-40B4-BE49-F238E27FC236}">
                  <a16:creationId xmlns:a16="http://schemas.microsoft.com/office/drawing/2014/main" id="{FAF6DEF4-EC84-C92A-46D8-0A8DFCCFFA41}"/>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67" name="Step 1 Bottom">
            <a:extLst>
              <a:ext uri="{FF2B5EF4-FFF2-40B4-BE49-F238E27FC236}">
                <a16:creationId xmlns:a16="http://schemas.microsoft.com/office/drawing/2014/main" id="{FEE2809D-0621-069F-6C1A-57AD6E019D95}"/>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Easily catch up </a:t>
            </a:r>
            <a:r>
              <a:rPr lang="en-US" noProof="0" dirty="0"/>
              <a:t>on mail and focus on the most important messages to address. Use additional time to prepare for the day. </a:t>
            </a:r>
          </a:p>
        </p:txBody>
      </p:sp>
      <p:sp>
        <p:nvSpPr>
          <p:cNvPr id="84" name="Step 2 Title">
            <a:extLst>
              <a:ext uri="{FF2B5EF4-FFF2-40B4-BE49-F238E27FC236}">
                <a16:creationId xmlns:a16="http://schemas.microsoft.com/office/drawing/2014/main" id="{BAEC6AD4-9325-9421-3610-498958DB2A9F}"/>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8:15 am</a:t>
            </a:r>
          </a:p>
        </p:txBody>
      </p:sp>
      <p:sp>
        <p:nvSpPr>
          <p:cNvPr id="68" name="Step 2 Top">
            <a:extLst>
              <a:ext uri="{FF2B5EF4-FFF2-40B4-BE49-F238E27FC236}">
                <a16:creationId xmlns:a16="http://schemas.microsoft.com/office/drawing/2014/main" id="{0DD594B8-9D6E-12DD-3CDB-255DCD02A95B}"/>
              </a:ext>
            </a:extLst>
          </p:cNvPr>
          <p:cNvSpPr txBox="1">
            <a:spLocks/>
          </p:cNvSpPr>
          <p:nvPr/>
        </p:nvSpPr>
        <p:spPr>
          <a:xfrm>
            <a:off x="3776898"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cs typeface="Segoe UI"/>
              </a:rPr>
              <a:t>Megan asks Copilot in Teams to review the deposition from yesterday to review the meeting summary and highlight key pieces of evidence.</a:t>
            </a:r>
          </a:p>
        </p:txBody>
      </p:sp>
      <p:grpSp>
        <p:nvGrpSpPr>
          <p:cNvPr id="15" name="Group 14">
            <a:extLst>
              <a:ext uri="{FF2B5EF4-FFF2-40B4-BE49-F238E27FC236}">
                <a16:creationId xmlns:a16="http://schemas.microsoft.com/office/drawing/2014/main" id="{F0E6885D-1B81-9EFF-6357-FED3973CE811}"/>
              </a:ext>
            </a:extLst>
          </p:cNvPr>
          <p:cNvGrpSpPr/>
          <p:nvPr/>
        </p:nvGrpSpPr>
        <p:grpSpPr>
          <a:xfrm>
            <a:off x="3905609" y="2759747"/>
            <a:ext cx="2351135" cy="360000"/>
            <a:chOff x="588263" y="3617084"/>
            <a:chExt cx="2351135" cy="360000"/>
          </a:xfrm>
        </p:grpSpPr>
        <p:pic>
          <p:nvPicPr>
            <p:cNvPr id="17" name="Picture 16">
              <a:extLst>
                <a:ext uri="{FF2B5EF4-FFF2-40B4-BE49-F238E27FC236}">
                  <a16:creationId xmlns:a16="http://schemas.microsoft.com/office/drawing/2014/main" id="{F2F4DB97-C656-2155-62F0-DEA168DAC1F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9" name="TextBox 59">
              <a:extLst>
                <a:ext uri="{FF2B5EF4-FFF2-40B4-BE49-F238E27FC236}">
                  <a16:creationId xmlns:a16="http://schemas.microsoft.com/office/drawing/2014/main" id="{5D08524A-743B-BC18-0E0B-9A58BD9715C4}"/>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69" name="Step 2 Bottom">
            <a:extLst>
              <a:ext uri="{FF2B5EF4-FFF2-40B4-BE49-F238E27FC236}">
                <a16:creationId xmlns:a16="http://schemas.microsoft.com/office/drawing/2014/main" id="{F4BC0FF6-5127-2930-CE1A-2C7B88E55E2D}"/>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Stay connected</a:t>
            </a:r>
            <a:r>
              <a:rPr lang="en-US" noProof="0" dirty="0"/>
              <a:t> and prioritize with a summary of  your meeting or study session and spend more time working on the details based on the pacing of your assignments. ​</a:t>
            </a:r>
          </a:p>
        </p:txBody>
      </p:sp>
      <p:sp>
        <p:nvSpPr>
          <p:cNvPr id="83" name="Step 3 Title">
            <a:extLst>
              <a:ext uri="{FF2B5EF4-FFF2-40B4-BE49-F238E27FC236}">
                <a16:creationId xmlns:a16="http://schemas.microsoft.com/office/drawing/2014/main" id="{F45B7DBF-4C69-CA94-531A-4BE26E5815F5}"/>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9:00 am</a:t>
            </a:r>
          </a:p>
        </p:txBody>
      </p:sp>
      <p:sp>
        <p:nvSpPr>
          <p:cNvPr id="70" name="Step 3 Top">
            <a:extLst>
              <a:ext uri="{FF2B5EF4-FFF2-40B4-BE49-F238E27FC236}">
                <a16:creationId xmlns:a16="http://schemas.microsoft.com/office/drawing/2014/main" id="{772D637D-183F-7C57-9873-1A845F1B983D}"/>
              </a:ext>
            </a:extLst>
          </p:cNvPr>
          <p:cNvSpPr txBox="1">
            <a:spLocks/>
          </p:cNvSpPr>
          <p:nvPr/>
        </p:nvSpPr>
        <p:spPr>
          <a:xfrm>
            <a:off x="6969595"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creates a study guide with Copilot Chat as her personal study assistant to test her comprehension of her lecture notes and homework documents as she preps for her midterm exams.  ​</a:t>
            </a:r>
          </a:p>
        </p:txBody>
      </p:sp>
      <p:pic>
        <p:nvPicPr>
          <p:cNvPr id="79" name="Picture 78">
            <a:hlinkClick r:id="rId12"/>
            <a:extLst>
              <a:ext uri="{FF2B5EF4-FFF2-40B4-BE49-F238E27FC236}">
                <a16:creationId xmlns:a16="http://schemas.microsoft.com/office/drawing/2014/main" id="{B4CC4955-499E-B5AA-E54E-2852C270C36E}"/>
              </a:ext>
              <a:ext uri="{C183D7F6-B498-43B3-948B-1728B52AA6E4}">
                <adec:decorative xmlns:adec="http://schemas.microsoft.com/office/drawing/2017/decorative" val="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7281015" y="2753574"/>
            <a:ext cx="360000" cy="360000"/>
          </a:xfrm>
          <a:prstGeom prst="ellipse">
            <a:avLst/>
          </a:prstGeom>
          <a:solidFill>
            <a:srgbClr val="FFFFFF"/>
          </a:solidFill>
        </p:spPr>
      </p:pic>
      <p:sp>
        <p:nvSpPr>
          <p:cNvPr id="80" name="TextBox 79">
            <a:extLst>
              <a:ext uri="{FF2B5EF4-FFF2-40B4-BE49-F238E27FC236}">
                <a16:creationId xmlns:a16="http://schemas.microsoft.com/office/drawing/2014/main" id="{E04B2A16-6540-27BE-89C7-0A255B94C73B}"/>
              </a:ext>
              <a:ext uri="{C183D7F6-B498-43B3-948B-1728B52AA6E4}">
                <adec:decorative xmlns:adec="http://schemas.microsoft.com/office/drawing/2017/decorative" val="0"/>
              </a:ext>
            </a:extLst>
          </p:cNvPr>
          <p:cNvSpPr txBox="1"/>
          <p:nvPr/>
        </p:nvSpPr>
        <p:spPr>
          <a:xfrm>
            <a:off x="7739966" y="2848936"/>
            <a:ext cx="145718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71" name="Step 3 Bottom">
            <a:extLst>
              <a:ext uri="{FF2B5EF4-FFF2-40B4-BE49-F238E27FC236}">
                <a16:creationId xmlns:a16="http://schemas.microsoft.com/office/drawing/2014/main" id="{E7334BEA-6DCB-37DA-E24C-6D3F14E77BE4}"/>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Personalize learning </a:t>
            </a:r>
            <a:r>
              <a:rPr lang="en-US" noProof="0" dirty="0"/>
              <a:t>for knowledge checks and study assistance to ensure you master the concepts presented in your class materials.​</a:t>
            </a:r>
          </a:p>
        </p:txBody>
      </p:sp>
      <p:sp>
        <p:nvSpPr>
          <p:cNvPr id="88" name="Step 4 Title">
            <a:extLst>
              <a:ext uri="{FF2B5EF4-FFF2-40B4-BE49-F238E27FC236}">
                <a16:creationId xmlns:a16="http://schemas.microsoft.com/office/drawing/2014/main" id="{2886EA0E-3DEF-8B6A-5164-9CE7E47D44A2}"/>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11:30 am</a:t>
            </a:r>
          </a:p>
        </p:txBody>
      </p:sp>
      <p:sp>
        <p:nvSpPr>
          <p:cNvPr id="103" name="Step 4 Top">
            <a:extLst>
              <a:ext uri="{FF2B5EF4-FFF2-40B4-BE49-F238E27FC236}">
                <a16:creationId xmlns:a16="http://schemas.microsoft.com/office/drawing/2014/main" id="{254646AD-12F0-5007-6527-41408670A2FA}"/>
              </a:ext>
            </a:extLst>
          </p:cNvPr>
          <p:cNvSpPr txBox="1">
            <a:spLocks/>
          </p:cNvSpPr>
          <p:nvPr/>
        </p:nvSpPr>
        <p:spPr>
          <a:xfrm>
            <a:off x="6969595"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Copilot in Word assists Megan in drafting an amicus brief for her criminal law project, ensuring the interest, summary, argument, and conclusion are thoroughly represented. ​</a:t>
            </a:r>
          </a:p>
        </p:txBody>
      </p:sp>
      <p:grpSp>
        <p:nvGrpSpPr>
          <p:cNvPr id="22" name="Group 21">
            <a:extLst>
              <a:ext uri="{FF2B5EF4-FFF2-40B4-BE49-F238E27FC236}">
                <a16:creationId xmlns:a16="http://schemas.microsoft.com/office/drawing/2014/main" id="{29655830-BD6F-4A9A-0321-1B84AB842065}"/>
              </a:ext>
            </a:extLst>
          </p:cNvPr>
          <p:cNvGrpSpPr/>
          <p:nvPr/>
        </p:nvGrpSpPr>
        <p:grpSpPr>
          <a:xfrm>
            <a:off x="7145396" y="5171412"/>
            <a:ext cx="2351135" cy="360000"/>
            <a:chOff x="588263" y="2657420"/>
            <a:chExt cx="2351135" cy="360000"/>
          </a:xfrm>
        </p:grpSpPr>
        <p:pic>
          <p:nvPicPr>
            <p:cNvPr id="30" name="Picture 29">
              <a:extLst>
                <a:ext uri="{FF2B5EF4-FFF2-40B4-BE49-F238E27FC236}">
                  <a16:creationId xmlns:a16="http://schemas.microsoft.com/office/drawing/2014/main" id="{A9F401F8-F8CA-171B-C479-FC334523566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1" name="TextBox 43">
              <a:extLst>
                <a:ext uri="{FF2B5EF4-FFF2-40B4-BE49-F238E27FC236}">
                  <a16:creationId xmlns:a16="http://schemas.microsoft.com/office/drawing/2014/main" id="{D2363ACA-A109-D53E-57D1-21B4030A42DC}"/>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16" name="Step 4 Bottom">
            <a:extLst>
              <a:ext uri="{FF2B5EF4-FFF2-40B4-BE49-F238E27FC236}">
                <a16:creationId xmlns:a16="http://schemas.microsoft.com/office/drawing/2014/main" id="{51ED4F2D-C4F6-4114-D429-6C3C16960D80}"/>
              </a:ext>
              <a:ext uri="{C183D7F6-B498-43B3-948B-1728B52AA6E4}">
                <adec:decorative xmlns:adec="http://schemas.microsoft.com/office/drawing/2017/decorative" val="0"/>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Bring your case briefs to life</a:t>
            </a:r>
            <a:r>
              <a:rPr lang="en-US" noProof="0" dirty="0"/>
              <a:t> efficiently and professionally with templates and research condensed with ease, expediting your workflow.​</a:t>
            </a:r>
          </a:p>
        </p:txBody>
      </p:sp>
      <p:sp>
        <p:nvSpPr>
          <p:cNvPr id="86" name="Step 5 Title">
            <a:extLst>
              <a:ext uri="{FF2B5EF4-FFF2-40B4-BE49-F238E27FC236}">
                <a16:creationId xmlns:a16="http://schemas.microsoft.com/office/drawing/2014/main" id="{6A695E3A-2565-3EA7-0A8E-CC8BC49E3516}"/>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2:00 pm</a:t>
            </a:r>
          </a:p>
        </p:txBody>
      </p:sp>
      <p:sp>
        <p:nvSpPr>
          <p:cNvPr id="91" name="Step 5 Top">
            <a:extLst>
              <a:ext uri="{FF2B5EF4-FFF2-40B4-BE49-F238E27FC236}">
                <a16:creationId xmlns:a16="http://schemas.microsoft.com/office/drawing/2014/main" id="{6B51E034-A174-749C-C831-A357D4A054CC}"/>
              </a:ext>
            </a:extLst>
          </p:cNvPr>
          <p:cNvSpPr txBox="1">
            <a:spLocks/>
          </p:cNvSpPr>
          <p:nvPr/>
        </p:nvSpPr>
        <p:spPr>
          <a:xfrm>
            <a:off x="3776898"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uses Copilot to tailor her arguments for her mock trial assignment. Copilot helps create her presentation as she outlines her line of questioning with appropriate vocabulary and evidence.​</a:t>
            </a:r>
          </a:p>
        </p:txBody>
      </p:sp>
      <p:grpSp>
        <p:nvGrpSpPr>
          <p:cNvPr id="24" name="Group 23">
            <a:extLst>
              <a:ext uri="{FF2B5EF4-FFF2-40B4-BE49-F238E27FC236}">
                <a16:creationId xmlns:a16="http://schemas.microsoft.com/office/drawing/2014/main" id="{56EF411A-1601-0F30-4735-A68E6BC803AB}"/>
              </a:ext>
            </a:extLst>
          </p:cNvPr>
          <p:cNvGrpSpPr/>
          <p:nvPr/>
        </p:nvGrpSpPr>
        <p:grpSpPr>
          <a:xfrm>
            <a:off x="3873235" y="5238029"/>
            <a:ext cx="2351135" cy="360000"/>
            <a:chOff x="588263" y="2177588"/>
            <a:chExt cx="2351135" cy="360000"/>
          </a:xfrm>
        </p:grpSpPr>
        <p:pic>
          <p:nvPicPr>
            <p:cNvPr id="25" name="Picture 24">
              <a:extLst>
                <a:ext uri="{FF2B5EF4-FFF2-40B4-BE49-F238E27FC236}">
                  <a16:creationId xmlns:a16="http://schemas.microsoft.com/office/drawing/2014/main" id="{07B24192-915F-D7E0-94B6-C24DDE4E3A7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6" name="TextBox 46">
              <a:extLst>
                <a:ext uri="{FF2B5EF4-FFF2-40B4-BE49-F238E27FC236}">
                  <a16:creationId xmlns:a16="http://schemas.microsoft.com/office/drawing/2014/main" id="{C077A9AD-9E3E-06E5-699D-E98A1A8B7BD8}"/>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97" name="Strep 5 Bottom">
            <a:extLst>
              <a:ext uri="{FF2B5EF4-FFF2-40B4-BE49-F238E27FC236}">
                <a16:creationId xmlns:a16="http://schemas.microsoft.com/office/drawing/2014/main" id="{916EF446-9F7F-55F8-C672-670A1FC8074F}"/>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Personalize presentations</a:t>
            </a:r>
            <a:r>
              <a:rPr lang="en-US" noProof="0" dirty="0"/>
              <a:t> for engaging your audience or professor and formally showcase your comprehension in an organized way.​</a:t>
            </a:r>
          </a:p>
        </p:txBody>
      </p:sp>
      <p:sp>
        <p:nvSpPr>
          <p:cNvPr id="85" name="Step 6 TItle">
            <a:extLst>
              <a:ext uri="{FF2B5EF4-FFF2-40B4-BE49-F238E27FC236}">
                <a16:creationId xmlns:a16="http://schemas.microsoft.com/office/drawing/2014/main" id="{FE45105E-DF53-62C9-62B0-5D3600EED189}"/>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4:30 pm</a:t>
            </a:r>
          </a:p>
        </p:txBody>
      </p:sp>
      <p:sp>
        <p:nvSpPr>
          <p:cNvPr id="81" name="Step 6 Top">
            <a:extLst>
              <a:ext uri="{FF2B5EF4-FFF2-40B4-BE49-F238E27FC236}">
                <a16:creationId xmlns:a16="http://schemas.microsoft.com/office/drawing/2014/main" id="{8DAA072E-EBC0-891A-8A71-0C9D8E3798CC}"/>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preps for her group’s mock trial project using Copilot to draft email introductions based on the individuals they need to attend to act as plaintiff, witnesses, and defense. </a:t>
            </a:r>
          </a:p>
        </p:txBody>
      </p:sp>
      <p:grpSp>
        <p:nvGrpSpPr>
          <p:cNvPr id="23" name="Group 22">
            <a:extLst>
              <a:ext uri="{FF2B5EF4-FFF2-40B4-BE49-F238E27FC236}">
                <a16:creationId xmlns:a16="http://schemas.microsoft.com/office/drawing/2014/main" id="{E1305CC8-4BE8-ACED-7E27-D17D2D5478FD}"/>
              </a:ext>
            </a:extLst>
          </p:cNvPr>
          <p:cNvGrpSpPr/>
          <p:nvPr/>
        </p:nvGrpSpPr>
        <p:grpSpPr>
          <a:xfrm>
            <a:off x="859383" y="5264119"/>
            <a:ext cx="2351135" cy="360000"/>
            <a:chOff x="588263" y="1697756"/>
            <a:chExt cx="2351135" cy="360000"/>
          </a:xfrm>
        </p:grpSpPr>
        <p:pic>
          <p:nvPicPr>
            <p:cNvPr id="28" name="Picture 27">
              <a:extLst>
                <a:ext uri="{FF2B5EF4-FFF2-40B4-BE49-F238E27FC236}">
                  <a16:creationId xmlns:a16="http://schemas.microsoft.com/office/drawing/2014/main" id="{1654519E-465A-C9A8-512F-BFCE1D55CFE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9" name="TextBox 55">
              <a:extLst>
                <a:ext uri="{FF2B5EF4-FFF2-40B4-BE49-F238E27FC236}">
                  <a16:creationId xmlns:a16="http://schemas.microsoft.com/office/drawing/2014/main" id="{D756D355-825C-D8E8-B189-37658E39AC52}"/>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87" name="Step 6 Bottom">
            <a:extLst>
              <a:ext uri="{FF2B5EF4-FFF2-40B4-BE49-F238E27FC236}">
                <a16:creationId xmlns:a16="http://schemas.microsoft.com/office/drawing/2014/main" id="{0D62237E-9BC4-DA6A-5430-1AB2565E674F}"/>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Effortlessly create verbiage</a:t>
            </a:r>
            <a:r>
              <a:rPr lang="en-US" noProof="0" dirty="0"/>
              <a:t> with appropriate language and structure to give details about your content efficiently and professionally. </a:t>
            </a:r>
          </a:p>
        </p:txBody>
      </p:sp>
      <p:pic>
        <p:nvPicPr>
          <p:cNvPr id="5" name="Picture 2" descr="A person with her hand on her chin&#10;&#10;Description automatically generated">
            <a:extLst>
              <a:ext uri="{FF2B5EF4-FFF2-40B4-BE49-F238E27FC236}">
                <a16:creationId xmlns:a16="http://schemas.microsoft.com/office/drawing/2014/main" id="{65A8F6D2-1853-1B71-0A6C-D7C6F37DA18D}"/>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9583155" y="3208260"/>
            <a:ext cx="2695542" cy="363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2749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11BE6-62F3-2A4E-1F70-0502A4DE6A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30C66E-B518-657F-E3BC-A47F98F7189F}"/>
              </a:ext>
            </a:extLst>
          </p:cNvPr>
          <p:cNvSpPr>
            <a:spLocks noGrp="1"/>
          </p:cNvSpPr>
          <p:nvPr>
            <p:ph type="title"/>
          </p:nvPr>
        </p:nvSpPr>
        <p:spPr>
          <a:xfrm>
            <a:off x="584200" y="387766"/>
            <a:ext cx="5672544" cy="526298"/>
          </a:xfrm>
        </p:spPr>
        <p:txBody>
          <a:bodyPr/>
          <a:lstStyle/>
          <a:p>
            <a:r>
              <a:rPr lang="en-US" noProof="0" dirty="0"/>
              <a:t>A day in the life of an </a:t>
            </a:r>
            <a:br>
              <a:rPr lang="en-US" noProof="0" dirty="0"/>
            </a:br>
            <a:r>
              <a:rPr lang="en-US" noProof="0" dirty="0"/>
              <a:t>MBA student</a:t>
            </a:r>
          </a:p>
        </p:txBody>
      </p:sp>
      <p:sp>
        <p:nvSpPr>
          <p:cNvPr id="13" name="License">
            <a:extLst>
              <a:ext uri="{FF2B5EF4-FFF2-40B4-BE49-F238E27FC236}">
                <a16:creationId xmlns:a16="http://schemas.microsoft.com/office/drawing/2014/main" id="{DE290995-0DD1-CE3B-0CB1-2452A4B7195B}"/>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34" name="Level">
            <a:extLst>
              <a:ext uri="{FF2B5EF4-FFF2-40B4-BE49-F238E27FC236}">
                <a16:creationId xmlns:a16="http://schemas.microsoft.com/office/drawing/2014/main" id="{CBB91E6E-82DD-5566-866E-D807649C7DD5}"/>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dirty="0"/>
              <a:t>Buy</a:t>
            </a:r>
          </a:p>
        </p:txBody>
      </p:sp>
      <p:sp>
        <p:nvSpPr>
          <p:cNvPr id="3" name="Benefits">
            <a:extLst>
              <a:ext uri="{FF2B5EF4-FFF2-40B4-BE49-F238E27FC236}">
                <a16:creationId xmlns:a16="http://schemas.microsoft.com/office/drawing/2014/main" id="{0752F210-0183-6709-DF59-AC0B1D248881}"/>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49C232A1-109E-83C5-1C12-8070E3A9CD76}"/>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45 minutes per day</a:t>
            </a:r>
          </a:p>
        </p:txBody>
      </p:sp>
      <p:pic>
        <p:nvPicPr>
          <p:cNvPr id="16" name="Graphic 15">
            <a:extLst>
              <a:ext uri="{FF2B5EF4-FFF2-40B4-BE49-F238E27FC236}">
                <a16:creationId xmlns:a16="http://schemas.microsoft.com/office/drawing/2014/main" id="{9BE1B64C-C538-FC96-17E3-67D58D4F4DD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B9EA28AA-8BCB-4C95-A0B2-8AD6287BBA6A}"/>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study</a:t>
            </a:r>
          </a:p>
        </p:txBody>
      </p:sp>
      <p:pic>
        <p:nvPicPr>
          <p:cNvPr id="33" name="Graphic 32">
            <a:extLst>
              <a:ext uri="{FF2B5EF4-FFF2-40B4-BE49-F238E27FC236}">
                <a16:creationId xmlns:a16="http://schemas.microsoft.com/office/drawing/2014/main" id="{6ED95B0D-3A25-B315-4EA2-036E60896EE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B61247A6-639E-51C7-2DDD-AC91E953587C}"/>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Enhance experiences​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6875B5FB-236A-39FA-B3D3-A4BDBCDBFA8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7BFD7D65-F212-305F-9562-9D60042A2C24}"/>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Name">
            <a:extLst>
              <a:ext uri="{FF2B5EF4-FFF2-40B4-BE49-F238E27FC236}">
                <a16:creationId xmlns:a16="http://schemas.microsoft.com/office/drawing/2014/main" id="{6491EC6C-F414-25A7-61B9-9EFC5C405FB5}"/>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Alex</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an MBA student</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1D44EA90-EC69-94B7-291F-69A52E5EB9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92206432-5FC0-84FC-F41E-4BDEC3BB206A}"/>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7:00 am​</a:t>
            </a:r>
          </a:p>
        </p:txBody>
      </p:sp>
      <p:sp>
        <p:nvSpPr>
          <p:cNvPr id="66" name="Step 1 Top">
            <a:extLst>
              <a:ext uri="{FF2B5EF4-FFF2-40B4-BE49-F238E27FC236}">
                <a16:creationId xmlns:a16="http://schemas.microsoft.com/office/drawing/2014/main" id="{45C25302-73BC-2971-1082-50DEA10E0438}"/>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needs to organize her day, so she asks Copilot to search through her messages and prioritize her academic responsibilities and work commitments in an organized list. </a:t>
            </a:r>
          </a:p>
        </p:txBody>
      </p:sp>
      <p:grpSp>
        <p:nvGrpSpPr>
          <p:cNvPr id="24" name="Group 23">
            <a:extLst>
              <a:ext uri="{FF2B5EF4-FFF2-40B4-BE49-F238E27FC236}">
                <a16:creationId xmlns:a16="http://schemas.microsoft.com/office/drawing/2014/main" id="{E84A1C04-7BD7-A71F-9F9B-688A35361AC7}"/>
              </a:ext>
            </a:extLst>
          </p:cNvPr>
          <p:cNvGrpSpPr/>
          <p:nvPr/>
        </p:nvGrpSpPr>
        <p:grpSpPr>
          <a:xfrm>
            <a:off x="827884" y="2753729"/>
            <a:ext cx="2351135" cy="360000"/>
            <a:chOff x="588263" y="1697756"/>
            <a:chExt cx="2351135" cy="360000"/>
          </a:xfrm>
        </p:grpSpPr>
        <p:pic>
          <p:nvPicPr>
            <p:cNvPr id="25" name="Picture 24">
              <a:extLst>
                <a:ext uri="{FF2B5EF4-FFF2-40B4-BE49-F238E27FC236}">
                  <a16:creationId xmlns:a16="http://schemas.microsoft.com/office/drawing/2014/main" id="{96314656-33FA-0263-3149-5D47B073D7F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6" name="TextBox 35">
              <a:extLst>
                <a:ext uri="{FF2B5EF4-FFF2-40B4-BE49-F238E27FC236}">
                  <a16:creationId xmlns:a16="http://schemas.microsoft.com/office/drawing/2014/main" id="{CE1CCB19-63DA-CF62-7325-7C5665B64F83}"/>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67" name="Step 1 Bottom">
            <a:extLst>
              <a:ext uri="{FF2B5EF4-FFF2-40B4-BE49-F238E27FC236}">
                <a16:creationId xmlns:a16="http://schemas.microsoft.com/office/drawing/2014/main" id="{51FCFFEF-D3CF-BBD8-E521-F8D7C0EC54AB}"/>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Easily catch up on mail</a:t>
            </a:r>
            <a:r>
              <a:rPr lang="en-US" noProof="0" dirty="0"/>
              <a:t> and focus on the most important tasks to address. Use additional time to prepare for the day. ​</a:t>
            </a:r>
          </a:p>
        </p:txBody>
      </p:sp>
      <p:sp>
        <p:nvSpPr>
          <p:cNvPr id="84" name="Step 2 Title">
            <a:extLst>
              <a:ext uri="{FF2B5EF4-FFF2-40B4-BE49-F238E27FC236}">
                <a16:creationId xmlns:a16="http://schemas.microsoft.com/office/drawing/2014/main" id="{4244DF73-13D3-93DD-8BEB-8B21ED98CD85}"/>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8:15 am</a:t>
            </a:r>
          </a:p>
        </p:txBody>
      </p:sp>
      <p:sp>
        <p:nvSpPr>
          <p:cNvPr id="68" name="Step 2 Top">
            <a:extLst>
              <a:ext uri="{FF2B5EF4-FFF2-40B4-BE49-F238E27FC236}">
                <a16:creationId xmlns:a16="http://schemas.microsoft.com/office/drawing/2014/main" id="{8F286A30-35DC-5E99-DD3F-CD762FD1E83F}"/>
              </a:ext>
            </a:extLst>
          </p:cNvPr>
          <p:cNvSpPr txBox="1">
            <a:spLocks/>
          </p:cNvSpPr>
          <p:nvPr/>
        </p:nvSpPr>
        <p:spPr>
          <a:xfrm>
            <a:off x="3776898"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asks Copilot to review the group collaboration session in Teams from the night before to review the meeting summary and next steps.</a:t>
            </a:r>
          </a:p>
        </p:txBody>
      </p:sp>
      <p:grpSp>
        <p:nvGrpSpPr>
          <p:cNvPr id="23" name="Group 22">
            <a:extLst>
              <a:ext uri="{FF2B5EF4-FFF2-40B4-BE49-F238E27FC236}">
                <a16:creationId xmlns:a16="http://schemas.microsoft.com/office/drawing/2014/main" id="{96128CDF-C9EC-4FE2-F6E6-EDA762436EEA}"/>
              </a:ext>
            </a:extLst>
          </p:cNvPr>
          <p:cNvGrpSpPr/>
          <p:nvPr/>
        </p:nvGrpSpPr>
        <p:grpSpPr>
          <a:xfrm>
            <a:off x="3933266" y="2769935"/>
            <a:ext cx="2351135" cy="360000"/>
            <a:chOff x="588263" y="3617084"/>
            <a:chExt cx="2351135" cy="360000"/>
          </a:xfrm>
        </p:grpSpPr>
        <p:pic>
          <p:nvPicPr>
            <p:cNvPr id="28" name="Picture 27">
              <a:extLst>
                <a:ext uri="{FF2B5EF4-FFF2-40B4-BE49-F238E27FC236}">
                  <a16:creationId xmlns:a16="http://schemas.microsoft.com/office/drawing/2014/main" id="{65DF9430-900E-1B7C-69C5-682106E1116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9" name="TextBox 59">
              <a:extLst>
                <a:ext uri="{FF2B5EF4-FFF2-40B4-BE49-F238E27FC236}">
                  <a16:creationId xmlns:a16="http://schemas.microsoft.com/office/drawing/2014/main" id="{4A3C8054-5CFF-5B92-6D99-1C412FAF31B4}"/>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69" name="Step 2 Bottom">
            <a:extLst>
              <a:ext uri="{FF2B5EF4-FFF2-40B4-BE49-F238E27FC236}">
                <a16:creationId xmlns:a16="http://schemas.microsoft.com/office/drawing/2014/main" id="{32A7FFD2-7D72-FD0A-06F8-CF13B242FD24}"/>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Stay connected</a:t>
            </a:r>
            <a:r>
              <a:rPr lang="en-US" noProof="0" dirty="0"/>
              <a:t> and prioritize with a summarized agenda or outline and spend more time working on the details based on the pacing of your assignments. </a:t>
            </a:r>
          </a:p>
        </p:txBody>
      </p:sp>
      <p:sp>
        <p:nvSpPr>
          <p:cNvPr id="83" name="Step 3 Title">
            <a:extLst>
              <a:ext uri="{FF2B5EF4-FFF2-40B4-BE49-F238E27FC236}">
                <a16:creationId xmlns:a16="http://schemas.microsoft.com/office/drawing/2014/main" id="{B02F0D3D-3C0C-447B-FAFA-AB7C16C4B119}"/>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9:00 am</a:t>
            </a:r>
          </a:p>
        </p:txBody>
      </p:sp>
      <p:sp>
        <p:nvSpPr>
          <p:cNvPr id="70" name="Step 3 Top">
            <a:extLst>
              <a:ext uri="{FF2B5EF4-FFF2-40B4-BE49-F238E27FC236}">
                <a16:creationId xmlns:a16="http://schemas.microsoft.com/office/drawing/2014/main" id="{4FF06F64-0A40-EF01-B046-B3CFDD25D09D}"/>
              </a:ext>
            </a:extLst>
          </p:cNvPr>
          <p:cNvSpPr txBox="1">
            <a:spLocks/>
          </p:cNvSpPr>
          <p:nvPr/>
        </p:nvSpPr>
        <p:spPr>
          <a:xfrm>
            <a:off x="6969595"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creates her career plan and development slides with Copilot in PowerPoint as her personal assistant to showcase her career development and learnings. </a:t>
            </a:r>
          </a:p>
        </p:txBody>
      </p:sp>
      <p:grpSp>
        <p:nvGrpSpPr>
          <p:cNvPr id="22" name="Group 21">
            <a:extLst>
              <a:ext uri="{FF2B5EF4-FFF2-40B4-BE49-F238E27FC236}">
                <a16:creationId xmlns:a16="http://schemas.microsoft.com/office/drawing/2014/main" id="{96430694-D5D1-8774-F895-CA39837BBBBC}"/>
              </a:ext>
            </a:extLst>
          </p:cNvPr>
          <p:cNvGrpSpPr/>
          <p:nvPr/>
        </p:nvGrpSpPr>
        <p:grpSpPr>
          <a:xfrm>
            <a:off x="7127798" y="2753729"/>
            <a:ext cx="2351135" cy="360000"/>
            <a:chOff x="588263" y="2177588"/>
            <a:chExt cx="2351135" cy="360000"/>
          </a:xfrm>
        </p:grpSpPr>
        <p:pic>
          <p:nvPicPr>
            <p:cNvPr id="30" name="Picture 29">
              <a:extLst>
                <a:ext uri="{FF2B5EF4-FFF2-40B4-BE49-F238E27FC236}">
                  <a16:creationId xmlns:a16="http://schemas.microsoft.com/office/drawing/2014/main" id="{49A2EE96-E0F8-284E-70BF-8BAFC77CA91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1" name="TextBox 49">
              <a:extLst>
                <a:ext uri="{FF2B5EF4-FFF2-40B4-BE49-F238E27FC236}">
                  <a16:creationId xmlns:a16="http://schemas.microsoft.com/office/drawing/2014/main" id="{47BCDB91-C95E-0410-0485-B471DA3447A0}"/>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71" name="Step 3 Bottom">
            <a:extLst>
              <a:ext uri="{FF2B5EF4-FFF2-40B4-BE49-F238E27FC236}">
                <a16:creationId xmlns:a16="http://schemas.microsoft.com/office/drawing/2014/main" id="{C572A8DA-0A5E-B00C-5305-62AAAFEFACE4}"/>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Personalize presentations </a:t>
            </a:r>
            <a:r>
              <a:rPr lang="en-US" noProof="0" dirty="0"/>
              <a:t>for engaging in career services and preparing for internships or job interviews focused on post-MBA employment. ​</a:t>
            </a:r>
          </a:p>
        </p:txBody>
      </p:sp>
      <p:sp>
        <p:nvSpPr>
          <p:cNvPr id="88" name="Step 4 Title">
            <a:extLst>
              <a:ext uri="{FF2B5EF4-FFF2-40B4-BE49-F238E27FC236}">
                <a16:creationId xmlns:a16="http://schemas.microsoft.com/office/drawing/2014/main" id="{FDE34C65-F370-20DA-44B9-B3CC57233283}"/>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11:45am</a:t>
            </a:r>
          </a:p>
        </p:txBody>
      </p:sp>
      <p:sp>
        <p:nvSpPr>
          <p:cNvPr id="103" name="Step 4 Top">
            <a:extLst>
              <a:ext uri="{FF2B5EF4-FFF2-40B4-BE49-F238E27FC236}">
                <a16:creationId xmlns:a16="http://schemas.microsoft.com/office/drawing/2014/main" id="{0717FEAF-5940-2178-6A7F-1D11AA290917}"/>
              </a:ext>
            </a:extLst>
          </p:cNvPr>
          <p:cNvSpPr txBox="1">
            <a:spLocks/>
          </p:cNvSpPr>
          <p:nvPr/>
        </p:nvSpPr>
        <p:spPr>
          <a:xfrm>
            <a:off x="6969595"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Copilot Chat assists Alex in completing case study summaries from her past class coursework and assignments on marketing, operations, and strategy. ​</a:t>
            </a:r>
          </a:p>
        </p:txBody>
      </p:sp>
      <p:pic>
        <p:nvPicPr>
          <p:cNvPr id="118" name="Picture 117">
            <a:hlinkClick r:id="rId13"/>
            <a:extLst>
              <a:ext uri="{FF2B5EF4-FFF2-40B4-BE49-F238E27FC236}">
                <a16:creationId xmlns:a16="http://schemas.microsoft.com/office/drawing/2014/main" id="{AE12C3D4-65F8-C8F0-56B5-00DF3A85C995}"/>
              </a:ext>
              <a:ext uri="{C183D7F6-B498-43B3-948B-1728B52AA6E4}">
                <adec:decorative xmlns:adec="http://schemas.microsoft.com/office/drawing/2017/decorative" val="1"/>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7281015" y="5202331"/>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ED64D017-9638-EA3D-2A0A-63DA5C902A19}"/>
              </a:ext>
              <a:ext uri="{C183D7F6-B498-43B3-948B-1728B52AA6E4}">
                <adec:decorative xmlns:adec="http://schemas.microsoft.com/office/drawing/2017/decorative" val="0"/>
              </a:ext>
            </a:extLst>
          </p:cNvPr>
          <p:cNvSpPr txBox="1"/>
          <p:nvPr/>
        </p:nvSpPr>
        <p:spPr>
          <a:xfrm>
            <a:off x="7739966" y="5297693"/>
            <a:ext cx="1277910"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116" name="Step 4 Bottom">
            <a:extLst>
              <a:ext uri="{FF2B5EF4-FFF2-40B4-BE49-F238E27FC236}">
                <a16:creationId xmlns:a16="http://schemas.microsoft.com/office/drawing/2014/main" id="{53E79EEC-E7DF-9477-4EC7-0F5A915A3BBD}"/>
              </a:ext>
              <a:ext uri="{C183D7F6-B498-43B3-948B-1728B52AA6E4}">
                <adec:decorative xmlns:adec="http://schemas.microsoft.com/office/drawing/2017/decorative" val="0"/>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Bring your assignments to life </a:t>
            </a:r>
            <a:r>
              <a:rPr lang="en-US" noProof="0" dirty="0"/>
              <a:t>efficiently and professionally with templates and research condensed with ease, expediting your workflow.​</a:t>
            </a:r>
          </a:p>
        </p:txBody>
      </p:sp>
      <p:sp>
        <p:nvSpPr>
          <p:cNvPr id="86" name="Step 5 Title">
            <a:extLst>
              <a:ext uri="{FF2B5EF4-FFF2-40B4-BE49-F238E27FC236}">
                <a16:creationId xmlns:a16="http://schemas.microsoft.com/office/drawing/2014/main" id="{31D1D2E9-78B1-5BE3-B068-A2593F8C9BDD}"/>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1:25 pm</a:t>
            </a:r>
          </a:p>
        </p:txBody>
      </p:sp>
      <p:sp>
        <p:nvSpPr>
          <p:cNvPr id="91" name="Step 5 Top">
            <a:extLst>
              <a:ext uri="{FF2B5EF4-FFF2-40B4-BE49-F238E27FC236}">
                <a16:creationId xmlns:a16="http://schemas.microsoft.com/office/drawing/2014/main" id="{B5A34E9E-FFBF-F26B-84C8-79F09548CFAF}"/>
              </a:ext>
            </a:extLst>
          </p:cNvPr>
          <p:cNvSpPr txBox="1">
            <a:spLocks/>
          </p:cNvSpPr>
          <p:nvPr/>
        </p:nvSpPr>
        <p:spPr>
          <a:xfrm>
            <a:off x="3776898"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enlists Copilot to start a cover letter based on the job description, requirements, company information, and her own resume. ​</a:t>
            </a:r>
          </a:p>
        </p:txBody>
      </p:sp>
      <p:grpSp>
        <p:nvGrpSpPr>
          <p:cNvPr id="14" name="Group 13">
            <a:extLst>
              <a:ext uri="{FF2B5EF4-FFF2-40B4-BE49-F238E27FC236}">
                <a16:creationId xmlns:a16="http://schemas.microsoft.com/office/drawing/2014/main" id="{F2C072E5-4807-04FD-3E5E-EEEB7BDC63CD}"/>
              </a:ext>
            </a:extLst>
          </p:cNvPr>
          <p:cNvGrpSpPr/>
          <p:nvPr/>
        </p:nvGrpSpPr>
        <p:grpSpPr>
          <a:xfrm>
            <a:off x="3976634" y="5192391"/>
            <a:ext cx="2351135" cy="360000"/>
            <a:chOff x="588263" y="2657420"/>
            <a:chExt cx="2351135" cy="360000"/>
          </a:xfrm>
        </p:grpSpPr>
        <p:pic>
          <p:nvPicPr>
            <p:cNvPr id="20" name="Picture 19">
              <a:extLst>
                <a:ext uri="{FF2B5EF4-FFF2-40B4-BE49-F238E27FC236}">
                  <a16:creationId xmlns:a16="http://schemas.microsoft.com/office/drawing/2014/main" id="{75E5873A-3269-87D9-2210-CB49FD02E26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1" name="TextBox 52">
              <a:extLst>
                <a:ext uri="{FF2B5EF4-FFF2-40B4-BE49-F238E27FC236}">
                  <a16:creationId xmlns:a16="http://schemas.microsoft.com/office/drawing/2014/main" id="{5D5E8F64-483B-C9E7-5757-124A571F6D32}"/>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97" name="Strep 5 Bottom">
            <a:extLst>
              <a:ext uri="{FF2B5EF4-FFF2-40B4-BE49-F238E27FC236}">
                <a16:creationId xmlns:a16="http://schemas.microsoft.com/office/drawing/2014/main" id="{90027006-5790-7A88-624B-6E8DA2CE1C73}"/>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Stand out </a:t>
            </a:r>
            <a:r>
              <a:rPr lang="en-US" noProof="0" dirty="0"/>
              <a:t>against the competition with a  detailed resume and personalized cover letter to secure the desired internship or employment.​</a:t>
            </a:r>
          </a:p>
        </p:txBody>
      </p:sp>
      <p:sp>
        <p:nvSpPr>
          <p:cNvPr id="85" name="Step 6 TItle">
            <a:extLst>
              <a:ext uri="{FF2B5EF4-FFF2-40B4-BE49-F238E27FC236}">
                <a16:creationId xmlns:a16="http://schemas.microsoft.com/office/drawing/2014/main" id="{702C7702-E50F-D764-F18D-520395E0A07B}"/>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8:00 pm</a:t>
            </a:r>
          </a:p>
        </p:txBody>
      </p:sp>
      <p:sp>
        <p:nvSpPr>
          <p:cNvPr id="81" name="Step 6 Top">
            <a:extLst>
              <a:ext uri="{FF2B5EF4-FFF2-40B4-BE49-F238E27FC236}">
                <a16:creationId xmlns:a16="http://schemas.microsoft.com/office/drawing/2014/main" id="{C427FD84-4E05-0EC4-3F86-FBE3C02D2C70}"/>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easily drafts thank you and follow-up notes after a networking event and receives coaching from Copilot to ensure a professional tone. ​</a:t>
            </a:r>
          </a:p>
        </p:txBody>
      </p:sp>
      <p:grpSp>
        <p:nvGrpSpPr>
          <p:cNvPr id="15" name="Group 14">
            <a:extLst>
              <a:ext uri="{FF2B5EF4-FFF2-40B4-BE49-F238E27FC236}">
                <a16:creationId xmlns:a16="http://schemas.microsoft.com/office/drawing/2014/main" id="{374ADC43-8F5E-F2E2-A0F5-B854E2C3828C}"/>
              </a:ext>
            </a:extLst>
          </p:cNvPr>
          <p:cNvGrpSpPr/>
          <p:nvPr/>
        </p:nvGrpSpPr>
        <p:grpSpPr>
          <a:xfrm>
            <a:off x="894054" y="5202331"/>
            <a:ext cx="2351135" cy="360000"/>
            <a:chOff x="588263" y="1697756"/>
            <a:chExt cx="2351135" cy="360000"/>
          </a:xfrm>
        </p:grpSpPr>
        <p:pic>
          <p:nvPicPr>
            <p:cNvPr id="17" name="Picture 16">
              <a:extLst>
                <a:ext uri="{FF2B5EF4-FFF2-40B4-BE49-F238E27FC236}">
                  <a16:creationId xmlns:a16="http://schemas.microsoft.com/office/drawing/2014/main" id="{57ACF052-2829-16A3-5506-9C6529EE4FB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 name="TextBox 55">
              <a:extLst>
                <a:ext uri="{FF2B5EF4-FFF2-40B4-BE49-F238E27FC236}">
                  <a16:creationId xmlns:a16="http://schemas.microsoft.com/office/drawing/2014/main" id="{3A129FE8-870D-105C-C2B1-6940FC4DBB20}"/>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87" name="Step 6 Bottom">
            <a:extLst>
              <a:ext uri="{FF2B5EF4-FFF2-40B4-BE49-F238E27FC236}">
                <a16:creationId xmlns:a16="http://schemas.microsoft.com/office/drawing/2014/main" id="{E8926EE4-8759-E49E-E745-7ED96C0BED84}"/>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Effortlessly draft </a:t>
            </a:r>
            <a:r>
              <a:rPr lang="en-US" noProof="0" dirty="0"/>
              <a:t>detailed and polished emails  to expand your professional network. ​</a:t>
            </a:r>
          </a:p>
        </p:txBody>
      </p:sp>
      <p:pic>
        <p:nvPicPr>
          <p:cNvPr id="5" name="Picture 2" descr="A young person holding a pencil&#10;&#10;Description automatically generated">
            <a:extLst>
              <a:ext uri="{FF2B5EF4-FFF2-40B4-BE49-F238E27FC236}">
                <a16:creationId xmlns:a16="http://schemas.microsoft.com/office/drawing/2014/main" id="{63176CEF-7EE8-4E63-7697-CF60B401B46D}"/>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flipH="1">
            <a:off x="9949075" y="3916275"/>
            <a:ext cx="2325461" cy="294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48112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7BFE1-4687-38A8-DB8E-B999559D6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63810-1CA6-4D09-3BBF-5F6A99F9E7BA}"/>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Law Professor</a:t>
            </a:r>
          </a:p>
        </p:txBody>
      </p:sp>
      <p:sp>
        <p:nvSpPr>
          <p:cNvPr id="13" name="License">
            <a:extLst>
              <a:ext uri="{FF2B5EF4-FFF2-40B4-BE49-F238E27FC236}">
                <a16:creationId xmlns:a16="http://schemas.microsoft.com/office/drawing/2014/main" id="{FBC39DC0-F4F7-E0E5-E30A-E615A1801A31}"/>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34" name="Level">
            <a:extLst>
              <a:ext uri="{FF2B5EF4-FFF2-40B4-BE49-F238E27FC236}">
                <a16:creationId xmlns:a16="http://schemas.microsoft.com/office/drawing/2014/main" id="{41D0B45D-722A-C42E-1912-E43B3E00A8BD}"/>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dirty="0"/>
              <a:t>Buy</a:t>
            </a:r>
          </a:p>
        </p:txBody>
      </p:sp>
      <p:sp>
        <p:nvSpPr>
          <p:cNvPr id="3" name="Benefits">
            <a:extLst>
              <a:ext uri="{FF2B5EF4-FFF2-40B4-BE49-F238E27FC236}">
                <a16:creationId xmlns:a16="http://schemas.microsoft.com/office/drawing/2014/main" id="{9B019833-6BF9-99EA-625B-3C74E444F1D3}"/>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E38DAC97-2381-5052-FBED-4424D5CD5623}"/>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30 minutes per day</a:t>
            </a:r>
          </a:p>
        </p:txBody>
      </p:sp>
      <p:pic>
        <p:nvPicPr>
          <p:cNvPr id="16" name="Graphic 15">
            <a:extLst>
              <a:ext uri="{FF2B5EF4-FFF2-40B4-BE49-F238E27FC236}">
                <a16:creationId xmlns:a16="http://schemas.microsoft.com/office/drawing/2014/main" id="{547E2706-5085-7EC5-F8C5-4B271DCDC0C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D5D8E75E-1142-8B6D-247A-202A561FFA45}"/>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for research</a:t>
            </a:r>
          </a:p>
        </p:txBody>
      </p:sp>
      <p:pic>
        <p:nvPicPr>
          <p:cNvPr id="33" name="Graphic 32">
            <a:extLst>
              <a:ext uri="{FF2B5EF4-FFF2-40B4-BE49-F238E27FC236}">
                <a16:creationId xmlns:a16="http://schemas.microsoft.com/office/drawing/2014/main" id="{C78E4F2B-FA8C-8538-1A27-B953BA5CFAF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857B86A9-FEDA-E25D-8C06-B3A1CB3A9C47}"/>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Improve preparation</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467BC38A-A299-39B2-6C06-8E1479F48A5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C0FB73C5-02D7-7963-2BB6-54F7AF08899C}"/>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Name">
            <a:extLst>
              <a:ext uri="{FF2B5EF4-FFF2-40B4-BE49-F238E27FC236}">
                <a16:creationId xmlns:a16="http://schemas.microsoft.com/office/drawing/2014/main" id="{6B098A55-C18C-46FF-3E32-DADB3D237C86}"/>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Cassandra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 Law Professor</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2D259021-F807-3C8F-B426-6F82A633BE7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81714E2A-8183-FACC-2F7B-B8C5FF22B778}"/>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8:30 am​</a:t>
            </a:r>
          </a:p>
        </p:txBody>
      </p:sp>
      <p:sp>
        <p:nvSpPr>
          <p:cNvPr id="66" name="Step 1 Top">
            <a:extLst>
              <a:ext uri="{FF2B5EF4-FFF2-40B4-BE49-F238E27FC236}">
                <a16:creationId xmlns:a16="http://schemas.microsoft.com/office/drawing/2014/main" id="{959C6C47-673D-E44E-755E-646E40312238}"/>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Cassandra asks Copilot Chat to search through previous messages to find more information regarding the mock trial and draft an outline of the plan.​</a:t>
            </a:r>
          </a:p>
        </p:txBody>
      </p:sp>
      <p:grpSp>
        <p:nvGrpSpPr>
          <p:cNvPr id="37" name="Group 36">
            <a:extLst>
              <a:ext uri="{FF2B5EF4-FFF2-40B4-BE49-F238E27FC236}">
                <a16:creationId xmlns:a16="http://schemas.microsoft.com/office/drawing/2014/main" id="{662E5BBE-EE73-3AC8-2ADB-C25D199EDBBE}"/>
              </a:ext>
            </a:extLst>
          </p:cNvPr>
          <p:cNvGrpSpPr/>
          <p:nvPr/>
        </p:nvGrpSpPr>
        <p:grpSpPr>
          <a:xfrm>
            <a:off x="690220" y="2775288"/>
            <a:ext cx="2351135" cy="360000"/>
            <a:chOff x="588263" y="1217924"/>
            <a:chExt cx="2351135" cy="360000"/>
          </a:xfrm>
        </p:grpSpPr>
        <p:pic>
          <p:nvPicPr>
            <p:cNvPr id="40" name="Picture 39" descr="Zip Co logo SVG free download, id: 101874 - Brandlogos.net">
              <a:hlinkClick r:id="rId10"/>
              <a:extLst>
                <a:ext uri="{FF2B5EF4-FFF2-40B4-BE49-F238E27FC236}">
                  <a16:creationId xmlns:a16="http://schemas.microsoft.com/office/drawing/2014/main" id="{9A737CBD-C1DE-EE66-D368-92E5559AFDB0}"/>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1" name="TextBox 24">
              <a:extLst>
                <a:ext uri="{FF2B5EF4-FFF2-40B4-BE49-F238E27FC236}">
                  <a16:creationId xmlns:a16="http://schemas.microsoft.com/office/drawing/2014/main" id="{E5165B4D-7A4E-1BF8-B550-E6EACCEA81A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t>
              </a:r>
              <a:r>
                <a:rPr kumimoji="0" lang="en-US" sz="1100" b="1" i="0" u="none" strike="noStrike" kern="1200" cap="none" spc="0" normalizeH="0" baseline="0" noProof="0" dirty="0">
                  <a:ln>
                    <a:noFill/>
                  </a:ln>
                  <a:solidFill>
                    <a:prstClr val="black"/>
                  </a:solidFill>
                  <a:effectLst/>
                  <a:uLnTx/>
                  <a:uFillTx/>
                  <a:latin typeface="Segoe UI Semibold"/>
                  <a:ea typeface="+mn-ea"/>
                  <a:cs typeface="+mn-cs"/>
                </a:rPr>
                <a:t>Chat</a:t>
              </a:r>
              <a:r>
                <a:rPr lang="en-US" sz="800" b="1" baseline="50000" dirty="0">
                  <a:solidFill>
                    <a:prstClr val="black"/>
                  </a:solidFill>
                  <a:latin typeface="Segoe UI Semibold"/>
                  <a:cs typeface="Segoe UI"/>
                </a:rPr>
                <a:t>1</a:t>
              </a:r>
              <a:endParaRPr kumimoji="0" lang="en-US" sz="1100" b="1" i="0" u="none" strike="noStrike" kern="1200" cap="none" spc="0" normalizeH="0" baseline="50000" noProof="0" dirty="0">
                <a:ln>
                  <a:noFill/>
                </a:ln>
                <a:solidFill>
                  <a:prstClr val="black"/>
                </a:solidFill>
                <a:effectLst/>
                <a:uLnTx/>
                <a:uFillTx/>
                <a:latin typeface="Segoe UI Semibold"/>
                <a:ea typeface="+mn-ea"/>
                <a:cs typeface="+mn-cs"/>
              </a:endParaRPr>
            </a:p>
          </p:txBody>
        </p:sp>
      </p:grpSp>
      <p:sp>
        <p:nvSpPr>
          <p:cNvPr id="67" name="Step 1 Bottom">
            <a:extLst>
              <a:ext uri="{FF2B5EF4-FFF2-40B4-BE49-F238E27FC236}">
                <a16:creationId xmlns:a16="http://schemas.microsoft.com/office/drawing/2014/main" id="{39792C37-180E-A4AE-22A3-A3689BEE28E3}"/>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Easily catch up on mail</a:t>
            </a:r>
            <a:r>
              <a:rPr lang="en-US" noProof="0" dirty="0"/>
              <a:t> and focus on the most important messages to address. Use additional time to prepare for the day. </a:t>
            </a:r>
          </a:p>
        </p:txBody>
      </p:sp>
      <p:sp>
        <p:nvSpPr>
          <p:cNvPr id="84" name="Step 2 Title">
            <a:extLst>
              <a:ext uri="{FF2B5EF4-FFF2-40B4-BE49-F238E27FC236}">
                <a16:creationId xmlns:a16="http://schemas.microsoft.com/office/drawing/2014/main" id="{A06F1ED3-1575-4CBC-A18D-1076C4135F4A}"/>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9:15 am</a:t>
            </a:r>
          </a:p>
        </p:txBody>
      </p:sp>
      <p:sp>
        <p:nvSpPr>
          <p:cNvPr id="68" name="Step 2 Top">
            <a:extLst>
              <a:ext uri="{FF2B5EF4-FFF2-40B4-BE49-F238E27FC236}">
                <a16:creationId xmlns:a16="http://schemas.microsoft.com/office/drawing/2014/main" id="{5D2E8948-94E0-8134-BED6-9810C4413FD8}"/>
              </a:ext>
            </a:extLst>
          </p:cNvPr>
          <p:cNvSpPr txBox="1">
            <a:spLocks/>
          </p:cNvSpPr>
          <p:nvPr/>
        </p:nvSpPr>
        <p:spPr>
          <a:xfrm>
            <a:off x="3776898"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cs typeface="Segoe UI"/>
              </a:rPr>
              <a:t>Cassandra uses Copilot in Word to review her lesson plan for the trial, add differentiated learning activities, and adjust the comprehension level for first year and second year students. ​</a:t>
            </a:r>
          </a:p>
        </p:txBody>
      </p:sp>
      <p:grpSp>
        <p:nvGrpSpPr>
          <p:cNvPr id="36" name="Group 35">
            <a:extLst>
              <a:ext uri="{FF2B5EF4-FFF2-40B4-BE49-F238E27FC236}">
                <a16:creationId xmlns:a16="http://schemas.microsoft.com/office/drawing/2014/main" id="{692FE1D9-A6D4-ED1F-007D-D6A2DE6F1317}"/>
              </a:ext>
            </a:extLst>
          </p:cNvPr>
          <p:cNvGrpSpPr/>
          <p:nvPr/>
        </p:nvGrpSpPr>
        <p:grpSpPr>
          <a:xfrm>
            <a:off x="3953298" y="2782147"/>
            <a:ext cx="2351135" cy="360000"/>
            <a:chOff x="588263" y="2657420"/>
            <a:chExt cx="2351135" cy="360000"/>
          </a:xfrm>
        </p:grpSpPr>
        <p:pic>
          <p:nvPicPr>
            <p:cNvPr id="42" name="Picture 41">
              <a:extLst>
                <a:ext uri="{FF2B5EF4-FFF2-40B4-BE49-F238E27FC236}">
                  <a16:creationId xmlns:a16="http://schemas.microsoft.com/office/drawing/2014/main" id="{BF416E9E-CD74-8292-F2FA-8CFBFC7BCC5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3" name="TextBox 68">
              <a:extLst>
                <a:ext uri="{FF2B5EF4-FFF2-40B4-BE49-F238E27FC236}">
                  <a16:creationId xmlns:a16="http://schemas.microsoft.com/office/drawing/2014/main" id="{BA13782B-97F6-088B-9C40-45AA00EF6172}"/>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69" name="Step 2 Bottom">
            <a:extLst>
              <a:ext uri="{FF2B5EF4-FFF2-40B4-BE49-F238E27FC236}">
                <a16:creationId xmlns:a16="http://schemas.microsoft.com/office/drawing/2014/main" id="{5216A6A3-9638-0930-CBBB-602529D94309}"/>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Personalize learning </a:t>
            </a:r>
            <a:r>
              <a:rPr lang="en-US" noProof="0" dirty="0"/>
              <a:t>for students to ensure the class materials are provided in the way that works best for them with a formative assessment structure. ​</a:t>
            </a:r>
          </a:p>
        </p:txBody>
      </p:sp>
      <p:sp>
        <p:nvSpPr>
          <p:cNvPr id="83" name="Step 3 Title">
            <a:extLst>
              <a:ext uri="{FF2B5EF4-FFF2-40B4-BE49-F238E27FC236}">
                <a16:creationId xmlns:a16="http://schemas.microsoft.com/office/drawing/2014/main" id="{34E0260D-E9DC-4577-2283-EA7A60A3BF0D}"/>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10:30 am</a:t>
            </a:r>
          </a:p>
        </p:txBody>
      </p:sp>
      <p:sp>
        <p:nvSpPr>
          <p:cNvPr id="70" name="Step 3 Top">
            <a:extLst>
              <a:ext uri="{FF2B5EF4-FFF2-40B4-BE49-F238E27FC236}">
                <a16:creationId xmlns:a16="http://schemas.microsoft.com/office/drawing/2014/main" id="{ACE92EED-0EF5-4BA9-428F-5051AD64F99B}"/>
              </a:ext>
            </a:extLst>
          </p:cNvPr>
          <p:cNvSpPr txBox="1">
            <a:spLocks/>
          </p:cNvSpPr>
          <p:nvPr/>
        </p:nvSpPr>
        <p:spPr>
          <a:xfrm>
            <a:off x="6969595"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Cassandra asks Copilot to create a general message that outlines the mock trial plan, with requirements for students, to send to the college’s law program.​</a:t>
            </a:r>
          </a:p>
        </p:txBody>
      </p:sp>
      <p:grpSp>
        <p:nvGrpSpPr>
          <p:cNvPr id="35" name="Group 34">
            <a:extLst>
              <a:ext uri="{FF2B5EF4-FFF2-40B4-BE49-F238E27FC236}">
                <a16:creationId xmlns:a16="http://schemas.microsoft.com/office/drawing/2014/main" id="{F722073A-35AF-1069-F65C-711B312EC5C6}"/>
              </a:ext>
            </a:extLst>
          </p:cNvPr>
          <p:cNvGrpSpPr/>
          <p:nvPr/>
        </p:nvGrpSpPr>
        <p:grpSpPr>
          <a:xfrm>
            <a:off x="7143566" y="2784404"/>
            <a:ext cx="2351135" cy="360000"/>
            <a:chOff x="588263" y="1697756"/>
            <a:chExt cx="2351135" cy="360000"/>
          </a:xfrm>
        </p:grpSpPr>
        <p:pic>
          <p:nvPicPr>
            <p:cNvPr id="44" name="Picture 43">
              <a:extLst>
                <a:ext uri="{FF2B5EF4-FFF2-40B4-BE49-F238E27FC236}">
                  <a16:creationId xmlns:a16="http://schemas.microsoft.com/office/drawing/2014/main" id="{92B32B32-C19B-B9E8-C5F4-6C04E32A90A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45" name="TextBox 56">
              <a:extLst>
                <a:ext uri="{FF2B5EF4-FFF2-40B4-BE49-F238E27FC236}">
                  <a16:creationId xmlns:a16="http://schemas.microsoft.com/office/drawing/2014/main" id="{4F8A0E58-957C-6123-BCBB-A51C53BF07A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71" name="Step 3 Bottom">
            <a:extLst>
              <a:ext uri="{FF2B5EF4-FFF2-40B4-BE49-F238E27FC236}">
                <a16:creationId xmlns:a16="http://schemas.microsoft.com/office/drawing/2014/main" id="{99BB77B9-D37C-45CF-70DD-B85F5DE9F452}"/>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Get started</a:t>
            </a:r>
            <a:r>
              <a:rPr lang="en-US" noProof="0" dirty="0"/>
              <a:t> with a draft and spend more time working on the details based on recent ​</a:t>
            </a:r>
          </a:p>
          <a:p>
            <a:r>
              <a:rPr lang="en-US" noProof="0" dirty="0"/>
              <a:t>staff feedback.​</a:t>
            </a:r>
          </a:p>
        </p:txBody>
      </p:sp>
      <p:sp>
        <p:nvSpPr>
          <p:cNvPr id="88" name="Step 4 Title">
            <a:extLst>
              <a:ext uri="{FF2B5EF4-FFF2-40B4-BE49-F238E27FC236}">
                <a16:creationId xmlns:a16="http://schemas.microsoft.com/office/drawing/2014/main" id="{7573757C-AFFC-4EEA-D79E-20C76096A336}"/>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11:00 am</a:t>
            </a:r>
          </a:p>
        </p:txBody>
      </p:sp>
      <p:sp>
        <p:nvSpPr>
          <p:cNvPr id="103" name="Step 4 Top">
            <a:extLst>
              <a:ext uri="{FF2B5EF4-FFF2-40B4-BE49-F238E27FC236}">
                <a16:creationId xmlns:a16="http://schemas.microsoft.com/office/drawing/2014/main" id="{1656B0B8-1B28-AA76-488F-9B7F0EEA308D}"/>
              </a:ext>
            </a:extLst>
          </p:cNvPr>
          <p:cNvSpPr txBox="1">
            <a:spLocks/>
          </p:cNvSpPr>
          <p:nvPr/>
        </p:nvSpPr>
        <p:spPr>
          <a:xfrm>
            <a:off x="6969595" y="4489501"/>
            <a:ext cx="2808000" cy="849049"/>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Cassandra uses Copilot in Loop to start a grant proposal for various research projects, new educational programs, and community initiatives to delegate the research and academic data collection among faculty. ​</a:t>
            </a:r>
          </a:p>
        </p:txBody>
      </p:sp>
      <p:grpSp>
        <p:nvGrpSpPr>
          <p:cNvPr id="52" name="Group 51">
            <a:extLst>
              <a:ext uri="{FF2B5EF4-FFF2-40B4-BE49-F238E27FC236}">
                <a16:creationId xmlns:a16="http://schemas.microsoft.com/office/drawing/2014/main" id="{8DA31899-F804-778C-9B59-A03155906392}"/>
              </a:ext>
            </a:extLst>
          </p:cNvPr>
          <p:cNvGrpSpPr/>
          <p:nvPr/>
        </p:nvGrpSpPr>
        <p:grpSpPr>
          <a:xfrm>
            <a:off x="7310829" y="5439883"/>
            <a:ext cx="2284653" cy="209090"/>
            <a:chOff x="3361061" y="2717041"/>
            <a:chExt cx="2284653" cy="209090"/>
          </a:xfrm>
        </p:grpSpPr>
        <p:pic>
          <p:nvPicPr>
            <p:cNvPr id="56" name="Graphic 55">
              <a:extLst>
                <a:ext uri="{FF2B5EF4-FFF2-40B4-BE49-F238E27FC236}">
                  <a16:creationId xmlns:a16="http://schemas.microsoft.com/office/drawing/2014/main" id="{7952BE96-3348-B686-686F-BCAE0D13C170}"/>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361061" y="2717041"/>
              <a:ext cx="209090" cy="209090"/>
            </a:xfrm>
            <a:prstGeom prst="rect">
              <a:avLst/>
            </a:prstGeom>
            <a:effectLst/>
          </p:spPr>
        </p:pic>
        <p:sp>
          <p:nvSpPr>
            <p:cNvPr id="54" name="TextBox 53">
              <a:extLst>
                <a:ext uri="{FF2B5EF4-FFF2-40B4-BE49-F238E27FC236}">
                  <a16:creationId xmlns:a16="http://schemas.microsoft.com/office/drawing/2014/main" id="{86A98B57-95B1-6D66-B1E6-63CFBE9883FF}"/>
                </a:ext>
                <a:ext uri="{C183D7F6-B498-43B3-948B-1728B52AA6E4}">
                  <adec:decorative xmlns:adec="http://schemas.microsoft.com/office/drawing/2017/decorative" val="0"/>
                </a:ext>
              </a:extLst>
            </p:cNvPr>
            <p:cNvSpPr txBox="1"/>
            <p:nvPr/>
          </p:nvSpPr>
          <p:spPr>
            <a:xfrm>
              <a:off x="3753530" y="271704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116" name="Step 4 Bottom">
            <a:extLst>
              <a:ext uri="{FF2B5EF4-FFF2-40B4-BE49-F238E27FC236}">
                <a16:creationId xmlns:a16="http://schemas.microsoft.com/office/drawing/2014/main" id="{29FA4F56-9AED-296D-6445-4B9CF834F537}"/>
              </a:ext>
              <a:ext uri="{C183D7F6-B498-43B3-948B-1728B52AA6E4}">
                <adec:decorative xmlns:adec="http://schemas.microsoft.com/office/drawing/2017/decorative" val="0"/>
              </a:ext>
            </a:extLst>
          </p:cNvPr>
          <p:cNvSpPr txBox="1">
            <a:spLocks/>
          </p:cNvSpPr>
          <p:nvPr/>
        </p:nvSpPr>
        <p:spPr bwMode="auto">
          <a:xfrm>
            <a:off x="6969595" y="5716369"/>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Effortlessly co-author in real-time </a:t>
            </a:r>
            <a:r>
              <a:rPr lang="en-US" noProof="0" dirty="0"/>
              <a:t>and track progress the grant proposal to ensure all university information is captured across departments.​</a:t>
            </a:r>
          </a:p>
        </p:txBody>
      </p:sp>
      <p:sp>
        <p:nvSpPr>
          <p:cNvPr id="86" name="Step 5 Title">
            <a:extLst>
              <a:ext uri="{FF2B5EF4-FFF2-40B4-BE49-F238E27FC236}">
                <a16:creationId xmlns:a16="http://schemas.microsoft.com/office/drawing/2014/main" id="{C0ABC02C-7089-B66C-0950-3654F6AD7CF6}"/>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2:00 pm</a:t>
            </a:r>
          </a:p>
        </p:txBody>
      </p:sp>
      <p:sp>
        <p:nvSpPr>
          <p:cNvPr id="91" name="Step 5 Top">
            <a:extLst>
              <a:ext uri="{FF2B5EF4-FFF2-40B4-BE49-F238E27FC236}">
                <a16:creationId xmlns:a16="http://schemas.microsoft.com/office/drawing/2014/main" id="{CA3237A9-6D3A-6F70-F0C3-C4F7FE6EE91B}"/>
              </a:ext>
            </a:extLst>
          </p:cNvPr>
          <p:cNvSpPr txBox="1">
            <a:spLocks/>
          </p:cNvSpPr>
          <p:nvPr/>
        </p:nvSpPr>
        <p:spPr>
          <a:xfrm>
            <a:off x="3776898" y="4562797"/>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Cassandra missed the leadership meeting while facilitating the mock trial. She uses Copilot to review the meeting summary and next steps.​</a:t>
            </a:r>
          </a:p>
        </p:txBody>
      </p:sp>
      <p:grpSp>
        <p:nvGrpSpPr>
          <p:cNvPr id="46" name="Group 45">
            <a:extLst>
              <a:ext uri="{FF2B5EF4-FFF2-40B4-BE49-F238E27FC236}">
                <a16:creationId xmlns:a16="http://schemas.microsoft.com/office/drawing/2014/main" id="{71AB091A-C2BF-DA70-ACE1-3F58F51B6EF6}"/>
              </a:ext>
            </a:extLst>
          </p:cNvPr>
          <p:cNvGrpSpPr/>
          <p:nvPr/>
        </p:nvGrpSpPr>
        <p:grpSpPr>
          <a:xfrm>
            <a:off x="3960536" y="5380262"/>
            <a:ext cx="2351135" cy="360000"/>
            <a:chOff x="588263" y="3617084"/>
            <a:chExt cx="2351135" cy="360000"/>
          </a:xfrm>
        </p:grpSpPr>
        <p:pic>
          <p:nvPicPr>
            <p:cNvPr id="50" name="Picture 49">
              <a:extLst>
                <a:ext uri="{FF2B5EF4-FFF2-40B4-BE49-F238E27FC236}">
                  <a16:creationId xmlns:a16="http://schemas.microsoft.com/office/drawing/2014/main" id="{7DE72E75-E2FB-5BE8-45D7-683AE0FD091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51" name="TextBox 90">
              <a:extLst>
                <a:ext uri="{FF2B5EF4-FFF2-40B4-BE49-F238E27FC236}">
                  <a16:creationId xmlns:a16="http://schemas.microsoft.com/office/drawing/2014/main" id="{2524DC28-A627-A4EE-6517-1D3976FD102E}"/>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97" name="Strep 5 Bottom">
            <a:extLst>
              <a:ext uri="{FF2B5EF4-FFF2-40B4-BE49-F238E27FC236}">
                <a16:creationId xmlns:a16="http://schemas.microsoft.com/office/drawing/2014/main" id="{6C0BDA80-ACA9-59D0-0BE1-BBF295981B74}"/>
              </a:ext>
              <a:ext uri="{C183D7F6-B498-43B3-948B-1728B52AA6E4}">
                <adec:decorative xmlns:adec="http://schemas.microsoft.com/office/drawing/2017/decorative" val="0"/>
              </a:ext>
            </a:extLst>
          </p:cNvPr>
          <p:cNvSpPr txBox="1">
            <a:spLocks/>
          </p:cNvSpPr>
          <p:nvPr/>
        </p:nvSpPr>
        <p:spPr bwMode="auto">
          <a:xfrm>
            <a:off x="3719286" y="5716369"/>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Avoid feeling behind</a:t>
            </a:r>
            <a:r>
              <a:rPr lang="en-US" noProof="0" dirty="0"/>
              <a:t> and stay connected while prioritizing time with students. </a:t>
            </a:r>
            <a:r>
              <a:rPr lang="en-US" b="1" noProof="0" dirty="0"/>
              <a:t>​</a:t>
            </a:r>
            <a:endParaRPr lang="en-US" noProof="0" dirty="0"/>
          </a:p>
        </p:txBody>
      </p:sp>
      <p:sp>
        <p:nvSpPr>
          <p:cNvPr id="85" name="Step 6 TItle">
            <a:extLst>
              <a:ext uri="{FF2B5EF4-FFF2-40B4-BE49-F238E27FC236}">
                <a16:creationId xmlns:a16="http://schemas.microsoft.com/office/drawing/2014/main" id="{1FD10C88-1AA8-AFA1-F666-E31D8FECAB49}"/>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4:00 pm</a:t>
            </a:r>
          </a:p>
        </p:txBody>
      </p:sp>
      <p:sp>
        <p:nvSpPr>
          <p:cNvPr id="81" name="Step 6 Top">
            <a:extLst>
              <a:ext uri="{FF2B5EF4-FFF2-40B4-BE49-F238E27FC236}">
                <a16:creationId xmlns:a16="http://schemas.microsoft.com/office/drawing/2014/main" id="{DD308895-532C-3A99-8B7B-BACAF38F093E}"/>
              </a:ext>
            </a:extLst>
          </p:cNvPr>
          <p:cNvSpPr txBox="1">
            <a:spLocks/>
          </p:cNvSpPr>
          <p:nvPr/>
        </p:nvSpPr>
        <p:spPr>
          <a:xfrm>
            <a:off x="584200" y="4562797"/>
            <a:ext cx="2808000" cy="626701"/>
          </a:xfrm>
          <a:prstGeom prst="rect">
            <a:avLst/>
          </a:prstGeom>
        </p:spPr>
        <p:txBody>
          <a:bodyPr vert="horz" wrap="square" lIns="90000" tIns="36000" rIns="90000" bIns="36000" rtlCol="0" anchor="t">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Cassandra is making the final touches for tomorrow’s lecture. She uses Copilot in PowerPoint to quickly build a presentation based on the case brief the class is studying. ​</a:t>
            </a:r>
          </a:p>
        </p:txBody>
      </p:sp>
      <p:grpSp>
        <p:nvGrpSpPr>
          <p:cNvPr id="47" name="Group 46">
            <a:extLst>
              <a:ext uri="{FF2B5EF4-FFF2-40B4-BE49-F238E27FC236}">
                <a16:creationId xmlns:a16="http://schemas.microsoft.com/office/drawing/2014/main" id="{EBECAAF7-AE68-366B-8750-CB7FDA1B0025}"/>
              </a:ext>
            </a:extLst>
          </p:cNvPr>
          <p:cNvGrpSpPr/>
          <p:nvPr/>
        </p:nvGrpSpPr>
        <p:grpSpPr>
          <a:xfrm>
            <a:off x="750054" y="5380262"/>
            <a:ext cx="2351135" cy="360000"/>
            <a:chOff x="588263" y="2177588"/>
            <a:chExt cx="2351135" cy="360000"/>
          </a:xfrm>
        </p:grpSpPr>
        <p:pic>
          <p:nvPicPr>
            <p:cNvPr id="48" name="Picture 47">
              <a:extLst>
                <a:ext uri="{FF2B5EF4-FFF2-40B4-BE49-F238E27FC236}">
                  <a16:creationId xmlns:a16="http://schemas.microsoft.com/office/drawing/2014/main" id="{EDFD1C15-D63C-5EFF-987D-F09A2C4B124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49" name="TextBox 113">
              <a:extLst>
                <a:ext uri="{FF2B5EF4-FFF2-40B4-BE49-F238E27FC236}">
                  <a16:creationId xmlns:a16="http://schemas.microsoft.com/office/drawing/2014/main" id="{1242551D-4D69-F236-46FA-C19010ACC321}"/>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87" name="Step 6 Bottom">
            <a:extLst>
              <a:ext uri="{FF2B5EF4-FFF2-40B4-BE49-F238E27FC236}">
                <a16:creationId xmlns:a16="http://schemas.microsoft.com/office/drawing/2014/main" id="{4FA39CC0-38BE-9B42-FDCF-34BA86B35F4F}"/>
              </a:ext>
              <a:ext uri="{C183D7F6-B498-43B3-948B-1728B52AA6E4}">
                <adec:decorative xmlns:adec="http://schemas.microsoft.com/office/drawing/2017/decorative" val="0"/>
              </a:ext>
            </a:extLst>
          </p:cNvPr>
          <p:cNvSpPr txBox="1">
            <a:spLocks/>
          </p:cNvSpPr>
          <p:nvPr/>
        </p:nvSpPr>
        <p:spPr bwMode="auto">
          <a:xfrm>
            <a:off x="584200" y="5716369"/>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kumimoji="0" lang="en-US" sz="900" b="1" i="0" u="none" strike="noStrike" kern="1200" cap="none" spc="0" normalizeH="0" baseline="0" noProof="0" dirty="0">
                <a:ln>
                  <a:noFill/>
                </a:ln>
                <a:solidFill>
                  <a:srgbClr val="000000"/>
                </a:solidFill>
                <a:effectLst/>
                <a:uLnTx/>
                <a:uFillTx/>
                <a:latin typeface="Segoe UI"/>
                <a:ea typeface="+mn-ea"/>
                <a:cs typeface="+mn-cs"/>
              </a:rPr>
              <a:t>Bring your ideas to life</a:t>
            </a:r>
            <a:r>
              <a:rPr kumimoji="0" lang="en-US" sz="900" i="0" u="none" strike="noStrike" kern="1200" cap="none" spc="0" normalizeH="0" baseline="0" noProof="0" dirty="0">
                <a:ln>
                  <a:noFill/>
                </a:ln>
                <a:solidFill>
                  <a:srgbClr val="000000"/>
                </a:solidFill>
                <a:effectLst/>
                <a:uLnTx/>
                <a:uFillTx/>
                <a:latin typeface="Segoe UI"/>
                <a:ea typeface="+mn-ea"/>
                <a:cs typeface="+mn-cs"/>
              </a:rPr>
              <a:t> and focus on your ideas and final touches for your classes. ​</a:t>
            </a:r>
            <a:endParaRPr lang="en-US" noProof="0" dirty="0"/>
          </a:p>
        </p:txBody>
      </p:sp>
      <p:pic>
        <p:nvPicPr>
          <p:cNvPr id="3074" name="Picture 2" descr="A person holding a notebook and pen&#10;&#10;Description automatically generated">
            <a:extLst>
              <a:ext uri="{FF2B5EF4-FFF2-40B4-BE49-F238E27FC236}">
                <a16:creationId xmlns:a16="http://schemas.microsoft.com/office/drawing/2014/main" id="{77B9FCC0-4A06-1C71-1C51-FA7DFD48B2BB}"/>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flipH="1">
            <a:off x="9595482" y="3934295"/>
            <a:ext cx="2660996" cy="292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69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Prompt Gallery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6" name="Picture 5">
            <a:extLst>
              <a:ext uri="{FF2B5EF4-FFF2-40B4-BE49-F238E27FC236}">
                <a16:creationId xmlns:a16="http://schemas.microsoft.com/office/drawing/2014/main" id="{97B92FCF-17C1-1AA2-13E4-48343ECA5AE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609590" y="1842801"/>
            <a:ext cx="10972820"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83725"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14" name="Rectangle 13">
            <a:extLst>
              <a:ext uri="{FF2B5EF4-FFF2-40B4-BE49-F238E27FC236}">
                <a16:creationId xmlns:a16="http://schemas.microsoft.com/office/drawing/2014/main" id="{E56782E7-AAE2-7A77-5B10-08DC175ECF5C}"/>
              </a:ext>
            </a:extLst>
          </p:cNvPr>
          <p:cNvSpPr/>
          <p:nvPr/>
        </p:nvSpPr>
        <p:spPr bwMode="auto">
          <a:xfrm>
            <a:off x="3513926"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0087" y="1503451"/>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3428180"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3416880"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4563367"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13507"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33" name="Rectangle 32">
            <a:extLst>
              <a:ext uri="{FF2B5EF4-FFF2-40B4-BE49-F238E27FC236}">
                <a16:creationId xmlns:a16="http://schemas.microsoft.com/office/drawing/2014/main" id="{75BC062F-832E-722B-BF7D-121DE5649341}"/>
              </a:ext>
            </a:extLst>
          </p:cNvPr>
          <p:cNvSpPr/>
          <p:nvPr/>
        </p:nvSpPr>
        <p:spPr bwMode="auto">
          <a:xfrm>
            <a:off x="6559924"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6014009"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dirty="0">
                <a:solidFill>
                  <a:srgbClr val="000000"/>
                </a:solidFill>
              </a:rPr>
              <a:t>Role-based Copilot agents</a:t>
            </a:r>
          </a:p>
          <a:p>
            <a:pPr marL="171450" indent="-171450">
              <a:buFont typeface="Arial" panose="020B0604020202020204" pitchFamily="34" charset="0"/>
              <a:buChar char="•"/>
              <a:defRPr/>
            </a:pPr>
            <a:r>
              <a:rPr lang="en-US" sz="1100" dirty="0">
                <a:solidFill>
                  <a:srgbClr val="000000"/>
                </a:solidFill>
              </a:rPr>
              <a:t>SharePoint agents</a:t>
            </a:r>
          </a:p>
          <a:p>
            <a:pPr marL="171450" indent="-171450">
              <a:buFont typeface="Arial" panose="020B0604020202020204" pitchFamily="34" charset="0"/>
              <a:buChar char="•"/>
              <a:defRPr/>
            </a:pPr>
            <a:r>
              <a:rPr lang="en-US" sz="1100" noProof="0" dirty="0">
                <a:solidFill>
                  <a:srgbClr val="000000"/>
                </a:solidFill>
              </a:rPr>
              <a:t>Agent Builder</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ea typeface="+mn-ea"/>
                <a:cs typeface="+mn-cs"/>
              </a:rPr>
              <a:t>Copilot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5997085"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7095690"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4441325"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3721"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906450"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929253"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929253"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1796983"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75" name="TextBox 74">
            <a:extLst>
              <a:ext uri="{FF2B5EF4-FFF2-40B4-BE49-F238E27FC236}">
                <a16:creationId xmlns:a16="http://schemas.microsoft.com/office/drawing/2014/main" id="{60CFB97A-3BEC-0AC5-3269-6992F910B89C}"/>
              </a:ext>
            </a:extLst>
          </p:cNvPr>
          <p:cNvSpPr txBox="1"/>
          <p:nvPr/>
        </p:nvSpPr>
        <p:spPr>
          <a:xfrm>
            <a:off x="1965364"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4396311"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091E2289-6CF8-B55E-3E57-D240EDD39C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61604" y="2308945"/>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7" name="Rectangle 6">
            <a:extLst>
              <a:ext uri="{FF2B5EF4-FFF2-40B4-BE49-F238E27FC236}">
                <a16:creationId xmlns:a16="http://schemas.microsoft.com/office/drawing/2014/main" id="{E090F020-7EDB-9E00-2FBB-9B9F96B9FC88}"/>
              </a:ext>
            </a:extLst>
          </p:cNvPr>
          <p:cNvSpPr/>
          <p:nvPr/>
        </p:nvSpPr>
        <p:spPr bwMode="auto">
          <a:xfrm>
            <a:off x="9308021" y="2501393"/>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Build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8" name="Rectangle 7">
            <a:extLst>
              <a:ext uri="{FF2B5EF4-FFF2-40B4-BE49-F238E27FC236}">
                <a16:creationId xmlns:a16="http://schemas.microsoft.com/office/drawing/2014/main" id="{B7D1CA22-331B-C0A6-9536-D8F04A9B22A5}"/>
              </a:ext>
            </a:extLst>
          </p:cNvPr>
          <p:cNvSpPr/>
          <p:nvPr/>
        </p:nvSpPr>
        <p:spPr bwMode="auto">
          <a:xfrm>
            <a:off x="8762106" y="4599683"/>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dirty="0">
                <a:solidFill>
                  <a:schemeClr val="tx1"/>
                </a:solidFill>
              </a:rPr>
              <a:t>Azure AI Foundry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A3C62E3F-75FE-AC1C-E5B1-FA90BD6F280B}"/>
              </a:ext>
            </a:extLst>
          </p:cNvPr>
          <p:cNvSpPr txBox="1"/>
          <p:nvPr/>
        </p:nvSpPr>
        <p:spPr>
          <a:xfrm>
            <a:off x="8745182" y="4170128"/>
            <a:ext cx="2475710" cy="1692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Build AI-driven applications</a:t>
            </a:r>
          </a:p>
        </p:txBody>
      </p:sp>
      <p:sp>
        <p:nvSpPr>
          <p:cNvPr id="17" name="TextBox 16">
            <a:extLst>
              <a:ext uri="{FF2B5EF4-FFF2-40B4-BE49-F238E27FC236}">
                <a16:creationId xmlns:a16="http://schemas.microsoft.com/office/drawing/2014/main" id="{FE65CF3D-8C99-B066-0D4E-2AF8C9A660B3}"/>
              </a:ext>
            </a:extLst>
          </p:cNvPr>
          <p:cNvSpPr txBox="1"/>
          <p:nvPr/>
        </p:nvSpPr>
        <p:spPr>
          <a:xfrm>
            <a:off x="9805959" y="3207358"/>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4</a:t>
            </a:r>
          </a:p>
        </p:txBody>
      </p:sp>
      <p:sp>
        <p:nvSpPr>
          <p:cNvPr id="18" name="Oval 17">
            <a:extLst>
              <a:ext uri="{FF2B5EF4-FFF2-40B4-BE49-F238E27FC236}">
                <a16:creationId xmlns:a16="http://schemas.microsoft.com/office/drawing/2014/main" id="{7EF401AD-3A2B-34FA-2F6E-1641D26BB92B}"/>
              </a:ext>
              <a:ext uri="{C183D7F6-B498-43B3-948B-1728B52AA6E4}">
                <adec:decorative xmlns:adec="http://schemas.microsoft.com/office/drawing/2017/decorative" val="1"/>
              </a:ext>
            </a:extLst>
          </p:cNvPr>
          <p:cNvSpPr/>
          <p:nvPr/>
        </p:nvSpPr>
        <p:spPr>
          <a:xfrm>
            <a:off x="9691387" y="3101587"/>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1028" name="Picture 4" descr="Azure AI Studio - Pricing | Microsoft Azure">
            <a:extLst>
              <a:ext uri="{FF2B5EF4-FFF2-40B4-BE49-F238E27FC236}">
                <a16:creationId xmlns:a16="http://schemas.microsoft.com/office/drawing/2014/main" id="{FFB7A2B8-43EE-0C2B-09A0-5E462B7C9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6389" y="1396051"/>
            <a:ext cx="1575489" cy="82713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a:extLst>
              <a:ext uri="{FF2B5EF4-FFF2-40B4-BE49-F238E27FC236}">
                <a16:creationId xmlns:a16="http://schemas.microsoft.com/office/drawing/2014/main" id="{D9FC6D99-EFD4-CBE4-606C-1A1135A704E0}"/>
              </a:ext>
              <a:ext uri="{C183D7F6-B498-43B3-948B-1728B52AA6E4}">
                <adec:decorative xmlns:adec="http://schemas.microsoft.com/office/drawing/2017/decorative" val="1"/>
              </a:ext>
            </a:extLst>
          </p:cNvPr>
          <p:cNvSpPr/>
          <p:nvPr/>
        </p:nvSpPr>
        <p:spPr>
          <a:xfrm rot="21298368">
            <a:off x="6943137" y="3086156"/>
            <a:ext cx="740664" cy="683948"/>
          </a:xfrm>
          <a:prstGeom prst="arc">
            <a:avLst>
              <a:gd name="adj1" fmla="val 13985583"/>
              <a:gd name="adj2" fmla="val 8915295"/>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Education</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7" name="Picture 6" descr="A group of students working on their laptop devices in a study hall ">
            <a:extLst>
              <a:ext uri="{FF2B5EF4-FFF2-40B4-BE49-F238E27FC236}">
                <a16:creationId xmlns:a16="http://schemas.microsoft.com/office/drawing/2014/main" id="{C69F4404-A4B4-419F-22FF-CDC1EBAF2A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6242050" y="895349"/>
            <a:ext cx="5073296" cy="5067302"/>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9368244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Education </a:t>
            </a:r>
            <a:r>
              <a:rPr lang="en-US" noProof="0"/>
              <a:t>scenarios</a:t>
            </a: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975447" y="3886687"/>
            <a:ext cx="3211035"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opportunities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92935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AI holds tremendous potential for education. Discover key opportunities and learn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enhance the tasks that education users perform every day. Explore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16390" y="4234841"/>
            <a:ext cx="2569620"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education users are leveraging Copilot day-to-day.</a:t>
            </a:r>
          </a:p>
        </p:txBody>
      </p:sp>
    </p:spTree>
    <p:extLst>
      <p:ext uri="{BB962C8B-B14F-4D97-AF65-F5344CB8AC3E}">
        <p14:creationId xmlns:p14="http://schemas.microsoft.com/office/powerpoint/2010/main" val="7166860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31303-7749-62E5-BAD4-90A76A094D23}"/>
            </a:ext>
          </a:extLst>
        </p:cNvPr>
        <p:cNvGrpSpPr/>
        <p:nvPr/>
      </p:nvGrpSpPr>
      <p:grpSpPr>
        <a:xfrm>
          <a:off x="0" y="0"/>
          <a:ext cx="0" cy="0"/>
          <a:chOff x="0" y="0"/>
          <a:chExt cx="0" cy="0"/>
        </a:xfrm>
      </p:grpSpPr>
      <p:sp>
        <p:nvSpPr>
          <p:cNvPr id="57" name="Rounded Rectangle 56">
            <a:extLst>
              <a:ext uri="{FF2B5EF4-FFF2-40B4-BE49-F238E27FC236}">
                <a16:creationId xmlns:a16="http://schemas.microsoft.com/office/drawing/2014/main" id="{5705F126-AEAE-5AD7-85AC-6B147F76EC30}"/>
              </a:ext>
            </a:extLst>
          </p:cNvPr>
          <p:cNvSpPr/>
          <p:nvPr/>
        </p:nvSpPr>
        <p:spPr bwMode="auto">
          <a:xfrm>
            <a:off x="354957" y="2671455"/>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4" name="Rounded Rectangle 53">
            <a:extLst>
              <a:ext uri="{FF2B5EF4-FFF2-40B4-BE49-F238E27FC236}">
                <a16:creationId xmlns:a16="http://schemas.microsoft.com/office/drawing/2014/main" id="{61D7EA98-EB73-EA5B-EE9C-4D6AFCF5DBB0}"/>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80D3C468-112B-AC7E-7DD6-41A0D4ACF0B9}"/>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F1702A21-D5E6-F46B-2500-0F680D397C8C}"/>
              </a:ext>
            </a:extLst>
          </p:cNvPr>
          <p:cNvSpPr>
            <a:spLocks noGrp="1"/>
          </p:cNvSpPr>
          <p:nvPr>
            <p:ph type="title"/>
          </p:nvPr>
        </p:nvSpPr>
        <p:spPr/>
        <p:txBody>
          <a:bodyPr/>
          <a:lstStyle/>
          <a:p>
            <a:r>
              <a:rPr lang="en-US" noProof="0">
                <a:cs typeface="Segoe UI"/>
              </a:rPr>
              <a:t>Copilot solutions in </a:t>
            </a:r>
            <a:r>
              <a:rPr lang="en-US" noProof="0">
                <a:gradFill>
                  <a:gsLst>
                    <a:gs pos="26000">
                      <a:srgbClr val="0078D4"/>
                    </a:gs>
                    <a:gs pos="0">
                      <a:srgbClr val="C03BC4"/>
                    </a:gs>
                  </a:gsLst>
                  <a:path path="circle">
                    <a:fillToRect l="100000" t="100000"/>
                  </a:path>
                </a:gradFill>
              </a:rPr>
              <a:t>Education</a:t>
            </a:r>
          </a:p>
        </p:txBody>
      </p:sp>
      <p:sp>
        <p:nvSpPr>
          <p:cNvPr id="4" name="Freeform 27">
            <a:extLst>
              <a:ext uri="{FF2B5EF4-FFF2-40B4-BE49-F238E27FC236}">
                <a16:creationId xmlns:a16="http://schemas.microsoft.com/office/drawing/2014/main" id="{FD841A78-4FE5-920F-22D9-F0B5BEFC0F18}"/>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7B9FDFC3-8C78-6A1F-6E9C-8B8360F9EAE0}"/>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D1642016-47AA-5A7E-C0F0-0260683D9D32}"/>
              </a:ext>
            </a:extLst>
          </p:cNvPr>
          <p:cNvSpPr txBox="1">
            <a:spLocks/>
          </p:cNvSpPr>
          <p:nvPr/>
        </p:nvSpPr>
        <p:spPr>
          <a:xfrm>
            <a:off x="1906456" y="1450537"/>
            <a:ext cx="4282705" cy="874727"/>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Microsoft 365 Copilot is your AI assistant for education. It can boost productivity, amplify creativity, and securely empower everyone in the organization. It can save time and energy for faculty, enable seamless content creation, enhance collaboration experiences, and support student learning outcomes and success.</a:t>
            </a:r>
          </a:p>
        </p:txBody>
      </p:sp>
      <p:sp>
        <p:nvSpPr>
          <p:cNvPr id="8" name="Freeform 27">
            <a:extLst>
              <a:ext uri="{FF2B5EF4-FFF2-40B4-BE49-F238E27FC236}">
                <a16:creationId xmlns:a16="http://schemas.microsoft.com/office/drawing/2014/main" id="{F0FA21C5-60B4-39EF-F55C-67F20195F94E}"/>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00F2B896-8C5F-FE24-0C9E-3191F5B778C0}"/>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0022D7DE-45AF-8B1E-10B1-44BB429179EA}"/>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F7A850A1-5B71-F07B-1436-495E7143DA9C}"/>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28509F67-E3F1-66D8-C8F0-2689C1BCF373}"/>
              </a:ext>
            </a:extLst>
          </p:cNvPr>
          <p:cNvSpPr txBox="1"/>
          <p:nvPr/>
        </p:nvSpPr>
        <p:spPr>
          <a:xfrm>
            <a:off x="6623184" y="1956558"/>
            <a:ext cx="1268357"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Education roles</a:t>
            </a:r>
          </a:p>
        </p:txBody>
      </p:sp>
      <p:sp>
        <p:nvSpPr>
          <p:cNvPr id="14" name="Graphic 74" descr="Icon of a person with a checkmark">
            <a:extLst>
              <a:ext uri="{FF2B5EF4-FFF2-40B4-BE49-F238E27FC236}">
                <a16:creationId xmlns:a16="http://schemas.microsoft.com/office/drawing/2014/main" id="{61111DD1-203B-550B-47D6-E34862BA6BD8}"/>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TextBox 25">
            <a:extLst>
              <a:ext uri="{FF2B5EF4-FFF2-40B4-BE49-F238E27FC236}">
                <a16:creationId xmlns:a16="http://schemas.microsoft.com/office/drawing/2014/main" id="{0D96D3C6-DCD9-449C-9797-CD284501A38F}"/>
              </a:ext>
            </a:extLst>
          </p:cNvPr>
          <p:cNvSpPr txBox="1">
            <a:spLocks/>
          </p:cNvSpPr>
          <p:nvPr/>
        </p:nvSpPr>
        <p:spPr>
          <a:xfrm>
            <a:off x="596167" y="2772739"/>
            <a:ext cx="5707982" cy="215444"/>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Opportunity to impact key Education KPIs</a:t>
            </a:r>
          </a:p>
        </p:txBody>
      </p:sp>
      <p:sp>
        <p:nvSpPr>
          <p:cNvPr id="58" name="Round Same Side Corner Rectangle 57">
            <a:extLst>
              <a:ext uri="{FF2B5EF4-FFF2-40B4-BE49-F238E27FC236}">
                <a16:creationId xmlns:a16="http://schemas.microsoft.com/office/drawing/2014/main" id="{3563EE79-7FCB-AEE0-DB4D-B381816971E4}"/>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61" name="Freeform 27">
            <a:extLst>
              <a:ext uri="{FF2B5EF4-FFF2-40B4-BE49-F238E27FC236}">
                <a16:creationId xmlns:a16="http://schemas.microsoft.com/office/drawing/2014/main" id="{FD5B97DE-11EC-5BC0-58E3-AA3DE86C31E0}"/>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6E1F45A8-2D37-BB23-9375-150F48661E45}"/>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DC9FC04D-3FB3-7CF2-CE4E-1D4FE3E73E4D}"/>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9" name="Straight Connector 8">
            <a:extLst>
              <a:ext uri="{FF2B5EF4-FFF2-40B4-BE49-F238E27FC236}">
                <a16:creationId xmlns:a16="http://schemas.microsoft.com/office/drawing/2014/main" id="{30E5D36B-8F32-FEB3-6BDE-228E6F49698F}"/>
              </a:ext>
              <a:ext uri="{C183D7F6-B498-43B3-948B-1728B52AA6E4}">
                <adec:decorative xmlns:adec="http://schemas.microsoft.com/office/drawing/2017/decorative" val="1"/>
              </a:ext>
            </a:extLst>
          </p:cNvPr>
          <p:cNvCxnSpPr>
            <a:cxnSpLocks/>
          </p:cNvCxnSpPr>
          <p:nvPr/>
        </p:nvCxnSpPr>
        <p:spPr>
          <a:xfrm>
            <a:off x="329630" y="6005735"/>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F82F8AF1-E3F0-0D09-7096-8BC091FAEAB3}"/>
              </a:ext>
            </a:extLst>
          </p:cNvPr>
          <p:cNvGrpSpPr/>
          <p:nvPr/>
        </p:nvGrpSpPr>
        <p:grpSpPr>
          <a:xfrm>
            <a:off x="943037" y="4613658"/>
            <a:ext cx="5257432" cy="663836"/>
            <a:chOff x="6603642" y="4721055"/>
            <a:chExt cx="5257432" cy="663836"/>
          </a:xfrm>
        </p:grpSpPr>
        <p:sp>
          <p:nvSpPr>
            <p:cNvPr id="68" name="TextBox 67">
              <a:extLst>
                <a:ext uri="{FF2B5EF4-FFF2-40B4-BE49-F238E27FC236}">
                  <a16:creationId xmlns:a16="http://schemas.microsoft.com/office/drawing/2014/main" id="{1969949A-8E0B-F8E8-B2C5-8443B30EDA54}"/>
                </a:ext>
              </a:extLst>
            </p:cNvPr>
            <p:cNvSpPr txBox="1"/>
            <p:nvPr/>
          </p:nvSpPr>
          <p:spPr>
            <a:xfrm>
              <a:off x="6603642" y="4803790"/>
              <a:ext cx="861860"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rPr>
                <a:t>Improve operational efficiency</a:t>
              </a:r>
            </a:p>
          </p:txBody>
        </p:sp>
        <p:sp>
          <p:nvSpPr>
            <p:cNvPr id="69" name="TextBox 68">
              <a:extLst>
                <a:ext uri="{FF2B5EF4-FFF2-40B4-BE49-F238E27FC236}">
                  <a16:creationId xmlns:a16="http://schemas.microsoft.com/office/drawing/2014/main" id="{FF5524B2-E1A4-D50C-0573-B9C1CF182B60}"/>
                </a:ext>
              </a:extLst>
            </p:cNvPr>
            <p:cNvSpPr txBox="1"/>
            <p:nvPr/>
          </p:nvSpPr>
          <p:spPr>
            <a:xfrm>
              <a:off x="7655232" y="4721055"/>
              <a:ext cx="4205842" cy="663836"/>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provides an opportunity to identify areas for improvement and makes the most of your data. Discover and dig into new insights such as budget management, enrollment trends, survey data interpretation, and more. </a:t>
              </a:r>
            </a:p>
          </p:txBody>
        </p:sp>
      </p:grpSp>
      <p:grpSp>
        <p:nvGrpSpPr>
          <p:cNvPr id="71" name="Group 70">
            <a:extLst>
              <a:ext uri="{FF2B5EF4-FFF2-40B4-BE49-F238E27FC236}">
                <a16:creationId xmlns:a16="http://schemas.microsoft.com/office/drawing/2014/main" id="{6383CDF2-D1C8-B268-CE00-21C0D01BC50E}"/>
              </a:ext>
            </a:extLst>
          </p:cNvPr>
          <p:cNvGrpSpPr/>
          <p:nvPr/>
        </p:nvGrpSpPr>
        <p:grpSpPr>
          <a:xfrm>
            <a:off x="943037" y="3844031"/>
            <a:ext cx="5087634" cy="634775"/>
            <a:chOff x="6603642" y="3698912"/>
            <a:chExt cx="5087634" cy="634775"/>
          </a:xfrm>
        </p:grpSpPr>
        <p:sp>
          <p:nvSpPr>
            <p:cNvPr id="72" name="TextBox 71">
              <a:extLst>
                <a:ext uri="{FF2B5EF4-FFF2-40B4-BE49-F238E27FC236}">
                  <a16:creationId xmlns:a16="http://schemas.microsoft.com/office/drawing/2014/main" id="{DC044872-0361-79DE-DD27-0AE515F78500}"/>
                </a:ext>
              </a:extLst>
            </p:cNvPr>
            <p:cNvSpPr txBox="1"/>
            <p:nvPr/>
          </p:nvSpPr>
          <p:spPr>
            <a:xfrm>
              <a:off x="6603642" y="3698912"/>
              <a:ext cx="903768" cy="615553"/>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rPr>
                <a:t>Enhance student outcomes and experiences</a:t>
              </a:r>
            </a:p>
          </p:txBody>
        </p:sp>
        <p:sp>
          <p:nvSpPr>
            <p:cNvPr id="73" name="TextBox 72">
              <a:extLst>
                <a:ext uri="{FF2B5EF4-FFF2-40B4-BE49-F238E27FC236}">
                  <a16:creationId xmlns:a16="http://schemas.microsoft.com/office/drawing/2014/main" id="{EC690B36-2E63-6E6D-39E9-DE349F65866B}"/>
                </a:ext>
              </a:extLst>
            </p:cNvPr>
            <p:cNvSpPr txBox="1"/>
            <p:nvPr/>
          </p:nvSpPr>
          <p:spPr>
            <a:xfrm>
              <a:off x="7655232" y="3718134"/>
              <a:ext cx="4036044" cy="615553"/>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can help personalize learning by easily adapting content, simplifying complex topics, and helping students fully participate. Students can benefit from personalized 24/7 support, initial feedback on their work, and assistance getting started. </a:t>
              </a:r>
            </a:p>
          </p:txBody>
        </p:sp>
      </p:grpSp>
      <p:grpSp>
        <p:nvGrpSpPr>
          <p:cNvPr id="75" name="Group 74">
            <a:extLst>
              <a:ext uri="{FF2B5EF4-FFF2-40B4-BE49-F238E27FC236}">
                <a16:creationId xmlns:a16="http://schemas.microsoft.com/office/drawing/2014/main" id="{20094018-F5CA-8885-EE1A-D701ED9F9E27}"/>
              </a:ext>
            </a:extLst>
          </p:cNvPr>
          <p:cNvGrpSpPr/>
          <p:nvPr/>
        </p:nvGrpSpPr>
        <p:grpSpPr>
          <a:xfrm>
            <a:off x="932836" y="3105559"/>
            <a:ext cx="5250918" cy="615555"/>
            <a:chOff x="6603642" y="2782130"/>
            <a:chExt cx="5250918" cy="615555"/>
          </a:xfrm>
        </p:grpSpPr>
        <p:sp>
          <p:nvSpPr>
            <p:cNvPr id="76" name="TextBox 75">
              <a:extLst>
                <a:ext uri="{FF2B5EF4-FFF2-40B4-BE49-F238E27FC236}">
                  <a16:creationId xmlns:a16="http://schemas.microsoft.com/office/drawing/2014/main" id="{748EF191-CDF5-6C86-7AF6-A0E4D9099662}"/>
                </a:ext>
              </a:extLst>
            </p:cNvPr>
            <p:cNvSpPr txBox="1"/>
            <p:nvPr/>
          </p:nvSpPr>
          <p:spPr>
            <a:xfrm>
              <a:off x="6603642" y="2782132"/>
              <a:ext cx="861860" cy="615553"/>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rPr>
                <a:t>Increase staff, educator, and student satisfaction</a:t>
              </a:r>
            </a:p>
          </p:txBody>
        </p:sp>
        <p:sp>
          <p:nvSpPr>
            <p:cNvPr id="77" name="TextBox 76">
              <a:extLst>
                <a:ext uri="{FF2B5EF4-FFF2-40B4-BE49-F238E27FC236}">
                  <a16:creationId xmlns:a16="http://schemas.microsoft.com/office/drawing/2014/main" id="{141306BE-F1C9-775F-4D2F-80F099D2810F}"/>
                </a:ext>
              </a:extLst>
            </p:cNvPr>
            <p:cNvSpPr txBox="1"/>
            <p:nvPr/>
          </p:nvSpPr>
          <p:spPr>
            <a:xfrm>
              <a:off x="7655232" y="2782130"/>
              <a:ext cx="4199328" cy="615553"/>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Amplify your creativity by bringing your ideas to life with custom-generated images, presentations, and an agent for productivity. Copilot also takes collaboration to the next level to help you stay connected and able to achieve more together.  </a:t>
              </a:r>
            </a:p>
          </p:txBody>
        </p:sp>
      </p:grpSp>
      <p:grpSp>
        <p:nvGrpSpPr>
          <p:cNvPr id="79" name="Group 78">
            <a:extLst>
              <a:ext uri="{FF2B5EF4-FFF2-40B4-BE49-F238E27FC236}">
                <a16:creationId xmlns:a16="http://schemas.microsoft.com/office/drawing/2014/main" id="{5349D33B-E474-8BA7-65B4-4863B691EF91}"/>
              </a:ext>
            </a:extLst>
          </p:cNvPr>
          <p:cNvGrpSpPr/>
          <p:nvPr/>
        </p:nvGrpSpPr>
        <p:grpSpPr>
          <a:xfrm>
            <a:off x="935085" y="5418448"/>
            <a:ext cx="4891344" cy="501808"/>
            <a:chOff x="6603641" y="1910343"/>
            <a:chExt cx="4891344" cy="501808"/>
          </a:xfrm>
        </p:grpSpPr>
        <p:sp>
          <p:nvSpPr>
            <p:cNvPr id="80" name="TextBox 79">
              <a:extLst>
                <a:ext uri="{FF2B5EF4-FFF2-40B4-BE49-F238E27FC236}">
                  <a16:creationId xmlns:a16="http://schemas.microsoft.com/office/drawing/2014/main" id="{8A54BE0B-D40F-AD42-3536-906D402A5E54}"/>
                </a:ext>
              </a:extLst>
            </p:cNvPr>
            <p:cNvSpPr txBox="1"/>
            <p:nvPr/>
          </p:nvSpPr>
          <p:spPr>
            <a:xfrm>
              <a:off x="6603641" y="1910343"/>
              <a:ext cx="943785"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rPr>
                <a:t>Save time and boost productivity</a:t>
              </a:r>
            </a:p>
          </p:txBody>
        </p:sp>
        <p:sp>
          <p:nvSpPr>
            <p:cNvPr id="81" name="TextBox 80">
              <a:extLst>
                <a:ext uri="{FF2B5EF4-FFF2-40B4-BE49-F238E27FC236}">
                  <a16:creationId xmlns:a16="http://schemas.microsoft.com/office/drawing/2014/main" id="{DF2FA307-E09A-ECCD-2E85-8281E72C8230}"/>
                </a:ext>
              </a:extLst>
            </p:cNvPr>
            <p:cNvSpPr txBox="1"/>
            <p:nvPr/>
          </p:nvSpPr>
          <p:spPr>
            <a:xfrm>
              <a:off x="7652982" y="1917592"/>
              <a:ext cx="3842003"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can empower everyone to free up their time and energy to focus on what matters most. Easily adjust, summarize, and create new content using natural language. </a:t>
              </a:r>
            </a:p>
          </p:txBody>
        </p:sp>
      </p:grpSp>
      <p:sp>
        <p:nvSpPr>
          <p:cNvPr id="11" name="Text Placeholder 10">
            <a:extLst>
              <a:ext uri="{FF2B5EF4-FFF2-40B4-BE49-F238E27FC236}">
                <a16:creationId xmlns:a16="http://schemas.microsoft.com/office/drawing/2014/main" id="{1EA885F3-82A5-54A7-B2CF-CCAF943545E8}"/>
              </a:ext>
            </a:extLst>
          </p:cNvPr>
          <p:cNvSpPr txBox="1">
            <a:spLocks/>
          </p:cNvSpPr>
          <p:nvPr/>
        </p:nvSpPr>
        <p:spPr>
          <a:xfrm>
            <a:off x="9182090" y="2182375"/>
            <a:ext cx="543925" cy="15388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Educator</a:t>
            </a:r>
          </a:p>
        </p:txBody>
      </p:sp>
      <p:sp>
        <p:nvSpPr>
          <p:cNvPr id="12" name="Text Placeholder 10">
            <a:extLst>
              <a:ext uri="{FF2B5EF4-FFF2-40B4-BE49-F238E27FC236}">
                <a16:creationId xmlns:a16="http://schemas.microsoft.com/office/drawing/2014/main" id="{E476EAFB-1DDF-33A5-EC2C-DC7E02E3A8F9}"/>
              </a:ext>
            </a:extLst>
          </p:cNvPr>
          <p:cNvSpPr txBox="1">
            <a:spLocks/>
          </p:cNvSpPr>
          <p:nvPr/>
        </p:nvSpPr>
        <p:spPr>
          <a:xfrm>
            <a:off x="9962575" y="2182374"/>
            <a:ext cx="750594"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Researcher</a:t>
            </a:r>
          </a:p>
        </p:txBody>
      </p:sp>
      <p:sp>
        <p:nvSpPr>
          <p:cNvPr id="16" name="Text Placeholder 10">
            <a:extLst>
              <a:ext uri="{FF2B5EF4-FFF2-40B4-BE49-F238E27FC236}">
                <a16:creationId xmlns:a16="http://schemas.microsoft.com/office/drawing/2014/main" id="{C36B047C-775A-6638-9E77-69124E85DFB7}"/>
              </a:ext>
            </a:extLst>
          </p:cNvPr>
          <p:cNvSpPr txBox="1">
            <a:spLocks/>
          </p:cNvSpPr>
          <p:nvPr/>
        </p:nvSpPr>
        <p:spPr>
          <a:xfrm>
            <a:off x="10880024" y="2182375"/>
            <a:ext cx="685800"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Student</a:t>
            </a:r>
          </a:p>
        </p:txBody>
      </p:sp>
      <p:sp>
        <p:nvSpPr>
          <p:cNvPr id="17" name="Text Placeholder 10">
            <a:extLst>
              <a:ext uri="{FF2B5EF4-FFF2-40B4-BE49-F238E27FC236}">
                <a16:creationId xmlns:a16="http://schemas.microsoft.com/office/drawing/2014/main" id="{128E8ACC-6DC1-FB69-20A7-D45D6EACCEF9}"/>
              </a:ext>
            </a:extLst>
          </p:cNvPr>
          <p:cNvSpPr txBox="1">
            <a:spLocks/>
          </p:cNvSpPr>
          <p:nvPr/>
        </p:nvSpPr>
        <p:spPr>
          <a:xfrm>
            <a:off x="8066562" y="2185004"/>
            <a:ext cx="994326"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Administrator</a:t>
            </a:r>
          </a:p>
        </p:txBody>
      </p:sp>
      <p:pic>
        <p:nvPicPr>
          <p:cNvPr id="18" name="Picture 17">
            <a:extLst>
              <a:ext uri="{FF2B5EF4-FFF2-40B4-BE49-F238E27FC236}">
                <a16:creationId xmlns:a16="http://schemas.microsoft.com/office/drawing/2014/main" id="{B161F98C-CA58-7CEE-CADB-1F45C32BE5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8021" y="145156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19" name="Picture 18">
            <a:extLst>
              <a:ext uri="{FF2B5EF4-FFF2-40B4-BE49-F238E27FC236}">
                <a16:creationId xmlns:a16="http://schemas.microsoft.com/office/drawing/2014/main" id="{AB63B0E6-657D-37A7-2137-94F56EE834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22020" y="145156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20" name="Picture 19">
            <a:extLst>
              <a:ext uri="{FF2B5EF4-FFF2-40B4-BE49-F238E27FC236}">
                <a16:creationId xmlns:a16="http://schemas.microsoft.com/office/drawing/2014/main" id="{76313436-2780-7851-213D-6B6B1764EC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94022" y="145156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21" name="Picture 20">
            <a:extLst>
              <a:ext uri="{FF2B5EF4-FFF2-40B4-BE49-F238E27FC236}">
                <a16:creationId xmlns:a16="http://schemas.microsoft.com/office/drawing/2014/main" id="{959B3130-E776-FD96-BA70-06D0B0F3A24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10880023" y="1461459"/>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sp>
        <p:nvSpPr>
          <p:cNvPr id="25" name="Text Placeholder 4">
            <a:extLst>
              <a:ext uri="{FF2B5EF4-FFF2-40B4-BE49-F238E27FC236}">
                <a16:creationId xmlns:a16="http://schemas.microsoft.com/office/drawing/2014/main" id="{6D2FE513-A3BF-44D1-406E-3D68A945EB5D}"/>
              </a:ext>
            </a:extLst>
          </p:cNvPr>
          <p:cNvSpPr txBox="1">
            <a:spLocks/>
          </p:cNvSpPr>
          <p:nvPr/>
        </p:nvSpPr>
        <p:spPr>
          <a:xfrm>
            <a:off x="8206253" y="3480399"/>
            <a:ext cx="3510235" cy="1402500"/>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Arial"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  </a:t>
            </a: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hlinkClick r:id="rId7" action="ppaction://hlinksldjump"/>
              </a:rPr>
              <a:t>Efficient policy drafting</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a:hlinkClick r:id="rId8" action="ppaction://hlinksldjump"/>
              </a:rPr>
              <a:t>Workforce planning</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hlinkClick r:id="rId9" action="ppaction://hlinksldjump"/>
              </a:rPr>
              <a:t>Assessment formulation</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hlinkClick r:id="rId10" action="ppaction://hlinksldjump"/>
              </a:rPr>
              <a:t>Dynamic course orchestration</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hlinkClick r:id="rId11" action="ppaction://hlinksldjump"/>
              </a:rPr>
              <a:t>District-wide reporting and communication</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hlinkClick r:id="rId12" action="ppaction://hlinksldjump"/>
              </a:rPr>
              <a:t>Monthly board meeting management</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hlinkClick r:id="rId13" action="ppaction://hlinksldjump"/>
              </a:rPr>
              <a:t>Agile budget management</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p:txBody>
      </p:sp>
      <p:sp>
        <p:nvSpPr>
          <p:cNvPr id="28" name="Freeform: Shape 124" descr="Employee retention icon">
            <a:extLst>
              <a:ext uri="{FF2B5EF4-FFF2-40B4-BE49-F238E27FC236}">
                <a16:creationId xmlns:a16="http://schemas.microsoft.com/office/drawing/2014/main" id="{DA3762D9-99D5-D02B-942A-EE0BEBF9B1F2}"/>
              </a:ext>
            </a:extLst>
          </p:cNvPr>
          <p:cNvSpPr/>
          <p:nvPr/>
        </p:nvSpPr>
        <p:spPr>
          <a:xfrm>
            <a:off x="612335" y="4029674"/>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9" name="Freeform: Shape 124" descr="Employee retention icon">
            <a:extLst>
              <a:ext uri="{FF2B5EF4-FFF2-40B4-BE49-F238E27FC236}">
                <a16:creationId xmlns:a16="http://schemas.microsoft.com/office/drawing/2014/main" id="{E131E822-729A-9200-1E1A-4BDC75CF1A73}"/>
              </a:ext>
            </a:extLst>
          </p:cNvPr>
          <p:cNvSpPr/>
          <p:nvPr/>
        </p:nvSpPr>
        <p:spPr>
          <a:xfrm>
            <a:off x="604228" y="3340183"/>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Graphic 47" descr="Icon of a piggy bank ">
            <a:extLst>
              <a:ext uri="{FF2B5EF4-FFF2-40B4-BE49-F238E27FC236}">
                <a16:creationId xmlns:a16="http://schemas.microsoft.com/office/drawing/2014/main" id="{C365A59C-BD54-DA99-C9F6-72D73F20C139}"/>
              </a:ext>
            </a:extLst>
          </p:cNvPr>
          <p:cNvSpPr>
            <a:spLocks noChangeAspect="1"/>
          </p:cNvSpPr>
          <p:nvPr/>
        </p:nvSpPr>
        <p:spPr>
          <a:xfrm>
            <a:off x="598316" y="4835723"/>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nvGrpSpPr>
          <p:cNvPr id="31" name="Group 30">
            <a:extLst>
              <a:ext uri="{FF2B5EF4-FFF2-40B4-BE49-F238E27FC236}">
                <a16:creationId xmlns:a16="http://schemas.microsoft.com/office/drawing/2014/main" id="{05564C68-5495-39B7-9AA5-CB0A07ECF89D}"/>
              </a:ext>
            </a:extLst>
          </p:cNvPr>
          <p:cNvGrpSpPr/>
          <p:nvPr/>
        </p:nvGrpSpPr>
        <p:grpSpPr>
          <a:xfrm>
            <a:off x="2665459" y="6211084"/>
            <a:ext cx="1403736" cy="193432"/>
            <a:chOff x="8192989" y="6204219"/>
            <a:chExt cx="1403736" cy="193432"/>
          </a:xfrm>
        </p:grpSpPr>
        <p:sp>
          <p:nvSpPr>
            <p:cNvPr id="7" name="TextBox 6">
              <a:extLst>
                <a:ext uri="{FF2B5EF4-FFF2-40B4-BE49-F238E27FC236}">
                  <a16:creationId xmlns:a16="http://schemas.microsoft.com/office/drawing/2014/main" id="{A033093B-ED95-C7FE-3098-2C311BA31B4C}"/>
                </a:ext>
              </a:extLst>
            </p:cNvPr>
            <p:cNvSpPr txBox="1"/>
            <p:nvPr/>
          </p:nvSpPr>
          <p:spPr>
            <a:xfrm>
              <a:off x="8516301" y="6232097"/>
              <a:ext cx="1080424" cy="153888"/>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0">
                        <a:srgbClr val="FFFFFF"/>
                      </a:gs>
                      <a:gs pos="35000">
                        <a:srgbClr val="FFFFFF"/>
                      </a:gs>
                    </a:gsLst>
                    <a:path path="circle">
                      <a:fillToRect l="100000" t="100000"/>
                    </a:path>
                  </a:gradFill>
                  <a:effectLst/>
                  <a:uLnTx/>
                  <a:uFillTx/>
                  <a:latin typeface="Segoe UI Semibold"/>
                  <a:ea typeface="+mn-ea"/>
                  <a:cs typeface="+mn-cs"/>
                </a:rPr>
                <a:t>Improve efficiency</a:t>
              </a: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7" name="Graphic 47" descr="Icon of a piggy bank ">
              <a:extLst>
                <a:ext uri="{FF2B5EF4-FFF2-40B4-BE49-F238E27FC236}">
                  <a16:creationId xmlns:a16="http://schemas.microsoft.com/office/drawing/2014/main" id="{F3B5331F-EDA9-77B0-FF23-CA4CA5D56789}"/>
                </a:ext>
              </a:extLst>
            </p:cNvPr>
            <p:cNvSpPr>
              <a:spLocks noChangeAspect="1"/>
            </p:cNvSpPr>
            <p:nvPr/>
          </p:nvSpPr>
          <p:spPr>
            <a:xfrm>
              <a:off x="8192989" y="620421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41" name="Group 40">
            <a:extLst>
              <a:ext uri="{FF2B5EF4-FFF2-40B4-BE49-F238E27FC236}">
                <a16:creationId xmlns:a16="http://schemas.microsoft.com/office/drawing/2014/main" id="{8BB19FFA-07BB-AEED-B310-38EF70FC775B}"/>
              </a:ext>
            </a:extLst>
          </p:cNvPr>
          <p:cNvGrpSpPr/>
          <p:nvPr/>
        </p:nvGrpSpPr>
        <p:grpSpPr>
          <a:xfrm>
            <a:off x="680447" y="6225280"/>
            <a:ext cx="1500188" cy="192501"/>
            <a:chOff x="6315004" y="6204685"/>
            <a:chExt cx="1500188" cy="192501"/>
          </a:xfrm>
        </p:grpSpPr>
        <p:sp>
          <p:nvSpPr>
            <p:cNvPr id="39" name="TextBox 38">
              <a:extLst>
                <a:ext uri="{FF2B5EF4-FFF2-40B4-BE49-F238E27FC236}">
                  <a16:creationId xmlns:a16="http://schemas.microsoft.com/office/drawing/2014/main" id="{D7A08776-778C-EC16-ABD6-54906AFCADF4}"/>
                </a:ext>
              </a:extLst>
            </p:cNvPr>
            <p:cNvSpPr txBox="1"/>
            <p:nvPr/>
          </p:nvSpPr>
          <p:spPr>
            <a:xfrm>
              <a:off x="6604924" y="6223991"/>
              <a:ext cx="1210268" cy="153888"/>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0">
                        <a:srgbClr val="FFFFFF"/>
                      </a:gs>
                      <a:gs pos="35000">
                        <a:srgbClr val="FFFFFF"/>
                      </a:gs>
                    </a:gsLst>
                    <a:path path="circle">
                      <a:fillToRect l="100000" t="100000"/>
                    </a:path>
                  </a:gradFill>
                  <a:effectLst/>
                  <a:uLnTx/>
                  <a:uFillTx/>
                  <a:latin typeface="Segoe UI Semibold"/>
                  <a:ea typeface="+mn-ea"/>
                  <a:cs typeface="+mn-cs"/>
                </a:rPr>
                <a:t>Enhance experiences</a:t>
              </a:r>
              <a:endParaRPr kumimoji="0" lang="en-US" sz="1000" b="0" i="0" u="none" strike="noStrike" kern="1200" cap="none" spc="0" normalizeH="0" baseline="0" noProof="0">
                <a:ln>
                  <a:noFill/>
                </a:ln>
                <a:gradFill>
                  <a:gsLst>
                    <a:gs pos="0">
                      <a:srgbClr val="FFFFFF"/>
                    </a:gs>
                    <a:gs pos="35000">
                      <a:srgbClr val="FFFFFF"/>
                    </a:gs>
                  </a:gsLst>
                  <a:path path="circle">
                    <a:fillToRect l="100000" t="100000"/>
                  </a:path>
                </a:gradFill>
                <a:effectLst/>
                <a:uLnTx/>
                <a:uFillTx/>
                <a:latin typeface="Segoe UI Semibold"/>
                <a:ea typeface="+mn-ea"/>
                <a:cs typeface="Segoe UI Semibold"/>
              </a:endParaRPr>
            </a:p>
          </p:txBody>
        </p:sp>
        <p:sp>
          <p:nvSpPr>
            <p:cNvPr id="40" name="Graphic 13" descr="Icon of a chart made of vertical lines with a line tracing the top of each, turning into an arrow pointing up">
              <a:extLst>
                <a:ext uri="{FF2B5EF4-FFF2-40B4-BE49-F238E27FC236}">
                  <a16:creationId xmlns:a16="http://schemas.microsoft.com/office/drawing/2014/main" id="{FB1E252F-04AE-6F16-FC1F-752E8290CB6B}"/>
                </a:ext>
              </a:extLst>
            </p:cNvPr>
            <p:cNvSpPr>
              <a:spLocks noChangeAspect="1"/>
            </p:cNvSpPr>
            <p:nvPr/>
          </p:nvSpPr>
          <p:spPr>
            <a:xfrm>
              <a:off x="6315004" y="6204685"/>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45" name="Group 44">
            <a:extLst>
              <a:ext uri="{FF2B5EF4-FFF2-40B4-BE49-F238E27FC236}">
                <a16:creationId xmlns:a16="http://schemas.microsoft.com/office/drawing/2014/main" id="{E660BE8A-7270-9182-B39F-8F69A93EA805}"/>
              </a:ext>
            </a:extLst>
          </p:cNvPr>
          <p:cNvGrpSpPr/>
          <p:nvPr/>
        </p:nvGrpSpPr>
        <p:grpSpPr>
          <a:xfrm>
            <a:off x="4481544" y="6226280"/>
            <a:ext cx="1727859" cy="190500"/>
            <a:chOff x="10090138" y="6205685"/>
            <a:chExt cx="1727859" cy="190500"/>
          </a:xfrm>
        </p:grpSpPr>
        <p:sp>
          <p:nvSpPr>
            <p:cNvPr id="43" name="TextBox 42">
              <a:extLst>
                <a:ext uri="{FF2B5EF4-FFF2-40B4-BE49-F238E27FC236}">
                  <a16:creationId xmlns:a16="http://schemas.microsoft.com/office/drawing/2014/main" id="{E8C09412-3BB0-ACF0-4187-B70695BC872A}"/>
                </a:ext>
              </a:extLst>
            </p:cNvPr>
            <p:cNvSpPr txBox="1"/>
            <p:nvPr/>
          </p:nvSpPr>
          <p:spPr>
            <a:xfrm>
              <a:off x="10403891" y="6220747"/>
              <a:ext cx="1414106" cy="1538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0">
                        <a:srgbClr val="FFFFFF"/>
                      </a:gs>
                      <a:gs pos="35000">
                        <a:srgbClr val="FFFFFF"/>
                      </a:gs>
                    </a:gsLst>
                    <a:path path="circle">
                      <a:fillToRect l="100000" t="100000"/>
                    </a:path>
                  </a:gradFill>
                  <a:effectLst/>
                  <a:uLnTx/>
                  <a:uFillTx/>
                  <a:latin typeface="Segoe UI Semibold"/>
                  <a:ea typeface="+mn-ea"/>
                  <a:cs typeface="+mn-cs"/>
                </a:rPr>
                <a:t>Focus on what matters</a:t>
              </a: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4" name="Freeform: Shape 124" descr="Employee retention icon">
              <a:extLst>
                <a:ext uri="{FF2B5EF4-FFF2-40B4-BE49-F238E27FC236}">
                  <a16:creationId xmlns:a16="http://schemas.microsoft.com/office/drawing/2014/main" id="{E3F189BD-BF00-8C9B-DDA4-A781D8E8169E}"/>
                </a:ext>
              </a:extLst>
            </p:cNvPr>
            <p:cNvSpPr/>
            <p:nvPr/>
          </p:nvSpPr>
          <p:spPr>
            <a:xfrm>
              <a:off x="10090138" y="6205685"/>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8" name="Graphic 13" descr="Icon of a chart made of vertical lines with a line tracing the top of each, turning into an arrow pointing up">
            <a:extLst>
              <a:ext uri="{FF2B5EF4-FFF2-40B4-BE49-F238E27FC236}">
                <a16:creationId xmlns:a16="http://schemas.microsoft.com/office/drawing/2014/main" id="{7B9D2394-5E9A-EF11-BCFF-A8729FF49366}"/>
              </a:ext>
            </a:extLst>
          </p:cNvPr>
          <p:cNvSpPr>
            <a:spLocks noChangeAspect="1"/>
          </p:cNvSpPr>
          <p:nvPr/>
        </p:nvSpPr>
        <p:spPr>
          <a:xfrm>
            <a:off x="596167" y="5560287"/>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rgbClr val="0078D4"/>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8369621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C9093-0227-CF0A-4E33-77B051FB258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837ED50-06B5-E3FB-9250-D5F264DA9E2A}"/>
              </a:ext>
              <a:ext uri="{C183D7F6-B498-43B3-948B-1728B52AA6E4}">
                <adec:decorative xmlns:adec="http://schemas.microsoft.com/office/drawing/2017/decorative" val="1"/>
              </a:ext>
            </a:extLst>
          </p:cNvPr>
          <p:cNvSpPr/>
          <p:nvPr/>
        </p:nvSpPr>
        <p:spPr bwMode="auto">
          <a:xfrm>
            <a:off x="3692606" y="3285357"/>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8" name="Rectangle 27">
            <a:extLst>
              <a:ext uri="{FF2B5EF4-FFF2-40B4-BE49-F238E27FC236}">
                <a16:creationId xmlns:a16="http://schemas.microsoft.com/office/drawing/2014/main" id="{21650E7C-C0C6-A6DA-78A7-FD402789B20E}"/>
              </a:ext>
              <a:ext uri="{C183D7F6-B498-43B3-948B-1728B52AA6E4}">
                <adec:decorative xmlns:adec="http://schemas.microsoft.com/office/drawing/2017/decorative" val="1"/>
              </a:ext>
            </a:extLst>
          </p:cNvPr>
          <p:cNvSpPr/>
          <p:nvPr/>
        </p:nvSpPr>
        <p:spPr bwMode="auto">
          <a:xfrm>
            <a:off x="3710156" y="5936856"/>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0" name="Rectangle 39">
            <a:extLst>
              <a:ext uri="{FF2B5EF4-FFF2-40B4-BE49-F238E27FC236}">
                <a16:creationId xmlns:a16="http://schemas.microsoft.com/office/drawing/2014/main" id="{C3A2B8C0-CF2A-D6B5-59C1-7FD56E65D3CD}"/>
              </a:ext>
              <a:ext uri="{C183D7F6-B498-43B3-948B-1728B52AA6E4}">
                <adec:decorative xmlns:adec="http://schemas.microsoft.com/office/drawing/2017/decorative" val="1"/>
              </a:ext>
            </a:extLst>
          </p:cNvPr>
          <p:cNvSpPr/>
          <p:nvPr/>
        </p:nvSpPr>
        <p:spPr bwMode="auto">
          <a:xfrm>
            <a:off x="3669176" y="5052808"/>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809EC756-5BBE-DE78-BF6F-A241718A5564}"/>
              </a:ext>
              <a:ext uri="{C183D7F6-B498-43B3-948B-1728B52AA6E4}">
                <adec:decorative xmlns:adec="http://schemas.microsoft.com/office/drawing/2017/decorative" val="1"/>
              </a:ext>
            </a:extLst>
          </p:cNvPr>
          <p:cNvSpPr/>
          <p:nvPr/>
        </p:nvSpPr>
        <p:spPr bwMode="auto">
          <a:xfrm>
            <a:off x="3692606" y="4169835"/>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4" name="Rounded Rectangle 27">
            <a:extLst>
              <a:ext uri="{FF2B5EF4-FFF2-40B4-BE49-F238E27FC236}">
                <a16:creationId xmlns:a16="http://schemas.microsoft.com/office/drawing/2014/main" id="{93862AB9-5CFF-B066-12E5-79373E92BFF0}"/>
              </a:ext>
              <a:ext uri="{C183D7F6-B498-43B3-948B-1728B52AA6E4}">
                <adec:decorative xmlns:adec="http://schemas.microsoft.com/office/drawing/2017/decorative" val="1"/>
              </a:ext>
            </a:extLst>
          </p:cNvPr>
          <p:cNvSpPr/>
          <p:nvPr/>
        </p:nvSpPr>
        <p:spPr bwMode="auto">
          <a:xfrm>
            <a:off x="306732" y="3125263"/>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558B53BF-DA48-37BA-3B3B-92039DDB61AF}"/>
              </a:ext>
              <a:ext uri="{C183D7F6-B498-43B3-948B-1728B52AA6E4}">
                <adec:decorative xmlns:adec="http://schemas.microsoft.com/office/drawing/2017/decorative" val="1"/>
              </a:ext>
            </a:extLst>
          </p:cNvPr>
          <p:cNvSpPr/>
          <p:nvPr/>
        </p:nvSpPr>
        <p:spPr bwMode="auto">
          <a:xfrm>
            <a:off x="3695821" y="2433565"/>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24017DCF-E483-22DB-8728-6CDA04833D7C}"/>
              </a:ext>
              <a:ext uri="{C183D7F6-B498-43B3-948B-1728B52AA6E4}">
                <adec:decorative xmlns:adec="http://schemas.microsoft.com/office/drawing/2017/decorative" val="1"/>
              </a:ext>
            </a:extLst>
          </p:cNvPr>
          <p:cNvSpPr/>
          <p:nvPr/>
        </p:nvSpPr>
        <p:spPr bwMode="auto">
          <a:xfrm>
            <a:off x="4601780" y="2247723"/>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0" name="Rounded Rectangle 27">
            <a:extLst>
              <a:ext uri="{FF2B5EF4-FFF2-40B4-BE49-F238E27FC236}">
                <a16:creationId xmlns:a16="http://schemas.microsoft.com/office/drawing/2014/main" id="{D3AD8EB5-59A8-EFDE-8D23-973B08E0ADC8}"/>
              </a:ext>
              <a:ext uri="{C183D7F6-B498-43B3-948B-1728B52AA6E4}">
                <adec:decorative xmlns:adec="http://schemas.microsoft.com/office/drawing/2017/decorative" val="1"/>
              </a:ext>
            </a:extLst>
          </p:cNvPr>
          <p:cNvSpPr/>
          <p:nvPr/>
        </p:nvSpPr>
        <p:spPr bwMode="auto">
          <a:xfrm>
            <a:off x="4601780" y="3127361"/>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FE77EE4A-A3BE-96DB-9469-D3409FBED711}"/>
              </a:ext>
              <a:ext uri="{C183D7F6-B498-43B3-948B-1728B52AA6E4}">
                <adec:decorative xmlns:adec="http://schemas.microsoft.com/office/drawing/2017/decorative" val="1"/>
              </a:ext>
            </a:extLst>
          </p:cNvPr>
          <p:cNvSpPr/>
          <p:nvPr/>
        </p:nvSpPr>
        <p:spPr bwMode="auto">
          <a:xfrm>
            <a:off x="202367" y="1921056"/>
            <a:ext cx="3796712" cy="4701258"/>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A2E884A5-C977-4676-2A16-D71E5C24CAFA}"/>
              </a:ext>
              <a:ext uri="{C183D7F6-B498-43B3-948B-1728B52AA6E4}">
                <adec:decorative xmlns:adec="http://schemas.microsoft.com/office/drawing/2017/decorative" val="1"/>
              </a:ext>
            </a:extLst>
          </p:cNvPr>
          <p:cNvSpPr/>
          <p:nvPr/>
        </p:nvSpPr>
        <p:spPr bwMode="auto">
          <a:xfrm>
            <a:off x="306732" y="2245625"/>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B620415B-427C-EF0D-D015-6A1671AD6744}"/>
              </a:ext>
              <a:ext uri="{C183D7F6-B498-43B3-948B-1728B52AA6E4}">
                <adec:decorative xmlns:adec="http://schemas.microsoft.com/office/drawing/2017/decorative" val="1"/>
              </a:ext>
            </a:extLst>
          </p:cNvPr>
          <p:cNvSpPr/>
          <p:nvPr/>
        </p:nvSpPr>
        <p:spPr bwMode="auto">
          <a:xfrm>
            <a:off x="4451240" y="1918416"/>
            <a:ext cx="6808430" cy="4701258"/>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F0F030DF-4EA4-C3C0-4381-9D394D655544}"/>
              </a:ext>
            </a:extLst>
          </p:cNvPr>
          <p:cNvSpPr>
            <a:spLocks noGrp="1"/>
          </p:cNvSpPr>
          <p:nvPr>
            <p:ph type="title"/>
          </p:nvPr>
        </p:nvSpPr>
        <p:spPr/>
        <p:txBody>
          <a:bodyPr>
            <a:normAutofit/>
          </a:bodyPr>
          <a:lstStyle/>
          <a:p>
            <a:r>
              <a:rPr lang="en-US" sz="3200" spc="-70" noProof="0"/>
              <a:t>Help educators and administrators thrive in </a:t>
            </a:r>
            <a:r>
              <a:rPr lang="en-US" sz="3200" spc="-70" noProof="0">
                <a:solidFill>
                  <a:srgbClr val="0070C0"/>
                </a:solidFill>
              </a:rPr>
              <a:t>Education</a:t>
            </a:r>
          </a:p>
        </p:txBody>
      </p:sp>
      <p:sp>
        <p:nvSpPr>
          <p:cNvPr id="7" name="Rectangle: Rounded Corners 10">
            <a:extLst>
              <a:ext uri="{FF2B5EF4-FFF2-40B4-BE49-F238E27FC236}">
                <a16:creationId xmlns:a16="http://schemas.microsoft.com/office/drawing/2014/main" id="{68D64648-69FB-29A8-5A00-BAD653309B2E}"/>
              </a:ext>
            </a:extLst>
          </p:cNvPr>
          <p:cNvSpPr/>
          <p:nvPr/>
        </p:nvSpPr>
        <p:spPr>
          <a:xfrm>
            <a:off x="426262" y="17783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FB8B838F-5FC3-F067-53ED-85DBEFA6F811}"/>
              </a:ext>
            </a:extLst>
          </p:cNvPr>
          <p:cNvSpPr/>
          <p:nvPr/>
        </p:nvSpPr>
        <p:spPr>
          <a:xfrm>
            <a:off x="1905910" y="17783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27057A54-6BDC-45F8-FE70-A2B8B2925D4A}"/>
              </a:ext>
            </a:extLst>
          </p:cNvPr>
          <p:cNvSpPr txBox="1"/>
          <p:nvPr/>
        </p:nvSpPr>
        <p:spPr>
          <a:xfrm>
            <a:off x="462181" y="3287424"/>
            <a:ext cx="1027148" cy="369332"/>
          </a:xfrm>
          <a:prstGeom prst="rect">
            <a:avLst/>
          </a:prstGeom>
          <a:noFill/>
        </p:spPr>
        <p:txBody>
          <a:bodyPr wrap="square" lIns="0" tIns="0" rIns="0" bIns="0" rtlCol="0" anchor="t">
            <a:spAutoFit/>
          </a:bodyPr>
          <a:lstStyle/>
          <a:p>
            <a:pPr>
              <a:defRPr/>
            </a:pPr>
            <a:r>
              <a:rPr lang="en-US" sz="1200" b="1" noProof="0">
                <a:solidFill>
                  <a:srgbClr val="0070C0"/>
                </a:solidFill>
                <a:latin typeface="Segoe UI Semibold"/>
                <a:cs typeface="Segoe UI Semibold"/>
              </a:rPr>
              <a:t>Materials creation</a:t>
            </a:r>
            <a:endParaRPr lang="en-US" sz="1200" b="1" i="0" u="none" strike="noStrike" kern="1200" cap="none" spc="0" normalizeH="0" baseline="0" noProof="0">
              <a:ln>
                <a:noFill/>
              </a:ln>
              <a:solidFill>
                <a:srgbClr val="0070C0"/>
              </a:solidFill>
              <a:effectLst/>
              <a:uLnTx/>
              <a:uFillTx/>
              <a:latin typeface="Segoe UI Semibold" panose="020B0502040204020203" pitchFamily="34" charset="0"/>
              <a:cs typeface="Segoe UI Semibold" panose="020B0502040204020203" pitchFamily="34" charset="0"/>
            </a:endParaRPr>
          </a:p>
        </p:txBody>
      </p:sp>
      <p:sp>
        <p:nvSpPr>
          <p:cNvPr id="36" name="TextBox 35">
            <a:extLst>
              <a:ext uri="{FF2B5EF4-FFF2-40B4-BE49-F238E27FC236}">
                <a16:creationId xmlns:a16="http://schemas.microsoft.com/office/drawing/2014/main" id="{4B5BBA4B-76EA-2AFE-09CB-F15BC6D5A0E5}"/>
              </a:ext>
            </a:extLst>
          </p:cNvPr>
          <p:cNvSpPr txBox="1"/>
          <p:nvPr/>
        </p:nvSpPr>
        <p:spPr>
          <a:xfrm>
            <a:off x="1549054" y="2425713"/>
            <a:ext cx="1915647" cy="445122"/>
          </a:xfrm>
          <a:prstGeom prst="rect">
            <a:avLst/>
          </a:prstGeom>
          <a:noFill/>
        </p:spPr>
        <p:txBody>
          <a:bodyPr wrap="square" lIns="0" tIns="0" rIns="0" bIns="0" rtlCol="0" anchor="t">
            <a:spAutoFit/>
          </a:bodyPr>
          <a:lstStyle/>
          <a:p>
            <a:pPr>
              <a:lnSpc>
                <a:spcPct val="110000"/>
              </a:lnSpc>
              <a:spcBef>
                <a:spcPts val="300"/>
              </a:spcBef>
              <a:defRPr/>
            </a:pPr>
            <a:r>
              <a:rPr lang="en-US" sz="900" noProof="0">
                <a:solidFill>
                  <a:srgbClr val="000000"/>
                </a:solidFill>
                <a:latin typeface="Segoe UI"/>
                <a:cs typeface="Segoe UI"/>
              </a:rPr>
              <a:t>It's often not feasible to create personalized materials to meet student needs</a:t>
            </a:r>
            <a:endParaRPr lang="en-US" sz="900" b="0" i="0" u="none" strike="noStrike" kern="1200" cap="none" spc="0" normalizeH="0" baseline="0" noProof="0">
              <a:ln>
                <a:noFill/>
              </a:ln>
              <a:solidFill>
                <a:srgbClr val="000000"/>
              </a:solidFill>
              <a:effectLst/>
              <a:uLnTx/>
              <a:uFillTx/>
              <a:latin typeface="Segoe UI"/>
              <a:cs typeface="Segoe UI"/>
            </a:endParaRPr>
          </a:p>
        </p:txBody>
      </p:sp>
      <p:sp>
        <p:nvSpPr>
          <p:cNvPr id="46" name="TextBox 45">
            <a:extLst>
              <a:ext uri="{FF2B5EF4-FFF2-40B4-BE49-F238E27FC236}">
                <a16:creationId xmlns:a16="http://schemas.microsoft.com/office/drawing/2014/main" id="{C7453F74-82D9-122D-1981-2CF631BB4EF6}"/>
              </a:ext>
            </a:extLst>
          </p:cNvPr>
          <p:cNvSpPr txBox="1"/>
          <p:nvPr/>
        </p:nvSpPr>
        <p:spPr>
          <a:xfrm>
            <a:off x="466185" y="2435542"/>
            <a:ext cx="1078489" cy="369332"/>
          </a:xfrm>
          <a:prstGeom prst="rect">
            <a:avLst/>
          </a:prstGeom>
          <a:noFill/>
        </p:spPr>
        <p:txBody>
          <a:bodyPr wrap="square" lIns="0" tIns="0" rIns="0" bIns="0" rtlCol="0" anchor="t">
            <a:spAutoFit/>
          </a:bodyPr>
          <a:lstStyle/>
          <a:p>
            <a:pPr>
              <a:defRPr/>
            </a:pPr>
            <a:r>
              <a:rPr lang="en-US" sz="1200" b="1" noProof="0">
                <a:solidFill>
                  <a:srgbClr val="0070C0"/>
                </a:solidFill>
                <a:latin typeface="Segoe UI Semibold"/>
                <a:cs typeface="Segoe UI Semibold"/>
              </a:rPr>
              <a:t>Personalize learning</a:t>
            </a:r>
            <a:endParaRPr lang="en-US" sz="1200" b="1" i="0" u="none" strike="noStrike" kern="1200" cap="none" spc="0" normalizeH="0" baseline="0" noProof="0">
              <a:ln>
                <a:noFill/>
              </a:ln>
              <a:solidFill>
                <a:srgbClr val="0070C0"/>
              </a:solidFill>
              <a:effectLst/>
              <a:uLnTx/>
              <a:uFillTx/>
              <a:latin typeface="Segoe UI Semibold" panose="020B0502040204020203" pitchFamily="34" charset="0"/>
              <a:cs typeface="Segoe UI Semibold" panose="020B0502040204020203" pitchFamily="34" charset="0"/>
            </a:endParaRPr>
          </a:p>
        </p:txBody>
      </p:sp>
      <p:sp>
        <p:nvSpPr>
          <p:cNvPr id="37" name="TextBox 36">
            <a:extLst>
              <a:ext uri="{FF2B5EF4-FFF2-40B4-BE49-F238E27FC236}">
                <a16:creationId xmlns:a16="http://schemas.microsoft.com/office/drawing/2014/main" id="{EDFD967F-0D7E-9C8B-2FFD-BF01FCF493E7}"/>
              </a:ext>
            </a:extLst>
          </p:cNvPr>
          <p:cNvSpPr txBox="1"/>
          <p:nvPr/>
        </p:nvSpPr>
        <p:spPr>
          <a:xfrm>
            <a:off x="1534104" y="3302389"/>
            <a:ext cx="2093393" cy="445122"/>
          </a:xfrm>
          <a:prstGeom prst="rect">
            <a:avLst/>
          </a:prstGeom>
          <a:noFill/>
        </p:spPr>
        <p:txBody>
          <a:bodyPr wrap="square" lIns="0" tIns="0" rIns="0" bIns="0" rtlCol="0" anchor="t">
            <a:spAutoFit/>
          </a:bodyPr>
          <a:lstStyle/>
          <a:p>
            <a:pPr>
              <a:lnSpc>
                <a:spcPct val="110000"/>
              </a:lnSpc>
              <a:spcBef>
                <a:spcPts val="300"/>
              </a:spcBef>
              <a:defRPr/>
            </a:pPr>
            <a:r>
              <a:rPr lang="en-US" sz="900" noProof="0">
                <a:solidFill>
                  <a:srgbClr val="000000"/>
                </a:solidFill>
                <a:latin typeface="Segoe UI"/>
                <a:cs typeface="Segoe UI"/>
              </a:rPr>
              <a:t>Developing content and regularly adapting it based on feedback or requirements is time intensive</a:t>
            </a:r>
            <a:endParaRPr lang="en-US" sz="9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p:txBody>
      </p:sp>
      <p:sp>
        <p:nvSpPr>
          <p:cNvPr id="6" name="Rectangle: Rounded Corners 10">
            <a:extLst>
              <a:ext uri="{FF2B5EF4-FFF2-40B4-BE49-F238E27FC236}">
                <a16:creationId xmlns:a16="http://schemas.microsoft.com/office/drawing/2014/main" id="{2CB25F60-2E19-EA77-5FCD-FC60C93551F6}"/>
              </a:ext>
            </a:extLst>
          </p:cNvPr>
          <p:cNvSpPr/>
          <p:nvPr/>
        </p:nvSpPr>
        <p:spPr>
          <a:xfrm>
            <a:off x="4599657" y="17607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9" name="AI Prospecting 2">
            <a:extLst>
              <a:ext uri="{FF2B5EF4-FFF2-40B4-BE49-F238E27FC236}">
                <a16:creationId xmlns:a16="http://schemas.microsoft.com/office/drawing/2014/main" id="{18C905C1-14AE-7764-4463-5C7AF35AD5F5}"/>
              </a:ext>
            </a:extLst>
          </p:cNvPr>
          <p:cNvSpPr txBox="1"/>
          <p:nvPr/>
        </p:nvSpPr>
        <p:spPr>
          <a:xfrm>
            <a:off x="5031433" y="2426446"/>
            <a:ext cx="2400578" cy="156005"/>
          </a:xfrm>
          <a:prstGeom prst="rect">
            <a:avLst/>
          </a:prstGeom>
          <a:noFill/>
        </p:spPr>
        <p:txBody>
          <a:bodyPr wrap="square" lIns="0" tIns="0" rIns="0" bIns="0" rtlCol="0">
            <a:spAutoFit/>
          </a:bodyPr>
          <a:lstStyle/>
          <a:p>
            <a:pPr marL="0" indent="0" defTabSz="582780">
              <a:lnSpc>
                <a:spcPct val="110000"/>
              </a:lnSpc>
              <a:spcBef>
                <a:spcPct val="0"/>
              </a:spcBef>
              <a:spcAft>
                <a:spcPts val="300"/>
              </a:spcAft>
              <a:buSzTx/>
              <a:buNone/>
              <a:defRPr/>
            </a:pPr>
            <a:r>
              <a:rPr lang="en-US" sz="1000" noProof="0">
                <a:latin typeface="Segoe UI"/>
                <a:hlinkClick r:id="rId3" action="ppaction://hlinksldjump"/>
              </a:rPr>
              <a:t>Assessment formulation</a:t>
            </a:r>
            <a:endParaRPr lang="en-US" sz="1000" noProof="0">
              <a:latin typeface="Segoe UI"/>
            </a:endParaRPr>
          </a:p>
        </p:txBody>
      </p:sp>
      <p:sp>
        <p:nvSpPr>
          <p:cNvPr id="18" name="AI Prospecting 2">
            <a:extLst>
              <a:ext uri="{FF2B5EF4-FFF2-40B4-BE49-F238E27FC236}">
                <a16:creationId xmlns:a16="http://schemas.microsoft.com/office/drawing/2014/main" id="{B2E2CFCA-3877-47C4-6195-766DEED1EE84}"/>
              </a:ext>
            </a:extLst>
          </p:cNvPr>
          <p:cNvSpPr txBox="1"/>
          <p:nvPr/>
        </p:nvSpPr>
        <p:spPr>
          <a:xfrm>
            <a:off x="5034532" y="2658568"/>
            <a:ext cx="6024407" cy="140423"/>
          </a:xfrm>
          <a:prstGeom prst="rect">
            <a:avLst/>
          </a:prstGeom>
          <a:noFill/>
        </p:spPr>
        <p:txBody>
          <a:bodyPr wrap="square" lIns="0" tIns="0" rIns="0" bIns="0" rtlCol="0" anchor="t">
            <a:spAutoFit/>
          </a:bodyPr>
          <a:lstStyle/>
          <a:p>
            <a:pPr>
              <a:lnSpc>
                <a:spcPct val="110000"/>
              </a:lnSpc>
              <a:defRPr/>
            </a:pPr>
            <a:r>
              <a:rPr lang="en-US" sz="900" noProof="0">
                <a:solidFill>
                  <a:srgbClr val="000000"/>
                </a:solidFill>
                <a:latin typeface="Segoe UI"/>
                <a:cs typeface="Segoe UI"/>
              </a:rPr>
              <a:t>Use Copilot to help create differentiated tests based on student abilities and save time to focus on other tasks.</a:t>
            </a:r>
            <a:endParaRPr lang="en-US" sz="9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p:txBody>
      </p:sp>
      <p:sp>
        <p:nvSpPr>
          <p:cNvPr id="20" name="Copilot helps improve 2">
            <a:extLst>
              <a:ext uri="{FF2B5EF4-FFF2-40B4-BE49-F238E27FC236}">
                <a16:creationId xmlns:a16="http://schemas.microsoft.com/office/drawing/2014/main" id="{6AA11875-D518-0ACF-2E97-D280F0DDC34E}"/>
              </a:ext>
            </a:extLst>
          </p:cNvPr>
          <p:cNvSpPr txBox="1"/>
          <p:nvPr/>
        </p:nvSpPr>
        <p:spPr>
          <a:xfrm>
            <a:off x="7883082" y="3440105"/>
            <a:ext cx="3109597" cy="292772"/>
          </a:xfrm>
          <a:prstGeom prst="rect">
            <a:avLst/>
          </a:prstGeom>
          <a:noFill/>
        </p:spPr>
        <p:txBody>
          <a:bodyPr wrap="square" lIns="0" tIns="0" rIns="0" bIns="0" rtlCol="0" anchor="t">
            <a:spAutoFit/>
          </a:bodyPr>
          <a:lstStyle/>
          <a:p>
            <a:pPr>
              <a:lnSpc>
                <a:spcPct val="110000"/>
              </a:lnSpc>
              <a:defRPr/>
            </a:pPr>
            <a:r>
              <a:rPr lang="en-US" sz="900" noProof="0">
                <a:solidFill>
                  <a:srgbClr val="000000"/>
                </a:solidFill>
                <a:latin typeface="Segoe UI"/>
                <a:cs typeface="Segoe UI"/>
              </a:rPr>
              <a:t>Use Copilot to create engaging, standards aligned materials and adapt them based on feedback</a:t>
            </a:r>
            <a:endParaRPr lang="en-US" sz="900" noProof="0">
              <a:solidFill>
                <a:srgbClr val="000000"/>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16F6E4AE-24D7-7FE3-3672-21BE2D61E25C}"/>
              </a:ext>
            </a:extLst>
          </p:cNvPr>
          <p:cNvSpPr txBox="1"/>
          <p:nvPr/>
        </p:nvSpPr>
        <p:spPr>
          <a:xfrm>
            <a:off x="7875620" y="3234101"/>
            <a:ext cx="1692449"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None/>
              <a:tabLst/>
              <a:defRPr/>
            </a:pPr>
            <a:r>
              <a:rPr lang="en-US" sz="1000" noProof="0">
                <a:latin typeface="Segoe UI"/>
                <a:hlinkClick r:id="rId4" action="ppaction://hlinksldjump"/>
              </a:rPr>
              <a:t>Dynamic course orchestration</a:t>
            </a:r>
            <a:endParaRPr lang="en-US" sz="1000" noProof="0">
              <a:latin typeface="Segoe UI"/>
            </a:endParaRPr>
          </a:p>
        </p:txBody>
      </p:sp>
      <p:sp>
        <p:nvSpPr>
          <p:cNvPr id="8" name="Rounded Rectangle 27">
            <a:extLst>
              <a:ext uri="{FF2B5EF4-FFF2-40B4-BE49-F238E27FC236}">
                <a16:creationId xmlns:a16="http://schemas.microsoft.com/office/drawing/2014/main" id="{7692B649-6D6E-87B7-7EF9-D1C7EC18E8B3}"/>
              </a:ext>
              <a:ext uri="{C183D7F6-B498-43B3-948B-1728B52AA6E4}">
                <adec:decorative xmlns:adec="http://schemas.microsoft.com/office/drawing/2017/decorative" val="1"/>
              </a:ext>
            </a:extLst>
          </p:cNvPr>
          <p:cNvSpPr/>
          <p:nvPr/>
        </p:nvSpPr>
        <p:spPr bwMode="auto">
          <a:xfrm>
            <a:off x="306732" y="4009741"/>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Rounded Rectangle 27">
            <a:extLst>
              <a:ext uri="{FF2B5EF4-FFF2-40B4-BE49-F238E27FC236}">
                <a16:creationId xmlns:a16="http://schemas.microsoft.com/office/drawing/2014/main" id="{7E3395B3-EA5B-C4D4-3C6C-3781E7B17A47}"/>
              </a:ext>
              <a:ext uri="{C183D7F6-B498-43B3-948B-1728B52AA6E4}">
                <adec:decorative xmlns:adec="http://schemas.microsoft.com/office/drawing/2017/decorative" val="1"/>
              </a:ext>
            </a:extLst>
          </p:cNvPr>
          <p:cNvSpPr/>
          <p:nvPr/>
        </p:nvSpPr>
        <p:spPr bwMode="auto">
          <a:xfrm>
            <a:off x="4601780" y="4011839"/>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 name="TextBox 13">
            <a:extLst>
              <a:ext uri="{FF2B5EF4-FFF2-40B4-BE49-F238E27FC236}">
                <a16:creationId xmlns:a16="http://schemas.microsoft.com/office/drawing/2014/main" id="{B3589C87-6108-E1D4-FAC5-804EBADC4DC5}"/>
              </a:ext>
            </a:extLst>
          </p:cNvPr>
          <p:cNvSpPr txBox="1"/>
          <p:nvPr/>
        </p:nvSpPr>
        <p:spPr>
          <a:xfrm>
            <a:off x="462181" y="4216302"/>
            <a:ext cx="1217648" cy="369332"/>
          </a:xfrm>
          <a:prstGeom prst="rect">
            <a:avLst/>
          </a:prstGeom>
          <a:noFill/>
        </p:spPr>
        <p:txBody>
          <a:bodyPr wrap="square" lIns="0" tIns="0" rIns="0" bIns="0" rtlCol="0" anchor="t">
            <a:spAutoFit/>
          </a:bodyPr>
          <a:lstStyle/>
          <a:p>
            <a:pPr>
              <a:defRPr/>
            </a:pPr>
            <a:r>
              <a:rPr lang="en-US" sz="1200" b="1" noProof="0">
                <a:solidFill>
                  <a:srgbClr val="0070C0"/>
                </a:solidFill>
                <a:latin typeface="Segoe UI Semibold"/>
                <a:cs typeface="Segoe UI Semibold"/>
              </a:rPr>
              <a:t>Plan and collaborate</a:t>
            </a:r>
          </a:p>
        </p:txBody>
      </p:sp>
      <p:sp>
        <p:nvSpPr>
          <p:cNvPr id="23" name="TextBox 22">
            <a:extLst>
              <a:ext uri="{FF2B5EF4-FFF2-40B4-BE49-F238E27FC236}">
                <a16:creationId xmlns:a16="http://schemas.microsoft.com/office/drawing/2014/main" id="{0B2C5D9E-7022-5586-EFE3-F7AABECD6A88}"/>
              </a:ext>
            </a:extLst>
          </p:cNvPr>
          <p:cNvSpPr txBox="1">
            <a:spLocks noGrp="1" noRot="1" noMove="1" noResize="1" noEditPoints="1" noAdjustHandles="1" noChangeArrowheads="1" noChangeShapeType="1"/>
          </p:cNvSpPr>
          <p:nvPr/>
        </p:nvSpPr>
        <p:spPr>
          <a:xfrm>
            <a:off x="4999543" y="3229383"/>
            <a:ext cx="1455063"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indent="0" algn="l" defTabSz="582780">
              <a:lnSpc>
                <a:spcPct val="110000"/>
              </a:lnSpc>
              <a:spcBef>
                <a:spcPct val="0"/>
              </a:spcBef>
              <a:spcAft>
                <a:spcPts val="300"/>
              </a:spcAft>
              <a:buSzTx/>
              <a:buNone/>
              <a:defRPr/>
            </a:pPr>
            <a:r>
              <a:rPr lang="en-US" sz="1000" noProof="0">
                <a:latin typeface="Segoe UI"/>
                <a:cs typeface="Segoe UI Semilight"/>
                <a:hlinkClick r:id="rId5" action="ppaction://hlinksldjump"/>
              </a:rPr>
              <a:t>Efficient policy drafting</a:t>
            </a:r>
            <a:endParaRPr lang="en-US" sz="1000" noProof="0">
              <a:latin typeface="Segoe UI"/>
              <a:cs typeface="Segoe UI Semilight"/>
            </a:endParaRPr>
          </a:p>
        </p:txBody>
      </p:sp>
      <p:sp>
        <p:nvSpPr>
          <p:cNvPr id="24" name="Copilot helps improve 2">
            <a:extLst>
              <a:ext uri="{FF2B5EF4-FFF2-40B4-BE49-F238E27FC236}">
                <a16:creationId xmlns:a16="http://schemas.microsoft.com/office/drawing/2014/main" id="{FF0ED01F-3958-1B8F-9EF7-D7ADE516269D}"/>
              </a:ext>
            </a:extLst>
          </p:cNvPr>
          <p:cNvSpPr txBox="1"/>
          <p:nvPr/>
        </p:nvSpPr>
        <p:spPr>
          <a:xfrm>
            <a:off x="4982135" y="3424127"/>
            <a:ext cx="2574685" cy="445122"/>
          </a:xfrm>
          <a:prstGeom prst="rect">
            <a:avLst/>
          </a:prstGeom>
          <a:noFill/>
        </p:spPr>
        <p:txBody>
          <a:bodyPr wrap="square" lIns="0" tIns="0" rIns="0" bIns="0" rtlCol="0" anchor="t">
            <a:spAutoFit/>
          </a:bodyPr>
          <a:lstStyle/>
          <a:p>
            <a:pPr>
              <a:lnSpc>
                <a:spcPct val="110000"/>
              </a:lnSpc>
              <a:defRPr/>
            </a:pPr>
            <a:r>
              <a:rPr lang="en-US" sz="900" noProof="0">
                <a:solidFill>
                  <a:srgbClr val="000000"/>
                </a:solidFill>
                <a:latin typeface="Segoe UI"/>
                <a:cs typeface="Segoe UI"/>
              </a:rPr>
              <a:t>Research best practices and requirements, </a:t>
            </a:r>
          </a:p>
          <a:p>
            <a:pPr>
              <a:lnSpc>
                <a:spcPct val="110000"/>
              </a:lnSpc>
              <a:defRPr/>
            </a:pPr>
            <a:r>
              <a:rPr lang="en-US" sz="900" noProof="0">
                <a:solidFill>
                  <a:srgbClr val="000000"/>
                </a:solidFill>
                <a:latin typeface="Segoe UI"/>
                <a:cs typeface="Segoe UI"/>
              </a:rPr>
              <a:t>draft policies, and cocreate with faculty and staff.</a:t>
            </a:r>
          </a:p>
          <a:p>
            <a:pPr algn="ctr">
              <a:lnSpc>
                <a:spcPct val="110000"/>
              </a:lnSpc>
              <a:defRPr/>
            </a:pPr>
            <a:endParaRPr lang="en-US" sz="900" noProof="0">
              <a:solidFill>
                <a:srgbClr val="000000"/>
              </a:solidFill>
              <a:latin typeface="Segoe UI"/>
              <a:cs typeface="Segoe UI"/>
            </a:endParaRPr>
          </a:p>
        </p:txBody>
      </p:sp>
      <p:sp>
        <p:nvSpPr>
          <p:cNvPr id="26" name="Rounded Rectangle 27">
            <a:extLst>
              <a:ext uri="{FF2B5EF4-FFF2-40B4-BE49-F238E27FC236}">
                <a16:creationId xmlns:a16="http://schemas.microsoft.com/office/drawing/2014/main" id="{C3C2A6E1-CE0F-A978-EFA5-DE1E456AB539}"/>
              </a:ext>
              <a:ext uri="{C183D7F6-B498-43B3-948B-1728B52AA6E4}">
                <adec:decorative xmlns:adec="http://schemas.microsoft.com/office/drawing/2017/decorative" val="1"/>
              </a:ext>
            </a:extLst>
          </p:cNvPr>
          <p:cNvSpPr/>
          <p:nvPr/>
        </p:nvSpPr>
        <p:spPr bwMode="auto">
          <a:xfrm>
            <a:off x="324282" y="5789144"/>
            <a:ext cx="3495724" cy="763288"/>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1" name="TextBox 30">
            <a:extLst>
              <a:ext uri="{FF2B5EF4-FFF2-40B4-BE49-F238E27FC236}">
                <a16:creationId xmlns:a16="http://schemas.microsoft.com/office/drawing/2014/main" id="{BAEB18FF-70C4-A8FC-2518-33CCFF503FF2}"/>
              </a:ext>
            </a:extLst>
          </p:cNvPr>
          <p:cNvSpPr txBox="1"/>
          <p:nvPr/>
        </p:nvSpPr>
        <p:spPr>
          <a:xfrm>
            <a:off x="468807" y="6078401"/>
            <a:ext cx="1217648" cy="184666"/>
          </a:xfrm>
          <a:prstGeom prst="rect">
            <a:avLst/>
          </a:prstGeom>
          <a:noFill/>
        </p:spPr>
        <p:txBody>
          <a:bodyPr wrap="square" lIns="0" tIns="0" rIns="0" bIns="0" rtlCol="0" anchor="t">
            <a:spAutoFit/>
          </a:bodyPr>
          <a:lstStyle/>
          <a:p>
            <a:pPr>
              <a:defRPr/>
            </a:pPr>
            <a:r>
              <a:rPr lang="en-US" sz="1200" b="1" noProof="0">
                <a:solidFill>
                  <a:srgbClr val="0070C0"/>
                </a:solidFill>
                <a:latin typeface="Segoe UI Semibold"/>
                <a:cs typeface="Segoe UI Semibold"/>
              </a:rPr>
              <a:t>Gain insights</a:t>
            </a:r>
            <a:endPar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endParaRPr>
          </a:p>
        </p:txBody>
      </p:sp>
      <p:sp>
        <p:nvSpPr>
          <p:cNvPr id="32" name="TextBox 31">
            <a:extLst>
              <a:ext uri="{FF2B5EF4-FFF2-40B4-BE49-F238E27FC236}">
                <a16:creationId xmlns:a16="http://schemas.microsoft.com/office/drawing/2014/main" id="{D32B8ACB-89AC-80C2-21C3-43FB3C6C292D}"/>
              </a:ext>
            </a:extLst>
          </p:cNvPr>
          <p:cNvSpPr txBox="1"/>
          <p:nvPr/>
        </p:nvSpPr>
        <p:spPr>
          <a:xfrm>
            <a:off x="1534104" y="5892873"/>
            <a:ext cx="2093393" cy="445122"/>
          </a:xfrm>
          <a:prstGeom prst="rect">
            <a:avLst/>
          </a:prstGeom>
          <a:noFill/>
        </p:spPr>
        <p:txBody>
          <a:bodyPr wrap="square" lIns="0" tIns="0" rIns="0" bIns="0" rtlCol="0" anchor="t">
            <a:spAutoFit/>
          </a:bodyPr>
          <a:lstStyle/>
          <a:p>
            <a:pPr>
              <a:lnSpc>
                <a:spcPct val="110000"/>
              </a:lnSpc>
              <a:spcBef>
                <a:spcPts val="300"/>
              </a:spcBef>
              <a:defRPr/>
            </a:pPr>
            <a:r>
              <a:rPr lang="en-US" sz="900" noProof="0">
                <a:solidFill>
                  <a:srgbClr val="000000"/>
                </a:solidFill>
                <a:latin typeface="Segoe UI"/>
                <a:cs typeface="Segoe UI"/>
              </a:rPr>
              <a:t>Discovering, sharing, and actioning on insights is challenging, whether from multiple data sources or in meetings</a:t>
            </a:r>
            <a:endParaRPr lang="en-US" sz="9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p:txBody>
      </p:sp>
      <p:sp>
        <p:nvSpPr>
          <p:cNvPr id="33" name="AI Prospecting 2">
            <a:extLst>
              <a:ext uri="{FF2B5EF4-FFF2-40B4-BE49-F238E27FC236}">
                <a16:creationId xmlns:a16="http://schemas.microsoft.com/office/drawing/2014/main" id="{F5BFDB1C-573C-1FCF-52A4-BC3819454541}"/>
              </a:ext>
            </a:extLst>
          </p:cNvPr>
          <p:cNvSpPr txBox="1"/>
          <p:nvPr/>
        </p:nvSpPr>
        <p:spPr>
          <a:xfrm>
            <a:off x="7734087" y="5414911"/>
            <a:ext cx="2278208" cy="161070"/>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R="0" lvl="0" algn="l" defTabSz="582780" rtl="0" eaLnBrk="1" fontAlgn="auto" latinLnBrk="0" hangingPunct="1">
              <a:lnSpc>
                <a:spcPct val="110000"/>
              </a:lnSpc>
              <a:spcBef>
                <a:spcPct val="0"/>
              </a:spcBef>
              <a:spcAft>
                <a:spcPts val="300"/>
              </a:spcAft>
              <a:buClrTx/>
              <a:buSzTx/>
              <a:tabLst/>
              <a:defRPr/>
            </a:pPr>
            <a:r>
              <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hlinkClick r:id="" action="ppaction://noaction"/>
              </a:rPr>
              <a:t>Pharma - Drug research</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endParaRPr>
          </a:p>
        </p:txBody>
      </p:sp>
      <p:sp>
        <p:nvSpPr>
          <p:cNvPr id="25" name="Rounded Rectangle 27">
            <a:extLst>
              <a:ext uri="{FF2B5EF4-FFF2-40B4-BE49-F238E27FC236}">
                <a16:creationId xmlns:a16="http://schemas.microsoft.com/office/drawing/2014/main" id="{AC846D1A-E65E-CA4A-F11D-764F0625A87C}"/>
              </a:ext>
              <a:ext uri="{C183D7F6-B498-43B3-948B-1728B52AA6E4}">
                <adec:decorative xmlns:adec="http://schemas.microsoft.com/office/drawing/2017/decorative" val="1"/>
              </a:ext>
            </a:extLst>
          </p:cNvPr>
          <p:cNvSpPr/>
          <p:nvPr/>
        </p:nvSpPr>
        <p:spPr bwMode="auto">
          <a:xfrm>
            <a:off x="283302" y="4895332"/>
            <a:ext cx="3495724" cy="773052"/>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1" name="Rounded Rectangle 27">
            <a:extLst>
              <a:ext uri="{FF2B5EF4-FFF2-40B4-BE49-F238E27FC236}">
                <a16:creationId xmlns:a16="http://schemas.microsoft.com/office/drawing/2014/main" id="{3AA347C4-0C33-1F0D-94ED-E68C38D155F5}"/>
              </a:ext>
              <a:ext uri="{C183D7F6-B498-43B3-948B-1728B52AA6E4}">
                <adec:decorative xmlns:adec="http://schemas.microsoft.com/office/drawing/2017/decorative" val="1"/>
              </a:ext>
            </a:extLst>
          </p:cNvPr>
          <p:cNvSpPr/>
          <p:nvPr/>
        </p:nvSpPr>
        <p:spPr bwMode="auto">
          <a:xfrm>
            <a:off x="4578350" y="4894812"/>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2" name="TextBox 41">
            <a:extLst>
              <a:ext uri="{FF2B5EF4-FFF2-40B4-BE49-F238E27FC236}">
                <a16:creationId xmlns:a16="http://schemas.microsoft.com/office/drawing/2014/main" id="{16F31BFD-F9A0-A906-702C-63A45A4CD175}"/>
              </a:ext>
            </a:extLst>
          </p:cNvPr>
          <p:cNvSpPr txBox="1"/>
          <p:nvPr/>
        </p:nvSpPr>
        <p:spPr>
          <a:xfrm>
            <a:off x="451531" y="5111744"/>
            <a:ext cx="1217648" cy="369332"/>
          </a:xfrm>
          <a:prstGeom prst="rect">
            <a:avLst/>
          </a:prstGeom>
          <a:noFill/>
        </p:spPr>
        <p:txBody>
          <a:bodyPr wrap="square" lIns="0" tIns="0" rIns="0" bIns="0" rtlCol="0" anchor="t">
            <a:spAutoFit/>
          </a:bodyPr>
          <a:lstStyle/>
          <a:p>
            <a:pPr>
              <a:defRPr/>
            </a:pPr>
            <a:r>
              <a:rPr lang="en-US" sz="1200" b="1" noProof="0">
                <a:solidFill>
                  <a:srgbClr val="0070C0"/>
                </a:solidFill>
                <a:latin typeface="Segoe UI Semibold"/>
                <a:cs typeface="Segoe UI Semibold"/>
              </a:rPr>
              <a:t>Operational efficiency</a:t>
            </a:r>
            <a:endPar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endParaRPr>
          </a:p>
        </p:txBody>
      </p:sp>
      <p:sp>
        <p:nvSpPr>
          <p:cNvPr id="43" name="TextBox 42">
            <a:extLst>
              <a:ext uri="{FF2B5EF4-FFF2-40B4-BE49-F238E27FC236}">
                <a16:creationId xmlns:a16="http://schemas.microsoft.com/office/drawing/2014/main" id="{410CE346-5C39-8832-E9A4-D466CED9A33D}"/>
              </a:ext>
            </a:extLst>
          </p:cNvPr>
          <p:cNvSpPr txBox="1"/>
          <p:nvPr/>
        </p:nvSpPr>
        <p:spPr>
          <a:xfrm>
            <a:off x="1526765" y="5074668"/>
            <a:ext cx="2093393" cy="445122"/>
          </a:xfrm>
          <a:prstGeom prst="rect">
            <a:avLst/>
          </a:prstGeom>
          <a:noFill/>
        </p:spPr>
        <p:txBody>
          <a:bodyPr wrap="square" lIns="0" tIns="0" rIns="0" bIns="0" rtlCol="0" anchor="t">
            <a:spAutoFit/>
          </a:bodyPr>
          <a:lstStyle/>
          <a:p>
            <a:pPr>
              <a:lnSpc>
                <a:spcPct val="110000"/>
              </a:lnSpc>
              <a:spcBef>
                <a:spcPts val="300"/>
              </a:spcBef>
              <a:defRPr/>
            </a:pPr>
            <a:r>
              <a:rPr lang="en-US" sz="900" noProof="0">
                <a:solidFill>
                  <a:srgbClr val="000000"/>
                </a:solidFill>
                <a:latin typeface="Segoe UI"/>
                <a:cs typeface="Segoe UI"/>
              </a:rPr>
              <a:t>Lack of efficient planning and maintenance can cause larger issues such as financial impact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1" name="AI Prospecting 2">
            <a:extLst>
              <a:ext uri="{FF2B5EF4-FFF2-40B4-BE49-F238E27FC236}">
                <a16:creationId xmlns:a16="http://schemas.microsoft.com/office/drawing/2014/main" id="{C775D357-6CA6-329D-5703-524C20CE2720}"/>
              </a:ext>
            </a:extLst>
          </p:cNvPr>
          <p:cNvSpPr txBox="1"/>
          <p:nvPr/>
        </p:nvSpPr>
        <p:spPr>
          <a:xfrm>
            <a:off x="4916839" y="5161620"/>
            <a:ext cx="5637328" cy="415498"/>
          </a:xfrm>
          <a:prstGeom prst="rect">
            <a:avLst/>
          </a:prstGeom>
          <a:noFill/>
        </p:spPr>
        <p:txBody>
          <a:bodyPr wrap="square" lIns="0" tIns="0" rIns="0" bIns="0" rtlCol="0" anchor="t">
            <a:spAutoFit/>
          </a:bodyPr>
          <a:lstStyle/>
          <a:p>
            <a:r>
              <a:rPr lang="en-US" sz="900" noProof="0"/>
              <a:t>Ensure continuous adjustments to the budget models, reflecting the most recent financial figures and areas for cost optimization for various stakeholders.</a:t>
            </a:r>
            <a:endParaRPr lang="en-US" sz="900" noProof="0">
              <a:cs typeface="Segoe UI"/>
            </a:endParaRPr>
          </a:p>
          <a:p>
            <a:pPr lvl="0"/>
            <a:endParaRPr lang="en-US" sz="900" noProof="0"/>
          </a:p>
        </p:txBody>
      </p:sp>
      <p:sp>
        <p:nvSpPr>
          <p:cNvPr id="52" name="AI Prospecting 2">
            <a:extLst>
              <a:ext uri="{FF2B5EF4-FFF2-40B4-BE49-F238E27FC236}">
                <a16:creationId xmlns:a16="http://schemas.microsoft.com/office/drawing/2014/main" id="{6B2E11CF-1640-2280-6A7E-887E7B0DCE92}"/>
              </a:ext>
            </a:extLst>
          </p:cNvPr>
          <p:cNvSpPr txBox="1"/>
          <p:nvPr/>
        </p:nvSpPr>
        <p:spPr>
          <a:xfrm>
            <a:off x="4924193" y="4965452"/>
            <a:ext cx="2630518"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None/>
              <a:tabLst/>
              <a:defRPr/>
            </a:pPr>
            <a:r>
              <a:rPr lang="en-US" sz="1000" noProof="0">
                <a:latin typeface="Segoe UI"/>
                <a:hlinkClick r:id="rId6" action="ppaction://hlinksldjump"/>
              </a:rPr>
              <a:t>Agile budget management</a:t>
            </a:r>
            <a:endParaRPr lang="en-US" sz="1000" noProof="0">
              <a:latin typeface="Segoe UI"/>
            </a:endParaRPr>
          </a:p>
        </p:txBody>
      </p:sp>
      <p:sp>
        <p:nvSpPr>
          <p:cNvPr id="17" name="TextBox 16">
            <a:extLst>
              <a:ext uri="{FF2B5EF4-FFF2-40B4-BE49-F238E27FC236}">
                <a16:creationId xmlns:a16="http://schemas.microsoft.com/office/drawing/2014/main" id="{FA10AF8F-D7E0-A334-6B8F-DB14F8404404}"/>
              </a:ext>
            </a:extLst>
          </p:cNvPr>
          <p:cNvSpPr txBox="1"/>
          <p:nvPr/>
        </p:nvSpPr>
        <p:spPr>
          <a:xfrm>
            <a:off x="1564536" y="4231512"/>
            <a:ext cx="2093393" cy="292772"/>
          </a:xfrm>
          <a:prstGeom prst="rect">
            <a:avLst/>
          </a:prstGeom>
          <a:noFill/>
        </p:spPr>
        <p:txBody>
          <a:bodyPr wrap="square" lIns="0" tIns="0" rIns="0" bIns="0" rtlCol="0" anchor="t">
            <a:spAutoFit/>
          </a:bodyPr>
          <a:lstStyle/>
          <a:p>
            <a:pPr>
              <a:lnSpc>
                <a:spcPct val="110000"/>
              </a:lnSpc>
              <a:spcBef>
                <a:spcPts val="300"/>
              </a:spcBef>
              <a:defRPr/>
            </a:pPr>
            <a:r>
              <a:rPr lang="en-US" sz="900" noProof="0">
                <a:cs typeface="Segoe UI"/>
              </a:rPr>
              <a:t>Aligning large groups and effectively collaborating is difficult</a:t>
            </a:r>
          </a:p>
        </p:txBody>
      </p:sp>
      <p:sp>
        <p:nvSpPr>
          <p:cNvPr id="30" name="Rounded Rectangle 27">
            <a:extLst>
              <a:ext uri="{FF2B5EF4-FFF2-40B4-BE49-F238E27FC236}">
                <a16:creationId xmlns:a16="http://schemas.microsoft.com/office/drawing/2014/main" id="{4F583DD7-3774-F73C-D060-028F7D4CA427}"/>
              </a:ext>
              <a:ext uri="{C183D7F6-B498-43B3-948B-1728B52AA6E4}">
                <adec:decorative xmlns:adec="http://schemas.microsoft.com/office/drawing/2017/decorative" val="1"/>
              </a:ext>
            </a:extLst>
          </p:cNvPr>
          <p:cNvSpPr/>
          <p:nvPr/>
        </p:nvSpPr>
        <p:spPr bwMode="auto">
          <a:xfrm>
            <a:off x="4619330" y="5771882"/>
            <a:ext cx="6541532" cy="782647"/>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4" name="TextBox 33">
            <a:extLst>
              <a:ext uri="{FF2B5EF4-FFF2-40B4-BE49-F238E27FC236}">
                <a16:creationId xmlns:a16="http://schemas.microsoft.com/office/drawing/2014/main" id="{1FA1AB3A-B127-BCE3-CBAF-B0D858938284}"/>
              </a:ext>
            </a:extLst>
          </p:cNvPr>
          <p:cNvSpPr txBox="1"/>
          <p:nvPr/>
        </p:nvSpPr>
        <p:spPr>
          <a:xfrm>
            <a:off x="7849116" y="5881374"/>
            <a:ext cx="2705051"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None/>
              <a:tabLst/>
              <a:defRPr/>
            </a:pPr>
            <a:r>
              <a:rPr lang="en-US" sz="1000" noProof="0">
                <a:latin typeface="Segoe UI"/>
                <a:hlinkClick r:id="rId7" action="ppaction://hlinksldjump"/>
              </a:rPr>
              <a:t>Monthly board meeting management</a:t>
            </a:r>
            <a:endParaRPr lang="en-US" sz="1000" noProof="0">
              <a:latin typeface="Segoe UI"/>
            </a:endParaRPr>
          </a:p>
        </p:txBody>
      </p:sp>
      <p:sp>
        <p:nvSpPr>
          <p:cNvPr id="38" name="Copilot helps improve 2">
            <a:extLst>
              <a:ext uri="{FF2B5EF4-FFF2-40B4-BE49-F238E27FC236}">
                <a16:creationId xmlns:a16="http://schemas.microsoft.com/office/drawing/2014/main" id="{05F7D67A-3A3F-11B5-35E0-6D628DE4B82F}"/>
              </a:ext>
            </a:extLst>
          </p:cNvPr>
          <p:cNvSpPr txBox="1"/>
          <p:nvPr/>
        </p:nvSpPr>
        <p:spPr>
          <a:xfrm>
            <a:off x="7815336" y="6060661"/>
            <a:ext cx="2111591" cy="292772"/>
          </a:xfrm>
          <a:prstGeom prst="rect">
            <a:avLst/>
          </a:prstGeom>
          <a:noFill/>
        </p:spPr>
        <p:txBody>
          <a:bodyPr wrap="square" lIns="0" tIns="0" rIns="0" bIns="0" rtlCol="0" anchor="t">
            <a:spAutoFit/>
          </a:bodyPr>
          <a:lstStyle/>
          <a:p>
            <a:pPr algn="ctr">
              <a:lnSpc>
                <a:spcPct val="110000"/>
              </a:lnSpc>
              <a:defRPr/>
            </a:pPr>
            <a:r>
              <a:rPr lang="en-US" sz="900" noProof="0">
                <a:solidFill>
                  <a:srgbClr val="000000"/>
                </a:solidFill>
                <a:latin typeface="Segoe UI"/>
                <a:cs typeface="Segoe UI"/>
              </a:rPr>
              <a:t>Save time on meeting preparation and follow-up, lead interactive meetings</a:t>
            </a:r>
            <a:endParaRPr lang="en-US" noProof="0"/>
          </a:p>
        </p:txBody>
      </p:sp>
      <p:sp>
        <p:nvSpPr>
          <p:cNvPr id="39" name="AI Prospecting 2">
            <a:extLst>
              <a:ext uri="{FF2B5EF4-FFF2-40B4-BE49-F238E27FC236}">
                <a16:creationId xmlns:a16="http://schemas.microsoft.com/office/drawing/2014/main" id="{955CA38F-8575-C5BD-E4EB-9AA742153457}"/>
              </a:ext>
            </a:extLst>
          </p:cNvPr>
          <p:cNvSpPr txBox="1"/>
          <p:nvPr/>
        </p:nvSpPr>
        <p:spPr>
          <a:xfrm>
            <a:off x="4891394" y="6071626"/>
            <a:ext cx="2447988" cy="292772"/>
          </a:xfrm>
          <a:prstGeom prst="rect">
            <a:avLst/>
          </a:prstGeom>
          <a:noFill/>
        </p:spPr>
        <p:txBody>
          <a:bodyPr wrap="square" lIns="0" tIns="0" rIns="0" bIns="0" rtlCol="0" anchor="t">
            <a:spAutoFit/>
          </a:bodyPr>
          <a:lstStyle/>
          <a:p>
            <a:pPr algn="ctr">
              <a:lnSpc>
                <a:spcPct val="110000"/>
              </a:lnSpc>
              <a:defRPr/>
            </a:pPr>
            <a:r>
              <a:rPr lang="en-US" sz="900" noProof="0" dirty="0">
                <a:solidFill>
                  <a:srgbClr val="000000"/>
                </a:solidFill>
                <a:latin typeface="Segoe UI"/>
                <a:cs typeface="Segoe UI"/>
              </a:rPr>
              <a:t>Analyze key data, prepare customized reports, and share them effectively</a:t>
            </a:r>
            <a:endParaRPr lang="en-US" sz="9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9" name="AI Prospecting 2">
            <a:extLst>
              <a:ext uri="{FF2B5EF4-FFF2-40B4-BE49-F238E27FC236}">
                <a16:creationId xmlns:a16="http://schemas.microsoft.com/office/drawing/2014/main" id="{40AAFAA3-5BB8-4407-41B3-BEBA1461B72F}"/>
              </a:ext>
            </a:extLst>
          </p:cNvPr>
          <p:cNvSpPr txBox="1"/>
          <p:nvPr/>
        </p:nvSpPr>
        <p:spPr>
          <a:xfrm>
            <a:off x="4940403" y="5873492"/>
            <a:ext cx="2630518"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None/>
              <a:tabLst/>
              <a:defRPr/>
            </a:pPr>
            <a:r>
              <a:rPr lang="en-US" sz="1000" noProof="0">
                <a:latin typeface="Segoe UI"/>
                <a:hlinkClick r:id="rId8" action="ppaction://hlinksldjump"/>
              </a:rPr>
              <a:t>District-wide reporting and communication</a:t>
            </a:r>
            <a:endParaRPr lang="en-US" sz="1000" noProof="0">
              <a:latin typeface="Segoe UI"/>
            </a:endParaRPr>
          </a:p>
        </p:txBody>
      </p:sp>
      <p:sp>
        <p:nvSpPr>
          <p:cNvPr id="35" name="AI Prospecting 2">
            <a:extLst>
              <a:ext uri="{FF2B5EF4-FFF2-40B4-BE49-F238E27FC236}">
                <a16:creationId xmlns:a16="http://schemas.microsoft.com/office/drawing/2014/main" id="{42AFD0DD-E859-A352-4002-BB3218D6D96F}"/>
              </a:ext>
            </a:extLst>
          </p:cNvPr>
          <p:cNvSpPr txBox="1"/>
          <p:nvPr/>
        </p:nvSpPr>
        <p:spPr>
          <a:xfrm>
            <a:off x="4956843" y="4142953"/>
            <a:ext cx="1887829"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tabLst/>
              <a:defRPr/>
            </a:pPr>
            <a:r>
              <a:rPr lang="en-US" u="sng" noProof="0">
                <a:solidFill>
                  <a:srgbClr val="8661C5"/>
                </a:solidFill>
                <a:latin typeface="Segoe UI"/>
                <a:hlinkClick r:id="rId9" action="ppaction://hlinksldjump"/>
              </a:rPr>
              <a:t>Workforce Planning</a:t>
            </a:r>
            <a:endParaRPr lang="en-US" u="sng" noProof="0">
              <a:solidFill>
                <a:srgbClr val="8661C5"/>
              </a:solidFill>
              <a:latin typeface="Segoe UI"/>
            </a:endParaRPr>
          </a:p>
        </p:txBody>
      </p:sp>
      <p:sp>
        <p:nvSpPr>
          <p:cNvPr id="3" name="AI Prospecting 2">
            <a:extLst>
              <a:ext uri="{FF2B5EF4-FFF2-40B4-BE49-F238E27FC236}">
                <a16:creationId xmlns:a16="http://schemas.microsoft.com/office/drawing/2014/main" id="{E9994F47-A4E7-2029-FDC3-3E95DFC80430}"/>
              </a:ext>
            </a:extLst>
          </p:cNvPr>
          <p:cNvSpPr txBox="1"/>
          <p:nvPr/>
        </p:nvSpPr>
        <p:spPr>
          <a:xfrm>
            <a:off x="4955544" y="4312688"/>
            <a:ext cx="4133512" cy="276999"/>
          </a:xfrm>
          <a:prstGeom prst="rect">
            <a:avLst/>
          </a:prstGeom>
          <a:noFill/>
        </p:spPr>
        <p:txBody>
          <a:bodyPr wrap="square" lIns="0" tIns="0" rIns="0" bIns="0" rtlCol="0" anchor="t">
            <a:spAutoFit/>
          </a:bodyPr>
          <a:lstStyle/>
          <a:p>
            <a:r>
              <a:rPr lang="en-US" sz="900" noProof="0"/>
              <a:t>Develop a comprehensive communication strategy to determine communication channels, timelines, and messaging for effective engagement.</a:t>
            </a:r>
          </a:p>
        </p:txBody>
      </p:sp>
      <p:pic>
        <p:nvPicPr>
          <p:cNvPr id="21" name="Picture 20">
            <a:extLst>
              <a:ext uri="{FF2B5EF4-FFF2-40B4-BE49-F238E27FC236}">
                <a16:creationId xmlns:a16="http://schemas.microsoft.com/office/drawing/2014/main" id="{F2E06258-574F-C7F0-C40A-96271F9B2D5D}"/>
              </a:ext>
              <a:ext uri="{C183D7F6-B498-43B3-948B-1728B52AA6E4}">
                <adec:decorative xmlns:adec="http://schemas.microsoft.com/office/drawing/2017/decorative" val="1"/>
              </a:ext>
            </a:extLst>
          </p:cNvPr>
          <p:cNvPicPr>
            <a:picLocks noChangeAspect="1"/>
          </p:cNvPicPr>
          <p:nvPr/>
        </p:nvPicPr>
        <p:blipFill>
          <a:blip r:embed="rId10" cstate="screen">
            <a:alphaModFix/>
            <a:extLst>
              <a:ext uri="{28A0092B-C50C-407E-A947-70E740481C1C}">
                <a14:useLocalDpi xmlns:a14="http://schemas.microsoft.com/office/drawing/2010/main"/>
              </a:ext>
            </a:extLst>
          </a:blip>
          <a:stretch>
            <a:fillRect/>
          </a:stretch>
        </p:blipFill>
        <p:spPr>
          <a:xfrm>
            <a:off x="10529628" y="3580138"/>
            <a:ext cx="2176500" cy="3277862"/>
          </a:xfrm>
          <a:prstGeom prst="rect">
            <a:avLst/>
          </a:prstGeom>
        </p:spPr>
      </p:pic>
    </p:spTree>
    <p:extLst>
      <p:ext uri="{BB962C8B-B14F-4D97-AF65-F5344CB8AC3E}">
        <p14:creationId xmlns:p14="http://schemas.microsoft.com/office/powerpoint/2010/main" val="4247061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75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5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75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75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75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75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75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750"/>
                                        <p:tgtEl>
                                          <p:spTgt spid="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8" grpId="0"/>
      <p:bldP spid="20" grpId="0"/>
      <p:bldP spid="24" grpId="0"/>
      <p:bldP spid="32" grpId="0"/>
      <p:bldP spid="43" grpId="0"/>
      <p:bldP spid="51" grpId="0"/>
      <p:bldP spid="17" grpId="0"/>
      <p:bldP spid="38" grpId="0"/>
      <p:bldP spid="3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7CA0E-FAA0-8955-E25B-5A58EE7173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5296A1-4678-5553-0DC1-DDC4F6641987}"/>
              </a:ext>
            </a:extLst>
          </p:cNvPr>
          <p:cNvSpPr>
            <a:spLocks noGrp="1"/>
          </p:cNvSpPr>
          <p:nvPr>
            <p:ph type="title"/>
          </p:nvPr>
        </p:nvSpPr>
        <p:spPr/>
        <p:txBody>
          <a:bodyPr/>
          <a:lstStyle/>
          <a:p>
            <a:r>
              <a:rPr lang="en-US" noProof="0">
                <a:solidFill>
                  <a:srgbClr val="0078D4"/>
                </a:solidFill>
              </a:rPr>
              <a:t>Education | </a:t>
            </a:r>
            <a:r>
              <a:rPr lang="en-US" sz="1800" noProof="0"/>
              <a:t>Efficient policy drafting</a:t>
            </a:r>
            <a:endParaRPr lang="en-US" noProof="0"/>
          </a:p>
        </p:txBody>
      </p:sp>
      <p:sp>
        <p:nvSpPr>
          <p:cNvPr id="197" name="Text Placeholder 196">
            <a:extLst>
              <a:ext uri="{FF2B5EF4-FFF2-40B4-BE49-F238E27FC236}">
                <a16:creationId xmlns:a16="http://schemas.microsoft.com/office/drawing/2014/main" id="{FC620B74-70BD-E57D-BAB2-610D19D2E26E}"/>
              </a:ext>
            </a:extLst>
          </p:cNvPr>
          <p:cNvSpPr>
            <a:spLocks noGrp="1"/>
          </p:cNvSpPr>
          <p:nvPr>
            <p:ph type="body" sz="quarter" idx="30"/>
          </p:nvPr>
        </p:nvSpPr>
        <p:spPr/>
        <p:txBody>
          <a:bodyPr/>
          <a:lstStyle/>
          <a:p>
            <a:r>
              <a:rPr lang="en-US" dirty="0"/>
              <a:t>Buy</a:t>
            </a:r>
          </a:p>
        </p:txBody>
      </p:sp>
      <p:sp>
        <p:nvSpPr>
          <p:cNvPr id="196" name="Text Placeholder 195">
            <a:extLst>
              <a:ext uri="{FF2B5EF4-FFF2-40B4-BE49-F238E27FC236}">
                <a16:creationId xmlns:a16="http://schemas.microsoft.com/office/drawing/2014/main" id="{77E6AC2A-C33E-02DB-2C32-8B7A0514AB99}"/>
              </a:ext>
            </a:extLst>
          </p:cNvPr>
          <p:cNvSpPr>
            <a:spLocks noGrp="1"/>
          </p:cNvSpPr>
          <p:nvPr>
            <p:ph type="body" sz="quarter" idx="17"/>
          </p:nvPr>
        </p:nvSpPr>
        <p:spPr>
          <a:xfrm>
            <a:off x="6519224" y="521099"/>
            <a:ext cx="3599821" cy="169277"/>
          </a:xfrm>
        </p:spPr>
        <p:txBody>
          <a:bodyPr/>
          <a:lstStyle/>
          <a:p>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46" name="Text Placeholder 45">
            <a:extLst>
              <a:ext uri="{FF2B5EF4-FFF2-40B4-BE49-F238E27FC236}">
                <a16:creationId xmlns:a16="http://schemas.microsoft.com/office/drawing/2014/main" id="{71C92FD2-0E73-2F66-7334-508EE67D9749}"/>
              </a:ext>
            </a:extLst>
          </p:cNvPr>
          <p:cNvSpPr>
            <a:spLocks noGrp="1"/>
          </p:cNvSpPr>
          <p:nvPr>
            <p:ph type="body" sz="quarter" idx="11"/>
          </p:nvPr>
        </p:nvSpPr>
        <p:spPr/>
        <p:txBody>
          <a:bodyPr/>
          <a:lstStyle/>
          <a:p>
            <a:r>
              <a:rPr lang="en-US" noProof="0"/>
              <a:t>1. Stakeholder management</a:t>
            </a:r>
          </a:p>
        </p:txBody>
      </p:sp>
      <p:sp>
        <p:nvSpPr>
          <p:cNvPr id="52" name="Text Placeholder 51">
            <a:extLst>
              <a:ext uri="{FF2B5EF4-FFF2-40B4-BE49-F238E27FC236}">
                <a16:creationId xmlns:a16="http://schemas.microsoft.com/office/drawing/2014/main" id="{DEC96DCB-BD13-26B2-285D-0D3102C0340D}"/>
              </a:ext>
            </a:extLst>
          </p:cNvPr>
          <p:cNvSpPr>
            <a:spLocks noGrp="1"/>
          </p:cNvSpPr>
          <p:nvPr>
            <p:ph type="body" sz="quarter" idx="18"/>
          </p:nvPr>
        </p:nvSpPr>
        <p:spPr/>
        <p:txBody>
          <a:bodyPr/>
          <a:lstStyle/>
          <a:p>
            <a:r>
              <a:rPr lang="en-US" noProof="0"/>
              <a:t>Engage relevant stakeholders such as faculty senate, department chairs, and other administrative staff to seek their perspectives.</a:t>
            </a:r>
          </a:p>
        </p:txBody>
      </p:sp>
      <p:sp>
        <p:nvSpPr>
          <p:cNvPr id="55" name="Text Placeholder 54">
            <a:extLst>
              <a:ext uri="{FF2B5EF4-FFF2-40B4-BE49-F238E27FC236}">
                <a16:creationId xmlns:a16="http://schemas.microsoft.com/office/drawing/2014/main" id="{56B7B282-E84A-DC93-0D23-687FA433F917}"/>
              </a:ext>
            </a:extLst>
          </p:cNvPr>
          <p:cNvSpPr>
            <a:spLocks noGrp="1"/>
          </p:cNvSpPr>
          <p:nvPr>
            <p:ph type="body" sz="quarter" idx="21"/>
          </p:nvPr>
        </p:nvSpPr>
        <p:spPr/>
        <p:txBody>
          <a:bodyPr>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Summarize insights </a:t>
            </a:r>
            <a:r>
              <a:rPr lang="en-US" noProof="0"/>
              <a:t>from meeting notes and input from stakeholders, saving time and increasing collaboration.</a:t>
            </a:r>
          </a:p>
        </p:txBody>
      </p:sp>
      <p:sp>
        <p:nvSpPr>
          <p:cNvPr id="48" name="Text Placeholder 47">
            <a:extLst>
              <a:ext uri="{FF2B5EF4-FFF2-40B4-BE49-F238E27FC236}">
                <a16:creationId xmlns:a16="http://schemas.microsoft.com/office/drawing/2014/main" id="{F63332A0-2709-39EA-F81C-11A5B9EEDFCE}"/>
              </a:ext>
            </a:extLst>
          </p:cNvPr>
          <p:cNvSpPr>
            <a:spLocks noGrp="1"/>
          </p:cNvSpPr>
          <p:nvPr>
            <p:ph type="body" sz="quarter" idx="13"/>
          </p:nvPr>
        </p:nvSpPr>
        <p:spPr/>
        <p:txBody>
          <a:bodyPr/>
          <a:lstStyle/>
          <a:p>
            <a:r>
              <a:rPr lang="en-US" noProof="0"/>
              <a:t>2. Research and analysis</a:t>
            </a:r>
          </a:p>
        </p:txBody>
      </p:sp>
      <p:sp>
        <p:nvSpPr>
          <p:cNvPr id="53" name="Text Placeholder 52">
            <a:extLst>
              <a:ext uri="{FF2B5EF4-FFF2-40B4-BE49-F238E27FC236}">
                <a16:creationId xmlns:a16="http://schemas.microsoft.com/office/drawing/2014/main" id="{1887C4F5-8A89-D3C4-C03E-A85015CDB3D7}"/>
              </a:ext>
            </a:extLst>
          </p:cNvPr>
          <p:cNvSpPr>
            <a:spLocks noGrp="1"/>
          </p:cNvSpPr>
          <p:nvPr>
            <p:ph type="body" sz="quarter" idx="19"/>
          </p:nvPr>
        </p:nvSpPr>
        <p:spPr/>
        <p:txBody>
          <a:bodyPr>
            <a:normAutofit/>
          </a:bodyPr>
          <a:lstStyle/>
          <a:p>
            <a:r>
              <a:rPr lang="en-US" noProof="0"/>
              <a:t>Research and collate information on best practices, legal requirements, and policies at peer institutions, along with their potential implications.</a:t>
            </a:r>
          </a:p>
        </p:txBody>
      </p:sp>
      <p:sp>
        <p:nvSpPr>
          <p:cNvPr id="57" name="Text Placeholder 56">
            <a:extLst>
              <a:ext uri="{FF2B5EF4-FFF2-40B4-BE49-F238E27FC236}">
                <a16:creationId xmlns:a16="http://schemas.microsoft.com/office/drawing/2014/main" id="{86FB3527-BA92-374F-81B1-CD004E529BE4}"/>
              </a:ext>
            </a:extLst>
          </p:cNvPr>
          <p:cNvSpPr>
            <a:spLocks noGrp="1"/>
          </p:cNvSpPr>
          <p:nvPr>
            <p:ph type="body" sz="quarter" idx="23"/>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Quickly elicit </a:t>
            </a:r>
            <a:r>
              <a:rPr lang="en-US" noProof="0"/>
              <a:t>any relevant legal precedents or best practices from legal databases and university consortium repositories to support policy development – let Copilot help do the work!</a:t>
            </a:r>
          </a:p>
        </p:txBody>
      </p:sp>
      <p:sp>
        <p:nvSpPr>
          <p:cNvPr id="50" name="Text Placeholder 49">
            <a:extLst>
              <a:ext uri="{FF2B5EF4-FFF2-40B4-BE49-F238E27FC236}">
                <a16:creationId xmlns:a16="http://schemas.microsoft.com/office/drawing/2014/main" id="{7E7F698A-BE5F-BAC3-0F44-8CBC49D36CB0}"/>
              </a:ext>
            </a:extLst>
          </p:cNvPr>
          <p:cNvSpPr>
            <a:spLocks noGrp="1"/>
          </p:cNvSpPr>
          <p:nvPr>
            <p:ph type="body" sz="quarter" idx="15"/>
          </p:nvPr>
        </p:nvSpPr>
        <p:spPr/>
        <p:txBody>
          <a:bodyPr/>
          <a:lstStyle/>
          <a:p>
            <a:r>
              <a:rPr lang="en-US" noProof="0"/>
              <a:t>3. Policy development </a:t>
            </a:r>
          </a:p>
        </p:txBody>
      </p:sp>
      <p:sp>
        <p:nvSpPr>
          <p:cNvPr id="54" name="Text Placeholder 53">
            <a:extLst>
              <a:ext uri="{FF2B5EF4-FFF2-40B4-BE49-F238E27FC236}">
                <a16:creationId xmlns:a16="http://schemas.microsoft.com/office/drawing/2014/main" id="{D6285AE1-7B46-5D4E-14F4-5B82F638DC68}"/>
              </a:ext>
            </a:extLst>
          </p:cNvPr>
          <p:cNvSpPr>
            <a:spLocks noGrp="1"/>
          </p:cNvSpPr>
          <p:nvPr>
            <p:ph type="body" sz="quarter" idx="20"/>
          </p:nvPr>
        </p:nvSpPr>
        <p:spPr/>
        <p:txBody>
          <a:bodyPr>
            <a:normAutofit/>
          </a:bodyPr>
          <a:lstStyle/>
          <a:p>
            <a:r>
              <a:rPr lang="en-US" noProof="0"/>
              <a:t>Draft the new policy, clearly outlining its purpose, scope, objectives, and the intended impact.</a:t>
            </a:r>
          </a:p>
        </p:txBody>
      </p:sp>
      <p:sp>
        <p:nvSpPr>
          <p:cNvPr id="59" name="Text Placeholder 58">
            <a:extLst>
              <a:ext uri="{FF2B5EF4-FFF2-40B4-BE49-F238E27FC236}">
                <a16:creationId xmlns:a16="http://schemas.microsoft.com/office/drawing/2014/main" id="{38492BE5-CEDC-F120-C998-2EA7C493FEE7}"/>
              </a:ext>
            </a:extLst>
          </p:cNvPr>
          <p:cNvSpPr>
            <a:spLocks noGrp="1"/>
          </p:cNvSpPr>
          <p:nvPr>
            <p:ph type="body" sz="quarter" idx="25"/>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Generate initial drafts </a:t>
            </a:r>
            <a:r>
              <a:rPr lang="en-US" noProof="0"/>
              <a:t>of the new policy document. Easily create a presentation summarizing the new policy using Copilot in PowerPoint.</a:t>
            </a:r>
          </a:p>
        </p:txBody>
      </p:sp>
      <p:sp>
        <p:nvSpPr>
          <p:cNvPr id="51" name="Text Placeholder 50">
            <a:extLst>
              <a:ext uri="{FF2B5EF4-FFF2-40B4-BE49-F238E27FC236}">
                <a16:creationId xmlns:a16="http://schemas.microsoft.com/office/drawing/2014/main" id="{6564D7CD-CBAA-98D9-CEC5-C5139480D289}"/>
              </a:ext>
            </a:extLst>
          </p:cNvPr>
          <p:cNvSpPr>
            <a:spLocks noGrp="1"/>
          </p:cNvSpPr>
          <p:nvPr>
            <p:ph type="body" sz="quarter" idx="16"/>
          </p:nvPr>
        </p:nvSpPr>
        <p:spPr/>
        <p:txBody>
          <a:bodyPr/>
          <a:lstStyle/>
          <a:p>
            <a:r>
              <a:rPr lang="en-US" noProof="0"/>
              <a:t>4. Review and revision</a:t>
            </a:r>
          </a:p>
        </p:txBody>
      </p:sp>
      <p:sp>
        <p:nvSpPr>
          <p:cNvPr id="63" name="Text Placeholder 62">
            <a:extLst>
              <a:ext uri="{FF2B5EF4-FFF2-40B4-BE49-F238E27FC236}">
                <a16:creationId xmlns:a16="http://schemas.microsoft.com/office/drawing/2014/main" id="{F1F71DE3-918E-93D6-64D8-1D9DBD1B9478}"/>
              </a:ext>
            </a:extLst>
          </p:cNvPr>
          <p:cNvSpPr>
            <a:spLocks noGrp="1"/>
          </p:cNvSpPr>
          <p:nvPr>
            <p:ph type="body" sz="quarter" idx="29"/>
          </p:nvPr>
        </p:nvSpPr>
        <p:spPr/>
        <p:txBody>
          <a:bodyPr/>
          <a:lstStyle/>
          <a:p>
            <a:r>
              <a:rPr lang="en-US" noProof="0"/>
              <a:t>Circulate the draft policy for stakeholder feedback to ensure policy appropriateness and effectiveness.</a:t>
            </a:r>
          </a:p>
        </p:txBody>
      </p:sp>
      <p:sp>
        <p:nvSpPr>
          <p:cNvPr id="60" name="Text Placeholder 59">
            <a:extLst>
              <a:ext uri="{FF2B5EF4-FFF2-40B4-BE49-F238E27FC236}">
                <a16:creationId xmlns:a16="http://schemas.microsoft.com/office/drawing/2014/main" id="{99596134-45FB-77D7-ADCF-08E965CC3F85}"/>
              </a:ext>
            </a:extLst>
          </p:cNvPr>
          <p:cNvSpPr>
            <a:spLocks noGrp="1"/>
          </p:cNvSpPr>
          <p:nvPr>
            <p:ph type="body" sz="quarter" idx="26"/>
          </p:nvPr>
        </p:nvSpPr>
        <p:spPr/>
        <p:txBody>
          <a:bodyPr>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Capture feedback and get support </a:t>
            </a:r>
            <a:r>
              <a:rPr lang="en-US" noProof="0"/>
              <a:t>on suggested terminologies and compliance checks efficiently using Copilot in Teams and Outlook.</a:t>
            </a:r>
          </a:p>
        </p:txBody>
      </p:sp>
      <p:sp>
        <p:nvSpPr>
          <p:cNvPr id="49" name="Text Placeholder 48">
            <a:extLst>
              <a:ext uri="{FF2B5EF4-FFF2-40B4-BE49-F238E27FC236}">
                <a16:creationId xmlns:a16="http://schemas.microsoft.com/office/drawing/2014/main" id="{6EB6ED16-EBDE-0642-F38F-573EFDC35ED1}"/>
              </a:ext>
            </a:extLst>
          </p:cNvPr>
          <p:cNvSpPr>
            <a:spLocks noGrp="1"/>
          </p:cNvSpPr>
          <p:nvPr>
            <p:ph type="body" sz="quarter" idx="14"/>
          </p:nvPr>
        </p:nvSpPr>
        <p:spPr/>
        <p:txBody>
          <a:bodyPr/>
          <a:lstStyle/>
          <a:p>
            <a:r>
              <a:rPr lang="en-US" noProof="0"/>
              <a:t>5. </a:t>
            </a:r>
            <a:r>
              <a:rPr lang="en-US" sz="1200" spc="-50" noProof="0"/>
              <a:t>Approval and implementation plan</a:t>
            </a:r>
            <a:endParaRPr lang="en-US" noProof="0"/>
          </a:p>
        </p:txBody>
      </p:sp>
      <p:sp>
        <p:nvSpPr>
          <p:cNvPr id="62" name="Text Placeholder 61">
            <a:extLst>
              <a:ext uri="{FF2B5EF4-FFF2-40B4-BE49-F238E27FC236}">
                <a16:creationId xmlns:a16="http://schemas.microsoft.com/office/drawing/2014/main" id="{DB8DD916-4F5F-231D-8086-FBDCCBFE6F79}"/>
              </a:ext>
            </a:extLst>
          </p:cNvPr>
          <p:cNvSpPr>
            <a:spLocks noGrp="1"/>
          </p:cNvSpPr>
          <p:nvPr>
            <p:ph type="body" sz="quarter" idx="28"/>
          </p:nvPr>
        </p:nvSpPr>
        <p:spPr/>
        <p:txBody>
          <a:bodyPr/>
          <a:lstStyle/>
          <a:p>
            <a:r>
              <a:rPr lang="en-US" noProof="0"/>
              <a:t>Finalize the policy and develop a detailed implementation plan including communication strategies, training &amp; resourcing needs, R&amp;Rs, and timelines.</a:t>
            </a:r>
          </a:p>
        </p:txBody>
      </p:sp>
      <p:sp>
        <p:nvSpPr>
          <p:cNvPr id="58" name="Text Placeholder 57">
            <a:extLst>
              <a:ext uri="{FF2B5EF4-FFF2-40B4-BE49-F238E27FC236}">
                <a16:creationId xmlns:a16="http://schemas.microsoft.com/office/drawing/2014/main" id="{3B08452C-4A85-5F0E-096C-7F4BB508AC84}"/>
              </a:ext>
            </a:extLst>
          </p:cNvPr>
          <p:cNvSpPr>
            <a:spLocks noGrp="1"/>
          </p:cNvSpPr>
          <p:nvPr>
            <p:ph type="body" sz="quarter" idx="24"/>
          </p:nvPr>
        </p:nvSpPr>
        <p:spPr/>
        <p:txBody>
          <a:bodyPr>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Develop first draft </a:t>
            </a:r>
            <a:r>
              <a:rPr lang="en-US" noProof="0"/>
              <a:t>of implementation plan with help from Copilot in Word. </a:t>
            </a:r>
          </a:p>
        </p:txBody>
      </p:sp>
      <p:sp>
        <p:nvSpPr>
          <p:cNvPr id="47" name="Text Placeholder 46">
            <a:extLst>
              <a:ext uri="{FF2B5EF4-FFF2-40B4-BE49-F238E27FC236}">
                <a16:creationId xmlns:a16="http://schemas.microsoft.com/office/drawing/2014/main" id="{EEFC444B-99F8-3850-CE98-592557A08FAD}"/>
              </a:ext>
            </a:extLst>
          </p:cNvPr>
          <p:cNvSpPr>
            <a:spLocks noGrp="1"/>
          </p:cNvSpPr>
          <p:nvPr>
            <p:ph type="body" sz="quarter" idx="12"/>
          </p:nvPr>
        </p:nvSpPr>
        <p:spPr/>
        <p:txBody>
          <a:bodyPr/>
          <a:lstStyle/>
          <a:p>
            <a:r>
              <a:rPr lang="en-US" noProof="0"/>
              <a:t>6. Socialization</a:t>
            </a:r>
          </a:p>
        </p:txBody>
      </p:sp>
      <p:sp>
        <p:nvSpPr>
          <p:cNvPr id="61" name="Text Placeholder 60">
            <a:extLst>
              <a:ext uri="{FF2B5EF4-FFF2-40B4-BE49-F238E27FC236}">
                <a16:creationId xmlns:a16="http://schemas.microsoft.com/office/drawing/2014/main" id="{543DE0CD-6FC5-DD54-726B-7AF17C87C2F3}"/>
              </a:ext>
            </a:extLst>
          </p:cNvPr>
          <p:cNvSpPr>
            <a:spLocks noGrp="1"/>
          </p:cNvSpPr>
          <p:nvPr>
            <p:ph type="body" sz="quarter" idx="27"/>
          </p:nvPr>
        </p:nvSpPr>
        <p:spPr/>
        <p:txBody>
          <a:bodyPr/>
          <a:lstStyle/>
          <a:p>
            <a:r>
              <a:rPr lang="en-US" noProof="0"/>
              <a:t>Communicate the policy to all relevant stakeholders, relaying its overall implications to relevant departments.</a:t>
            </a:r>
          </a:p>
        </p:txBody>
      </p:sp>
      <p:sp>
        <p:nvSpPr>
          <p:cNvPr id="56" name="Text Placeholder 55">
            <a:extLst>
              <a:ext uri="{FF2B5EF4-FFF2-40B4-BE49-F238E27FC236}">
                <a16:creationId xmlns:a16="http://schemas.microsoft.com/office/drawing/2014/main" id="{BA0CE8D2-82BD-DBE1-AA00-91B75075431F}"/>
              </a:ext>
            </a:extLst>
          </p:cNvPr>
          <p:cNvSpPr>
            <a:spLocks noGrp="1"/>
          </p:cNvSpPr>
          <p:nvPr>
            <p:ph type="body" sz="quarter" idx="22"/>
          </p:nvPr>
        </p:nvSpPr>
        <p:spPr/>
        <p:txBody>
          <a:bodyPr>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noProof="0"/>
              <a:t>Easily create a presentation summarizing the implementation plan using Copilot in PowerPoint.</a:t>
            </a:r>
          </a:p>
        </p:txBody>
      </p:sp>
      <p:sp>
        <p:nvSpPr>
          <p:cNvPr id="23" name="Rectangle: Rounded Corners 6">
            <a:extLst>
              <a:ext uri="{FF2B5EF4-FFF2-40B4-BE49-F238E27FC236}">
                <a16:creationId xmlns:a16="http://schemas.microsoft.com/office/drawing/2014/main" id="{DF172BB7-9E3C-F052-AD29-16EB88AB4195}"/>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25" name="Rectangle: Rounded Corners 6">
            <a:extLst>
              <a:ext uri="{FF2B5EF4-FFF2-40B4-BE49-F238E27FC236}">
                <a16:creationId xmlns:a16="http://schemas.microsoft.com/office/drawing/2014/main" id="{51A7F51F-BCE2-9EF5-1C1D-DED515402A9D}"/>
              </a:ext>
              <a:ext uri="{C183D7F6-B498-43B3-948B-1728B52AA6E4}">
                <adec:decorative xmlns:adec="http://schemas.microsoft.com/office/drawing/2017/decorative" val="1"/>
              </a:ext>
            </a:extLst>
          </p:cNvPr>
          <p:cNvSpPr/>
          <p:nvPr/>
        </p:nvSpPr>
        <p:spPr bwMode="auto">
          <a:xfrm>
            <a:off x="1624328" y="1132758"/>
            <a:ext cx="1436544" cy="22998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Staff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6" name="Graphic 25">
            <a:extLst>
              <a:ext uri="{FF2B5EF4-FFF2-40B4-BE49-F238E27FC236}">
                <a16:creationId xmlns:a16="http://schemas.microsoft.com/office/drawing/2014/main" id="{0C3C973A-4E1A-1E5A-AEB6-54ECB1227BB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71113" y="1170197"/>
            <a:ext cx="144000" cy="149759"/>
          </a:xfrm>
          <a:prstGeom prst="rect">
            <a:avLst/>
          </a:prstGeom>
        </p:spPr>
      </p:pic>
      <p:sp>
        <p:nvSpPr>
          <p:cNvPr id="33" name="Rectangle: Rounded Corners 6">
            <a:extLst>
              <a:ext uri="{FF2B5EF4-FFF2-40B4-BE49-F238E27FC236}">
                <a16:creationId xmlns:a16="http://schemas.microsoft.com/office/drawing/2014/main" id="{59BBCEC8-FA4C-04AD-AE4D-9FCAF410F8C5}"/>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82C3CA1-C77C-5DA8-391F-E31E28B2FA24}"/>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B2D1EA0C-C714-A9FF-572D-2A5C6BC3361C}"/>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B2D82E5A-4230-CC3B-0F8C-0558883A1D6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pic>
        <p:nvPicPr>
          <p:cNvPr id="7" name="Picture 6" descr="A group of people standing together&#10;&#10;Description automatically generated">
            <a:extLst>
              <a:ext uri="{FF2B5EF4-FFF2-40B4-BE49-F238E27FC236}">
                <a16:creationId xmlns:a16="http://schemas.microsoft.com/office/drawing/2014/main" id="{7276BCEF-EDDF-DB5A-E97E-01B3F4558AB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grpSp>
        <p:nvGrpSpPr>
          <p:cNvPr id="3" name="Group 2">
            <a:extLst>
              <a:ext uri="{FF2B5EF4-FFF2-40B4-BE49-F238E27FC236}">
                <a16:creationId xmlns:a16="http://schemas.microsoft.com/office/drawing/2014/main" id="{B7DBB593-BFD7-C2FF-B3EB-3ECFADB19E0A}"/>
              </a:ext>
            </a:extLst>
          </p:cNvPr>
          <p:cNvGrpSpPr/>
          <p:nvPr/>
        </p:nvGrpSpPr>
        <p:grpSpPr>
          <a:xfrm>
            <a:off x="818241" y="2749880"/>
            <a:ext cx="2351135" cy="360000"/>
            <a:chOff x="588263" y="3617084"/>
            <a:chExt cx="2351135" cy="360000"/>
          </a:xfrm>
        </p:grpSpPr>
        <p:pic>
          <p:nvPicPr>
            <p:cNvPr id="17" name="Picture 16">
              <a:extLst>
                <a:ext uri="{FF2B5EF4-FFF2-40B4-BE49-F238E27FC236}">
                  <a16:creationId xmlns:a16="http://schemas.microsoft.com/office/drawing/2014/main" id="{6E8458E2-622A-E45E-E314-77B2B7ADA9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9" name="TextBox 18">
              <a:extLst>
                <a:ext uri="{FF2B5EF4-FFF2-40B4-BE49-F238E27FC236}">
                  <a16:creationId xmlns:a16="http://schemas.microsoft.com/office/drawing/2014/main" id="{19254D7C-70C8-30A1-C31E-2DF866CB1FB6}"/>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 name="Group 19">
            <a:extLst>
              <a:ext uri="{FF2B5EF4-FFF2-40B4-BE49-F238E27FC236}">
                <a16:creationId xmlns:a16="http://schemas.microsoft.com/office/drawing/2014/main" id="{B80F4159-8C59-B75B-080C-2FD3BD908BDC}"/>
              </a:ext>
            </a:extLst>
          </p:cNvPr>
          <p:cNvGrpSpPr/>
          <p:nvPr/>
        </p:nvGrpSpPr>
        <p:grpSpPr>
          <a:xfrm>
            <a:off x="4304268" y="2761669"/>
            <a:ext cx="2351135" cy="360000"/>
            <a:chOff x="588263" y="1217924"/>
            <a:chExt cx="2351135" cy="360000"/>
          </a:xfrm>
        </p:grpSpPr>
        <p:pic>
          <p:nvPicPr>
            <p:cNvPr id="21" name="Picture 20" descr="Zip Co logo SVG free download, id: 101874 - Brandlogos.net">
              <a:hlinkClick r:id="rId8"/>
              <a:extLst>
                <a:ext uri="{FF2B5EF4-FFF2-40B4-BE49-F238E27FC236}">
                  <a16:creationId xmlns:a16="http://schemas.microsoft.com/office/drawing/2014/main" id="{80995E5C-4455-3E9E-74AB-FCEBC88E90E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 name="TextBox 21">
              <a:extLst>
                <a:ext uri="{FF2B5EF4-FFF2-40B4-BE49-F238E27FC236}">
                  <a16:creationId xmlns:a16="http://schemas.microsoft.com/office/drawing/2014/main" id="{0A07D95E-69D9-387C-1624-05D4EC93292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7" name="Group 36">
            <a:extLst>
              <a:ext uri="{FF2B5EF4-FFF2-40B4-BE49-F238E27FC236}">
                <a16:creationId xmlns:a16="http://schemas.microsoft.com/office/drawing/2014/main" id="{06122773-7C36-2DDE-16DB-199B69B589E7}"/>
              </a:ext>
            </a:extLst>
          </p:cNvPr>
          <p:cNvGrpSpPr/>
          <p:nvPr/>
        </p:nvGrpSpPr>
        <p:grpSpPr>
          <a:xfrm>
            <a:off x="7739913" y="2753649"/>
            <a:ext cx="2351135" cy="360000"/>
            <a:chOff x="588263" y="2657420"/>
            <a:chExt cx="2351135" cy="360000"/>
          </a:xfrm>
        </p:grpSpPr>
        <p:pic>
          <p:nvPicPr>
            <p:cNvPr id="38" name="Picture 37">
              <a:extLst>
                <a:ext uri="{FF2B5EF4-FFF2-40B4-BE49-F238E27FC236}">
                  <a16:creationId xmlns:a16="http://schemas.microsoft.com/office/drawing/2014/main" id="{BA12A5EF-A5A0-E34A-3225-9171E07706D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9" name="TextBox 38">
              <a:extLst>
                <a:ext uri="{FF2B5EF4-FFF2-40B4-BE49-F238E27FC236}">
                  <a16:creationId xmlns:a16="http://schemas.microsoft.com/office/drawing/2014/main" id="{4F9838B6-E9D6-FBBD-D93C-2B9CCAE96B6B}"/>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0" name="Group 39">
            <a:extLst>
              <a:ext uri="{FF2B5EF4-FFF2-40B4-BE49-F238E27FC236}">
                <a16:creationId xmlns:a16="http://schemas.microsoft.com/office/drawing/2014/main" id="{E8F37881-E811-97CF-0F83-6CA5D1E5E140}"/>
              </a:ext>
            </a:extLst>
          </p:cNvPr>
          <p:cNvGrpSpPr/>
          <p:nvPr/>
        </p:nvGrpSpPr>
        <p:grpSpPr>
          <a:xfrm>
            <a:off x="7739913" y="5110916"/>
            <a:ext cx="2351135" cy="360000"/>
            <a:chOff x="588263" y="3617084"/>
            <a:chExt cx="2351135" cy="360000"/>
          </a:xfrm>
        </p:grpSpPr>
        <p:pic>
          <p:nvPicPr>
            <p:cNvPr id="41" name="Picture 40">
              <a:extLst>
                <a:ext uri="{FF2B5EF4-FFF2-40B4-BE49-F238E27FC236}">
                  <a16:creationId xmlns:a16="http://schemas.microsoft.com/office/drawing/2014/main" id="{9AAA1F99-0983-C6CD-28E5-0F592EAC07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2" name="TextBox 41">
              <a:extLst>
                <a:ext uri="{FF2B5EF4-FFF2-40B4-BE49-F238E27FC236}">
                  <a16:creationId xmlns:a16="http://schemas.microsoft.com/office/drawing/2014/main" id="{224320EF-40DD-954E-0DC8-807C428C1D4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3" name="Group 42">
            <a:extLst>
              <a:ext uri="{FF2B5EF4-FFF2-40B4-BE49-F238E27FC236}">
                <a16:creationId xmlns:a16="http://schemas.microsoft.com/office/drawing/2014/main" id="{A6A5A795-926E-E2E9-20CA-21F7FC71E919}"/>
              </a:ext>
            </a:extLst>
          </p:cNvPr>
          <p:cNvGrpSpPr/>
          <p:nvPr/>
        </p:nvGrpSpPr>
        <p:grpSpPr>
          <a:xfrm>
            <a:off x="4305669" y="5118198"/>
            <a:ext cx="2351135" cy="360000"/>
            <a:chOff x="588263" y="2657420"/>
            <a:chExt cx="2351135" cy="360000"/>
          </a:xfrm>
        </p:grpSpPr>
        <p:pic>
          <p:nvPicPr>
            <p:cNvPr id="44" name="Picture 43">
              <a:extLst>
                <a:ext uri="{FF2B5EF4-FFF2-40B4-BE49-F238E27FC236}">
                  <a16:creationId xmlns:a16="http://schemas.microsoft.com/office/drawing/2014/main" id="{4132069C-9CBF-288B-7582-4C22A43EDC9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5" name="TextBox 44">
              <a:extLst>
                <a:ext uri="{FF2B5EF4-FFF2-40B4-BE49-F238E27FC236}">
                  <a16:creationId xmlns:a16="http://schemas.microsoft.com/office/drawing/2014/main" id="{7955425E-E30F-0191-032D-F7500736AA2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2" name="Group 191">
            <a:extLst>
              <a:ext uri="{FF2B5EF4-FFF2-40B4-BE49-F238E27FC236}">
                <a16:creationId xmlns:a16="http://schemas.microsoft.com/office/drawing/2014/main" id="{BA487A6D-4B08-0EA0-AA3B-3A27D97A1235}"/>
              </a:ext>
            </a:extLst>
          </p:cNvPr>
          <p:cNvGrpSpPr/>
          <p:nvPr/>
        </p:nvGrpSpPr>
        <p:grpSpPr>
          <a:xfrm>
            <a:off x="818241" y="5244580"/>
            <a:ext cx="2351135" cy="360000"/>
            <a:chOff x="588263" y="2177588"/>
            <a:chExt cx="2351135" cy="360000"/>
          </a:xfrm>
        </p:grpSpPr>
        <p:pic>
          <p:nvPicPr>
            <p:cNvPr id="193" name="Picture 192">
              <a:extLst>
                <a:ext uri="{FF2B5EF4-FFF2-40B4-BE49-F238E27FC236}">
                  <a16:creationId xmlns:a16="http://schemas.microsoft.com/office/drawing/2014/main" id="{595DB8B5-DB0C-FF05-E5D1-171188AA512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94" name="TextBox 193">
              <a:extLst>
                <a:ext uri="{FF2B5EF4-FFF2-40B4-BE49-F238E27FC236}">
                  <a16:creationId xmlns:a16="http://schemas.microsoft.com/office/drawing/2014/main" id="{6D667150-2440-AFD2-84DD-6C61A58B0EE4}"/>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p>
          </p:txBody>
        </p:sp>
      </p:grpSp>
      <p:sp>
        <p:nvSpPr>
          <p:cNvPr id="6" name="Rectangle: Rounded Corners 6">
            <a:extLst>
              <a:ext uri="{FF2B5EF4-FFF2-40B4-BE49-F238E27FC236}">
                <a16:creationId xmlns:a16="http://schemas.microsoft.com/office/drawing/2014/main" id="{E3010C8A-4992-482B-6FF1-6BA38491557A}"/>
              </a:ext>
              <a:ext uri="{C183D7F6-B498-43B3-948B-1728B52AA6E4}">
                <adec:decorative xmlns:adec="http://schemas.microsoft.com/office/drawing/2017/decorative" val="1"/>
              </a:ext>
            </a:extLst>
          </p:cNvPr>
          <p:cNvSpPr/>
          <p:nvPr/>
        </p:nvSpPr>
        <p:spPr bwMode="auto">
          <a:xfrm>
            <a:off x="3181140" y="1126496"/>
            <a:ext cx="1601878" cy="25012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Operational efficiency</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F7AE1D38-D5A0-711F-97E8-577DAE8034D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20796" y="1169101"/>
            <a:ext cx="144000" cy="149759"/>
          </a:xfrm>
          <a:prstGeom prst="rect">
            <a:avLst/>
          </a:prstGeom>
        </p:spPr>
      </p:pic>
      <p:grpSp>
        <p:nvGrpSpPr>
          <p:cNvPr id="28" name="Group 27">
            <a:extLst>
              <a:ext uri="{FF2B5EF4-FFF2-40B4-BE49-F238E27FC236}">
                <a16:creationId xmlns:a16="http://schemas.microsoft.com/office/drawing/2014/main" id="{DB5E7C53-C2F0-8281-832A-65B0A44257D7}"/>
              </a:ext>
            </a:extLst>
          </p:cNvPr>
          <p:cNvGrpSpPr/>
          <p:nvPr/>
        </p:nvGrpSpPr>
        <p:grpSpPr>
          <a:xfrm>
            <a:off x="8827281" y="1118780"/>
            <a:ext cx="1260000" cy="216000"/>
            <a:chOff x="1172443" y="1122320"/>
            <a:chExt cx="1260000" cy="216000"/>
          </a:xfrm>
        </p:grpSpPr>
        <p:sp>
          <p:nvSpPr>
            <p:cNvPr id="29" name="Rectangle: Rounded Corners 6">
              <a:extLst>
                <a:ext uri="{FF2B5EF4-FFF2-40B4-BE49-F238E27FC236}">
                  <a16:creationId xmlns:a16="http://schemas.microsoft.com/office/drawing/2014/main" id="{3DB58BDD-A20C-ADA2-58A6-BA823B6D46CA}"/>
                </a:ext>
                <a:ext uri="{C183D7F6-B498-43B3-948B-1728B52AA6E4}">
                  <adec:decorative xmlns:adec="http://schemas.microsoft.com/office/drawing/2017/decorative" val="1"/>
                </a:ext>
              </a:extLst>
            </p:cNvPr>
            <p:cNvSpPr/>
            <p:nvPr/>
          </p:nvSpPr>
          <p:spPr bwMode="auto">
            <a:xfrm>
              <a:off x="1172443" y="112232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Time savings</a:t>
              </a:r>
            </a:p>
          </p:txBody>
        </p:sp>
        <p:pic>
          <p:nvPicPr>
            <p:cNvPr id="30" name="Graphic 29">
              <a:extLst>
                <a:ext uri="{FF2B5EF4-FFF2-40B4-BE49-F238E27FC236}">
                  <a16:creationId xmlns:a16="http://schemas.microsoft.com/office/drawing/2014/main" id="{71D574E6-61C0-5DB2-F78D-4C7B43AF992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14767" y="1162780"/>
              <a:ext cx="144000" cy="144000"/>
            </a:xfrm>
            <a:prstGeom prst="rect">
              <a:avLst/>
            </a:prstGeom>
          </p:spPr>
        </p:pic>
      </p:grpSp>
    </p:spTree>
    <p:extLst>
      <p:ext uri="{BB962C8B-B14F-4D97-AF65-F5344CB8AC3E}">
        <p14:creationId xmlns:p14="http://schemas.microsoft.com/office/powerpoint/2010/main" val="2874270113"/>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http://www.w3.org/XML/1998/namespace"/>
    <ds:schemaRef ds:uri="http://schemas.microsoft.com/sharepoint/v3"/>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9b9b331a-5640-4f50-a010-6cc4266aa39c"/>
    <ds:schemaRef ds:uri="c12c9beb-9115-4dd4-b4b0-98592a7680e2"/>
    <ds:schemaRef ds:uri="http://purl.org/dc/dcmityp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4417</TotalTime>
  <Words>7908</Words>
  <Application>Microsoft Office PowerPoint</Application>
  <PresentationFormat>Widescreen</PresentationFormat>
  <Paragraphs>809</Paragraphs>
  <Slides>28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Education</vt:lpstr>
      <vt:lpstr>Copilot Education scenarios</vt:lpstr>
      <vt:lpstr>Copilot solutions in Education</vt:lpstr>
      <vt:lpstr>Help educators and administrators thrive in Education</vt:lpstr>
      <vt:lpstr>Education | Efficient policy drafting</vt:lpstr>
      <vt:lpstr>Education | Workforce planning</vt:lpstr>
      <vt:lpstr>Education | Assessment formulation</vt:lpstr>
      <vt:lpstr>Education | Dynamic course orchestration</vt:lpstr>
      <vt:lpstr>Education | District-wide reporting and communication</vt:lpstr>
      <vt:lpstr>Education | Monthly board meeting management</vt:lpstr>
      <vt:lpstr>Education | Agile budget management</vt:lpstr>
      <vt:lpstr>A day in the life of a  K-12 Educator</vt:lpstr>
      <vt:lpstr>A day in the life of an  Education Leader</vt:lpstr>
      <vt:lpstr>A day in the life of a  Researcher</vt:lpstr>
      <vt:lpstr>A day in the life of a  Higher Education Student</vt:lpstr>
      <vt:lpstr>A day in the life of a  HED Educator</vt:lpstr>
      <vt:lpstr>A day in the life of a  Head of Student Services</vt:lpstr>
      <vt:lpstr>A day in the life of a  K-12 Special Education Assistant</vt:lpstr>
      <vt:lpstr>A day in the life of a  K-12 Educator using Copilot Chat</vt:lpstr>
      <vt:lpstr>A day in the life of a  Law student using Copilot Chat</vt:lpstr>
      <vt:lpstr>A day in the life of an  MBA student using Copilot Chat</vt:lpstr>
      <vt:lpstr>A day in the life of a  Law student</vt:lpstr>
      <vt:lpstr>A day in the life of an  MBA student</vt:lpstr>
      <vt:lpstr>A day in the life of a  Law Professor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4</cp:revision>
  <dcterms:created xsi:type="dcterms:W3CDTF">2024-09-25T15:39:48Z</dcterms:created>
  <dcterms:modified xsi:type="dcterms:W3CDTF">2025-03-10T00:47:17Z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