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906" r:id="rId4"/>
  </p:sldMasterIdLst>
  <p:notesMasterIdLst>
    <p:notesMasterId r:id="rId23"/>
  </p:notesMasterIdLst>
  <p:sldIdLst>
    <p:sldId id="1633" r:id="rId5"/>
    <p:sldId id="375" r:id="rId6"/>
    <p:sldId id="440" r:id="rId7"/>
    <p:sldId id="334" r:id="rId8"/>
    <p:sldId id="2147483605" r:id="rId9"/>
    <p:sldId id="349" r:id="rId10"/>
    <p:sldId id="431" r:id="rId11"/>
    <p:sldId id="289" r:id="rId12"/>
    <p:sldId id="267" r:id="rId13"/>
    <p:sldId id="520" r:id="rId14"/>
    <p:sldId id="313" r:id="rId15"/>
    <p:sldId id="329" r:id="rId16"/>
    <p:sldId id="2147483626" r:id="rId17"/>
    <p:sldId id="2147483623" r:id="rId18"/>
    <p:sldId id="509" r:id="rId19"/>
    <p:sldId id="333" r:id="rId20"/>
    <p:sldId id="519" r:id="rId21"/>
    <p:sldId id="33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3EC5"/>
    <a:srgbClr val="0078D4"/>
    <a:srgbClr val="B1B3B3"/>
    <a:srgbClr val="49C5B1"/>
    <a:srgbClr val="F5EBE9"/>
    <a:srgbClr val="593794"/>
    <a:srgbClr val="E4DFDC"/>
    <a:srgbClr val="FFFFFF"/>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990" y="3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248D70-1614-483A-8C8C-25212EAD5529}" type="slidenum">
              <a:rPr lang="en-US" smtClean="0"/>
              <a:t>2</a:t>
            </a:fld>
            <a:endParaRPr lang="en-US"/>
          </a:p>
        </p:txBody>
      </p:sp>
    </p:spTree>
    <p:extLst>
      <p:ext uri="{BB962C8B-B14F-4D97-AF65-F5344CB8AC3E}">
        <p14:creationId xmlns:p14="http://schemas.microsoft.com/office/powerpoint/2010/main" val="3987578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a:p>
        </p:txBody>
      </p:sp>
      <p:sp>
        <p:nvSpPr>
          <p:cNvPr id="4" name="Slide Number Placeholder 3"/>
          <p:cNvSpPr>
            <a:spLocks noGrp="1"/>
          </p:cNvSpPr>
          <p:nvPr>
            <p:ph type="sldNum" sz="quarter" idx="5"/>
          </p:nvPr>
        </p:nvSpPr>
        <p:spPr/>
        <p:txBody>
          <a:bodyPr/>
          <a:lstStyle/>
          <a:p>
            <a:fld id="{5A57A88C-D68B-7E43-B6BD-8EAA3060908E}" type="slidenum">
              <a:rPr lang="en-US" smtClean="0"/>
              <a:t>14</a:t>
            </a:fld>
            <a:endParaRPr lang="en-US"/>
          </a:p>
        </p:txBody>
      </p:sp>
    </p:spTree>
    <p:extLst>
      <p:ext uri="{BB962C8B-B14F-4D97-AF65-F5344CB8AC3E}">
        <p14:creationId xmlns:p14="http://schemas.microsoft.com/office/powerpoint/2010/main" val="4208286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0E067-FC6C-893B-9425-206B00E580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DE168A-6291-D837-C1AF-19054951BD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CD13C0-2DED-5CF0-76F9-49024E91BD95}"/>
              </a:ext>
            </a:extLst>
          </p:cNvPr>
          <p:cNvSpPr>
            <a:spLocks noGrp="1"/>
          </p:cNvSpPr>
          <p:nvPr>
            <p:ph type="body" idx="1"/>
          </p:nvPr>
        </p:nvSpPr>
        <p:spPr/>
        <p:txBody>
          <a:bodyPr/>
          <a:lstStyle/>
          <a:p>
            <a:pPr algn="l" rtl="0" fontAlgn="base"/>
            <a:endParaRPr lang="en-US"/>
          </a:p>
        </p:txBody>
      </p:sp>
      <p:sp>
        <p:nvSpPr>
          <p:cNvPr id="4" name="Slide Number Placeholder 3">
            <a:extLst>
              <a:ext uri="{FF2B5EF4-FFF2-40B4-BE49-F238E27FC236}">
                <a16:creationId xmlns:a16="http://schemas.microsoft.com/office/drawing/2014/main" id="{B8137DFC-8E6A-161B-5D64-003D89E1B593}"/>
              </a:ext>
            </a:extLst>
          </p:cNvPr>
          <p:cNvSpPr>
            <a:spLocks noGrp="1"/>
          </p:cNvSpPr>
          <p:nvPr>
            <p:ph type="sldNum" sz="quarter" idx="5"/>
          </p:nvPr>
        </p:nvSpPr>
        <p:spPr/>
        <p:txBody>
          <a:bodyPr/>
          <a:lstStyle/>
          <a:p>
            <a:fld id="{5A57A88C-D68B-7E43-B6BD-8EAA3060908E}" type="slidenum">
              <a:rPr lang="en-US" smtClean="0"/>
              <a:t>15</a:t>
            </a:fld>
            <a:endParaRPr lang="en-US"/>
          </a:p>
        </p:txBody>
      </p:sp>
    </p:spTree>
    <p:extLst>
      <p:ext uri="{BB962C8B-B14F-4D97-AF65-F5344CB8AC3E}">
        <p14:creationId xmlns:p14="http://schemas.microsoft.com/office/powerpoint/2010/main" val="2649547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3EAA4-253E-591B-3372-CA8A13F722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25C9DD-2E77-DC58-EDB7-314DEAE502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A5E77F-CC89-AA0D-766B-F1B53CB54C31}"/>
              </a:ext>
            </a:extLst>
          </p:cNvPr>
          <p:cNvSpPr>
            <a:spLocks noGrp="1"/>
          </p:cNvSpPr>
          <p:nvPr>
            <p:ph type="body" idx="1"/>
          </p:nvPr>
        </p:nvSpPr>
        <p:spPr/>
        <p:txBody>
          <a:bodyPr/>
          <a:lstStyle/>
          <a:p>
            <a:pPr algn="l" rtl="0" fontAlgn="base"/>
            <a:endParaRPr lang="en-US"/>
          </a:p>
        </p:txBody>
      </p:sp>
      <p:sp>
        <p:nvSpPr>
          <p:cNvPr id="4" name="Slide Number Placeholder 3">
            <a:extLst>
              <a:ext uri="{FF2B5EF4-FFF2-40B4-BE49-F238E27FC236}">
                <a16:creationId xmlns:a16="http://schemas.microsoft.com/office/drawing/2014/main" id="{E66A7C09-21C6-49B8-F5A1-F03AEDDCA2BF}"/>
              </a:ext>
            </a:extLst>
          </p:cNvPr>
          <p:cNvSpPr>
            <a:spLocks noGrp="1"/>
          </p:cNvSpPr>
          <p:nvPr>
            <p:ph type="sldNum" sz="quarter" idx="5"/>
          </p:nvPr>
        </p:nvSpPr>
        <p:spPr/>
        <p:txBody>
          <a:bodyPr/>
          <a:lstStyle/>
          <a:p>
            <a:fld id="{5A57A88C-D68B-7E43-B6BD-8EAA3060908E}" type="slidenum">
              <a:rPr lang="en-US" smtClean="0"/>
              <a:t>17</a:t>
            </a:fld>
            <a:endParaRPr lang="en-US"/>
          </a:p>
        </p:txBody>
      </p:sp>
    </p:spTree>
    <p:extLst>
      <p:ext uri="{BB962C8B-B14F-4D97-AF65-F5344CB8AC3E}">
        <p14:creationId xmlns:p14="http://schemas.microsoft.com/office/powerpoint/2010/main" val="4211947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mj-lt"/>
              <a:buNone/>
              <a:tabLst>
                <a:tab pos="3776345" algn="l"/>
              </a:tabLs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496AA-4723-472D-97C9-EE47AB39C7F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20175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46122-1168-12AD-97D4-B1A394C3BB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E2D96D-0D9E-03F6-901F-74E76ACD02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1BE482-BCC8-0B08-6EE0-CC62F581117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28ECB82-2A6E-EECB-726C-1B5A08B7DB7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06257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B810F-49F1-8778-55E1-9D731D7824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4505CF-AAFD-153A-2F83-D9BDDCC137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1F4873-4F5A-5F8E-1A31-2F306CAB27A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3FB8E65-83BD-9649-AB7C-CA62429AB7F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576D78-3375-4E05-A780-65CD166E538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03769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23FFC-42CC-D354-7ABB-666147D0A5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6F6A27-C9FA-0052-E03C-67F061A142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46232D-222F-B726-3F9D-F5E4854C953C}"/>
              </a:ext>
            </a:extLst>
          </p:cNvPr>
          <p:cNvSpPr>
            <a:spLocks noGrp="1"/>
          </p:cNvSpPr>
          <p:nvPr>
            <p:ph type="body" idx="1"/>
          </p:nvPr>
        </p:nvSpPr>
        <p:spPr/>
        <p:txBody>
          <a:bodyPr/>
          <a:lstStyle/>
          <a:p>
            <a:pPr algn="l" rtl="0" fontAlgn="base"/>
            <a:endParaRPr lang="en-US"/>
          </a:p>
        </p:txBody>
      </p:sp>
      <p:sp>
        <p:nvSpPr>
          <p:cNvPr id="4" name="Slide Number Placeholder 3">
            <a:extLst>
              <a:ext uri="{FF2B5EF4-FFF2-40B4-BE49-F238E27FC236}">
                <a16:creationId xmlns:a16="http://schemas.microsoft.com/office/drawing/2014/main" id="{F6BD67F4-C2C4-B8ED-46DC-6E4BB9DC56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03107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E0EB7-5C78-C1EB-9B32-53AD95105F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281916-0010-C5F8-5FA9-04DBC47678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B900D3-5A42-7AF7-78DE-DBEA231D4B88}"/>
              </a:ext>
            </a:extLst>
          </p:cNvPr>
          <p:cNvSpPr>
            <a:spLocks noGrp="1"/>
          </p:cNvSpPr>
          <p:nvPr>
            <p:ph type="body" idx="1"/>
          </p:nvPr>
        </p:nvSpPr>
        <p:spPr/>
        <p:txBody>
          <a:bodyPr/>
          <a:lstStyle/>
          <a:p>
            <a:pPr algn="l" rtl="0" fontAlgn="base"/>
            <a:endParaRPr lang="en-US"/>
          </a:p>
        </p:txBody>
      </p:sp>
      <p:sp>
        <p:nvSpPr>
          <p:cNvPr id="4" name="Slide Number Placeholder 3">
            <a:extLst>
              <a:ext uri="{FF2B5EF4-FFF2-40B4-BE49-F238E27FC236}">
                <a16:creationId xmlns:a16="http://schemas.microsoft.com/office/drawing/2014/main" id="{68FCB603-E6FC-FC91-9A90-0022F372AA8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18908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23FFC-42CC-D354-7ABB-666147D0A5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6F6A27-C9FA-0052-E03C-67F061A142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46232D-222F-B726-3F9D-F5E4854C953C}"/>
              </a:ext>
            </a:extLst>
          </p:cNvPr>
          <p:cNvSpPr>
            <a:spLocks noGrp="1"/>
          </p:cNvSpPr>
          <p:nvPr>
            <p:ph type="body" idx="1"/>
          </p:nvPr>
        </p:nvSpPr>
        <p:spPr/>
        <p:txBody>
          <a:bodyPr/>
          <a:lstStyle/>
          <a:p>
            <a:pPr algn="l" rtl="0" fontAlgn="base"/>
            <a:endParaRPr lang="en-US"/>
          </a:p>
        </p:txBody>
      </p:sp>
      <p:sp>
        <p:nvSpPr>
          <p:cNvPr id="4" name="Slide Number Placeholder 3">
            <a:extLst>
              <a:ext uri="{FF2B5EF4-FFF2-40B4-BE49-F238E27FC236}">
                <a16:creationId xmlns:a16="http://schemas.microsoft.com/office/drawing/2014/main" id="{F6BD67F4-C2C4-B8ED-46DC-6E4BB9DC56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62248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23FFC-42CC-D354-7ABB-666147D0A5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6F6A27-C9FA-0052-E03C-67F061A142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46232D-222F-B726-3F9D-F5E4854C953C}"/>
              </a:ext>
            </a:extLst>
          </p:cNvPr>
          <p:cNvSpPr>
            <a:spLocks noGrp="1"/>
          </p:cNvSpPr>
          <p:nvPr>
            <p:ph type="body" idx="1"/>
          </p:nvPr>
        </p:nvSpPr>
        <p:spPr/>
        <p:txBody>
          <a:bodyPr/>
          <a:lstStyle/>
          <a:p>
            <a:pPr algn="l" rtl="0" fontAlgn="base"/>
            <a:endParaRPr lang="en-US"/>
          </a:p>
        </p:txBody>
      </p:sp>
      <p:sp>
        <p:nvSpPr>
          <p:cNvPr id="4" name="Slide Number Placeholder 3">
            <a:extLst>
              <a:ext uri="{FF2B5EF4-FFF2-40B4-BE49-F238E27FC236}">
                <a16:creationId xmlns:a16="http://schemas.microsoft.com/office/drawing/2014/main" id="{F6BD67F4-C2C4-B8ED-46DC-6E4BB9DC56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58179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a:p>
        </p:txBody>
      </p:sp>
      <p:sp>
        <p:nvSpPr>
          <p:cNvPr id="4" name="Slide Number Placeholder 3"/>
          <p:cNvSpPr>
            <a:spLocks noGrp="1"/>
          </p:cNvSpPr>
          <p:nvPr>
            <p:ph type="sldNum" sz="quarter" idx="5"/>
          </p:nvPr>
        </p:nvSpPr>
        <p:spPr/>
        <p:txBody>
          <a:bodyPr/>
          <a:lstStyle/>
          <a:p>
            <a:fld id="{5A57A88C-D68B-7E43-B6BD-8EAA3060908E}" type="slidenum">
              <a:rPr lang="en-US" smtClean="0"/>
              <a:t>13</a:t>
            </a:fld>
            <a:endParaRPr lang="en-US"/>
          </a:p>
        </p:txBody>
      </p:sp>
    </p:spTree>
    <p:extLst>
      <p:ext uri="{BB962C8B-B14F-4D97-AF65-F5344CB8AC3E}">
        <p14:creationId xmlns:p14="http://schemas.microsoft.com/office/powerpoint/2010/main" val="9428365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4" name="Picture 3" descr="A blue and white background&#10;&#10;Description automatically generated">
            <a:extLst>
              <a:ext uri="{FF2B5EF4-FFF2-40B4-BE49-F238E27FC236}">
                <a16:creationId xmlns:a16="http://schemas.microsoft.com/office/drawing/2014/main" id="{3886020C-56F9-504E-A4EC-42A84D499D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cenario five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536876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75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15" name="Text Placeholder 10">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Text Placeholder 10">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Text Placeholder 10">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75476045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835" r:id="rId3"/>
    <p:sldLayoutId id="2147483675" r:id="rId4"/>
    <p:sldLayoutId id="2147483676" r:id="rId5"/>
    <p:sldLayoutId id="2147483819" r:id="rId6"/>
    <p:sldLayoutId id="2147483813" r:id="rId7"/>
    <p:sldLayoutId id="2147483816" r:id="rId8"/>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copilot.microsoft.com/" TargetMode="External"/><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24.png"/><Relationship Id="rId5" Type="http://schemas.openxmlformats.org/officeDocument/2006/relationships/image" Target="../media/image27.sv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26.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png"/><Relationship Id="rId3" Type="http://schemas.openxmlformats.org/officeDocument/2006/relationships/hyperlink" Target="https://support.microsoft.com/en-us/topic/overview-of-microsoft-365-chat-preview-5b00a52d-7296-48ee-b938-b95b7209f737" TargetMode="External"/><Relationship Id="rId7" Type="http://schemas.openxmlformats.org/officeDocument/2006/relationships/image" Target="../media/image27.svg"/><Relationship Id="rId12" Type="http://schemas.openxmlformats.org/officeDocument/2006/relationships/hyperlink" Target="https://copilot.microsoft.com/"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3.png"/><Relationship Id="rId5" Type="http://schemas.openxmlformats.org/officeDocument/2006/relationships/image" Target="../media/image25.png"/><Relationship Id="rId10" Type="http://schemas.openxmlformats.org/officeDocument/2006/relationships/image" Target="../media/image32.png"/><Relationship Id="rId4" Type="http://schemas.openxmlformats.org/officeDocument/2006/relationships/image" Target="../media/image24.png"/><Relationship Id="rId9" Type="http://schemas.openxmlformats.org/officeDocument/2006/relationships/image" Target="../media/image29.sv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hyperlink" Target="https://copilot.microsoft.com/" TargetMode="External"/><Relationship Id="rId3" Type="http://schemas.openxmlformats.org/officeDocument/2006/relationships/hyperlink" Target="https://support.microsoft.com/en-us/topic/overview-of-microsoft-365-chat-preview-5b00a52d-7296-48ee-b938-b95b7209f737" TargetMode="External"/><Relationship Id="rId7" Type="http://schemas.openxmlformats.org/officeDocument/2006/relationships/image" Target="../media/image27.svg"/><Relationship Id="rId12"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4.png"/><Relationship Id="rId5" Type="http://schemas.openxmlformats.org/officeDocument/2006/relationships/image" Target="../media/image25.png"/><Relationship Id="rId10" Type="http://schemas.openxmlformats.org/officeDocument/2006/relationships/image" Target="../media/image33.png"/><Relationship Id="rId4" Type="http://schemas.openxmlformats.org/officeDocument/2006/relationships/image" Target="../media/image24.png"/><Relationship Id="rId9" Type="http://schemas.openxmlformats.org/officeDocument/2006/relationships/image" Target="../media/image29.svg"/><Relationship Id="rId1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1.png"/><Relationship Id="rId3" Type="http://schemas.openxmlformats.org/officeDocument/2006/relationships/image" Target="../media/image36.png"/><Relationship Id="rId7" Type="http://schemas.openxmlformats.org/officeDocument/2006/relationships/image" Target="../media/image28.png"/><Relationship Id="rId12" Type="http://schemas.openxmlformats.org/officeDocument/2006/relationships/hyperlink" Target="https://copilot.microsoft.com/"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7.svg"/><Relationship Id="rId11" Type="http://schemas.openxmlformats.org/officeDocument/2006/relationships/hyperlink" Target="https://youtu.be/PfNycVCmZCY" TargetMode="External"/><Relationship Id="rId5" Type="http://schemas.openxmlformats.org/officeDocument/2006/relationships/image" Target="../media/image26.png"/><Relationship Id="rId10" Type="http://schemas.openxmlformats.org/officeDocument/2006/relationships/image" Target="../media/image24.png"/><Relationship Id="rId4" Type="http://schemas.openxmlformats.org/officeDocument/2006/relationships/image" Target="../media/image25.png"/><Relationship Id="rId9" Type="http://schemas.openxmlformats.org/officeDocument/2006/relationships/hyperlink" Target="https://support.microsoft.com/en-us/topic/overview-of-microsoft-365-chat-preview-5b00a52d-7296-48ee-b938-b95b7209f737"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1.png"/><Relationship Id="rId3" Type="http://schemas.openxmlformats.org/officeDocument/2006/relationships/image" Target="../media/image36.png"/><Relationship Id="rId7" Type="http://schemas.openxmlformats.org/officeDocument/2006/relationships/image" Target="../media/image28.png"/><Relationship Id="rId12" Type="http://schemas.openxmlformats.org/officeDocument/2006/relationships/hyperlink" Target="https://copilot.microsoft.com/"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hyperlink" Target="https://youtu.be/xZ1NIPp0M5Q" TargetMode="External"/><Relationship Id="rId5" Type="http://schemas.openxmlformats.org/officeDocument/2006/relationships/image" Target="../media/image26.png"/><Relationship Id="rId10" Type="http://schemas.openxmlformats.org/officeDocument/2006/relationships/image" Target="../media/image24.png"/><Relationship Id="rId4" Type="http://schemas.openxmlformats.org/officeDocument/2006/relationships/image" Target="../media/image25.png"/><Relationship Id="rId9" Type="http://schemas.openxmlformats.org/officeDocument/2006/relationships/hyperlink" Target="https://support.microsoft.com/en-us/topic/overview-of-microsoft-365-chat-preview-5b00a52d-7296-48ee-b938-b95b7209f737"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copilot.microsoft.com/" TargetMode="External"/><Relationship Id="rId13" Type="http://schemas.openxmlformats.org/officeDocument/2006/relationships/image" Target="../media/image34.png"/><Relationship Id="rId3" Type="http://schemas.openxmlformats.org/officeDocument/2006/relationships/image" Target="../media/image25.png"/><Relationship Id="rId7" Type="http://schemas.openxmlformats.org/officeDocument/2006/relationships/image" Target="../media/image29.svg"/><Relationship Id="rId12"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24.png"/><Relationship Id="rId5" Type="http://schemas.openxmlformats.org/officeDocument/2006/relationships/image" Target="../media/image27.sv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26.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hyperlink" Target="https://copilot.microsoft.com/" TargetMode="External"/><Relationship Id="rId3" Type="http://schemas.openxmlformats.org/officeDocument/2006/relationships/image" Target="../media/image26.png"/><Relationship Id="rId7" Type="http://schemas.openxmlformats.org/officeDocument/2006/relationships/image" Target="../media/image31.png"/><Relationship Id="rId2" Type="http://schemas.openxmlformats.org/officeDocument/2006/relationships/hyperlink" Target="https://learn.microsoft.com/en-us/microsoft-copilot-studio/template-fin-insights" TargetMode="External"/><Relationship Id="rId1" Type="http://schemas.openxmlformats.org/officeDocument/2006/relationships/slideLayout" Target="../slideLayouts/slideLayout6.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hyperlink" Target="https://copilot.microsoft.com/" TargetMode="External"/><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10" Type="http://schemas.openxmlformats.org/officeDocument/2006/relationships/image" Target="../media/image33.png"/><Relationship Id="rId4" Type="http://schemas.openxmlformats.org/officeDocument/2006/relationships/image" Target="../media/image26.png"/><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6.png"/><Relationship Id="rId3" Type="http://schemas.openxmlformats.org/officeDocument/2006/relationships/image" Target="../media/image39.svg"/><Relationship Id="rId7" Type="http://schemas.openxmlformats.org/officeDocument/2006/relationships/image" Target="../media/image33.png"/><Relationship Id="rId12" Type="http://schemas.openxmlformats.org/officeDocument/2006/relationships/image" Target="../media/image45.svg"/><Relationship Id="rId2" Type="http://schemas.openxmlformats.org/officeDocument/2006/relationships/image" Target="../media/image38.png"/><Relationship Id="rId16" Type="http://schemas.openxmlformats.org/officeDocument/2006/relationships/hyperlink" Target="https://copilot.microsoft.com/" TargetMode="External"/><Relationship Id="rId1" Type="http://schemas.openxmlformats.org/officeDocument/2006/relationships/slideLayout" Target="../slideLayouts/slideLayout8.xml"/><Relationship Id="rId6" Type="http://schemas.openxmlformats.org/officeDocument/2006/relationships/image" Target="../media/image41.png"/><Relationship Id="rId11" Type="http://schemas.openxmlformats.org/officeDocument/2006/relationships/image" Target="../media/image44.png"/><Relationship Id="rId5" Type="http://schemas.openxmlformats.org/officeDocument/2006/relationships/hyperlink" Target="https://support.microsoft.com/en-us/topic/overview-of-microsoft-365-chat-preview-5b00a52d-7296-48ee-b938-b95b7209f737" TargetMode="External"/><Relationship Id="rId15" Type="http://schemas.openxmlformats.org/officeDocument/2006/relationships/image" Target="../media/image34.png"/><Relationship Id="rId10" Type="http://schemas.openxmlformats.org/officeDocument/2006/relationships/image" Target="../media/image43.svg"/><Relationship Id="rId4" Type="http://schemas.openxmlformats.org/officeDocument/2006/relationships/image" Target="../media/image40.png"/><Relationship Id="rId9" Type="http://schemas.openxmlformats.org/officeDocument/2006/relationships/image" Target="../media/image42.png"/><Relationship Id="rId14" Type="http://schemas.openxmlformats.org/officeDocument/2006/relationships/image" Target="../media/image47.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hyperlink" Target="https://aka.ms/prompts"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image" Target="../media/image21.jpeg"/><Relationship Id="rId3" Type="http://schemas.openxmlformats.org/officeDocument/2006/relationships/slide" Target="slide9.xml"/><Relationship Id="rId7" Type="http://schemas.openxmlformats.org/officeDocument/2006/relationships/slide" Target="slide13.xml"/><Relationship Id="rId12"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12.xml"/><Relationship Id="rId11" Type="http://schemas.openxmlformats.org/officeDocument/2006/relationships/image" Target="../media/image19.jpeg"/><Relationship Id="rId5" Type="http://schemas.openxmlformats.org/officeDocument/2006/relationships/slide" Target="slide11.xml"/><Relationship Id="rId15" Type="http://schemas.microsoft.com/office/2007/relationships/hdphoto" Target="../media/hdphoto1.wdp"/><Relationship Id="rId10" Type="http://schemas.openxmlformats.org/officeDocument/2006/relationships/slide" Target="slide17.xml"/><Relationship Id="rId4" Type="http://schemas.openxmlformats.org/officeDocument/2006/relationships/slide" Target="slide10.xml"/><Relationship Id="rId9" Type="http://schemas.openxmlformats.org/officeDocument/2006/relationships/slide" Target="slide15.xml"/><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9.xml"/><Relationship Id="rId7" Type="http://schemas.openxmlformats.org/officeDocument/2006/relationships/slide" Target="slide1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13.xml"/><Relationship Id="rId11" Type="http://schemas.openxmlformats.org/officeDocument/2006/relationships/slide" Target="slide15.xml"/><Relationship Id="rId5" Type="http://schemas.openxmlformats.org/officeDocument/2006/relationships/image" Target="../media/image23.png"/><Relationship Id="rId10" Type="http://schemas.openxmlformats.org/officeDocument/2006/relationships/slide" Target="slide17.xml"/><Relationship Id="rId4" Type="http://schemas.openxmlformats.org/officeDocument/2006/relationships/slide" Target="slide11.xml"/><Relationship Id="rId9" Type="http://schemas.openxmlformats.org/officeDocument/2006/relationships/slide" Target="slide10.xm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png"/><Relationship Id="rId3" Type="http://schemas.openxmlformats.org/officeDocument/2006/relationships/hyperlink" Target="https://support.microsoft.com/en-us/topic/overview-of-microsoft-365-chat-preview-5b00a52d-7296-48ee-b938-b95b7209f737" TargetMode="External"/><Relationship Id="rId7" Type="http://schemas.openxmlformats.org/officeDocument/2006/relationships/image" Target="../media/image27.svg"/><Relationship Id="rId12" Type="http://schemas.openxmlformats.org/officeDocument/2006/relationships/hyperlink" Target="https://copilot.microsoft.com/"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hyperlink" Target="https://youtu.be/NMs0lZBSZJE" TargetMode="External"/><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89D0F5-AA0B-EC0F-9E3D-B696D4599A5F}"/>
              </a:ext>
            </a:extLst>
          </p:cNvPr>
          <p:cNvSpPr>
            <a:spLocks noGrp="1"/>
          </p:cNvSpPr>
          <p:nvPr>
            <p:ph type="title"/>
          </p:nvPr>
        </p:nvSpPr>
        <p:spPr>
          <a:xfrm>
            <a:off x="362232" y="1459054"/>
            <a:ext cx="7758903" cy="615553"/>
          </a:xfrm>
        </p:spPr>
        <p:txBody>
          <a:bodyPr/>
          <a:lstStyle/>
          <a:p>
            <a:r>
              <a:rPr lang="en-US" sz="4400" noProof="0" dirty="0">
                <a:gradFill>
                  <a:gsLst>
                    <a:gs pos="0">
                      <a:schemeClr val="tx1"/>
                    </a:gs>
                    <a:gs pos="100000">
                      <a:schemeClr val="tx1"/>
                    </a:gs>
                  </a:gsLst>
                  <a:lin ang="5400000" scaled="1"/>
                </a:gradFill>
                <a:cs typeface="Segoe UI"/>
              </a:rPr>
              <a:t>Copilot Scenario Library</a:t>
            </a:r>
          </a:p>
        </p:txBody>
      </p:sp>
      <p:sp>
        <p:nvSpPr>
          <p:cNvPr id="5" name="Text Placeholder 4">
            <a:extLst>
              <a:ext uri="{FF2B5EF4-FFF2-40B4-BE49-F238E27FC236}">
                <a16:creationId xmlns:a16="http://schemas.microsoft.com/office/drawing/2014/main" id="{B5BC4E6E-DD38-ACDD-7EF4-A6DE1EAD6969}"/>
              </a:ext>
            </a:extLst>
          </p:cNvPr>
          <p:cNvSpPr>
            <a:spLocks noGrp="1"/>
          </p:cNvSpPr>
          <p:nvPr>
            <p:ph type="body" sz="quarter" idx="12"/>
          </p:nvPr>
        </p:nvSpPr>
        <p:spPr>
          <a:xfrm>
            <a:off x="362232" y="2318535"/>
            <a:ext cx="7752752" cy="246221"/>
          </a:xfrm>
        </p:spPr>
        <p:txBody>
          <a:bodyPr vert="horz" wrap="square" lIns="0" tIns="0" rIns="0" bIns="0" rtlCol="0" anchor="t">
            <a:spAutoFit/>
          </a:bodyPr>
          <a:lstStyle/>
          <a:p>
            <a:r>
              <a:rPr lang="en-US" sz="2000" noProof="0">
                <a:gradFill>
                  <a:gsLst>
                    <a:gs pos="0">
                      <a:schemeClr val="tx1"/>
                    </a:gs>
                    <a:gs pos="100000">
                      <a:schemeClr val="tx1"/>
                    </a:gs>
                  </a:gsLst>
                  <a:lin ang="5400000" scaled="1"/>
                </a:gradFill>
                <a:cs typeface="Segoe UI"/>
              </a:rPr>
              <a:t>Discover industry and role-based scenarios</a:t>
            </a:r>
          </a:p>
        </p:txBody>
      </p:sp>
    </p:spTree>
    <p:extLst>
      <p:ext uri="{BB962C8B-B14F-4D97-AF65-F5344CB8AC3E}">
        <p14:creationId xmlns:p14="http://schemas.microsoft.com/office/powerpoint/2010/main" val="50902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8132F-EA9C-7829-14E6-0DB1C70D6AE2}"/>
            </a:ext>
          </a:extLst>
        </p:cNvPr>
        <p:cNvGrpSpPr/>
        <p:nvPr/>
      </p:nvGrpSpPr>
      <p:grpSpPr>
        <a:xfrm>
          <a:off x="0" y="0"/>
          <a:ext cx="0" cy="0"/>
          <a:chOff x="0" y="0"/>
          <a:chExt cx="0" cy="0"/>
        </a:xfrm>
      </p:grpSpPr>
      <p:sp>
        <p:nvSpPr>
          <p:cNvPr id="32" name="Title 31">
            <a:extLst>
              <a:ext uri="{FF2B5EF4-FFF2-40B4-BE49-F238E27FC236}">
                <a16:creationId xmlns:a16="http://schemas.microsoft.com/office/drawing/2014/main" id="{0C186110-E1E0-3F2F-96BD-3D0A99453EEA}"/>
              </a:ext>
            </a:extLst>
          </p:cNvPr>
          <p:cNvSpPr>
            <a:spLocks noGrp="1"/>
          </p:cNvSpPr>
          <p:nvPr>
            <p:ph type="title"/>
          </p:nvPr>
        </p:nvSpPr>
        <p:spPr/>
        <p:txBody>
          <a:bodyPr/>
          <a:lstStyle/>
          <a:p>
            <a:r>
              <a:rPr lang="en-US" noProof="0">
                <a:solidFill>
                  <a:srgbClr val="0078D4"/>
                </a:solidFill>
              </a:rPr>
              <a:t>Banking | </a:t>
            </a:r>
            <a:r>
              <a:rPr lang="en-US" noProof="0"/>
              <a:t>Speed credit memo generation</a:t>
            </a:r>
          </a:p>
        </p:txBody>
      </p:sp>
      <p:sp>
        <p:nvSpPr>
          <p:cNvPr id="93" name="Text Placeholder 47">
            <a:extLst>
              <a:ext uri="{FF2B5EF4-FFF2-40B4-BE49-F238E27FC236}">
                <a16:creationId xmlns:a16="http://schemas.microsoft.com/office/drawing/2014/main" id="{ED0F9B5E-6587-2F3E-C535-4611CD1F0886}"/>
              </a:ext>
            </a:extLst>
          </p:cNvPr>
          <p:cNvSpPr>
            <a:spLocks noGrp="1"/>
          </p:cNvSpPr>
          <p:nvPr>
            <p:ph type="body" sz="quarter" idx="11"/>
          </p:nvPr>
        </p:nvSpPr>
        <p:spPr/>
        <p:txBody>
          <a:bodyPr/>
          <a:lstStyle/>
          <a:p>
            <a:r>
              <a:rPr lang="en-US" spc="-30" noProof="0" dirty="0"/>
              <a:t>1. Extract the customer documents</a:t>
            </a:r>
          </a:p>
        </p:txBody>
      </p:sp>
      <p:sp>
        <p:nvSpPr>
          <p:cNvPr id="94" name="Text Placeholder 48">
            <a:extLst>
              <a:ext uri="{FF2B5EF4-FFF2-40B4-BE49-F238E27FC236}">
                <a16:creationId xmlns:a16="http://schemas.microsoft.com/office/drawing/2014/main" id="{75044D72-BA5D-544F-306F-98E18B325CB7}"/>
              </a:ext>
            </a:extLst>
          </p:cNvPr>
          <p:cNvSpPr>
            <a:spLocks noGrp="1"/>
          </p:cNvSpPr>
          <p:nvPr>
            <p:ph type="body" sz="quarter" idx="12"/>
          </p:nvPr>
        </p:nvSpPr>
        <p:spPr/>
        <p:txBody>
          <a:bodyPr/>
          <a:lstStyle/>
          <a:p>
            <a:r>
              <a:rPr lang="en-US" noProof="0" dirty="0"/>
              <a:t>5. Summarize the loan document</a:t>
            </a:r>
          </a:p>
        </p:txBody>
      </p:sp>
      <p:sp>
        <p:nvSpPr>
          <p:cNvPr id="95" name="Text Placeholder 49">
            <a:extLst>
              <a:ext uri="{FF2B5EF4-FFF2-40B4-BE49-F238E27FC236}">
                <a16:creationId xmlns:a16="http://schemas.microsoft.com/office/drawing/2014/main" id="{A552CF0A-4E07-EA58-29C8-D68354205D4E}"/>
              </a:ext>
            </a:extLst>
          </p:cNvPr>
          <p:cNvSpPr>
            <a:spLocks noGrp="1"/>
          </p:cNvSpPr>
          <p:nvPr>
            <p:ph type="body" sz="quarter" idx="13"/>
          </p:nvPr>
        </p:nvSpPr>
        <p:spPr/>
        <p:txBody>
          <a:bodyPr/>
          <a:lstStyle/>
          <a:p>
            <a:r>
              <a:rPr lang="en-US" noProof="0" dirty="0"/>
              <a:t>2. Assess the loan application</a:t>
            </a:r>
          </a:p>
        </p:txBody>
      </p:sp>
      <p:sp>
        <p:nvSpPr>
          <p:cNvPr id="98" name="Text Placeholder 50">
            <a:extLst>
              <a:ext uri="{FF2B5EF4-FFF2-40B4-BE49-F238E27FC236}">
                <a16:creationId xmlns:a16="http://schemas.microsoft.com/office/drawing/2014/main" id="{F0051CFE-B45A-DBE1-C05D-EF173B44A298}"/>
              </a:ext>
            </a:extLst>
          </p:cNvPr>
          <p:cNvSpPr>
            <a:spLocks noGrp="1"/>
          </p:cNvSpPr>
          <p:nvPr>
            <p:ph type="body" sz="quarter" idx="14"/>
          </p:nvPr>
        </p:nvSpPr>
        <p:spPr/>
        <p:txBody>
          <a:bodyPr/>
          <a:lstStyle/>
          <a:p>
            <a:r>
              <a:rPr lang="en-US" noProof="0" dirty="0"/>
              <a:t>4. </a:t>
            </a:r>
            <a:r>
              <a:rPr lang="en-US" noProof="1">
                <a:solidFill>
                  <a:schemeClr val="bg1"/>
                </a:solidFill>
              </a:rPr>
              <a:t>Create a draft credit memo</a:t>
            </a:r>
            <a:endParaRPr lang="en-US" noProof="0" dirty="0"/>
          </a:p>
        </p:txBody>
      </p:sp>
      <p:sp>
        <p:nvSpPr>
          <p:cNvPr id="99" name="Text Placeholder 51">
            <a:extLst>
              <a:ext uri="{FF2B5EF4-FFF2-40B4-BE49-F238E27FC236}">
                <a16:creationId xmlns:a16="http://schemas.microsoft.com/office/drawing/2014/main" id="{FFF24B28-966D-2265-7E65-3C9150DEE59A}"/>
              </a:ext>
            </a:extLst>
          </p:cNvPr>
          <p:cNvSpPr>
            <a:spLocks noGrp="1"/>
          </p:cNvSpPr>
          <p:nvPr>
            <p:ph type="body" sz="quarter" idx="15"/>
          </p:nvPr>
        </p:nvSpPr>
        <p:spPr/>
        <p:txBody>
          <a:bodyPr/>
          <a:lstStyle/>
          <a:p>
            <a:r>
              <a:rPr lang="en-US" noProof="0" dirty="0"/>
              <a:t>3. </a:t>
            </a:r>
            <a:r>
              <a:rPr lang="en-US" noProof="1"/>
              <a:t>Customer response</a:t>
            </a:r>
            <a:endParaRPr lang="en-US" noProof="0" dirty="0"/>
          </a:p>
        </p:txBody>
      </p:sp>
      <p:sp>
        <p:nvSpPr>
          <p:cNvPr id="55" name="Text Placeholder 54">
            <a:extLst>
              <a:ext uri="{FF2B5EF4-FFF2-40B4-BE49-F238E27FC236}">
                <a16:creationId xmlns:a16="http://schemas.microsoft.com/office/drawing/2014/main" id="{56578E50-F9C5-4B90-79D4-F9CE57E911A5}"/>
              </a:ext>
            </a:extLst>
          </p:cNvPr>
          <p:cNvSpPr>
            <a:spLocks noGrp="1"/>
          </p:cNvSpPr>
          <p:nvPr>
            <p:ph type="body" sz="quarter" idx="17"/>
          </p:nvPr>
        </p:nvSpPr>
        <p:spPr/>
        <p:txBody>
          <a:bodyPr/>
          <a:lstStyle/>
          <a:p>
            <a:r>
              <a:rPr lang="en-US" noProof="0" dirty="0"/>
              <a:t>Copilot Chat and Copilot Studio</a:t>
            </a:r>
          </a:p>
        </p:txBody>
      </p:sp>
      <p:sp>
        <p:nvSpPr>
          <p:cNvPr id="100" name="Text Placeholder 53">
            <a:extLst>
              <a:ext uri="{FF2B5EF4-FFF2-40B4-BE49-F238E27FC236}">
                <a16:creationId xmlns:a16="http://schemas.microsoft.com/office/drawing/2014/main" id="{4630AD26-9D70-960E-ADC9-4B15E7D64726}"/>
              </a:ext>
            </a:extLst>
          </p:cNvPr>
          <p:cNvSpPr>
            <a:spLocks noGrp="1"/>
          </p:cNvSpPr>
          <p:nvPr>
            <p:ph type="body" sz="quarter" idx="18"/>
          </p:nvPr>
        </p:nvSpPr>
        <p:spPr/>
        <p:txBody>
          <a:bodyPr/>
          <a:lstStyle/>
          <a:p>
            <a:r>
              <a:rPr lang="en-US" sz="900" noProof="1">
                <a:latin typeface="Segoe UI" panose="020B0502040204020203" pitchFamily="34" charset="0"/>
                <a:cs typeface="Segoe UI" panose="020B0502040204020203" pitchFamily="34" charset="0"/>
              </a:rPr>
              <a:t>Extract the relevant customer information and documents to analyze the loan application.</a:t>
            </a:r>
          </a:p>
        </p:txBody>
      </p:sp>
      <p:sp>
        <p:nvSpPr>
          <p:cNvPr id="101" name="Text Placeholder 54">
            <a:extLst>
              <a:ext uri="{FF2B5EF4-FFF2-40B4-BE49-F238E27FC236}">
                <a16:creationId xmlns:a16="http://schemas.microsoft.com/office/drawing/2014/main" id="{AF686EB8-CC90-3344-5354-56CF5B9BA5C1}"/>
              </a:ext>
            </a:extLst>
          </p:cNvPr>
          <p:cNvSpPr>
            <a:spLocks noGrp="1"/>
          </p:cNvSpPr>
          <p:nvPr>
            <p:ph type="body" sz="quarter" idx="19"/>
          </p:nvPr>
        </p:nvSpPr>
        <p:spPr/>
        <p:txBody>
          <a:bodyPr/>
          <a:lstStyle/>
          <a:p>
            <a:r>
              <a:rPr lang="en-US" sz="900" noProof="1">
                <a:latin typeface="Segoe UI" panose="020B0502040204020203" pitchFamily="34" charset="0"/>
                <a:cs typeface="Segoe UI" panose="020B0502040204020203" pitchFamily="34" charset="0"/>
              </a:rPr>
              <a:t>Assess the loan application by calculating financial ratios, conducting peer comparisons, and assessing the internal credit rating and news on the customer</a:t>
            </a:r>
            <a:r>
              <a:rPr lang="en-US" noProof="0"/>
              <a:t>.</a:t>
            </a:r>
          </a:p>
        </p:txBody>
      </p:sp>
      <p:sp>
        <p:nvSpPr>
          <p:cNvPr id="102" name="Text Placeholder 55">
            <a:extLst>
              <a:ext uri="{FF2B5EF4-FFF2-40B4-BE49-F238E27FC236}">
                <a16:creationId xmlns:a16="http://schemas.microsoft.com/office/drawing/2014/main" id="{CC015957-8602-9060-7333-50FD0BD528B7}"/>
              </a:ext>
            </a:extLst>
          </p:cNvPr>
          <p:cNvSpPr>
            <a:spLocks noGrp="1"/>
          </p:cNvSpPr>
          <p:nvPr>
            <p:ph type="body" sz="quarter" idx="20"/>
          </p:nvPr>
        </p:nvSpPr>
        <p:spPr/>
        <p:txBody>
          <a:bodyPr/>
          <a:lstStyle/>
          <a:p>
            <a:r>
              <a:rPr lang="en-US" sz="900" noProof="1">
                <a:latin typeface="Segoe UI" panose="020B0502040204020203" pitchFamily="34" charset="0"/>
                <a:cs typeface="Segoe UI" panose="020B0502040204020203" pitchFamily="34" charset="0"/>
              </a:rPr>
              <a:t>Summarize the assessment details along with the justification of the decision status of the loan to communicate to the customer</a:t>
            </a:r>
            <a:r>
              <a:rPr lang="en-US" noProof="0" dirty="0"/>
              <a:t>.</a:t>
            </a:r>
          </a:p>
        </p:txBody>
      </p:sp>
      <p:sp>
        <p:nvSpPr>
          <p:cNvPr id="103" name="Text Placeholder 56">
            <a:extLst>
              <a:ext uri="{FF2B5EF4-FFF2-40B4-BE49-F238E27FC236}">
                <a16:creationId xmlns:a16="http://schemas.microsoft.com/office/drawing/2014/main" id="{0DAFBD8B-F56E-ABF7-1487-8C0EDBB4B397}"/>
              </a:ext>
            </a:extLst>
          </p:cNvPr>
          <p:cNvSpPr>
            <a:spLocks noGrp="1"/>
          </p:cNvSpPr>
          <p:nvPr>
            <p:ph type="body" sz="quarter" idx="21"/>
          </p:nvPr>
        </p:nvSpPr>
        <p:spPr/>
        <p:txBody>
          <a:bodyPr>
            <a:noAutofit/>
          </a:bodyPr>
          <a:lstStyle/>
          <a:p>
            <a:r>
              <a:rPr lang="en-US" noProof="0" dirty="0"/>
              <a:t>Benefit: </a:t>
            </a:r>
            <a:r>
              <a:rPr lang="en-US" b="1" noProof="1">
                <a:latin typeface="Segoe UI" panose="020B0502040204020203" pitchFamily="34" charset="0"/>
                <a:cs typeface="Segoe UI" panose="020B0502040204020203" pitchFamily="34" charset="0"/>
              </a:rPr>
              <a:t>Use Copilot to compile and create a summarized report </a:t>
            </a:r>
            <a:r>
              <a:rPr lang="en-US" noProof="1">
                <a:latin typeface="Segoe UI" panose="020B0502040204020203" pitchFamily="34" charset="0"/>
                <a:cs typeface="Segoe UI" panose="020B0502040204020203" pitchFamily="34" charset="0"/>
              </a:rPr>
              <a:t>with customer financial documents, project documents, customer financial statements, business details, and the loan application. </a:t>
            </a:r>
            <a:endParaRPr lang="en-US" noProof="0" dirty="0"/>
          </a:p>
        </p:txBody>
      </p:sp>
      <p:sp>
        <p:nvSpPr>
          <p:cNvPr id="104" name="Text Placeholder 57">
            <a:extLst>
              <a:ext uri="{FF2B5EF4-FFF2-40B4-BE49-F238E27FC236}">
                <a16:creationId xmlns:a16="http://schemas.microsoft.com/office/drawing/2014/main" id="{82594FA9-78CC-65E9-5729-82DE9B0D6A3E}"/>
              </a:ext>
            </a:extLst>
          </p:cNvPr>
          <p:cNvSpPr>
            <a:spLocks noGrp="1"/>
          </p:cNvSpPr>
          <p:nvPr>
            <p:ph type="body" sz="quarter" idx="22"/>
          </p:nvPr>
        </p:nvSpPr>
        <p:spPr/>
        <p:txBody>
          <a:bodyPr/>
          <a:lstStyle/>
          <a:p>
            <a:r>
              <a:rPr lang="en-US" noProof="0" dirty="0"/>
              <a:t>Benefit: </a:t>
            </a:r>
            <a:r>
              <a:rPr lang="en-US" sz="900" b="1" noProof="1">
                <a:latin typeface="Segoe UI" panose="020B0502040204020203" pitchFamily="34" charset="0"/>
                <a:cs typeface="Segoe UI" panose="020B0502040204020203" pitchFamily="34" charset="0"/>
              </a:rPr>
              <a:t>Use Copilot to draft an email </a:t>
            </a:r>
            <a:r>
              <a:rPr lang="en-US" sz="900" noProof="1">
                <a:latin typeface="Segoe UI" panose="020B0502040204020203" pitchFamily="34" charset="0"/>
                <a:cs typeface="Segoe UI" panose="020B0502040204020203" pitchFamily="34" charset="0"/>
              </a:rPr>
              <a:t>to credit analysts and compliance officer outlining the details of the credit memo for further review. </a:t>
            </a:r>
            <a:endParaRPr lang="en-US" noProof="0" dirty="0"/>
          </a:p>
        </p:txBody>
      </p:sp>
      <p:sp>
        <p:nvSpPr>
          <p:cNvPr id="105" name="Text Placeholder 58">
            <a:extLst>
              <a:ext uri="{FF2B5EF4-FFF2-40B4-BE49-F238E27FC236}">
                <a16:creationId xmlns:a16="http://schemas.microsoft.com/office/drawing/2014/main" id="{4344F036-2A44-1050-B01A-4A1269B96611}"/>
              </a:ext>
            </a:extLst>
          </p:cNvPr>
          <p:cNvSpPr>
            <a:spLocks noGrp="1"/>
          </p:cNvSpPr>
          <p:nvPr>
            <p:ph type="body" sz="quarter" idx="23"/>
          </p:nvPr>
        </p:nvSpPr>
        <p:spPr/>
        <p:txBody>
          <a:bodyPr>
            <a:noAutofit/>
          </a:bodyPr>
          <a:lstStyle/>
          <a:p>
            <a:r>
              <a:rPr lang="en-US" noProof="0" dirty="0"/>
              <a:t>Benefit: </a:t>
            </a:r>
            <a:r>
              <a:rPr lang="en-US" b="1" noProof="1">
                <a:latin typeface="Segoe UI" panose="020B0502040204020203" pitchFamily="34" charset="0"/>
                <a:cs typeface="Segoe UI" panose="020B0502040204020203" pitchFamily="34" charset="0"/>
              </a:rPr>
              <a:t>Use Copilot to compute </a:t>
            </a:r>
            <a:r>
              <a:rPr lang="en-US" noProof="1">
                <a:latin typeface="Segoe UI" panose="020B0502040204020203" pitchFamily="34" charset="0"/>
                <a:cs typeface="Segoe UI" panose="020B0502040204020203" pitchFamily="34" charset="0"/>
              </a:rPr>
              <a:t>the financial ratios and assess the credit rating. Compare with internal policy and create draft a note with the summary of the assessment along with the loan decision status.</a:t>
            </a:r>
            <a:endParaRPr lang="en-US" noProof="0" dirty="0"/>
          </a:p>
        </p:txBody>
      </p:sp>
      <p:sp>
        <p:nvSpPr>
          <p:cNvPr id="106" name="Text Placeholder 59">
            <a:extLst>
              <a:ext uri="{FF2B5EF4-FFF2-40B4-BE49-F238E27FC236}">
                <a16:creationId xmlns:a16="http://schemas.microsoft.com/office/drawing/2014/main" id="{6E448FC6-136B-D534-9A7E-EBC90D43351A}"/>
              </a:ext>
            </a:extLst>
          </p:cNvPr>
          <p:cNvSpPr>
            <a:spLocks noGrp="1"/>
          </p:cNvSpPr>
          <p:nvPr>
            <p:ph type="body" sz="quarter" idx="24"/>
          </p:nvPr>
        </p:nvSpPr>
        <p:spPr/>
        <p:txBody>
          <a:bodyPr>
            <a:normAutofit/>
          </a:bodyPr>
          <a:lstStyle/>
          <a:p>
            <a:r>
              <a:rPr lang="en-US" noProof="0" dirty="0"/>
              <a:t>Benefit: Copilot can use the </a:t>
            </a:r>
            <a:r>
              <a:rPr lang="en-US" sz="900" noProof="1">
                <a:latin typeface="Segoe UI" panose="020B0502040204020203" pitchFamily="34" charset="0"/>
                <a:cs typeface="Segoe UI" panose="020B0502040204020203" pitchFamily="34" charset="0"/>
              </a:rPr>
              <a:t>loan assessment information to immediately </a:t>
            </a:r>
            <a:r>
              <a:rPr lang="en-US" sz="900" b="1" noProof="1">
                <a:latin typeface="Segoe UI" panose="020B0502040204020203" pitchFamily="34" charset="0"/>
                <a:cs typeface="Segoe UI" panose="020B0502040204020203" pitchFamily="34" charset="0"/>
              </a:rPr>
              <a:t>create the draft credit memo </a:t>
            </a:r>
            <a:r>
              <a:rPr lang="en-US" sz="900" noProof="1">
                <a:latin typeface="Segoe UI" panose="020B0502040204020203" pitchFamily="34" charset="0"/>
                <a:cs typeface="Segoe UI" panose="020B0502040204020203" pitchFamily="34" charset="0"/>
              </a:rPr>
              <a:t>using the defined agent.</a:t>
            </a:r>
            <a:endParaRPr lang="en-US" noProof="0" dirty="0"/>
          </a:p>
        </p:txBody>
      </p:sp>
      <p:sp>
        <p:nvSpPr>
          <p:cNvPr id="107" name="Text Placeholder 60">
            <a:extLst>
              <a:ext uri="{FF2B5EF4-FFF2-40B4-BE49-F238E27FC236}">
                <a16:creationId xmlns:a16="http://schemas.microsoft.com/office/drawing/2014/main" id="{7D9A7FE7-D527-9A5B-0C6C-A2DC459E9167}"/>
              </a:ext>
            </a:extLst>
          </p:cNvPr>
          <p:cNvSpPr>
            <a:spLocks noGrp="1"/>
          </p:cNvSpPr>
          <p:nvPr>
            <p:ph type="body" sz="quarter" idx="25"/>
          </p:nvPr>
        </p:nvSpPr>
        <p:spPr/>
        <p:txBody>
          <a:bodyPr>
            <a:normAutofit/>
          </a:bodyPr>
          <a:lstStyle/>
          <a:p>
            <a:r>
              <a:rPr lang="en-US" noProof="0"/>
              <a:t>Benefit: </a:t>
            </a:r>
            <a:r>
              <a:rPr lang="en-US" sz="900" noProof="1">
                <a:latin typeface="Segoe UI" panose="020B0502040204020203" pitchFamily="34" charset="0"/>
                <a:cs typeface="Segoe UI" panose="020B0502040204020203" pitchFamily="34" charset="0"/>
              </a:rPr>
              <a:t>Use </a:t>
            </a:r>
            <a:r>
              <a:rPr lang="en-US" sz="900" b="1" noProof="1">
                <a:latin typeface="Segoe UI" panose="020B0502040204020203" pitchFamily="34" charset="0"/>
                <a:cs typeface="Segoe UI" panose="020B0502040204020203" pitchFamily="34" charset="0"/>
              </a:rPr>
              <a:t>Coplot to quickly draft an email </a:t>
            </a:r>
            <a:r>
              <a:rPr lang="en-US" sz="900" noProof="1">
                <a:latin typeface="Segoe UI" panose="020B0502040204020203" pitchFamily="34" charset="0"/>
                <a:cs typeface="Segoe UI" panose="020B0502040204020203" pitchFamily="34" charset="0"/>
              </a:rPr>
              <a:t>for the customer including the loan assessment summary and justification of the decision.</a:t>
            </a:r>
            <a:endParaRPr lang="en-US" noProof="0"/>
          </a:p>
        </p:txBody>
      </p:sp>
      <p:sp>
        <p:nvSpPr>
          <p:cNvPr id="110" name="Text Placeholder 82">
            <a:extLst>
              <a:ext uri="{FF2B5EF4-FFF2-40B4-BE49-F238E27FC236}">
                <a16:creationId xmlns:a16="http://schemas.microsoft.com/office/drawing/2014/main" id="{28A8B046-EC72-6311-113A-E2E68A448C8B}"/>
              </a:ext>
            </a:extLst>
          </p:cNvPr>
          <p:cNvSpPr>
            <a:spLocks noGrp="1"/>
          </p:cNvSpPr>
          <p:nvPr>
            <p:ph type="body" sz="quarter" idx="27"/>
          </p:nvPr>
        </p:nvSpPr>
        <p:spPr/>
        <p:txBody>
          <a:bodyPr/>
          <a:lstStyle/>
          <a:p>
            <a:r>
              <a:rPr lang="en-US" noProof="1">
                <a:latin typeface="Segoe UI" panose="020B0502040204020203" pitchFamily="34" charset="0"/>
              </a:rPr>
              <a:t>Use Copilot Pages to</a:t>
            </a:r>
            <a:r>
              <a:rPr lang="en-US" sz="900" noProof="1">
                <a:latin typeface="Segoe UI" panose="020B0502040204020203" pitchFamily="34" charset="0"/>
                <a:cs typeface="Segoe UI" panose="020B0502040204020203" pitchFamily="34" charset="0"/>
              </a:rPr>
              <a:t> summarize the credit memo features for further discussion with credit analyst and compliance officer.</a:t>
            </a:r>
          </a:p>
        </p:txBody>
      </p:sp>
      <p:sp>
        <p:nvSpPr>
          <p:cNvPr id="111" name="Text Placeholder 83">
            <a:extLst>
              <a:ext uri="{FF2B5EF4-FFF2-40B4-BE49-F238E27FC236}">
                <a16:creationId xmlns:a16="http://schemas.microsoft.com/office/drawing/2014/main" id="{EE5BE688-AAC8-CD91-C7D6-8BE13E2162F8}"/>
              </a:ext>
            </a:extLst>
          </p:cNvPr>
          <p:cNvSpPr>
            <a:spLocks noGrp="1"/>
          </p:cNvSpPr>
          <p:nvPr>
            <p:ph type="body" sz="quarter" idx="28"/>
          </p:nvPr>
        </p:nvSpPr>
        <p:spPr/>
        <p:txBody>
          <a:bodyPr/>
          <a:lstStyle/>
          <a:p>
            <a:r>
              <a:rPr kumimoji="0" lang="en-US" sz="900" b="0" i="0" u="none" strike="noStrike" kern="1200" cap="none" spc="0" normalizeH="0" baseline="0" noProof="1">
                <a:ln>
                  <a:noFill/>
                </a:ln>
                <a:solidFill>
                  <a:srgbClr val="000000"/>
                </a:solidFill>
                <a:effectLst/>
                <a:uLnTx/>
                <a:uFillTx/>
                <a:latin typeface="Segoe UI" panose="020B0502040204020203" pitchFamily="34" charset="0"/>
                <a:ea typeface="+mn-ea"/>
                <a:cs typeface="Segoe UI" panose="020B0502040204020203" pitchFamily="34" charset="0"/>
              </a:rPr>
              <a:t>Generate a draft credit memo of the loan with the information from the assessment.</a:t>
            </a:r>
            <a:endParaRPr lang="en-US" sz="900" noProof="1">
              <a:latin typeface="Segoe UI" panose="020B0502040204020203" pitchFamily="34" charset="0"/>
              <a:cs typeface="Segoe UI" panose="020B0502040204020203" pitchFamily="34" charset="0"/>
            </a:endParaRPr>
          </a:p>
        </p:txBody>
      </p:sp>
      <p:sp>
        <p:nvSpPr>
          <p:cNvPr id="112" name="Text Placeholder 84">
            <a:extLst>
              <a:ext uri="{FF2B5EF4-FFF2-40B4-BE49-F238E27FC236}">
                <a16:creationId xmlns:a16="http://schemas.microsoft.com/office/drawing/2014/main" id="{9A0B567C-59B4-5A96-0C53-55F82BC1AE53}"/>
              </a:ext>
            </a:extLst>
          </p:cNvPr>
          <p:cNvSpPr>
            <a:spLocks noGrp="1"/>
          </p:cNvSpPr>
          <p:nvPr>
            <p:ph type="body" sz="quarter" idx="30"/>
          </p:nvPr>
        </p:nvSpPr>
        <p:spPr/>
        <p:txBody>
          <a:bodyPr/>
          <a:lstStyle/>
          <a:p>
            <a:r>
              <a:rPr lang="en-US" noProof="1">
                <a:latin typeface="Segoe UI" panose="020B0502040204020203" pitchFamily="34" charset="0"/>
              </a:rPr>
              <a:t>Extend</a:t>
            </a:r>
            <a:endParaRPr lang="en-US" sz="900" noProof="1">
              <a:latin typeface="Segoe UI" panose="020B0502040204020203" pitchFamily="34" charset="0"/>
              <a:cs typeface="Segoe UI" panose="020B0502040204020203" pitchFamily="34" charset="0"/>
            </a:endParaRPr>
          </a:p>
        </p:txBody>
      </p:sp>
      <p:sp>
        <p:nvSpPr>
          <p:cNvPr id="114" name="Text Placeholder 85">
            <a:extLst>
              <a:ext uri="{FF2B5EF4-FFF2-40B4-BE49-F238E27FC236}">
                <a16:creationId xmlns:a16="http://schemas.microsoft.com/office/drawing/2014/main" id="{12A12B7D-E01D-08BC-9201-BBD2CD9F987C}"/>
              </a:ext>
            </a:extLst>
          </p:cNvPr>
          <p:cNvSpPr>
            <a:spLocks noGrp="1"/>
          </p:cNvSpPr>
          <p:nvPr>
            <p:ph type="body" sz="quarter" idx="38"/>
          </p:nvPr>
        </p:nvSpPr>
        <p:spPr>
          <a:solidFill>
            <a:srgbClr val="0070C0"/>
          </a:solidFill>
        </p:spPr>
        <p:txBody>
          <a:bodyPr/>
          <a:lstStyle/>
          <a:p>
            <a:endParaRPr lang="en-US" sz="900" noProof="1">
              <a:latin typeface="Segoe UI" panose="020B0502040204020203" pitchFamily="34" charset="0"/>
              <a:cs typeface="Segoe UI" panose="020B0502040204020203" pitchFamily="34" charset="0"/>
            </a:endParaRPr>
          </a:p>
        </p:txBody>
      </p:sp>
      <p:sp>
        <p:nvSpPr>
          <p:cNvPr id="85" name="Text Placeholder 84">
            <a:extLst>
              <a:ext uri="{FF2B5EF4-FFF2-40B4-BE49-F238E27FC236}">
                <a16:creationId xmlns:a16="http://schemas.microsoft.com/office/drawing/2014/main" id="{22CEF495-A2BB-80F3-F8AF-2D5E5BD855F7}"/>
              </a:ext>
            </a:extLst>
          </p:cNvPr>
          <p:cNvSpPr>
            <a:spLocks noGrp="1"/>
          </p:cNvSpPr>
          <p:nvPr>
            <p:ph type="body" sz="quarter" idx="39"/>
          </p:nvPr>
        </p:nvSpPr>
        <p:spPr>
          <a:solidFill>
            <a:srgbClr val="0070C0"/>
          </a:solidFill>
        </p:spPr>
        <p:txBody>
          <a:bodyPr/>
          <a:lstStyle/>
          <a:p>
            <a:r>
              <a:rPr lang="en-US" noProof="0"/>
              <a:t>Extend</a:t>
            </a:r>
          </a:p>
        </p:txBody>
      </p:sp>
      <p:sp>
        <p:nvSpPr>
          <p:cNvPr id="2" name="Text Placeholder 1">
            <a:extLst>
              <a:ext uri="{FF2B5EF4-FFF2-40B4-BE49-F238E27FC236}">
                <a16:creationId xmlns:a16="http://schemas.microsoft.com/office/drawing/2014/main" id="{12A225CC-23A4-893D-A0B8-AC26EEF7792C}"/>
              </a:ext>
            </a:extLst>
          </p:cNvPr>
          <p:cNvSpPr>
            <a:spLocks noGrp="1"/>
          </p:cNvSpPr>
          <p:nvPr>
            <p:ph type="body" sz="quarter" idx="40"/>
          </p:nvPr>
        </p:nvSpPr>
        <p:spPr>
          <a:solidFill>
            <a:srgbClr val="0070C0"/>
          </a:solidFill>
        </p:spPr>
        <p:txBody>
          <a:bodyPr/>
          <a:lstStyle/>
          <a:p>
            <a:endParaRPr lang="en-US" dirty="0"/>
          </a:p>
        </p:txBody>
      </p:sp>
      <p:pic>
        <p:nvPicPr>
          <p:cNvPr id="3" name="Picture 2">
            <a:extLst>
              <a:ext uri="{FF2B5EF4-FFF2-40B4-BE49-F238E27FC236}">
                <a16:creationId xmlns:a16="http://schemas.microsoft.com/office/drawing/2014/main" id="{EB444B52-E20F-88EC-DBA1-0958C11C16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959481" y="4303886"/>
            <a:ext cx="2232519" cy="2554114"/>
          </a:xfrm>
          <a:prstGeom prst="rect">
            <a:avLst/>
          </a:prstGeom>
        </p:spPr>
      </p:pic>
      <p:sp>
        <p:nvSpPr>
          <p:cNvPr id="4" name="Rectangle: Rounded Corners 6">
            <a:extLst>
              <a:ext uri="{FF2B5EF4-FFF2-40B4-BE49-F238E27FC236}">
                <a16:creationId xmlns:a16="http://schemas.microsoft.com/office/drawing/2014/main" id="{7AAB4A5E-F1D3-2807-5B93-6CBC7A26E179}"/>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5" name="Group 4">
            <a:extLst>
              <a:ext uri="{FF2B5EF4-FFF2-40B4-BE49-F238E27FC236}">
                <a16:creationId xmlns:a16="http://schemas.microsoft.com/office/drawing/2014/main" id="{9D192101-9990-3325-88F5-E29115E67D76}"/>
              </a:ext>
            </a:extLst>
          </p:cNvPr>
          <p:cNvGrpSpPr/>
          <p:nvPr/>
        </p:nvGrpSpPr>
        <p:grpSpPr>
          <a:xfrm>
            <a:off x="1624328" y="1132756"/>
            <a:ext cx="1332000" cy="216000"/>
            <a:chOff x="1198144" y="862657"/>
            <a:chExt cx="1332000" cy="216000"/>
          </a:xfrm>
        </p:grpSpPr>
        <p:sp>
          <p:nvSpPr>
            <p:cNvPr id="6" name="Rectangle: Rounded Corners 6">
              <a:extLst>
                <a:ext uri="{FF2B5EF4-FFF2-40B4-BE49-F238E27FC236}">
                  <a16:creationId xmlns:a16="http://schemas.microsoft.com/office/drawing/2014/main" id="{A0B7BBD4-DDD7-6932-FBA9-28B13A61BA8B}"/>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Client retention</a:t>
              </a:r>
            </a:p>
          </p:txBody>
        </p:sp>
        <p:pic>
          <p:nvPicPr>
            <p:cNvPr id="7" name="Graphic 6">
              <a:extLst>
                <a:ext uri="{FF2B5EF4-FFF2-40B4-BE49-F238E27FC236}">
                  <a16:creationId xmlns:a16="http://schemas.microsoft.com/office/drawing/2014/main" id="{1975BE5B-036D-F653-6BF4-0CCCA03E95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4929" y="898657"/>
              <a:ext cx="144000" cy="144000"/>
            </a:xfrm>
            <a:prstGeom prst="rect">
              <a:avLst/>
            </a:prstGeom>
          </p:spPr>
        </p:pic>
      </p:grpSp>
      <p:sp>
        <p:nvSpPr>
          <p:cNvPr id="14" name="Rectangle: Rounded Corners 6">
            <a:extLst>
              <a:ext uri="{FF2B5EF4-FFF2-40B4-BE49-F238E27FC236}">
                <a16:creationId xmlns:a16="http://schemas.microsoft.com/office/drawing/2014/main" id="{DBBDE66A-C683-EA99-F883-BF70B117E2C7}"/>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5" name="Group 14">
            <a:extLst>
              <a:ext uri="{FF2B5EF4-FFF2-40B4-BE49-F238E27FC236}">
                <a16:creationId xmlns:a16="http://schemas.microsoft.com/office/drawing/2014/main" id="{27169ABB-D290-19A7-234B-6BA909A19125}"/>
              </a:ext>
            </a:extLst>
          </p:cNvPr>
          <p:cNvGrpSpPr/>
          <p:nvPr/>
        </p:nvGrpSpPr>
        <p:grpSpPr>
          <a:xfrm>
            <a:off x="7523373" y="1127774"/>
            <a:ext cx="1260000" cy="216000"/>
            <a:chOff x="1194743" y="1140160"/>
            <a:chExt cx="1260000" cy="216000"/>
          </a:xfrm>
        </p:grpSpPr>
        <p:sp>
          <p:nvSpPr>
            <p:cNvPr id="16" name="Rectangle: Rounded Corners 6">
              <a:extLst>
                <a:ext uri="{FF2B5EF4-FFF2-40B4-BE49-F238E27FC236}">
                  <a16:creationId xmlns:a16="http://schemas.microsoft.com/office/drawing/2014/main" id="{D5E6517E-BC2C-E2F7-B609-42DD4120A3B5}"/>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17" name="Graphic 16">
              <a:extLst>
                <a:ext uri="{FF2B5EF4-FFF2-40B4-BE49-F238E27FC236}">
                  <a16:creationId xmlns:a16="http://schemas.microsoft.com/office/drawing/2014/main" id="{71C266B4-BE63-7552-B333-0A4CF05253A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41527" y="1176160"/>
              <a:ext cx="144000" cy="144000"/>
            </a:xfrm>
            <a:prstGeom prst="rect">
              <a:avLst/>
            </a:prstGeom>
          </p:spPr>
        </p:pic>
      </p:grpSp>
      <p:grpSp>
        <p:nvGrpSpPr>
          <p:cNvPr id="18" name="Group 17">
            <a:extLst>
              <a:ext uri="{FF2B5EF4-FFF2-40B4-BE49-F238E27FC236}">
                <a16:creationId xmlns:a16="http://schemas.microsoft.com/office/drawing/2014/main" id="{B3DF35A2-A282-D2EC-4376-7472EDABAF46}"/>
              </a:ext>
            </a:extLst>
          </p:cNvPr>
          <p:cNvGrpSpPr/>
          <p:nvPr/>
        </p:nvGrpSpPr>
        <p:grpSpPr>
          <a:xfrm>
            <a:off x="8868697" y="1127774"/>
            <a:ext cx="1260000" cy="216000"/>
            <a:chOff x="1194743" y="1140160"/>
            <a:chExt cx="1260000" cy="216000"/>
          </a:xfrm>
        </p:grpSpPr>
        <p:sp>
          <p:nvSpPr>
            <p:cNvPr id="19" name="Rectangle: Rounded Corners 6">
              <a:extLst>
                <a:ext uri="{FF2B5EF4-FFF2-40B4-BE49-F238E27FC236}">
                  <a16:creationId xmlns:a16="http://schemas.microsoft.com/office/drawing/2014/main" id="{C0AFF869-54C3-7AFD-7460-2D2523F58D51}"/>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Cost savings</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20" name="Graphic 19">
              <a:extLst>
                <a:ext uri="{FF2B5EF4-FFF2-40B4-BE49-F238E27FC236}">
                  <a16:creationId xmlns:a16="http://schemas.microsoft.com/office/drawing/2014/main" id="{14F294F3-4FEA-BA4C-BA7C-B462DF2BB07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41527" y="1176160"/>
              <a:ext cx="144000" cy="144000"/>
            </a:xfrm>
            <a:prstGeom prst="rect">
              <a:avLst/>
            </a:prstGeom>
          </p:spPr>
        </p:pic>
      </p:grpSp>
      <p:sp>
        <p:nvSpPr>
          <p:cNvPr id="9" name="Text Placeholder 44">
            <a:extLst>
              <a:ext uri="{FF2B5EF4-FFF2-40B4-BE49-F238E27FC236}">
                <a16:creationId xmlns:a16="http://schemas.microsoft.com/office/drawing/2014/main" id="{56FAEC6D-3163-1202-432B-9858E31C95D3}"/>
              </a:ext>
            </a:extLst>
          </p:cNvPr>
          <p:cNvSpPr txBox="1">
            <a:spLocks/>
          </p:cNvSpPr>
          <p:nvPr/>
        </p:nvSpPr>
        <p:spPr>
          <a:xfrm>
            <a:off x="832816" y="6408624"/>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Copilot Chat at </a:t>
            </a:r>
            <a:r>
              <a:rPr lang="en-US" noProof="0" dirty="0">
                <a:hlinkClick r:id="rId8"/>
              </a:rPr>
              <a:t>copilot.microsoft.com </a:t>
            </a:r>
            <a:r>
              <a:rPr lang="en-US" noProof="0" dirty="0"/>
              <a:t>or the Microsoft Copilot mobile app and set toggle to “Web”.</a:t>
            </a:r>
          </a:p>
          <a:p>
            <a:r>
              <a:rPr lang="en-US" baseline="30000" noProof="0" dirty="0"/>
              <a:t>2</a:t>
            </a:r>
            <a:r>
              <a:rPr lang="en-US" noProof="0" dirty="0"/>
              <a:t>Access Copilot Chat at </a:t>
            </a:r>
            <a:r>
              <a:rPr lang="en-US" noProof="0" dirty="0">
                <a:hlinkClick r:id="rId8"/>
              </a:rPr>
              <a:t>copilot.microsoft.com</a:t>
            </a:r>
            <a:r>
              <a:rPr lang="en-US" noProof="0" dirty="0"/>
              <a:t>, the Microsoft Copilot mobile app, or the Copilot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grpSp>
        <p:nvGrpSpPr>
          <p:cNvPr id="10" name="Group 9">
            <a:extLst>
              <a:ext uri="{FF2B5EF4-FFF2-40B4-BE49-F238E27FC236}">
                <a16:creationId xmlns:a16="http://schemas.microsoft.com/office/drawing/2014/main" id="{931302C7-EBBD-C19F-990E-A01611B2762C}"/>
              </a:ext>
            </a:extLst>
          </p:cNvPr>
          <p:cNvGrpSpPr/>
          <p:nvPr/>
        </p:nvGrpSpPr>
        <p:grpSpPr>
          <a:xfrm>
            <a:off x="791847" y="2523018"/>
            <a:ext cx="3022910" cy="584775"/>
            <a:chOff x="767112" y="2790774"/>
            <a:chExt cx="3022910" cy="584775"/>
          </a:xfrm>
        </p:grpSpPr>
        <p:sp>
          <p:nvSpPr>
            <p:cNvPr id="11" name="TextBox 10">
              <a:extLst>
                <a:ext uri="{FF2B5EF4-FFF2-40B4-BE49-F238E27FC236}">
                  <a16:creationId xmlns:a16="http://schemas.microsoft.com/office/drawing/2014/main" id="{715FB8A1-6CD8-AC8E-803F-80FF9219919F}"/>
                </a:ext>
                <a:ext uri="{C183D7F6-B498-43B3-948B-1728B52AA6E4}">
                  <adec:decorative xmlns:adec="http://schemas.microsoft.com/office/drawing/2017/decorative" val="0"/>
                </a:ext>
              </a:extLst>
            </p:cNvPr>
            <p:cNvSpPr txBox="1"/>
            <p:nvPr/>
          </p:nvSpPr>
          <p:spPr>
            <a:xfrm>
              <a:off x="1124977" y="2790774"/>
              <a:ext cx="2665045" cy="58477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CRM solution</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Loan origination solution</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Document management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12" name="Picture 2" descr="Copilot Studio Generative AI pricing - Power Platform Community">
              <a:extLst>
                <a:ext uri="{FF2B5EF4-FFF2-40B4-BE49-F238E27FC236}">
                  <a16:creationId xmlns:a16="http://schemas.microsoft.com/office/drawing/2014/main" id="{A2C973EF-0A49-5EF8-3059-B67067746E23}"/>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a:extLst>
              <a:ext uri="{FF2B5EF4-FFF2-40B4-BE49-F238E27FC236}">
                <a16:creationId xmlns:a16="http://schemas.microsoft.com/office/drawing/2014/main" id="{9D233508-556A-CEEA-DE06-362F2AEF97F2}"/>
              </a:ext>
            </a:extLst>
          </p:cNvPr>
          <p:cNvGrpSpPr/>
          <p:nvPr/>
        </p:nvGrpSpPr>
        <p:grpSpPr>
          <a:xfrm>
            <a:off x="4295031" y="2523244"/>
            <a:ext cx="3162134" cy="584775"/>
            <a:chOff x="767112" y="2790774"/>
            <a:chExt cx="3162134" cy="584775"/>
          </a:xfrm>
        </p:grpSpPr>
        <p:sp>
          <p:nvSpPr>
            <p:cNvPr id="23" name="TextBox 22">
              <a:extLst>
                <a:ext uri="{FF2B5EF4-FFF2-40B4-BE49-F238E27FC236}">
                  <a16:creationId xmlns:a16="http://schemas.microsoft.com/office/drawing/2014/main" id="{E11555D3-3299-7521-0C3C-54B9AACAD063}"/>
                </a:ext>
                <a:ext uri="{C183D7F6-B498-43B3-948B-1728B52AA6E4}">
                  <adec:decorative xmlns:adec="http://schemas.microsoft.com/office/drawing/2017/decorative" val="0"/>
                </a:ext>
              </a:extLst>
            </p:cNvPr>
            <p:cNvSpPr txBox="1"/>
            <p:nvPr/>
          </p:nvSpPr>
          <p:spPr>
            <a:xfrm>
              <a:off x="1124977" y="2790774"/>
              <a:ext cx="2804269" cy="58477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CRM solution</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Loan origination solution</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Document management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24" name="Picture 2" descr="Copilot Studio Generative AI pricing - Power Platform Community">
              <a:extLst>
                <a:ext uri="{FF2B5EF4-FFF2-40B4-BE49-F238E27FC236}">
                  <a16:creationId xmlns:a16="http://schemas.microsoft.com/office/drawing/2014/main" id="{F22A5576-BAAA-2451-CB60-2ACED6DD41C2}"/>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a:extLst>
              <a:ext uri="{FF2B5EF4-FFF2-40B4-BE49-F238E27FC236}">
                <a16:creationId xmlns:a16="http://schemas.microsoft.com/office/drawing/2014/main" id="{4BDE08E9-BFE6-ACBC-1607-6D6D2A40776A}"/>
              </a:ext>
            </a:extLst>
          </p:cNvPr>
          <p:cNvGrpSpPr/>
          <p:nvPr/>
        </p:nvGrpSpPr>
        <p:grpSpPr>
          <a:xfrm>
            <a:off x="7781702" y="2505666"/>
            <a:ext cx="3162134" cy="584775"/>
            <a:chOff x="767112" y="2790774"/>
            <a:chExt cx="3162134" cy="584775"/>
          </a:xfrm>
        </p:grpSpPr>
        <p:sp>
          <p:nvSpPr>
            <p:cNvPr id="26" name="TextBox 25">
              <a:extLst>
                <a:ext uri="{FF2B5EF4-FFF2-40B4-BE49-F238E27FC236}">
                  <a16:creationId xmlns:a16="http://schemas.microsoft.com/office/drawing/2014/main" id="{40D54616-4329-22E4-98D5-FCD17A589C48}"/>
                </a:ext>
                <a:ext uri="{C183D7F6-B498-43B3-948B-1728B52AA6E4}">
                  <adec:decorative xmlns:adec="http://schemas.microsoft.com/office/drawing/2017/decorative" val="0"/>
                </a:ext>
              </a:extLst>
            </p:cNvPr>
            <p:cNvSpPr txBox="1"/>
            <p:nvPr/>
          </p:nvSpPr>
          <p:spPr>
            <a:xfrm>
              <a:off x="1124977" y="2790774"/>
              <a:ext cx="2804269" cy="58477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CRM solution</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Loan origination solution</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Document management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36" name="Picture 2" descr="Copilot Studio Generative AI pricing - Power Platform Community">
              <a:extLst>
                <a:ext uri="{FF2B5EF4-FFF2-40B4-BE49-F238E27FC236}">
                  <a16:creationId xmlns:a16="http://schemas.microsoft.com/office/drawing/2014/main" id="{6A0B86E7-9256-C716-AA43-69108B85375D}"/>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oup 36">
            <a:extLst>
              <a:ext uri="{FF2B5EF4-FFF2-40B4-BE49-F238E27FC236}">
                <a16:creationId xmlns:a16="http://schemas.microsoft.com/office/drawing/2014/main" id="{B38098D3-D5E2-40C9-5356-68C14A3F1B12}"/>
              </a:ext>
            </a:extLst>
          </p:cNvPr>
          <p:cNvGrpSpPr/>
          <p:nvPr/>
        </p:nvGrpSpPr>
        <p:grpSpPr>
          <a:xfrm>
            <a:off x="5993569" y="4987489"/>
            <a:ext cx="3165865" cy="584775"/>
            <a:chOff x="767112" y="2790774"/>
            <a:chExt cx="3165865" cy="584775"/>
          </a:xfrm>
        </p:grpSpPr>
        <p:sp>
          <p:nvSpPr>
            <p:cNvPr id="38" name="TextBox 37">
              <a:extLst>
                <a:ext uri="{FF2B5EF4-FFF2-40B4-BE49-F238E27FC236}">
                  <a16:creationId xmlns:a16="http://schemas.microsoft.com/office/drawing/2014/main" id="{4EE63C81-6D67-FDCC-9CE1-0AD8C1EE51CD}"/>
                </a:ext>
                <a:ext uri="{C183D7F6-B498-43B3-948B-1728B52AA6E4}">
                  <adec:decorative xmlns:adec="http://schemas.microsoft.com/office/drawing/2017/decorative" val="0"/>
                </a:ext>
              </a:extLst>
            </p:cNvPr>
            <p:cNvSpPr txBox="1"/>
            <p:nvPr/>
          </p:nvSpPr>
          <p:spPr>
            <a:xfrm>
              <a:off x="1124977" y="2790774"/>
              <a:ext cx="2808000" cy="58477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Connection to </a:t>
              </a:r>
              <a:r>
                <a:rPr lang="en-US" sz="900" noProof="0" dirty="0">
                  <a:solidFill>
                    <a:srgbClr val="0078D4"/>
                  </a:solidFill>
                  <a:latin typeface="Segoe UI Semibold"/>
                </a:rPr>
                <a:t>CRM solution</a:t>
              </a:r>
            </a:p>
            <a:p>
              <a:pPr defTabSz="914367">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Connection to </a:t>
              </a:r>
              <a:r>
                <a:rPr lang="en-US" sz="900" noProof="0" dirty="0">
                  <a:solidFill>
                    <a:srgbClr val="0078D4"/>
                  </a:solidFill>
                  <a:latin typeface="Segoe UI Semibold"/>
                </a:rPr>
                <a:t>Loan origination solution</a:t>
              </a:r>
            </a:p>
            <a:p>
              <a:pPr defTabSz="914367">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Connection to </a:t>
              </a:r>
              <a:r>
                <a:rPr lang="en-US" sz="900" noProof="0" dirty="0">
                  <a:solidFill>
                    <a:srgbClr val="0078D4"/>
                  </a:solidFill>
                  <a:latin typeface="Segoe UI Semibold"/>
                </a:rPr>
                <a:t>Document management solution</a:t>
              </a:r>
              <a:endParaRPr kumimoji="0" lang="en-US" sz="900" b="0" i="0" u="none" strike="noStrike" kern="1200" cap="none" spc="0" normalizeH="0" baseline="0" noProof="0" dirty="0">
                <a:ln>
                  <a:noFill/>
                </a:ln>
                <a:solidFill>
                  <a:srgbClr val="0070C0"/>
                </a:solidFill>
                <a:effectLst/>
                <a:uLnTx/>
                <a:uFillTx/>
                <a:latin typeface="Segoe UI Semibold"/>
                <a:ea typeface="+mn-ea"/>
                <a:cs typeface="+mn-cs"/>
              </a:endParaRPr>
            </a:p>
          </p:txBody>
        </p:sp>
        <p:pic>
          <p:nvPicPr>
            <p:cNvPr id="39" name="Picture 2" descr="Copilot Studio Generative AI pricing - Power Platform Community">
              <a:extLst>
                <a:ext uri="{FF2B5EF4-FFF2-40B4-BE49-F238E27FC236}">
                  <a16:creationId xmlns:a16="http://schemas.microsoft.com/office/drawing/2014/main" id="{41C7D878-4DA8-C468-C261-AE7CE1AD58BF}"/>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oup 39">
            <a:extLst>
              <a:ext uri="{FF2B5EF4-FFF2-40B4-BE49-F238E27FC236}">
                <a16:creationId xmlns:a16="http://schemas.microsoft.com/office/drawing/2014/main" id="{38425395-3362-3746-1C36-500AB690721D}"/>
              </a:ext>
            </a:extLst>
          </p:cNvPr>
          <p:cNvGrpSpPr/>
          <p:nvPr/>
        </p:nvGrpSpPr>
        <p:grpSpPr>
          <a:xfrm>
            <a:off x="2706290" y="5140629"/>
            <a:ext cx="1883509" cy="360000"/>
            <a:chOff x="588263" y="1217924"/>
            <a:chExt cx="1883509" cy="360000"/>
          </a:xfrm>
        </p:grpSpPr>
        <p:pic>
          <p:nvPicPr>
            <p:cNvPr id="41" name="Picture 40" descr="Zip Co logo SVG free download, id: 101874 - Brandlogos.net">
              <a:hlinkClick r:id="rId10"/>
              <a:extLst>
                <a:ext uri="{FF2B5EF4-FFF2-40B4-BE49-F238E27FC236}">
                  <a16:creationId xmlns:a16="http://schemas.microsoft.com/office/drawing/2014/main" id="{BD6953DB-E1B6-2B5F-A1DF-A8C37251CA6C}"/>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2" name="TextBox 41">
              <a:extLst>
                <a:ext uri="{FF2B5EF4-FFF2-40B4-BE49-F238E27FC236}">
                  <a16:creationId xmlns:a16="http://schemas.microsoft.com/office/drawing/2014/main" id="{7D274185-8F1F-5023-CB72-277422AC81C1}"/>
                </a:ext>
                <a:ext uri="{C183D7F6-B498-43B3-948B-1728B52AA6E4}">
                  <adec:decorative xmlns:adec="http://schemas.microsoft.com/office/drawing/2017/decorative" val="0"/>
                </a:ext>
              </a:extLst>
            </p:cNvPr>
            <p:cNvSpPr txBox="1"/>
            <p:nvPr/>
          </p:nvSpPr>
          <p:spPr>
            <a:xfrm>
              <a:off x="1047214" y="1313286"/>
              <a:ext cx="1424558"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lang="en-US" sz="1100" baseline="30000" noProof="0" dirty="0">
                  <a:solidFill>
                    <a:prstClr val="black"/>
                  </a:solidFill>
                  <a:latin typeface="Segoe UI Semibold"/>
                </a:rPr>
                <a:t>1</a:t>
              </a:r>
              <a:endParaRPr lang="en-US" sz="1100" noProof="0" dirty="0">
                <a:solidFill>
                  <a:prstClr val="black"/>
                </a:solidFill>
                <a:latin typeface="Segoe UI Semibold"/>
              </a:endParaRPr>
            </a:p>
          </p:txBody>
        </p:sp>
      </p:grpSp>
      <p:grpSp>
        <p:nvGrpSpPr>
          <p:cNvPr id="8" name="Group 7">
            <a:extLst>
              <a:ext uri="{FF2B5EF4-FFF2-40B4-BE49-F238E27FC236}">
                <a16:creationId xmlns:a16="http://schemas.microsoft.com/office/drawing/2014/main" id="{1DAE1359-08F8-C4FE-BD9F-A52471265617}"/>
              </a:ext>
            </a:extLst>
          </p:cNvPr>
          <p:cNvGrpSpPr/>
          <p:nvPr/>
        </p:nvGrpSpPr>
        <p:grpSpPr>
          <a:xfrm>
            <a:off x="3043023" y="1140281"/>
            <a:ext cx="1750785" cy="203493"/>
            <a:chOff x="1198143" y="862657"/>
            <a:chExt cx="1750785" cy="203493"/>
          </a:xfrm>
        </p:grpSpPr>
        <p:sp>
          <p:nvSpPr>
            <p:cNvPr id="13" name="Rectangle: Rounded Corners 6">
              <a:extLst>
                <a:ext uri="{FF2B5EF4-FFF2-40B4-BE49-F238E27FC236}">
                  <a16:creationId xmlns:a16="http://schemas.microsoft.com/office/drawing/2014/main" id="{EA9FBB92-EF39-B6DC-551D-F037725B0530}"/>
                </a:ext>
                <a:ext uri="{C183D7F6-B498-43B3-948B-1728B52AA6E4}">
                  <adec:decorative xmlns:adec="http://schemas.microsoft.com/office/drawing/2017/decorative" val="1"/>
                </a:ext>
              </a:extLst>
            </p:cNvPr>
            <p:cNvSpPr/>
            <p:nvPr/>
          </p:nvSpPr>
          <p:spPr bwMode="auto">
            <a:xfrm>
              <a:off x="1198143" y="862657"/>
              <a:ext cx="1750785" cy="203493"/>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Assets under management</a:t>
              </a:r>
            </a:p>
          </p:txBody>
        </p:sp>
        <p:pic>
          <p:nvPicPr>
            <p:cNvPr id="21" name="Graphic 20">
              <a:extLst>
                <a:ext uri="{FF2B5EF4-FFF2-40B4-BE49-F238E27FC236}">
                  <a16:creationId xmlns:a16="http://schemas.microsoft.com/office/drawing/2014/main" id="{286D13E0-D156-071C-DB30-30144C6E57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4929" y="898657"/>
              <a:ext cx="144000" cy="144000"/>
            </a:xfrm>
            <a:prstGeom prst="rect">
              <a:avLst/>
            </a:prstGeom>
          </p:spPr>
        </p:pic>
      </p:grpSp>
    </p:spTree>
    <p:extLst>
      <p:ext uri="{BB962C8B-B14F-4D97-AF65-F5344CB8AC3E}">
        <p14:creationId xmlns:p14="http://schemas.microsoft.com/office/powerpoint/2010/main" val="404229096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D3685-3E6C-AEC7-0899-38B4FB55FADA}"/>
            </a:ext>
          </a:extLst>
        </p:cNvPr>
        <p:cNvGrpSpPr/>
        <p:nvPr/>
      </p:nvGrpSpPr>
      <p:grpSpPr>
        <a:xfrm>
          <a:off x="0" y="0"/>
          <a:ext cx="0" cy="0"/>
          <a:chOff x="0" y="0"/>
          <a:chExt cx="0" cy="0"/>
        </a:xfrm>
      </p:grpSpPr>
      <p:sp>
        <p:nvSpPr>
          <p:cNvPr id="32" name="Title 31">
            <a:extLst>
              <a:ext uri="{FF2B5EF4-FFF2-40B4-BE49-F238E27FC236}">
                <a16:creationId xmlns:a16="http://schemas.microsoft.com/office/drawing/2014/main" id="{E8C57B36-E3C7-F5AE-BE1E-746D8A86FFA7}"/>
              </a:ext>
            </a:extLst>
          </p:cNvPr>
          <p:cNvSpPr>
            <a:spLocks noGrp="1"/>
          </p:cNvSpPr>
          <p:nvPr>
            <p:ph type="title"/>
          </p:nvPr>
        </p:nvSpPr>
        <p:spPr>
          <a:xfrm>
            <a:off x="584200" y="387766"/>
            <a:ext cx="5672544" cy="263149"/>
          </a:xfrm>
        </p:spPr>
        <p:txBody>
          <a:bodyPr/>
          <a:lstStyle/>
          <a:p>
            <a:r>
              <a:rPr lang="en-US" noProof="0">
                <a:solidFill>
                  <a:srgbClr val="0078D4"/>
                </a:solidFill>
              </a:rPr>
              <a:t>Insurance | </a:t>
            </a:r>
            <a:r>
              <a:rPr lang="en-US" noProof="0"/>
              <a:t>Process a claim</a:t>
            </a:r>
          </a:p>
        </p:txBody>
      </p:sp>
      <p:sp>
        <p:nvSpPr>
          <p:cNvPr id="92" name="Text Placeholder 46">
            <a:extLst>
              <a:ext uri="{FF2B5EF4-FFF2-40B4-BE49-F238E27FC236}">
                <a16:creationId xmlns:a16="http://schemas.microsoft.com/office/drawing/2014/main" id="{E7D0ECC3-5733-95DB-CA36-CDB7A0237650}"/>
              </a:ext>
            </a:extLst>
          </p:cNvPr>
          <p:cNvSpPr>
            <a:spLocks noGrp="1"/>
          </p:cNvSpPr>
          <p:nvPr>
            <p:ph type="body" sz="quarter" idx="11"/>
          </p:nvPr>
        </p:nvSpPr>
        <p:spPr>
          <a:xfrm>
            <a:off x="584200" y="1593881"/>
            <a:ext cx="2808000" cy="345600"/>
          </a:xfrm>
        </p:spPr>
        <p:txBody>
          <a:bodyPr/>
          <a:lstStyle/>
          <a:p>
            <a:r>
              <a:rPr lang="en-US" spc="-30" noProof="0"/>
              <a:t>1. Summarize customer support issues</a:t>
            </a:r>
          </a:p>
        </p:txBody>
      </p:sp>
      <p:sp>
        <p:nvSpPr>
          <p:cNvPr id="93" name="Text Placeholder 47">
            <a:extLst>
              <a:ext uri="{FF2B5EF4-FFF2-40B4-BE49-F238E27FC236}">
                <a16:creationId xmlns:a16="http://schemas.microsoft.com/office/drawing/2014/main" id="{970FF1F8-91A3-6470-DC91-5889F93761E1}"/>
              </a:ext>
            </a:extLst>
          </p:cNvPr>
          <p:cNvSpPr>
            <a:spLocks noGrp="1"/>
          </p:cNvSpPr>
          <p:nvPr>
            <p:ph type="body" sz="quarter" idx="12"/>
          </p:nvPr>
        </p:nvSpPr>
        <p:spPr>
          <a:xfrm>
            <a:off x="584200" y="4052218"/>
            <a:ext cx="2808000" cy="345600"/>
          </a:xfrm>
        </p:spPr>
        <p:txBody>
          <a:bodyPr/>
          <a:lstStyle/>
          <a:p>
            <a:r>
              <a:rPr lang="en-US" noProof="0"/>
              <a:t>6. Respond to the claim</a:t>
            </a:r>
          </a:p>
        </p:txBody>
      </p:sp>
      <p:sp>
        <p:nvSpPr>
          <p:cNvPr id="94" name="Text Placeholder 48">
            <a:extLst>
              <a:ext uri="{FF2B5EF4-FFF2-40B4-BE49-F238E27FC236}">
                <a16:creationId xmlns:a16="http://schemas.microsoft.com/office/drawing/2014/main" id="{54744EEC-2F6D-5B49-CDAE-B2675FF735D6}"/>
              </a:ext>
            </a:extLst>
          </p:cNvPr>
          <p:cNvSpPr>
            <a:spLocks noGrp="1"/>
          </p:cNvSpPr>
          <p:nvPr>
            <p:ph type="body" sz="quarter" idx="13"/>
          </p:nvPr>
        </p:nvSpPr>
        <p:spPr>
          <a:xfrm>
            <a:off x="4047840" y="1593881"/>
            <a:ext cx="2808000" cy="345600"/>
          </a:xfrm>
        </p:spPr>
        <p:txBody>
          <a:bodyPr/>
          <a:lstStyle/>
          <a:p>
            <a:r>
              <a:rPr lang="en-US" noProof="0"/>
              <a:t>2. Update a claims form</a:t>
            </a:r>
          </a:p>
        </p:txBody>
      </p:sp>
      <p:sp>
        <p:nvSpPr>
          <p:cNvPr id="95" name="Text Placeholder 49">
            <a:extLst>
              <a:ext uri="{FF2B5EF4-FFF2-40B4-BE49-F238E27FC236}">
                <a16:creationId xmlns:a16="http://schemas.microsoft.com/office/drawing/2014/main" id="{A797927A-4567-AEA3-3E84-22AC8C0B6E40}"/>
              </a:ext>
            </a:extLst>
          </p:cNvPr>
          <p:cNvSpPr>
            <a:spLocks noGrp="1"/>
          </p:cNvSpPr>
          <p:nvPr>
            <p:ph type="body" sz="quarter" idx="14"/>
          </p:nvPr>
        </p:nvSpPr>
        <p:spPr>
          <a:xfrm>
            <a:off x="4047840" y="4052218"/>
            <a:ext cx="2808000" cy="345600"/>
          </a:xfrm>
        </p:spPr>
        <p:txBody>
          <a:bodyPr/>
          <a:lstStyle/>
          <a:p>
            <a:r>
              <a:rPr lang="en-US" noProof="0"/>
              <a:t>5. Summarize FNOL call</a:t>
            </a:r>
          </a:p>
        </p:txBody>
      </p:sp>
      <p:sp>
        <p:nvSpPr>
          <p:cNvPr id="98" name="Text Placeholder 50">
            <a:extLst>
              <a:ext uri="{FF2B5EF4-FFF2-40B4-BE49-F238E27FC236}">
                <a16:creationId xmlns:a16="http://schemas.microsoft.com/office/drawing/2014/main" id="{0BEF703D-7BE2-24F6-1728-C2E9B4AF7A6B}"/>
              </a:ext>
            </a:extLst>
          </p:cNvPr>
          <p:cNvSpPr>
            <a:spLocks noGrp="1"/>
          </p:cNvSpPr>
          <p:nvPr>
            <p:ph type="body" sz="quarter" idx="15"/>
          </p:nvPr>
        </p:nvSpPr>
        <p:spPr>
          <a:xfrm>
            <a:off x="7511481" y="1593881"/>
            <a:ext cx="2808000" cy="345600"/>
          </a:xfrm>
        </p:spPr>
        <p:txBody>
          <a:bodyPr/>
          <a:lstStyle/>
          <a:p>
            <a:r>
              <a:rPr lang="en-US" noProof="0"/>
              <a:t>3. Search repository</a:t>
            </a:r>
          </a:p>
        </p:txBody>
      </p:sp>
      <p:sp>
        <p:nvSpPr>
          <p:cNvPr id="99" name="Text Placeholder 51">
            <a:extLst>
              <a:ext uri="{FF2B5EF4-FFF2-40B4-BE49-F238E27FC236}">
                <a16:creationId xmlns:a16="http://schemas.microsoft.com/office/drawing/2014/main" id="{D5155C27-7364-7092-8993-7D545EC124B8}"/>
              </a:ext>
            </a:extLst>
          </p:cNvPr>
          <p:cNvSpPr>
            <a:spLocks noGrp="1"/>
          </p:cNvSpPr>
          <p:nvPr>
            <p:ph type="body" sz="quarter" idx="16"/>
          </p:nvPr>
        </p:nvSpPr>
        <p:spPr>
          <a:xfrm>
            <a:off x="7511481" y="4052218"/>
            <a:ext cx="2808000" cy="345600"/>
          </a:xfrm>
        </p:spPr>
        <p:txBody>
          <a:bodyPr/>
          <a:lstStyle/>
          <a:p>
            <a:r>
              <a:rPr lang="en-US" noProof="0"/>
              <a:t>4. Prepare for a meeting</a:t>
            </a:r>
          </a:p>
        </p:txBody>
      </p:sp>
      <p:sp>
        <p:nvSpPr>
          <p:cNvPr id="55" name="Text Placeholder 54">
            <a:extLst>
              <a:ext uri="{FF2B5EF4-FFF2-40B4-BE49-F238E27FC236}">
                <a16:creationId xmlns:a16="http://schemas.microsoft.com/office/drawing/2014/main" id="{E4AA91E4-E1A9-7676-F97D-0C7F799A9DA8}"/>
              </a:ext>
            </a:extLst>
          </p:cNvPr>
          <p:cNvSpPr>
            <a:spLocks noGrp="1"/>
          </p:cNvSpPr>
          <p:nvPr>
            <p:ph type="body" sz="quarter" idx="17"/>
          </p:nvPr>
        </p:nvSpPr>
        <p:spPr>
          <a:xfrm>
            <a:off x="6519107" y="521099"/>
            <a:ext cx="3599821" cy="169277"/>
          </a:xfrm>
        </p:spPr>
        <p:txBody>
          <a:bodyPr/>
          <a:lstStyle/>
          <a:p>
            <a:r>
              <a:rPr lang="en-US" noProof="0"/>
              <a:t>Microsoft 365 Copilot and Copilot Studio</a:t>
            </a:r>
          </a:p>
        </p:txBody>
      </p:sp>
      <p:sp>
        <p:nvSpPr>
          <p:cNvPr id="100" name="Text Placeholder 53">
            <a:extLst>
              <a:ext uri="{FF2B5EF4-FFF2-40B4-BE49-F238E27FC236}">
                <a16:creationId xmlns:a16="http://schemas.microsoft.com/office/drawing/2014/main" id="{0C38ED82-1877-63C2-2C69-FDCB4E579F59}"/>
              </a:ext>
            </a:extLst>
          </p:cNvPr>
          <p:cNvSpPr>
            <a:spLocks noGrp="1"/>
          </p:cNvSpPr>
          <p:nvPr>
            <p:ph type="body" sz="quarter" idx="18"/>
          </p:nvPr>
        </p:nvSpPr>
        <p:spPr>
          <a:xfrm>
            <a:off x="584200" y="2032188"/>
            <a:ext cx="2808000" cy="626701"/>
          </a:xfrm>
        </p:spPr>
        <p:txBody>
          <a:bodyPr/>
          <a:lstStyle/>
          <a:p>
            <a:r>
              <a:rPr lang="en-US" noProof="0"/>
              <a:t>Develop a Power Automate workflow to notify claims agents of issues with their customers.</a:t>
            </a:r>
          </a:p>
        </p:txBody>
      </p:sp>
      <p:sp>
        <p:nvSpPr>
          <p:cNvPr id="101" name="Text Placeholder 54">
            <a:extLst>
              <a:ext uri="{FF2B5EF4-FFF2-40B4-BE49-F238E27FC236}">
                <a16:creationId xmlns:a16="http://schemas.microsoft.com/office/drawing/2014/main" id="{C69A7172-FED1-2E44-D7A0-3191032EBB68}"/>
              </a:ext>
            </a:extLst>
          </p:cNvPr>
          <p:cNvSpPr>
            <a:spLocks noGrp="1"/>
          </p:cNvSpPr>
          <p:nvPr>
            <p:ph type="body" sz="quarter" idx="19"/>
          </p:nvPr>
        </p:nvSpPr>
        <p:spPr>
          <a:xfrm>
            <a:off x="4047840" y="2032188"/>
            <a:ext cx="2808000" cy="626701"/>
          </a:xfrm>
        </p:spPr>
        <p:txBody>
          <a:bodyPr/>
          <a:lstStyle/>
          <a:p>
            <a:r>
              <a:rPr lang="en-US" noProof="0"/>
              <a:t>Use Copilot to update a claims form based on information in an email.</a:t>
            </a:r>
          </a:p>
        </p:txBody>
      </p:sp>
      <p:sp>
        <p:nvSpPr>
          <p:cNvPr id="102" name="Text Placeholder 55">
            <a:extLst>
              <a:ext uri="{FF2B5EF4-FFF2-40B4-BE49-F238E27FC236}">
                <a16:creationId xmlns:a16="http://schemas.microsoft.com/office/drawing/2014/main" id="{67D6C2B2-3D0D-2337-D3C6-6B521A5421EC}"/>
              </a:ext>
            </a:extLst>
          </p:cNvPr>
          <p:cNvSpPr>
            <a:spLocks noGrp="1"/>
          </p:cNvSpPr>
          <p:nvPr>
            <p:ph type="body" sz="quarter" idx="20"/>
          </p:nvPr>
        </p:nvSpPr>
        <p:spPr>
          <a:xfrm>
            <a:off x="7511481" y="2032188"/>
            <a:ext cx="2808000" cy="626701"/>
          </a:xfrm>
        </p:spPr>
        <p:txBody>
          <a:bodyPr/>
          <a:lstStyle/>
          <a:p>
            <a:r>
              <a:rPr lang="en-US" noProof="0"/>
              <a:t>Use a custom agent built using Copilot Studio to find answers to common questions.</a:t>
            </a:r>
          </a:p>
        </p:txBody>
      </p:sp>
      <p:sp>
        <p:nvSpPr>
          <p:cNvPr id="103" name="Text Placeholder 56">
            <a:extLst>
              <a:ext uri="{FF2B5EF4-FFF2-40B4-BE49-F238E27FC236}">
                <a16:creationId xmlns:a16="http://schemas.microsoft.com/office/drawing/2014/main" id="{BC2422E2-CB08-6E0F-A1EE-24608D0C003F}"/>
              </a:ext>
            </a:extLst>
          </p:cNvPr>
          <p:cNvSpPr>
            <a:spLocks noGrp="1"/>
          </p:cNvSpPr>
          <p:nvPr>
            <p:ph type="body" sz="quarter" idx="21"/>
          </p:nvPr>
        </p:nvSpPr>
        <p:spPr>
          <a:xfrm>
            <a:off x="584200" y="3208260"/>
            <a:ext cx="2808000" cy="626701"/>
          </a:xfrm>
        </p:spPr>
        <p:txBody>
          <a:bodyPr/>
          <a:lstStyle/>
          <a:p>
            <a:r>
              <a:rPr lang="en-US" noProof="0"/>
              <a:t>Benefit: </a:t>
            </a:r>
            <a:r>
              <a:rPr lang="en-US" b="1" noProof="0"/>
              <a:t>Prioritize customer issues </a:t>
            </a:r>
            <a:r>
              <a:rPr lang="en-US" noProof="0"/>
              <a:t>from a given time period.</a:t>
            </a:r>
          </a:p>
        </p:txBody>
      </p:sp>
      <p:sp>
        <p:nvSpPr>
          <p:cNvPr id="104" name="Text Placeholder 57">
            <a:extLst>
              <a:ext uri="{FF2B5EF4-FFF2-40B4-BE49-F238E27FC236}">
                <a16:creationId xmlns:a16="http://schemas.microsoft.com/office/drawing/2014/main" id="{10839322-8AD8-87F0-B4F5-B9FB8103ACC6}"/>
              </a:ext>
            </a:extLst>
          </p:cNvPr>
          <p:cNvSpPr>
            <a:spLocks noGrp="1"/>
          </p:cNvSpPr>
          <p:nvPr>
            <p:ph type="body" sz="quarter" idx="22"/>
          </p:nvPr>
        </p:nvSpPr>
        <p:spPr>
          <a:xfrm>
            <a:off x="584200" y="5641938"/>
            <a:ext cx="2808000" cy="626701"/>
          </a:xfrm>
        </p:spPr>
        <p:txBody>
          <a:bodyPr/>
          <a:lstStyle/>
          <a:p>
            <a:r>
              <a:rPr lang="en-US" noProof="0"/>
              <a:t>Benefit: </a:t>
            </a:r>
            <a:r>
              <a:rPr lang="en-US" b="1" noProof="0"/>
              <a:t>Quickly draft email content </a:t>
            </a:r>
            <a:r>
              <a:rPr lang="en-US" noProof="0"/>
              <a:t>with the appropriate tone and depth.</a:t>
            </a:r>
          </a:p>
        </p:txBody>
      </p:sp>
      <p:sp>
        <p:nvSpPr>
          <p:cNvPr id="105" name="Text Placeholder 58">
            <a:extLst>
              <a:ext uri="{FF2B5EF4-FFF2-40B4-BE49-F238E27FC236}">
                <a16:creationId xmlns:a16="http://schemas.microsoft.com/office/drawing/2014/main" id="{1588BD5A-1C6A-ECC8-7F4F-81BE4F9B905B}"/>
              </a:ext>
            </a:extLst>
          </p:cNvPr>
          <p:cNvSpPr>
            <a:spLocks noGrp="1"/>
          </p:cNvSpPr>
          <p:nvPr>
            <p:ph type="body" sz="quarter" idx="23"/>
          </p:nvPr>
        </p:nvSpPr>
        <p:spPr>
          <a:xfrm>
            <a:off x="4047840" y="3208260"/>
            <a:ext cx="2808000" cy="626701"/>
          </a:xfrm>
        </p:spPr>
        <p:txBody>
          <a:bodyPr/>
          <a:lstStyle/>
          <a:p>
            <a:r>
              <a:rPr lang="en-US" noProof="0"/>
              <a:t>Benefit: </a:t>
            </a:r>
            <a:r>
              <a:rPr lang="en-US" b="1" noProof="0"/>
              <a:t>Quickly update claims forms </a:t>
            </a:r>
            <a:r>
              <a:rPr lang="en-US" noProof="0"/>
              <a:t>without having to search for specific content.</a:t>
            </a:r>
          </a:p>
        </p:txBody>
      </p:sp>
      <p:sp>
        <p:nvSpPr>
          <p:cNvPr id="106" name="Text Placeholder 59">
            <a:extLst>
              <a:ext uri="{FF2B5EF4-FFF2-40B4-BE49-F238E27FC236}">
                <a16:creationId xmlns:a16="http://schemas.microsoft.com/office/drawing/2014/main" id="{C06979A1-E369-7582-A8BD-30295AE2513F}"/>
              </a:ext>
            </a:extLst>
          </p:cNvPr>
          <p:cNvSpPr>
            <a:spLocks noGrp="1"/>
          </p:cNvSpPr>
          <p:nvPr>
            <p:ph type="body" sz="quarter" idx="24"/>
          </p:nvPr>
        </p:nvSpPr>
        <p:spPr>
          <a:xfrm>
            <a:off x="4047840" y="5641938"/>
            <a:ext cx="2808000" cy="626701"/>
          </a:xfrm>
        </p:spPr>
        <p:txBody>
          <a:bodyPr/>
          <a:lstStyle/>
          <a:p>
            <a:r>
              <a:rPr lang="en-US" noProof="0"/>
              <a:t>Benefit: </a:t>
            </a:r>
            <a:r>
              <a:rPr lang="en-US" b="1" noProof="0"/>
              <a:t>Ensure call transcripts are captured </a:t>
            </a:r>
            <a:r>
              <a:rPr lang="en-US" noProof="0"/>
              <a:t>and important points are captured in a summary.</a:t>
            </a:r>
          </a:p>
        </p:txBody>
      </p:sp>
      <p:sp>
        <p:nvSpPr>
          <p:cNvPr id="107" name="Text Placeholder 60">
            <a:extLst>
              <a:ext uri="{FF2B5EF4-FFF2-40B4-BE49-F238E27FC236}">
                <a16:creationId xmlns:a16="http://schemas.microsoft.com/office/drawing/2014/main" id="{78444432-3F0A-F4B8-3FEF-22D5D6349626}"/>
              </a:ext>
            </a:extLst>
          </p:cNvPr>
          <p:cNvSpPr>
            <a:spLocks noGrp="1"/>
          </p:cNvSpPr>
          <p:nvPr>
            <p:ph type="body" sz="quarter" idx="25"/>
          </p:nvPr>
        </p:nvSpPr>
        <p:spPr>
          <a:xfrm>
            <a:off x="7511481" y="3208260"/>
            <a:ext cx="2808000" cy="626701"/>
          </a:xfrm>
        </p:spPr>
        <p:txBody>
          <a:bodyPr>
            <a:normAutofit/>
          </a:bodyPr>
          <a:lstStyle/>
          <a:p>
            <a:r>
              <a:rPr lang="en-US" noProof="0"/>
              <a:t>Benefit: </a:t>
            </a:r>
            <a:r>
              <a:rPr lang="en-US" b="1" noProof="0"/>
              <a:t>Quickly get answers to questions </a:t>
            </a:r>
            <a:r>
              <a:rPr lang="en-US" noProof="0"/>
              <a:t>about policy coverages.</a:t>
            </a:r>
          </a:p>
        </p:txBody>
      </p:sp>
      <p:sp>
        <p:nvSpPr>
          <p:cNvPr id="110" name="Text Placeholder 82">
            <a:extLst>
              <a:ext uri="{FF2B5EF4-FFF2-40B4-BE49-F238E27FC236}">
                <a16:creationId xmlns:a16="http://schemas.microsoft.com/office/drawing/2014/main" id="{DDA30896-BF3F-37E1-AE18-06D4DE8EC9A0}"/>
              </a:ext>
            </a:extLst>
          </p:cNvPr>
          <p:cNvSpPr>
            <a:spLocks noGrp="1"/>
          </p:cNvSpPr>
          <p:nvPr>
            <p:ph type="body" sz="quarter" idx="26"/>
          </p:nvPr>
        </p:nvSpPr>
        <p:spPr>
          <a:xfrm>
            <a:off x="7511481" y="5641938"/>
            <a:ext cx="2808000" cy="626701"/>
          </a:xfrm>
        </p:spPr>
        <p:txBody>
          <a:bodyPr/>
          <a:lstStyle/>
          <a:p>
            <a:r>
              <a:rPr lang="en-US" noProof="0"/>
              <a:t>Benefit: </a:t>
            </a:r>
            <a:r>
              <a:rPr lang="en-US" b="1" noProof="0"/>
              <a:t>Quickly summarize documentation</a:t>
            </a:r>
            <a:r>
              <a:rPr lang="en-US" noProof="0"/>
              <a:t> across internal documents and customer calls and emails.</a:t>
            </a:r>
          </a:p>
        </p:txBody>
      </p:sp>
      <p:sp>
        <p:nvSpPr>
          <p:cNvPr id="111" name="Text Placeholder 83">
            <a:extLst>
              <a:ext uri="{FF2B5EF4-FFF2-40B4-BE49-F238E27FC236}">
                <a16:creationId xmlns:a16="http://schemas.microsoft.com/office/drawing/2014/main" id="{0D434B14-7066-B318-3340-8BB70FF19664}"/>
              </a:ext>
            </a:extLst>
          </p:cNvPr>
          <p:cNvSpPr>
            <a:spLocks noGrp="1"/>
          </p:cNvSpPr>
          <p:nvPr>
            <p:ph type="body" sz="quarter" idx="27"/>
          </p:nvPr>
        </p:nvSpPr>
        <p:spPr>
          <a:xfrm>
            <a:off x="584200" y="4488366"/>
            <a:ext cx="2808000" cy="626701"/>
          </a:xfrm>
        </p:spPr>
        <p:txBody>
          <a:bodyPr/>
          <a:lstStyle/>
          <a:p>
            <a:r>
              <a:rPr lang="en-US" noProof="0"/>
              <a:t>Ask Copilot to draft a response to a customer claim based on the available documentation.</a:t>
            </a:r>
          </a:p>
        </p:txBody>
      </p:sp>
      <p:sp>
        <p:nvSpPr>
          <p:cNvPr id="112" name="Text Placeholder 84">
            <a:extLst>
              <a:ext uri="{FF2B5EF4-FFF2-40B4-BE49-F238E27FC236}">
                <a16:creationId xmlns:a16="http://schemas.microsoft.com/office/drawing/2014/main" id="{4FE699AA-9109-E0BF-7D17-6DFDE916E000}"/>
              </a:ext>
            </a:extLst>
          </p:cNvPr>
          <p:cNvSpPr>
            <a:spLocks noGrp="1"/>
          </p:cNvSpPr>
          <p:nvPr>
            <p:ph type="body" sz="quarter" idx="28"/>
          </p:nvPr>
        </p:nvSpPr>
        <p:spPr>
          <a:xfrm>
            <a:off x="4047841" y="4488366"/>
            <a:ext cx="2808000" cy="626701"/>
          </a:xfrm>
        </p:spPr>
        <p:txBody>
          <a:bodyPr/>
          <a:lstStyle/>
          <a:p>
            <a:r>
              <a:rPr lang="en-US" noProof="0"/>
              <a:t>Generate meeting transcripts and create summaries of first notice of loss (FNOL) calls.</a:t>
            </a:r>
          </a:p>
        </p:txBody>
      </p:sp>
      <p:sp>
        <p:nvSpPr>
          <p:cNvPr id="114" name="Text Placeholder 85">
            <a:extLst>
              <a:ext uri="{FF2B5EF4-FFF2-40B4-BE49-F238E27FC236}">
                <a16:creationId xmlns:a16="http://schemas.microsoft.com/office/drawing/2014/main" id="{06175391-F8C6-F6E5-4C28-F0F7B8C9226F}"/>
              </a:ext>
            </a:extLst>
          </p:cNvPr>
          <p:cNvSpPr>
            <a:spLocks noGrp="1"/>
          </p:cNvSpPr>
          <p:nvPr>
            <p:ph type="body" sz="quarter" idx="29"/>
          </p:nvPr>
        </p:nvSpPr>
        <p:spPr>
          <a:xfrm>
            <a:off x="7511481" y="4488366"/>
            <a:ext cx="2808000" cy="626701"/>
          </a:xfrm>
        </p:spPr>
        <p:txBody>
          <a:bodyPr/>
          <a:lstStyle/>
          <a:p>
            <a:r>
              <a:rPr lang="en-US" noProof="0"/>
              <a:t>Summarize claim content prior to a settlement discussion.</a:t>
            </a:r>
          </a:p>
        </p:txBody>
      </p:sp>
      <p:sp>
        <p:nvSpPr>
          <p:cNvPr id="85" name="Text Placeholder 84">
            <a:extLst>
              <a:ext uri="{FF2B5EF4-FFF2-40B4-BE49-F238E27FC236}">
                <a16:creationId xmlns:a16="http://schemas.microsoft.com/office/drawing/2014/main" id="{85985354-79E7-080E-20D6-D77210A24490}"/>
              </a:ext>
            </a:extLst>
          </p:cNvPr>
          <p:cNvSpPr>
            <a:spLocks noGrp="1"/>
          </p:cNvSpPr>
          <p:nvPr>
            <p:ph type="body" sz="quarter" idx="30"/>
          </p:nvPr>
        </p:nvSpPr>
        <p:spPr>
          <a:xfrm>
            <a:off x="10430234" y="521099"/>
            <a:ext cx="1456966" cy="175614"/>
          </a:xfrm>
        </p:spPr>
        <p:txBody>
          <a:bodyPr/>
          <a:lstStyle/>
          <a:p>
            <a:r>
              <a:rPr lang="en-US" noProof="0"/>
              <a:t>Extend</a:t>
            </a:r>
          </a:p>
        </p:txBody>
      </p:sp>
      <p:sp>
        <p:nvSpPr>
          <p:cNvPr id="151" name="Text Placeholder 150">
            <a:extLst>
              <a:ext uri="{FF2B5EF4-FFF2-40B4-BE49-F238E27FC236}">
                <a16:creationId xmlns:a16="http://schemas.microsoft.com/office/drawing/2014/main" id="{31941E83-85CD-7DCC-A468-A57C295D4172}"/>
              </a:ext>
            </a:extLst>
          </p:cNvPr>
          <p:cNvSpPr>
            <a:spLocks noGrp="1"/>
          </p:cNvSpPr>
          <p:nvPr>
            <p:ph type="body" sz="quarter" idx="38"/>
          </p:nvPr>
        </p:nvSpPr>
        <p:spPr>
          <a:solidFill>
            <a:srgbClr val="0070C0"/>
          </a:solidFill>
        </p:spPr>
        <p:txBody>
          <a:bodyPr/>
          <a:lstStyle/>
          <a:p>
            <a:endParaRPr lang="en-US" noProof="0"/>
          </a:p>
        </p:txBody>
      </p:sp>
      <p:sp>
        <p:nvSpPr>
          <p:cNvPr id="152" name="Text Placeholder 151">
            <a:extLst>
              <a:ext uri="{FF2B5EF4-FFF2-40B4-BE49-F238E27FC236}">
                <a16:creationId xmlns:a16="http://schemas.microsoft.com/office/drawing/2014/main" id="{26849989-B45F-D0A5-5AB3-3FBADD85D71B}"/>
              </a:ext>
            </a:extLst>
          </p:cNvPr>
          <p:cNvSpPr>
            <a:spLocks noGrp="1"/>
          </p:cNvSpPr>
          <p:nvPr>
            <p:ph type="body" sz="quarter" idx="39"/>
          </p:nvPr>
        </p:nvSpPr>
        <p:spPr>
          <a:solidFill>
            <a:srgbClr val="0070C0"/>
          </a:solidFill>
        </p:spPr>
        <p:txBody>
          <a:bodyPr/>
          <a:lstStyle/>
          <a:p>
            <a:endParaRPr lang="en-US" noProof="0"/>
          </a:p>
        </p:txBody>
      </p:sp>
      <p:sp>
        <p:nvSpPr>
          <p:cNvPr id="153" name="Text Placeholder 152">
            <a:extLst>
              <a:ext uri="{FF2B5EF4-FFF2-40B4-BE49-F238E27FC236}">
                <a16:creationId xmlns:a16="http://schemas.microsoft.com/office/drawing/2014/main" id="{9881F867-FF4A-0534-CC16-A5A5201F28BA}"/>
              </a:ext>
            </a:extLst>
          </p:cNvPr>
          <p:cNvSpPr>
            <a:spLocks noGrp="1"/>
          </p:cNvSpPr>
          <p:nvPr>
            <p:ph type="body" sz="quarter" idx="40"/>
          </p:nvPr>
        </p:nvSpPr>
        <p:spPr>
          <a:solidFill>
            <a:srgbClr val="0070C0"/>
          </a:solidFill>
        </p:spPr>
        <p:txBody>
          <a:bodyPr/>
          <a:lstStyle/>
          <a:p>
            <a:endParaRPr lang="en-US" noProof="0"/>
          </a:p>
        </p:txBody>
      </p:sp>
      <p:grpSp>
        <p:nvGrpSpPr>
          <p:cNvPr id="135" name="Group 134">
            <a:extLst>
              <a:ext uri="{FF2B5EF4-FFF2-40B4-BE49-F238E27FC236}">
                <a16:creationId xmlns:a16="http://schemas.microsoft.com/office/drawing/2014/main" id="{B5E469D2-B989-CC2F-A695-71D151DDDC67}"/>
              </a:ext>
            </a:extLst>
          </p:cNvPr>
          <p:cNvGrpSpPr/>
          <p:nvPr/>
        </p:nvGrpSpPr>
        <p:grpSpPr>
          <a:xfrm>
            <a:off x="1508691" y="5198503"/>
            <a:ext cx="1493471" cy="360000"/>
            <a:chOff x="588263" y="1217924"/>
            <a:chExt cx="1493471" cy="360000"/>
          </a:xfrm>
        </p:grpSpPr>
        <p:pic>
          <p:nvPicPr>
            <p:cNvPr id="136" name="Picture 135" descr="Zip Co logo SVG free download, id: 101874 - Brandlogos.net">
              <a:hlinkClick r:id="rId3"/>
              <a:extLst>
                <a:ext uri="{FF2B5EF4-FFF2-40B4-BE49-F238E27FC236}">
                  <a16:creationId xmlns:a16="http://schemas.microsoft.com/office/drawing/2014/main" id="{799A9EEE-2F84-36C1-E0C2-4FC2AC5FAE53}"/>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37" name="TextBox 136">
              <a:extLst>
                <a:ext uri="{FF2B5EF4-FFF2-40B4-BE49-F238E27FC236}">
                  <a16:creationId xmlns:a16="http://schemas.microsoft.com/office/drawing/2014/main" id="{7F366C58-06C3-F15A-2DD0-5354573F84E2}"/>
                </a:ext>
                <a:ext uri="{C183D7F6-B498-43B3-948B-1728B52AA6E4}">
                  <adec:decorative xmlns:adec="http://schemas.microsoft.com/office/drawing/2017/decorative" val="0"/>
                </a:ext>
              </a:extLst>
            </p:cNvPr>
            <p:cNvSpPr txBox="1"/>
            <p:nvPr/>
          </p:nvSpPr>
          <p:spPr>
            <a:xfrm>
              <a:off x="1047214" y="1313286"/>
              <a:ext cx="1034520"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lang="en-US" sz="1100" baseline="30000" noProof="0" dirty="0">
                  <a:solidFill>
                    <a:prstClr val="black"/>
                  </a:solidFill>
                  <a:latin typeface="Segoe UI Semibold"/>
                </a:rPr>
                <a:t>2</a:t>
              </a:r>
              <a:endParaRPr lang="en-US" sz="1100" noProof="0" dirty="0">
                <a:solidFill>
                  <a:prstClr val="black"/>
                </a:solidFill>
                <a:latin typeface="Segoe UI Semibold"/>
              </a:endParaRPr>
            </a:p>
          </p:txBody>
        </p:sp>
      </p:grpSp>
      <p:grpSp>
        <p:nvGrpSpPr>
          <p:cNvPr id="138" name="Group 137">
            <a:extLst>
              <a:ext uri="{FF2B5EF4-FFF2-40B4-BE49-F238E27FC236}">
                <a16:creationId xmlns:a16="http://schemas.microsoft.com/office/drawing/2014/main" id="{0AE85E58-7415-EFB5-E560-5935773CD297}"/>
              </a:ext>
            </a:extLst>
          </p:cNvPr>
          <p:cNvGrpSpPr/>
          <p:nvPr/>
        </p:nvGrpSpPr>
        <p:grpSpPr>
          <a:xfrm>
            <a:off x="4660094" y="2772316"/>
            <a:ext cx="1596649" cy="360000"/>
            <a:chOff x="588263" y="1217924"/>
            <a:chExt cx="1596649" cy="360000"/>
          </a:xfrm>
        </p:grpSpPr>
        <p:pic>
          <p:nvPicPr>
            <p:cNvPr id="139" name="Picture 138" descr="Zip Co logo SVG free download, id: 101874 - Brandlogos.net">
              <a:hlinkClick r:id="rId3"/>
              <a:extLst>
                <a:ext uri="{FF2B5EF4-FFF2-40B4-BE49-F238E27FC236}">
                  <a16:creationId xmlns:a16="http://schemas.microsoft.com/office/drawing/2014/main" id="{B5B7374A-237D-0F2F-2F90-D6D890AC207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40" name="TextBox 139">
              <a:extLst>
                <a:ext uri="{FF2B5EF4-FFF2-40B4-BE49-F238E27FC236}">
                  <a16:creationId xmlns:a16="http://schemas.microsoft.com/office/drawing/2014/main" id="{81BC0C0F-02B7-B30A-65EE-C8FC7723470E}"/>
                </a:ext>
                <a:ext uri="{C183D7F6-B498-43B3-948B-1728B52AA6E4}">
                  <adec:decorative xmlns:adec="http://schemas.microsoft.com/office/drawing/2017/decorative" val="0"/>
                </a:ext>
              </a:extLst>
            </p:cNvPr>
            <p:cNvSpPr txBox="1"/>
            <p:nvPr/>
          </p:nvSpPr>
          <p:spPr>
            <a:xfrm>
              <a:off x="1047213" y="1313286"/>
              <a:ext cx="1137699"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lang="en-US" sz="1100" baseline="30000" noProof="0" dirty="0">
                  <a:solidFill>
                    <a:prstClr val="black"/>
                  </a:solidFill>
                  <a:latin typeface="Segoe UI Semibold"/>
                </a:rPr>
                <a:t>2</a:t>
              </a:r>
              <a:endParaRPr lang="en-US" sz="1100" noProof="0" dirty="0">
                <a:solidFill>
                  <a:prstClr val="black"/>
                </a:solidFill>
                <a:latin typeface="Segoe UI Semibold"/>
              </a:endParaRPr>
            </a:p>
          </p:txBody>
        </p:sp>
      </p:grpSp>
      <p:grpSp>
        <p:nvGrpSpPr>
          <p:cNvPr id="147" name="Group 146">
            <a:extLst>
              <a:ext uri="{FF2B5EF4-FFF2-40B4-BE49-F238E27FC236}">
                <a16:creationId xmlns:a16="http://schemas.microsoft.com/office/drawing/2014/main" id="{6ED11B65-EE4E-1E1A-D39C-00FEFDE2AC0A}"/>
              </a:ext>
            </a:extLst>
          </p:cNvPr>
          <p:cNvGrpSpPr/>
          <p:nvPr/>
        </p:nvGrpSpPr>
        <p:grpSpPr>
          <a:xfrm>
            <a:off x="8376885" y="5198503"/>
            <a:ext cx="1510065" cy="360000"/>
            <a:chOff x="588263" y="1217924"/>
            <a:chExt cx="1510065" cy="360000"/>
          </a:xfrm>
        </p:grpSpPr>
        <p:pic>
          <p:nvPicPr>
            <p:cNvPr id="148" name="Picture 147" descr="Zip Co logo SVG free download, id: 101874 - Brandlogos.net">
              <a:hlinkClick r:id="rId3"/>
              <a:extLst>
                <a:ext uri="{FF2B5EF4-FFF2-40B4-BE49-F238E27FC236}">
                  <a16:creationId xmlns:a16="http://schemas.microsoft.com/office/drawing/2014/main" id="{CA036D21-C54A-DB3A-CDEF-58523E30523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49" name="TextBox 148">
              <a:extLst>
                <a:ext uri="{FF2B5EF4-FFF2-40B4-BE49-F238E27FC236}">
                  <a16:creationId xmlns:a16="http://schemas.microsoft.com/office/drawing/2014/main" id="{BED9C2C4-08AB-598A-25E8-1F521319B729}"/>
                </a:ext>
                <a:ext uri="{C183D7F6-B498-43B3-948B-1728B52AA6E4}">
                  <adec:decorative xmlns:adec="http://schemas.microsoft.com/office/drawing/2017/decorative" val="0"/>
                </a:ext>
              </a:extLst>
            </p:cNvPr>
            <p:cNvSpPr txBox="1"/>
            <p:nvPr/>
          </p:nvSpPr>
          <p:spPr>
            <a:xfrm>
              <a:off x="1047214" y="1313286"/>
              <a:ext cx="105111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lang="en-US" sz="1100" baseline="30000" noProof="0" dirty="0">
                  <a:solidFill>
                    <a:prstClr val="black"/>
                  </a:solidFill>
                  <a:latin typeface="Segoe UI Semibold"/>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pic>
        <p:nvPicPr>
          <p:cNvPr id="3" name="Picture 2">
            <a:extLst>
              <a:ext uri="{FF2B5EF4-FFF2-40B4-BE49-F238E27FC236}">
                <a16:creationId xmlns:a16="http://schemas.microsoft.com/office/drawing/2014/main" id="{FA91C795-A5ED-5D69-5B24-33A8E51FC62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959481" y="4303886"/>
            <a:ext cx="2232519" cy="2554114"/>
          </a:xfrm>
          <a:prstGeom prst="rect">
            <a:avLst/>
          </a:prstGeom>
        </p:spPr>
      </p:pic>
      <p:sp>
        <p:nvSpPr>
          <p:cNvPr id="4" name="Rectangle: Rounded Corners 6">
            <a:extLst>
              <a:ext uri="{FF2B5EF4-FFF2-40B4-BE49-F238E27FC236}">
                <a16:creationId xmlns:a16="http://schemas.microsoft.com/office/drawing/2014/main" id="{EFEEC74B-27ED-B31F-ECCE-86703409C594}"/>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5" name="Group 4">
            <a:extLst>
              <a:ext uri="{FF2B5EF4-FFF2-40B4-BE49-F238E27FC236}">
                <a16:creationId xmlns:a16="http://schemas.microsoft.com/office/drawing/2014/main" id="{DB09D897-303A-1E3C-724C-1998CCA99D9E}"/>
              </a:ext>
            </a:extLst>
          </p:cNvPr>
          <p:cNvGrpSpPr/>
          <p:nvPr/>
        </p:nvGrpSpPr>
        <p:grpSpPr>
          <a:xfrm>
            <a:off x="1624328" y="1132756"/>
            <a:ext cx="1332000" cy="216000"/>
            <a:chOff x="1198144" y="862657"/>
            <a:chExt cx="1332000" cy="216000"/>
          </a:xfrm>
        </p:grpSpPr>
        <p:sp>
          <p:nvSpPr>
            <p:cNvPr id="6" name="Rectangle: Rounded Corners 6">
              <a:extLst>
                <a:ext uri="{FF2B5EF4-FFF2-40B4-BE49-F238E27FC236}">
                  <a16:creationId xmlns:a16="http://schemas.microsoft.com/office/drawing/2014/main" id="{6AD0A06A-4817-666E-6E0D-917F4C7DFA07}"/>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Client retention</a:t>
              </a:r>
            </a:p>
          </p:txBody>
        </p:sp>
        <p:pic>
          <p:nvPicPr>
            <p:cNvPr id="7" name="Graphic 6">
              <a:extLst>
                <a:ext uri="{FF2B5EF4-FFF2-40B4-BE49-F238E27FC236}">
                  <a16:creationId xmlns:a16="http://schemas.microsoft.com/office/drawing/2014/main" id="{55B6801F-F0AB-20A5-DA99-FF61CDABE5F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44929" y="898657"/>
              <a:ext cx="144000" cy="144000"/>
            </a:xfrm>
            <a:prstGeom prst="rect">
              <a:avLst/>
            </a:prstGeom>
          </p:spPr>
        </p:pic>
      </p:grpSp>
      <p:sp>
        <p:nvSpPr>
          <p:cNvPr id="14" name="Rectangle: Rounded Corners 6">
            <a:extLst>
              <a:ext uri="{FF2B5EF4-FFF2-40B4-BE49-F238E27FC236}">
                <a16:creationId xmlns:a16="http://schemas.microsoft.com/office/drawing/2014/main" id="{C322EB56-0A9C-4C0B-7E1F-C45799BE6576}"/>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5" name="Group 14">
            <a:extLst>
              <a:ext uri="{FF2B5EF4-FFF2-40B4-BE49-F238E27FC236}">
                <a16:creationId xmlns:a16="http://schemas.microsoft.com/office/drawing/2014/main" id="{9630A496-7CD1-2BC6-B2E9-06FA41937102}"/>
              </a:ext>
            </a:extLst>
          </p:cNvPr>
          <p:cNvGrpSpPr/>
          <p:nvPr/>
        </p:nvGrpSpPr>
        <p:grpSpPr>
          <a:xfrm>
            <a:off x="7523373" y="1127774"/>
            <a:ext cx="1260000" cy="216000"/>
            <a:chOff x="1194743" y="1140160"/>
            <a:chExt cx="1260000" cy="216000"/>
          </a:xfrm>
        </p:grpSpPr>
        <p:sp>
          <p:nvSpPr>
            <p:cNvPr id="16" name="Rectangle: Rounded Corners 6">
              <a:extLst>
                <a:ext uri="{FF2B5EF4-FFF2-40B4-BE49-F238E27FC236}">
                  <a16:creationId xmlns:a16="http://schemas.microsoft.com/office/drawing/2014/main" id="{B2F8991F-EBC4-28FB-E5F8-1603098C568B}"/>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17" name="Graphic 16">
              <a:extLst>
                <a:ext uri="{FF2B5EF4-FFF2-40B4-BE49-F238E27FC236}">
                  <a16:creationId xmlns:a16="http://schemas.microsoft.com/office/drawing/2014/main" id="{40AB8EEB-89D8-88D4-FBE7-250BF5BFFC8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41527" y="1176160"/>
              <a:ext cx="144000" cy="144000"/>
            </a:xfrm>
            <a:prstGeom prst="rect">
              <a:avLst/>
            </a:prstGeom>
          </p:spPr>
        </p:pic>
      </p:grpSp>
      <p:grpSp>
        <p:nvGrpSpPr>
          <p:cNvPr id="18" name="Group 17">
            <a:extLst>
              <a:ext uri="{FF2B5EF4-FFF2-40B4-BE49-F238E27FC236}">
                <a16:creationId xmlns:a16="http://schemas.microsoft.com/office/drawing/2014/main" id="{DF47C2AC-78AD-BD36-A25C-5F811920455A}"/>
              </a:ext>
            </a:extLst>
          </p:cNvPr>
          <p:cNvGrpSpPr/>
          <p:nvPr/>
        </p:nvGrpSpPr>
        <p:grpSpPr>
          <a:xfrm>
            <a:off x="8868697" y="1127774"/>
            <a:ext cx="1260000" cy="216000"/>
            <a:chOff x="1194743" y="1140160"/>
            <a:chExt cx="1260000" cy="216000"/>
          </a:xfrm>
        </p:grpSpPr>
        <p:sp>
          <p:nvSpPr>
            <p:cNvPr id="19" name="Rectangle: Rounded Corners 6">
              <a:extLst>
                <a:ext uri="{FF2B5EF4-FFF2-40B4-BE49-F238E27FC236}">
                  <a16:creationId xmlns:a16="http://schemas.microsoft.com/office/drawing/2014/main" id="{403AE180-1F1C-0150-3E72-FD74E9FE44A8}"/>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Cost savings</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20" name="Graphic 19">
              <a:extLst>
                <a:ext uri="{FF2B5EF4-FFF2-40B4-BE49-F238E27FC236}">
                  <a16:creationId xmlns:a16="http://schemas.microsoft.com/office/drawing/2014/main" id="{5C67E759-1A83-77D6-093B-091FBAF7ED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41527" y="1176160"/>
              <a:ext cx="144000" cy="144000"/>
            </a:xfrm>
            <a:prstGeom prst="rect">
              <a:avLst/>
            </a:prstGeom>
          </p:spPr>
        </p:pic>
      </p:grpSp>
      <p:grpSp>
        <p:nvGrpSpPr>
          <p:cNvPr id="8" name="Group 7">
            <a:extLst>
              <a:ext uri="{FF2B5EF4-FFF2-40B4-BE49-F238E27FC236}">
                <a16:creationId xmlns:a16="http://schemas.microsoft.com/office/drawing/2014/main" id="{1A5421D6-218C-ED97-5014-B491B1891F5D}"/>
              </a:ext>
            </a:extLst>
          </p:cNvPr>
          <p:cNvGrpSpPr/>
          <p:nvPr/>
        </p:nvGrpSpPr>
        <p:grpSpPr>
          <a:xfrm>
            <a:off x="812632" y="2768591"/>
            <a:ext cx="2351135" cy="360000"/>
            <a:chOff x="588263" y="5056580"/>
            <a:chExt cx="2351135" cy="360000"/>
          </a:xfrm>
        </p:grpSpPr>
        <p:pic>
          <p:nvPicPr>
            <p:cNvPr id="9" name="Picture 8">
              <a:extLst>
                <a:ext uri="{FF2B5EF4-FFF2-40B4-BE49-F238E27FC236}">
                  <a16:creationId xmlns:a16="http://schemas.microsoft.com/office/drawing/2014/main" id="{16711BC3-B546-2E81-1835-8CF4F1E877C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5056580"/>
              <a:ext cx="360000" cy="360000"/>
            </a:xfrm>
            <a:prstGeom prst="ellipse">
              <a:avLst/>
            </a:prstGeom>
            <a:solidFill>
              <a:schemeClr val="bg1"/>
            </a:solidFill>
          </p:spPr>
        </p:pic>
        <p:sp>
          <p:nvSpPr>
            <p:cNvPr id="10" name="TextBox 9">
              <a:extLst>
                <a:ext uri="{FF2B5EF4-FFF2-40B4-BE49-F238E27FC236}">
                  <a16:creationId xmlns:a16="http://schemas.microsoft.com/office/drawing/2014/main" id="{AE845D3A-24C7-52D9-0EAE-28B55E0A77B8}"/>
                </a:ext>
                <a:ext uri="{C183D7F6-B498-43B3-948B-1728B52AA6E4}">
                  <adec:decorative xmlns:adec="http://schemas.microsoft.com/office/drawing/2017/decorative" val="0"/>
                </a:ext>
              </a:extLst>
            </p:cNvPr>
            <p:cNvSpPr txBox="1"/>
            <p:nvPr/>
          </p:nvSpPr>
          <p:spPr>
            <a:xfrm>
              <a:off x="1047214" y="515194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 Automate</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1" name="Group 20">
            <a:extLst>
              <a:ext uri="{FF2B5EF4-FFF2-40B4-BE49-F238E27FC236}">
                <a16:creationId xmlns:a16="http://schemas.microsoft.com/office/drawing/2014/main" id="{9A7BB9CB-65BE-602D-E4DA-7C48C16A17D8}"/>
              </a:ext>
            </a:extLst>
          </p:cNvPr>
          <p:cNvGrpSpPr/>
          <p:nvPr/>
        </p:nvGrpSpPr>
        <p:grpSpPr>
          <a:xfrm>
            <a:off x="4513956" y="5191904"/>
            <a:ext cx="2351135" cy="360000"/>
            <a:chOff x="588263" y="3617084"/>
            <a:chExt cx="2351135" cy="360000"/>
          </a:xfrm>
        </p:grpSpPr>
        <p:pic>
          <p:nvPicPr>
            <p:cNvPr id="35" name="Picture 34">
              <a:extLst>
                <a:ext uri="{FF2B5EF4-FFF2-40B4-BE49-F238E27FC236}">
                  <a16:creationId xmlns:a16="http://schemas.microsoft.com/office/drawing/2014/main" id="{2517318B-FDA8-4528-A4B1-13206911628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36" name="TextBox 35">
              <a:extLst>
                <a:ext uri="{FF2B5EF4-FFF2-40B4-BE49-F238E27FC236}">
                  <a16:creationId xmlns:a16="http://schemas.microsoft.com/office/drawing/2014/main" id="{EF4FC25E-E447-D0F8-FE28-344439C33709}"/>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22" name="Text Placeholder 44">
            <a:extLst>
              <a:ext uri="{FF2B5EF4-FFF2-40B4-BE49-F238E27FC236}">
                <a16:creationId xmlns:a16="http://schemas.microsoft.com/office/drawing/2014/main" id="{667CC5E5-0C50-0E70-5AFB-64C2243E4751}"/>
              </a:ext>
            </a:extLst>
          </p:cNvPr>
          <p:cNvSpPr txBox="1">
            <a:spLocks/>
          </p:cNvSpPr>
          <p:nvPr/>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Copilot Chat at </a:t>
            </a:r>
            <a:r>
              <a:rPr lang="en-US" noProof="0" dirty="0">
                <a:hlinkClick r:id="rId12"/>
              </a:rPr>
              <a:t>copilot.microsoft.com </a:t>
            </a:r>
            <a:r>
              <a:rPr lang="en-US" noProof="0" dirty="0"/>
              <a:t>or the Microsoft Copilot mobile app and set toggle to “Web”.</a:t>
            </a:r>
          </a:p>
          <a:p>
            <a:r>
              <a:rPr lang="en-US" baseline="30000" noProof="0" dirty="0"/>
              <a:t>2</a:t>
            </a:r>
            <a:r>
              <a:rPr lang="en-US" noProof="0" dirty="0"/>
              <a:t>Access Copilot Chat at </a:t>
            </a:r>
            <a:r>
              <a:rPr lang="en-US" noProof="0" dirty="0">
                <a:hlinkClick r:id="rId12"/>
              </a:rPr>
              <a:t>copilot.microsoft.com</a:t>
            </a:r>
            <a:r>
              <a:rPr lang="en-US" noProof="0" dirty="0"/>
              <a:t>, the Microsoft Copilot mobile app, or the Copilot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grpSp>
        <p:nvGrpSpPr>
          <p:cNvPr id="2" name="Group 1">
            <a:extLst>
              <a:ext uri="{FF2B5EF4-FFF2-40B4-BE49-F238E27FC236}">
                <a16:creationId xmlns:a16="http://schemas.microsoft.com/office/drawing/2014/main" id="{4C23EF67-560B-4332-F93B-B909A85D5368}"/>
              </a:ext>
            </a:extLst>
          </p:cNvPr>
          <p:cNvGrpSpPr/>
          <p:nvPr/>
        </p:nvGrpSpPr>
        <p:grpSpPr>
          <a:xfrm>
            <a:off x="7832436" y="2773755"/>
            <a:ext cx="2321472" cy="437396"/>
            <a:chOff x="3288531" y="5923194"/>
            <a:chExt cx="2321472" cy="437396"/>
          </a:xfrm>
        </p:grpSpPr>
        <p:pic>
          <p:nvPicPr>
            <p:cNvPr id="23" name="Picture 2" descr="Copilot Studio Generative AI pricing - Power Platform Community">
              <a:extLst>
                <a:ext uri="{FF2B5EF4-FFF2-40B4-BE49-F238E27FC236}">
                  <a16:creationId xmlns:a16="http://schemas.microsoft.com/office/drawing/2014/main" id="{1E98AA05-CE0F-586D-7D45-A50A33D39965}"/>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3288531" y="5923194"/>
              <a:ext cx="357866" cy="36576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DC813187-88CA-68B1-AB40-8D085EB4B8F3}"/>
                </a:ext>
                <a:ext uri="{C183D7F6-B498-43B3-948B-1728B52AA6E4}">
                  <adec:decorative xmlns:adec="http://schemas.microsoft.com/office/drawing/2017/decorative" val="0"/>
                </a:ext>
              </a:extLst>
            </p:cNvPr>
            <p:cNvSpPr txBox="1"/>
            <p:nvPr/>
          </p:nvSpPr>
          <p:spPr>
            <a:xfrm>
              <a:off x="3717819" y="5939962"/>
              <a:ext cx="1892184" cy="42062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SharePoint repository</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1" name="Group 10">
            <a:extLst>
              <a:ext uri="{FF2B5EF4-FFF2-40B4-BE49-F238E27FC236}">
                <a16:creationId xmlns:a16="http://schemas.microsoft.com/office/drawing/2014/main" id="{0E9C0342-C960-427B-0118-E7331922BEFD}"/>
              </a:ext>
            </a:extLst>
          </p:cNvPr>
          <p:cNvGrpSpPr/>
          <p:nvPr/>
        </p:nvGrpSpPr>
        <p:grpSpPr>
          <a:xfrm>
            <a:off x="3041652" y="1132756"/>
            <a:ext cx="1332000" cy="216000"/>
            <a:chOff x="1198144" y="862657"/>
            <a:chExt cx="1332000" cy="216000"/>
          </a:xfrm>
        </p:grpSpPr>
        <p:sp>
          <p:nvSpPr>
            <p:cNvPr id="12" name="Rectangle: Rounded Corners 6">
              <a:extLst>
                <a:ext uri="{FF2B5EF4-FFF2-40B4-BE49-F238E27FC236}">
                  <a16:creationId xmlns:a16="http://schemas.microsoft.com/office/drawing/2014/main" id="{957FDB21-EFB4-A3C1-9988-A0947BF278ED}"/>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err="1">
                  <a:ln>
                    <a:noFill/>
                  </a:ln>
                  <a:solidFill>
                    <a:srgbClr val="0078D4"/>
                  </a:solidFill>
                  <a:effectLst/>
                  <a:uLnTx/>
                  <a:uFillTx/>
                  <a:latin typeface="Segoe UI Semibold" panose="020B0702040204020203" pitchFamily="34" charset="0"/>
                  <a:ea typeface="+mn-ea"/>
                  <a:cs typeface="Segoe UI Semibold" panose="020B0702040204020203" pitchFamily="34" charset="0"/>
                </a:rPr>
                <a:t>Opex</a:t>
              </a: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 % of revenue</a:t>
              </a:r>
            </a:p>
          </p:txBody>
        </p:sp>
        <p:pic>
          <p:nvPicPr>
            <p:cNvPr id="13" name="Graphic 12">
              <a:extLst>
                <a:ext uri="{FF2B5EF4-FFF2-40B4-BE49-F238E27FC236}">
                  <a16:creationId xmlns:a16="http://schemas.microsoft.com/office/drawing/2014/main" id="{93B80F17-1015-B50D-8566-A79FC6AFEFE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44929" y="898657"/>
              <a:ext cx="144000" cy="144000"/>
            </a:xfrm>
            <a:prstGeom prst="rect">
              <a:avLst/>
            </a:prstGeom>
          </p:spPr>
        </p:pic>
      </p:grpSp>
    </p:spTree>
    <p:extLst>
      <p:ext uri="{BB962C8B-B14F-4D97-AF65-F5344CB8AC3E}">
        <p14:creationId xmlns:p14="http://schemas.microsoft.com/office/powerpoint/2010/main" val="225051655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D3685-3E6C-AEC7-0899-38B4FB55FADA}"/>
            </a:ext>
          </a:extLst>
        </p:cNvPr>
        <p:cNvGrpSpPr/>
        <p:nvPr/>
      </p:nvGrpSpPr>
      <p:grpSpPr>
        <a:xfrm>
          <a:off x="0" y="0"/>
          <a:ext cx="0" cy="0"/>
          <a:chOff x="0" y="0"/>
          <a:chExt cx="0" cy="0"/>
        </a:xfrm>
      </p:grpSpPr>
      <p:sp>
        <p:nvSpPr>
          <p:cNvPr id="32" name="Title 31">
            <a:extLst>
              <a:ext uri="{FF2B5EF4-FFF2-40B4-BE49-F238E27FC236}">
                <a16:creationId xmlns:a16="http://schemas.microsoft.com/office/drawing/2014/main" id="{E8C57B36-E3C7-F5AE-BE1E-746D8A86FFA7}"/>
              </a:ext>
            </a:extLst>
          </p:cNvPr>
          <p:cNvSpPr>
            <a:spLocks noGrp="1"/>
          </p:cNvSpPr>
          <p:nvPr>
            <p:ph type="title"/>
          </p:nvPr>
        </p:nvSpPr>
        <p:spPr>
          <a:xfrm>
            <a:off x="584200" y="387766"/>
            <a:ext cx="5672544" cy="263149"/>
          </a:xfrm>
        </p:spPr>
        <p:txBody>
          <a:bodyPr/>
          <a:lstStyle/>
          <a:p>
            <a:r>
              <a:rPr lang="en-US" noProof="0">
                <a:solidFill>
                  <a:srgbClr val="0078D4"/>
                </a:solidFill>
              </a:rPr>
              <a:t>Insurance | </a:t>
            </a:r>
            <a:r>
              <a:rPr lang="en-US" noProof="0"/>
              <a:t>Issue a policy</a:t>
            </a:r>
          </a:p>
        </p:txBody>
      </p:sp>
      <p:sp>
        <p:nvSpPr>
          <p:cNvPr id="92" name="Text Placeholder 46">
            <a:extLst>
              <a:ext uri="{FF2B5EF4-FFF2-40B4-BE49-F238E27FC236}">
                <a16:creationId xmlns:a16="http://schemas.microsoft.com/office/drawing/2014/main" id="{E7D0ECC3-5733-95DB-CA36-CDB7A0237650}"/>
              </a:ext>
            </a:extLst>
          </p:cNvPr>
          <p:cNvSpPr>
            <a:spLocks noGrp="1"/>
          </p:cNvSpPr>
          <p:nvPr>
            <p:ph type="body" sz="quarter" idx="11"/>
          </p:nvPr>
        </p:nvSpPr>
        <p:spPr>
          <a:xfrm>
            <a:off x="584200" y="1593881"/>
            <a:ext cx="2808000" cy="345600"/>
          </a:xfrm>
        </p:spPr>
        <p:txBody>
          <a:bodyPr/>
          <a:lstStyle/>
          <a:p>
            <a:r>
              <a:rPr lang="en-US" spc="-30" noProof="0"/>
              <a:t>1. Meet with the customer</a:t>
            </a:r>
          </a:p>
        </p:txBody>
      </p:sp>
      <p:sp>
        <p:nvSpPr>
          <p:cNvPr id="93" name="Text Placeholder 47">
            <a:extLst>
              <a:ext uri="{FF2B5EF4-FFF2-40B4-BE49-F238E27FC236}">
                <a16:creationId xmlns:a16="http://schemas.microsoft.com/office/drawing/2014/main" id="{970FF1F8-91A3-6470-DC91-5889F93761E1}"/>
              </a:ext>
            </a:extLst>
          </p:cNvPr>
          <p:cNvSpPr>
            <a:spLocks noGrp="1"/>
          </p:cNvSpPr>
          <p:nvPr>
            <p:ph type="body" sz="quarter" idx="12"/>
          </p:nvPr>
        </p:nvSpPr>
        <p:spPr>
          <a:xfrm>
            <a:off x="584200" y="4052218"/>
            <a:ext cx="2808000" cy="345600"/>
          </a:xfrm>
        </p:spPr>
        <p:txBody>
          <a:bodyPr/>
          <a:lstStyle/>
          <a:p>
            <a:r>
              <a:rPr lang="en-US" noProof="0"/>
              <a:t>6. Create a presentation</a:t>
            </a:r>
          </a:p>
        </p:txBody>
      </p:sp>
      <p:sp>
        <p:nvSpPr>
          <p:cNvPr id="94" name="Text Placeholder 48">
            <a:extLst>
              <a:ext uri="{FF2B5EF4-FFF2-40B4-BE49-F238E27FC236}">
                <a16:creationId xmlns:a16="http://schemas.microsoft.com/office/drawing/2014/main" id="{54744EEC-2F6D-5B49-CDAE-B2675FF735D6}"/>
              </a:ext>
            </a:extLst>
          </p:cNvPr>
          <p:cNvSpPr>
            <a:spLocks noGrp="1"/>
          </p:cNvSpPr>
          <p:nvPr>
            <p:ph type="body" sz="quarter" idx="13"/>
          </p:nvPr>
        </p:nvSpPr>
        <p:spPr>
          <a:xfrm>
            <a:off x="4047840" y="1593881"/>
            <a:ext cx="2808000" cy="345600"/>
          </a:xfrm>
        </p:spPr>
        <p:txBody>
          <a:bodyPr/>
          <a:lstStyle/>
          <a:p>
            <a:r>
              <a:rPr lang="en-US" noProof="0"/>
              <a:t>2. Search repository</a:t>
            </a:r>
          </a:p>
        </p:txBody>
      </p:sp>
      <p:sp>
        <p:nvSpPr>
          <p:cNvPr id="95" name="Text Placeholder 49">
            <a:extLst>
              <a:ext uri="{FF2B5EF4-FFF2-40B4-BE49-F238E27FC236}">
                <a16:creationId xmlns:a16="http://schemas.microsoft.com/office/drawing/2014/main" id="{A797927A-4567-AEA3-3E84-22AC8C0B6E40}"/>
              </a:ext>
            </a:extLst>
          </p:cNvPr>
          <p:cNvSpPr>
            <a:spLocks noGrp="1"/>
          </p:cNvSpPr>
          <p:nvPr>
            <p:ph type="body" sz="quarter" idx="14"/>
          </p:nvPr>
        </p:nvSpPr>
        <p:spPr>
          <a:xfrm>
            <a:off x="4047840" y="4052218"/>
            <a:ext cx="2808000" cy="345600"/>
          </a:xfrm>
        </p:spPr>
        <p:txBody>
          <a:bodyPr/>
          <a:lstStyle/>
          <a:p>
            <a:r>
              <a:rPr lang="en-US" noProof="0"/>
              <a:t>5. Summarize the policy document</a:t>
            </a:r>
          </a:p>
        </p:txBody>
      </p:sp>
      <p:sp>
        <p:nvSpPr>
          <p:cNvPr id="98" name="Text Placeholder 50">
            <a:extLst>
              <a:ext uri="{FF2B5EF4-FFF2-40B4-BE49-F238E27FC236}">
                <a16:creationId xmlns:a16="http://schemas.microsoft.com/office/drawing/2014/main" id="{0BEF703D-7BE2-24F6-1728-C2E9B4AF7A6B}"/>
              </a:ext>
            </a:extLst>
          </p:cNvPr>
          <p:cNvSpPr>
            <a:spLocks noGrp="1"/>
          </p:cNvSpPr>
          <p:nvPr>
            <p:ph type="body" sz="quarter" idx="15"/>
          </p:nvPr>
        </p:nvSpPr>
        <p:spPr>
          <a:xfrm>
            <a:off x="7511481" y="1593881"/>
            <a:ext cx="2808000" cy="345600"/>
          </a:xfrm>
        </p:spPr>
        <p:txBody>
          <a:bodyPr/>
          <a:lstStyle/>
          <a:p>
            <a:r>
              <a:rPr lang="en-US" noProof="0"/>
              <a:t>3. Draft emails</a:t>
            </a:r>
          </a:p>
        </p:txBody>
      </p:sp>
      <p:sp>
        <p:nvSpPr>
          <p:cNvPr id="99" name="Text Placeholder 51">
            <a:extLst>
              <a:ext uri="{FF2B5EF4-FFF2-40B4-BE49-F238E27FC236}">
                <a16:creationId xmlns:a16="http://schemas.microsoft.com/office/drawing/2014/main" id="{D5155C27-7364-7092-8993-7D545EC124B8}"/>
              </a:ext>
            </a:extLst>
          </p:cNvPr>
          <p:cNvSpPr>
            <a:spLocks noGrp="1"/>
          </p:cNvSpPr>
          <p:nvPr>
            <p:ph type="body" sz="quarter" idx="16"/>
          </p:nvPr>
        </p:nvSpPr>
        <p:spPr>
          <a:xfrm>
            <a:off x="7511481" y="4052218"/>
            <a:ext cx="2808000" cy="345600"/>
          </a:xfrm>
        </p:spPr>
        <p:txBody>
          <a:bodyPr/>
          <a:lstStyle/>
          <a:p>
            <a:r>
              <a:rPr lang="en-US" noProof="0"/>
              <a:t>4. Create proposal</a:t>
            </a:r>
          </a:p>
        </p:txBody>
      </p:sp>
      <p:sp>
        <p:nvSpPr>
          <p:cNvPr id="55" name="Text Placeholder 54">
            <a:extLst>
              <a:ext uri="{FF2B5EF4-FFF2-40B4-BE49-F238E27FC236}">
                <a16:creationId xmlns:a16="http://schemas.microsoft.com/office/drawing/2014/main" id="{E4AA91E4-E1A9-7676-F97D-0C7F799A9DA8}"/>
              </a:ext>
            </a:extLst>
          </p:cNvPr>
          <p:cNvSpPr>
            <a:spLocks noGrp="1"/>
          </p:cNvSpPr>
          <p:nvPr>
            <p:ph type="body" sz="quarter" idx="17"/>
          </p:nvPr>
        </p:nvSpPr>
        <p:spPr>
          <a:xfrm>
            <a:off x="6519107" y="521099"/>
            <a:ext cx="3599821" cy="169277"/>
          </a:xfrm>
        </p:spPr>
        <p:txBody>
          <a:bodyPr/>
          <a:lstStyle/>
          <a:p>
            <a:r>
              <a:rPr lang="en-US" noProof="0"/>
              <a:t>Microsoft 365 Copilot and Copilot Studio</a:t>
            </a:r>
          </a:p>
        </p:txBody>
      </p:sp>
      <p:sp>
        <p:nvSpPr>
          <p:cNvPr id="100" name="Text Placeholder 53">
            <a:extLst>
              <a:ext uri="{FF2B5EF4-FFF2-40B4-BE49-F238E27FC236}">
                <a16:creationId xmlns:a16="http://schemas.microsoft.com/office/drawing/2014/main" id="{0C38ED82-1877-63C2-2C69-FDCB4E579F59}"/>
              </a:ext>
            </a:extLst>
          </p:cNvPr>
          <p:cNvSpPr>
            <a:spLocks noGrp="1"/>
          </p:cNvSpPr>
          <p:nvPr>
            <p:ph type="body" sz="quarter" idx="18"/>
          </p:nvPr>
        </p:nvSpPr>
        <p:spPr>
          <a:xfrm>
            <a:off x="584200" y="2032188"/>
            <a:ext cx="2808000" cy="626701"/>
          </a:xfrm>
        </p:spPr>
        <p:txBody>
          <a:bodyPr/>
          <a:lstStyle/>
          <a:p>
            <a:r>
              <a:rPr lang="en-US" noProof="0"/>
              <a:t>Meet with an existing customer to discuss some changes they would like to make to their coverages on a complex commercial insurance policy.</a:t>
            </a:r>
          </a:p>
        </p:txBody>
      </p:sp>
      <p:sp>
        <p:nvSpPr>
          <p:cNvPr id="101" name="Text Placeholder 54">
            <a:extLst>
              <a:ext uri="{FF2B5EF4-FFF2-40B4-BE49-F238E27FC236}">
                <a16:creationId xmlns:a16="http://schemas.microsoft.com/office/drawing/2014/main" id="{C69A7172-FED1-2E44-D7A0-3191032EBB68}"/>
              </a:ext>
            </a:extLst>
          </p:cNvPr>
          <p:cNvSpPr>
            <a:spLocks noGrp="1"/>
          </p:cNvSpPr>
          <p:nvPr>
            <p:ph type="body" sz="quarter" idx="19"/>
          </p:nvPr>
        </p:nvSpPr>
        <p:spPr>
          <a:xfrm>
            <a:off x="4047840" y="2032188"/>
            <a:ext cx="2808000" cy="626701"/>
          </a:xfrm>
        </p:spPr>
        <p:txBody>
          <a:bodyPr/>
          <a:lstStyle/>
          <a:p>
            <a:r>
              <a:rPr lang="en-US" noProof="0"/>
              <a:t>Use a custom agent built with Copilot Studio to find answers to common questions about available policies and coverages.</a:t>
            </a:r>
          </a:p>
        </p:txBody>
      </p:sp>
      <p:sp>
        <p:nvSpPr>
          <p:cNvPr id="102" name="Text Placeholder 55">
            <a:extLst>
              <a:ext uri="{FF2B5EF4-FFF2-40B4-BE49-F238E27FC236}">
                <a16:creationId xmlns:a16="http://schemas.microsoft.com/office/drawing/2014/main" id="{67D6C2B2-3D0D-2337-D3C6-6B521A5421EC}"/>
              </a:ext>
            </a:extLst>
          </p:cNvPr>
          <p:cNvSpPr>
            <a:spLocks noGrp="1"/>
          </p:cNvSpPr>
          <p:nvPr>
            <p:ph type="body" sz="quarter" idx="20"/>
          </p:nvPr>
        </p:nvSpPr>
        <p:spPr>
          <a:xfrm>
            <a:off x="7511481" y="2032188"/>
            <a:ext cx="2808000" cy="626701"/>
          </a:xfrm>
        </p:spPr>
        <p:txBody>
          <a:bodyPr/>
          <a:lstStyle/>
          <a:p>
            <a:r>
              <a:rPr lang="en-US" noProof="0"/>
              <a:t>Using the answers provided by the policy bot, ask Copilot to draft and email to the customer with available options for coverages.</a:t>
            </a:r>
          </a:p>
        </p:txBody>
      </p:sp>
      <p:sp>
        <p:nvSpPr>
          <p:cNvPr id="103" name="Text Placeholder 56">
            <a:extLst>
              <a:ext uri="{FF2B5EF4-FFF2-40B4-BE49-F238E27FC236}">
                <a16:creationId xmlns:a16="http://schemas.microsoft.com/office/drawing/2014/main" id="{BC2422E2-CB08-6E0F-A1EE-24608D0C003F}"/>
              </a:ext>
            </a:extLst>
          </p:cNvPr>
          <p:cNvSpPr>
            <a:spLocks noGrp="1"/>
          </p:cNvSpPr>
          <p:nvPr>
            <p:ph type="body" sz="quarter" idx="21"/>
          </p:nvPr>
        </p:nvSpPr>
        <p:spPr>
          <a:xfrm>
            <a:off x="584200" y="3208260"/>
            <a:ext cx="2808000" cy="626701"/>
          </a:xfrm>
        </p:spPr>
        <p:txBody>
          <a:bodyPr/>
          <a:lstStyle/>
          <a:p>
            <a:r>
              <a:rPr lang="en-US" noProof="0"/>
              <a:t>Benefit: </a:t>
            </a:r>
            <a:r>
              <a:rPr lang="en-US" b="1" noProof="0"/>
              <a:t>Ensure call transcripts are captured, </a:t>
            </a:r>
            <a:r>
              <a:rPr lang="en-US" noProof="0"/>
              <a:t>and important points are summarized.</a:t>
            </a:r>
          </a:p>
        </p:txBody>
      </p:sp>
      <p:sp>
        <p:nvSpPr>
          <p:cNvPr id="104" name="Text Placeholder 57">
            <a:extLst>
              <a:ext uri="{FF2B5EF4-FFF2-40B4-BE49-F238E27FC236}">
                <a16:creationId xmlns:a16="http://schemas.microsoft.com/office/drawing/2014/main" id="{10839322-8AD8-87F0-B4F5-B9FB8103ACC6}"/>
              </a:ext>
            </a:extLst>
          </p:cNvPr>
          <p:cNvSpPr>
            <a:spLocks noGrp="1"/>
          </p:cNvSpPr>
          <p:nvPr>
            <p:ph type="body" sz="quarter" idx="22"/>
          </p:nvPr>
        </p:nvSpPr>
        <p:spPr>
          <a:xfrm>
            <a:off x="584200" y="5641938"/>
            <a:ext cx="2808000" cy="626701"/>
          </a:xfrm>
        </p:spPr>
        <p:txBody>
          <a:bodyPr/>
          <a:lstStyle/>
          <a:p>
            <a:r>
              <a:rPr lang="en-US" noProof="0"/>
              <a:t>Benefit: </a:t>
            </a:r>
            <a:r>
              <a:rPr lang="en-US" b="1" noProof="0"/>
              <a:t>Turn Word documents into presentations</a:t>
            </a:r>
            <a:r>
              <a:rPr lang="en-US" noProof="0"/>
              <a:t> that highlight the important points for a customer presentation.</a:t>
            </a:r>
          </a:p>
        </p:txBody>
      </p:sp>
      <p:sp>
        <p:nvSpPr>
          <p:cNvPr id="105" name="Text Placeholder 58">
            <a:extLst>
              <a:ext uri="{FF2B5EF4-FFF2-40B4-BE49-F238E27FC236}">
                <a16:creationId xmlns:a16="http://schemas.microsoft.com/office/drawing/2014/main" id="{1588BD5A-1C6A-ECC8-7F4F-81BE4F9B905B}"/>
              </a:ext>
            </a:extLst>
          </p:cNvPr>
          <p:cNvSpPr>
            <a:spLocks noGrp="1"/>
          </p:cNvSpPr>
          <p:nvPr>
            <p:ph type="body" sz="quarter" idx="23"/>
          </p:nvPr>
        </p:nvSpPr>
        <p:spPr>
          <a:xfrm>
            <a:off x="4047840" y="3208260"/>
            <a:ext cx="2808000" cy="626701"/>
          </a:xfrm>
        </p:spPr>
        <p:txBody>
          <a:bodyPr/>
          <a:lstStyle/>
          <a:p>
            <a:r>
              <a:rPr lang="en-US" noProof="0"/>
              <a:t>Benefit: </a:t>
            </a:r>
            <a:r>
              <a:rPr lang="en-US" b="1" noProof="0"/>
              <a:t>Quickly get answers to questions </a:t>
            </a:r>
            <a:r>
              <a:rPr lang="en-US" noProof="0"/>
              <a:t>about policy coverages.</a:t>
            </a:r>
          </a:p>
        </p:txBody>
      </p:sp>
      <p:sp>
        <p:nvSpPr>
          <p:cNvPr id="106" name="Text Placeholder 59">
            <a:extLst>
              <a:ext uri="{FF2B5EF4-FFF2-40B4-BE49-F238E27FC236}">
                <a16:creationId xmlns:a16="http://schemas.microsoft.com/office/drawing/2014/main" id="{C06979A1-E369-7582-A8BD-30295AE2513F}"/>
              </a:ext>
            </a:extLst>
          </p:cNvPr>
          <p:cNvSpPr>
            <a:spLocks noGrp="1"/>
          </p:cNvSpPr>
          <p:nvPr>
            <p:ph type="body" sz="quarter" idx="24"/>
          </p:nvPr>
        </p:nvSpPr>
        <p:spPr>
          <a:xfrm>
            <a:off x="4047840" y="5641938"/>
            <a:ext cx="2808000" cy="626701"/>
          </a:xfrm>
        </p:spPr>
        <p:txBody>
          <a:bodyPr/>
          <a:lstStyle/>
          <a:p>
            <a:r>
              <a:rPr lang="en-US" noProof="0"/>
              <a:t>Benefit: </a:t>
            </a:r>
            <a:r>
              <a:rPr lang="en-US" b="1" noProof="0"/>
              <a:t>Summarize complex documents </a:t>
            </a:r>
            <a:r>
              <a:rPr lang="en-US" noProof="0"/>
              <a:t>into a simple table of differences. Add the summary to the introduction of the proposal.</a:t>
            </a:r>
          </a:p>
        </p:txBody>
      </p:sp>
      <p:sp>
        <p:nvSpPr>
          <p:cNvPr id="107" name="Text Placeholder 60">
            <a:extLst>
              <a:ext uri="{FF2B5EF4-FFF2-40B4-BE49-F238E27FC236}">
                <a16:creationId xmlns:a16="http://schemas.microsoft.com/office/drawing/2014/main" id="{78444432-3F0A-F4B8-3FEF-22D5D6349626}"/>
              </a:ext>
            </a:extLst>
          </p:cNvPr>
          <p:cNvSpPr>
            <a:spLocks noGrp="1"/>
          </p:cNvSpPr>
          <p:nvPr>
            <p:ph type="body" sz="quarter" idx="25"/>
          </p:nvPr>
        </p:nvSpPr>
        <p:spPr>
          <a:xfrm>
            <a:off x="7511481" y="3208260"/>
            <a:ext cx="2808000" cy="626701"/>
          </a:xfrm>
        </p:spPr>
        <p:txBody>
          <a:bodyPr>
            <a:normAutofit/>
          </a:bodyPr>
          <a:lstStyle/>
          <a:p>
            <a:r>
              <a:rPr lang="en-US" noProof="0"/>
              <a:t>Benefit: </a:t>
            </a:r>
            <a:r>
              <a:rPr lang="en-US" b="1" noProof="0"/>
              <a:t>Quickly draft email content </a:t>
            </a:r>
            <a:r>
              <a:rPr lang="en-US" noProof="0"/>
              <a:t>with the appropriate tone and depth.</a:t>
            </a:r>
          </a:p>
        </p:txBody>
      </p:sp>
      <p:sp>
        <p:nvSpPr>
          <p:cNvPr id="110" name="Text Placeholder 82">
            <a:extLst>
              <a:ext uri="{FF2B5EF4-FFF2-40B4-BE49-F238E27FC236}">
                <a16:creationId xmlns:a16="http://schemas.microsoft.com/office/drawing/2014/main" id="{DDA30896-BF3F-37E1-AE18-06D4DE8EC9A0}"/>
              </a:ext>
            </a:extLst>
          </p:cNvPr>
          <p:cNvSpPr>
            <a:spLocks noGrp="1"/>
          </p:cNvSpPr>
          <p:nvPr>
            <p:ph type="body" sz="quarter" idx="26"/>
          </p:nvPr>
        </p:nvSpPr>
        <p:spPr>
          <a:xfrm>
            <a:off x="7511481" y="5641938"/>
            <a:ext cx="2808000" cy="626701"/>
          </a:xfrm>
        </p:spPr>
        <p:txBody>
          <a:bodyPr/>
          <a:lstStyle/>
          <a:p>
            <a:r>
              <a:rPr lang="en-US" noProof="0"/>
              <a:t>Benefit: </a:t>
            </a:r>
            <a:r>
              <a:rPr lang="en-US" b="1" noProof="0"/>
              <a:t>Quickly create a draft</a:t>
            </a:r>
            <a:r>
              <a:rPr lang="en-US" noProof="0"/>
              <a:t> of a new policy based on existing language.</a:t>
            </a:r>
          </a:p>
        </p:txBody>
      </p:sp>
      <p:sp>
        <p:nvSpPr>
          <p:cNvPr id="111" name="Text Placeholder 83">
            <a:extLst>
              <a:ext uri="{FF2B5EF4-FFF2-40B4-BE49-F238E27FC236}">
                <a16:creationId xmlns:a16="http://schemas.microsoft.com/office/drawing/2014/main" id="{0D434B14-7066-B318-3340-8BB70FF19664}"/>
              </a:ext>
            </a:extLst>
          </p:cNvPr>
          <p:cNvSpPr>
            <a:spLocks noGrp="1"/>
          </p:cNvSpPr>
          <p:nvPr>
            <p:ph type="body" sz="quarter" idx="27"/>
          </p:nvPr>
        </p:nvSpPr>
        <p:spPr>
          <a:xfrm>
            <a:off x="584200" y="4488366"/>
            <a:ext cx="2808000" cy="626701"/>
          </a:xfrm>
        </p:spPr>
        <p:txBody>
          <a:bodyPr/>
          <a:lstStyle/>
          <a:p>
            <a:r>
              <a:rPr lang="en-US" noProof="0"/>
              <a:t>Use Copilot in PowerPoint to create a presentation from the Word document to prepare for the customer meeting.</a:t>
            </a:r>
          </a:p>
        </p:txBody>
      </p:sp>
      <p:sp>
        <p:nvSpPr>
          <p:cNvPr id="112" name="Text Placeholder 84">
            <a:extLst>
              <a:ext uri="{FF2B5EF4-FFF2-40B4-BE49-F238E27FC236}">
                <a16:creationId xmlns:a16="http://schemas.microsoft.com/office/drawing/2014/main" id="{4FE699AA-9109-E0BF-7D17-6DFDE916E000}"/>
              </a:ext>
            </a:extLst>
          </p:cNvPr>
          <p:cNvSpPr>
            <a:spLocks noGrp="1"/>
          </p:cNvSpPr>
          <p:nvPr>
            <p:ph type="body" sz="quarter" idx="28"/>
          </p:nvPr>
        </p:nvSpPr>
        <p:spPr>
          <a:xfrm>
            <a:off x="4047841" y="4488366"/>
            <a:ext cx="2808000" cy="626701"/>
          </a:xfrm>
        </p:spPr>
        <p:txBody>
          <a:bodyPr/>
          <a:lstStyle/>
          <a:p>
            <a:r>
              <a:rPr lang="en-US" noProof="0"/>
              <a:t>Ask Copilot to create a summary of the differences between the existing policy and the proposal.</a:t>
            </a:r>
          </a:p>
        </p:txBody>
      </p:sp>
      <p:sp>
        <p:nvSpPr>
          <p:cNvPr id="114" name="Text Placeholder 85">
            <a:extLst>
              <a:ext uri="{FF2B5EF4-FFF2-40B4-BE49-F238E27FC236}">
                <a16:creationId xmlns:a16="http://schemas.microsoft.com/office/drawing/2014/main" id="{06175391-F8C6-F6E5-4C28-F0F7B8C9226F}"/>
              </a:ext>
            </a:extLst>
          </p:cNvPr>
          <p:cNvSpPr>
            <a:spLocks noGrp="1"/>
          </p:cNvSpPr>
          <p:nvPr>
            <p:ph type="body" sz="quarter" idx="29"/>
          </p:nvPr>
        </p:nvSpPr>
        <p:spPr>
          <a:xfrm>
            <a:off x="7511481" y="4488366"/>
            <a:ext cx="2808000" cy="626701"/>
          </a:xfrm>
        </p:spPr>
        <p:txBody>
          <a:bodyPr/>
          <a:lstStyle/>
          <a:p>
            <a:r>
              <a:rPr lang="en-US" noProof="0"/>
              <a:t>Use Copilot in Word to create the proposal based on the existing policy and required updates. </a:t>
            </a:r>
          </a:p>
        </p:txBody>
      </p:sp>
      <p:sp>
        <p:nvSpPr>
          <p:cNvPr id="85" name="Text Placeholder 84">
            <a:extLst>
              <a:ext uri="{FF2B5EF4-FFF2-40B4-BE49-F238E27FC236}">
                <a16:creationId xmlns:a16="http://schemas.microsoft.com/office/drawing/2014/main" id="{85985354-79E7-080E-20D6-D77210A24490}"/>
              </a:ext>
            </a:extLst>
          </p:cNvPr>
          <p:cNvSpPr>
            <a:spLocks noGrp="1"/>
          </p:cNvSpPr>
          <p:nvPr>
            <p:ph type="body" sz="quarter" idx="30"/>
          </p:nvPr>
        </p:nvSpPr>
        <p:spPr>
          <a:xfrm>
            <a:off x="10430234" y="521099"/>
            <a:ext cx="1456966" cy="175614"/>
          </a:xfrm>
        </p:spPr>
        <p:txBody>
          <a:bodyPr/>
          <a:lstStyle/>
          <a:p>
            <a:r>
              <a:rPr lang="en-US" noProof="0"/>
              <a:t>Extend</a:t>
            </a:r>
          </a:p>
        </p:txBody>
      </p:sp>
      <p:sp>
        <p:nvSpPr>
          <p:cNvPr id="151" name="Text Placeholder 150">
            <a:extLst>
              <a:ext uri="{FF2B5EF4-FFF2-40B4-BE49-F238E27FC236}">
                <a16:creationId xmlns:a16="http://schemas.microsoft.com/office/drawing/2014/main" id="{31941E83-85CD-7DCC-A468-A57C295D4172}"/>
              </a:ext>
            </a:extLst>
          </p:cNvPr>
          <p:cNvSpPr>
            <a:spLocks noGrp="1"/>
          </p:cNvSpPr>
          <p:nvPr>
            <p:ph type="body" sz="quarter" idx="38"/>
          </p:nvPr>
        </p:nvSpPr>
        <p:spPr>
          <a:solidFill>
            <a:srgbClr val="0070C0"/>
          </a:solidFill>
        </p:spPr>
        <p:txBody>
          <a:bodyPr/>
          <a:lstStyle/>
          <a:p>
            <a:endParaRPr lang="en-US" noProof="0"/>
          </a:p>
        </p:txBody>
      </p:sp>
      <p:sp>
        <p:nvSpPr>
          <p:cNvPr id="152" name="Text Placeholder 151">
            <a:extLst>
              <a:ext uri="{FF2B5EF4-FFF2-40B4-BE49-F238E27FC236}">
                <a16:creationId xmlns:a16="http://schemas.microsoft.com/office/drawing/2014/main" id="{26849989-B45F-D0A5-5AB3-3FBADD85D71B}"/>
              </a:ext>
            </a:extLst>
          </p:cNvPr>
          <p:cNvSpPr>
            <a:spLocks noGrp="1"/>
          </p:cNvSpPr>
          <p:nvPr>
            <p:ph type="body" sz="quarter" idx="39"/>
          </p:nvPr>
        </p:nvSpPr>
        <p:spPr>
          <a:solidFill>
            <a:srgbClr val="0070C0"/>
          </a:solidFill>
        </p:spPr>
        <p:txBody>
          <a:bodyPr/>
          <a:lstStyle/>
          <a:p>
            <a:endParaRPr lang="en-US" noProof="0"/>
          </a:p>
        </p:txBody>
      </p:sp>
      <p:sp>
        <p:nvSpPr>
          <p:cNvPr id="153" name="Text Placeholder 152">
            <a:extLst>
              <a:ext uri="{FF2B5EF4-FFF2-40B4-BE49-F238E27FC236}">
                <a16:creationId xmlns:a16="http://schemas.microsoft.com/office/drawing/2014/main" id="{9881F867-FF4A-0534-CC16-A5A5201F28BA}"/>
              </a:ext>
            </a:extLst>
          </p:cNvPr>
          <p:cNvSpPr>
            <a:spLocks noGrp="1"/>
          </p:cNvSpPr>
          <p:nvPr>
            <p:ph type="body" sz="quarter" idx="40"/>
          </p:nvPr>
        </p:nvSpPr>
        <p:spPr>
          <a:solidFill>
            <a:srgbClr val="0070C0"/>
          </a:solidFill>
        </p:spPr>
        <p:txBody>
          <a:bodyPr/>
          <a:lstStyle/>
          <a:p>
            <a:endParaRPr lang="en-US" noProof="0"/>
          </a:p>
        </p:txBody>
      </p:sp>
      <p:grpSp>
        <p:nvGrpSpPr>
          <p:cNvPr id="135" name="Group 134">
            <a:extLst>
              <a:ext uri="{FF2B5EF4-FFF2-40B4-BE49-F238E27FC236}">
                <a16:creationId xmlns:a16="http://schemas.microsoft.com/office/drawing/2014/main" id="{B5E469D2-B989-CC2F-A695-71D151DDDC67}"/>
              </a:ext>
            </a:extLst>
          </p:cNvPr>
          <p:cNvGrpSpPr/>
          <p:nvPr/>
        </p:nvGrpSpPr>
        <p:grpSpPr>
          <a:xfrm>
            <a:off x="4655251" y="5134537"/>
            <a:ext cx="1601493" cy="360000"/>
            <a:chOff x="588263" y="1217924"/>
            <a:chExt cx="1601493" cy="360000"/>
          </a:xfrm>
        </p:grpSpPr>
        <p:pic>
          <p:nvPicPr>
            <p:cNvPr id="136" name="Picture 135" descr="Zip Co logo SVG free download, id: 101874 - Brandlogos.net">
              <a:hlinkClick r:id="rId3"/>
              <a:extLst>
                <a:ext uri="{FF2B5EF4-FFF2-40B4-BE49-F238E27FC236}">
                  <a16:creationId xmlns:a16="http://schemas.microsoft.com/office/drawing/2014/main" id="{799A9EEE-2F84-36C1-E0C2-4FC2AC5FAE53}"/>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37" name="TextBox 136">
              <a:extLst>
                <a:ext uri="{FF2B5EF4-FFF2-40B4-BE49-F238E27FC236}">
                  <a16:creationId xmlns:a16="http://schemas.microsoft.com/office/drawing/2014/main" id="{7F366C58-06C3-F15A-2DD0-5354573F84E2}"/>
                </a:ext>
                <a:ext uri="{C183D7F6-B498-43B3-948B-1728B52AA6E4}">
                  <adec:decorative xmlns:adec="http://schemas.microsoft.com/office/drawing/2017/decorative" val="0"/>
                </a:ext>
              </a:extLst>
            </p:cNvPr>
            <p:cNvSpPr txBox="1"/>
            <p:nvPr/>
          </p:nvSpPr>
          <p:spPr>
            <a:xfrm>
              <a:off x="1047214" y="1313286"/>
              <a:ext cx="1142542"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lang="en-US" sz="1100" baseline="30000" noProof="0" dirty="0">
                  <a:solidFill>
                    <a:prstClr val="black"/>
                  </a:solidFill>
                  <a:latin typeface="Segoe UI Semibold"/>
                </a:rPr>
                <a:t>2</a:t>
              </a:r>
              <a:endParaRPr lang="en-US" sz="1100" noProof="0" dirty="0">
                <a:solidFill>
                  <a:prstClr val="black"/>
                </a:solidFill>
                <a:latin typeface="Segoe UI Semibold"/>
              </a:endParaRPr>
            </a:p>
          </p:txBody>
        </p:sp>
      </p:grpSp>
      <p:pic>
        <p:nvPicPr>
          <p:cNvPr id="3" name="Picture 2">
            <a:extLst>
              <a:ext uri="{FF2B5EF4-FFF2-40B4-BE49-F238E27FC236}">
                <a16:creationId xmlns:a16="http://schemas.microsoft.com/office/drawing/2014/main" id="{FA91C795-A5ED-5D69-5B24-33A8E51FC62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959481" y="4303886"/>
            <a:ext cx="2232519" cy="2554114"/>
          </a:xfrm>
          <a:prstGeom prst="rect">
            <a:avLst/>
          </a:prstGeom>
        </p:spPr>
      </p:pic>
      <p:sp>
        <p:nvSpPr>
          <p:cNvPr id="4" name="Rectangle: Rounded Corners 6">
            <a:extLst>
              <a:ext uri="{FF2B5EF4-FFF2-40B4-BE49-F238E27FC236}">
                <a16:creationId xmlns:a16="http://schemas.microsoft.com/office/drawing/2014/main" id="{EFEEC74B-27ED-B31F-ECCE-86703409C594}"/>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5" name="Group 4">
            <a:extLst>
              <a:ext uri="{FF2B5EF4-FFF2-40B4-BE49-F238E27FC236}">
                <a16:creationId xmlns:a16="http://schemas.microsoft.com/office/drawing/2014/main" id="{DB09D897-303A-1E3C-724C-1998CCA99D9E}"/>
              </a:ext>
            </a:extLst>
          </p:cNvPr>
          <p:cNvGrpSpPr/>
          <p:nvPr/>
        </p:nvGrpSpPr>
        <p:grpSpPr>
          <a:xfrm>
            <a:off x="1624328" y="1132756"/>
            <a:ext cx="1332000" cy="216000"/>
            <a:chOff x="1198144" y="862657"/>
            <a:chExt cx="1332000" cy="216000"/>
          </a:xfrm>
        </p:grpSpPr>
        <p:sp>
          <p:nvSpPr>
            <p:cNvPr id="6" name="Rectangle: Rounded Corners 6">
              <a:extLst>
                <a:ext uri="{FF2B5EF4-FFF2-40B4-BE49-F238E27FC236}">
                  <a16:creationId xmlns:a16="http://schemas.microsoft.com/office/drawing/2014/main" id="{6AD0A06A-4817-666E-6E0D-917F4C7DFA07}"/>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Client retention</a:t>
              </a:r>
            </a:p>
          </p:txBody>
        </p:sp>
        <p:pic>
          <p:nvPicPr>
            <p:cNvPr id="7" name="Graphic 6">
              <a:extLst>
                <a:ext uri="{FF2B5EF4-FFF2-40B4-BE49-F238E27FC236}">
                  <a16:creationId xmlns:a16="http://schemas.microsoft.com/office/drawing/2014/main" id="{55B6801F-F0AB-20A5-DA99-FF61CDABE5F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44929" y="898657"/>
              <a:ext cx="144000" cy="144000"/>
            </a:xfrm>
            <a:prstGeom prst="rect">
              <a:avLst/>
            </a:prstGeom>
          </p:spPr>
        </p:pic>
      </p:grpSp>
      <p:sp>
        <p:nvSpPr>
          <p:cNvPr id="14" name="Rectangle: Rounded Corners 6">
            <a:extLst>
              <a:ext uri="{FF2B5EF4-FFF2-40B4-BE49-F238E27FC236}">
                <a16:creationId xmlns:a16="http://schemas.microsoft.com/office/drawing/2014/main" id="{C322EB56-0A9C-4C0B-7E1F-C45799BE6576}"/>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5" name="Group 14">
            <a:extLst>
              <a:ext uri="{FF2B5EF4-FFF2-40B4-BE49-F238E27FC236}">
                <a16:creationId xmlns:a16="http://schemas.microsoft.com/office/drawing/2014/main" id="{9630A496-7CD1-2BC6-B2E9-06FA41937102}"/>
              </a:ext>
            </a:extLst>
          </p:cNvPr>
          <p:cNvGrpSpPr/>
          <p:nvPr/>
        </p:nvGrpSpPr>
        <p:grpSpPr>
          <a:xfrm>
            <a:off x="7523373" y="1127774"/>
            <a:ext cx="1260000" cy="216000"/>
            <a:chOff x="1194743" y="1140160"/>
            <a:chExt cx="1260000" cy="216000"/>
          </a:xfrm>
        </p:grpSpPr>
        <p:sp>
          <p:nvSpPr>
            <p:cNvPr id="16" name="Rectangle: Rounded Corners 6">
              <a:extLst>
                <a:ext uri="{FF2B5EF4-FFF2-40B4-BE49-F238E27FC236}">
                  <a16:creationId xmlns:a16="http://schemas.microsoft.com/office/drawing/2014/main" id="{B2F8991F-EBC4-28FB-E5F8-1603098C568B}"/>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17" name="Graphic 16">
              <a:extLst>
                <a:ext uri="{FF2B5EF4-FFF2-40B4-BE49-F238E27FC236}">
                  <a16:creationId xmlns:a16="http://schemas.microsoft.com/office/drawing/2014/main" id="{40AB8EEB-89D8-88D4-FBE7-250BF5BFFC8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41527" y="1176160"/>
              <a:ext cx="144000" cy="144000"/>
            </a:xfrm>
            <a:prstGeom prst="rect">
              <a:avLst/>
            </a:prstGeom>
          </p:spPr>
        </p:pic>
      </p:grpSp>
      <p:grpSp>
        <p:nvGrpSpPr>
          <p:cNvPr id="18" name="Group 17">
            <a:extLst>
              <a:ext uri="{FF2B5EF4-FFF2-40B4-BE49-F238E27FC236}">
                <a16:creationId xmlns:a16="http://schemas.microsoft.com/office/drawing/2014/main" id="{DF47C2AC-78AD-BD36-A25C-5F811920455A}"/>
              </a:ext>
            </a:extLst>
          </p:cNvPr>
          <p:cNvGrpSpPr/>
          <p:nvPr/>
        </p:nvGrpSpPr>
        <p:grpSpPr>
          <a:xfrm>
            <a:off x="8868697" y="1127774"/>
            <a:ext cx="1260000" cy="216000"/>
            <a:chOff x="1194743" y="1140160"/>
            <a:chExt cx="1260000" cy="216000"/>
          </a:xfrm>
        </p:grpSpPr>
        <p:sp>
          <p:nvSpPr>
            <p:cNvPr id="19" name="Rectangle: Rounded Corners 6">
              <a:extLst>
                <a:ext uri="{FF2B5EF4-FFF2-40B4-BE49-F238E27FC236}">
                  <a16:creationId xmlns:a16="http://schemas.microsoft.com/office/drawing/2014/main" id="{403AE180-1F1C-0150-3E72-FD74E9FE44A8}"/>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Cost savings</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20" name="Graphic 19">
              <a:extLst>
                <a:ext uri="{FF2B5EF4-FFF2-40B4-BE49-F238E27FC236}">
                  <a16:creationId xmlns:a16="http://schemas.microsoft.com/office/drawing/2014/main" id="{5C67E759-1A83-77D6-093B-091FBAF7ED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41527" y="1176160"/>
              <a:ext cx="144000" cy="144000"/>
            </a:xfrm>
            <a:prstGeom prst="rect">
              <a:avLst/>
            </a:prstGeom>
          </p:spPr>
        </p:pic>
      </p:grpSp>
      <p:grpSp>
        <p:nvGrpSpPr>
          <p:cNvPr id="2" name="Group 1">
            <a:extLst>
              <a:ext uri="{FF2B5EF4-FFF2-40B4-BE49-F238E27FC236}">
                <a16:creationId xmlns:a16="http://schemas.microsoft.com/office/drawing/2014/main" id="{26D703A8-2BFF-C289-2382-2E8AF79B297C}"/>
              </a:ext>
            </a:extLst>
          </p:cNvPr>
          <p:cNvGrpSpPr/>
          <p:nvPr/>
        </p:nvGrpSpPr>
        <p:grpSpPr>
          <a:xfrm>
            <a:off x="928073" y="2772316"/>
            <a:ext cx="2351135" cy="360000"/>
            <a:chOff x="588263" y="3617084"/>
            <a:chExt cx="2351135" cy="360000"/>
          </a:xfrm>
        </p:grpSpPr>
        <p:pic>
          <p:nvPicPr>
            <p:cNvPr id="22" name="Picture 21">
              <a:extLst>
                <a:ext uri="{FF2B5EF4-FFF2-40B4-BE49-F238E27FC236}">
                  <a16:creationId xmlns:a16="http://schemas.microsoft.com/office/drawing/2014/main" id="{A0E67C2F-AAFF-0EE5-312F-3B984F15F65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3" name="TextBox 22">
              <a:extLst>
                <a:ext uri="{FF2B5EF4-FFF2-40B4-BE49-F238E27FC236}">
                  <a16:creationId xmlns:a16="http://schemas.microsoft.com/office/drawing/2014/main" id="{4D0D589A-2EB3-EBF6-C574-4D652F2FA500}"/>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4" name="Group 23">
            <a:extLst>
              <a:ext uri="{FF2B5EF4-FFF2-40B4-BE49-F238E27FC236}">
                <a16:creationId xmlns:a16="http://schemas.microsoft.com/office/drawing/2014/main" id="{F70593DC-5694-25D4-F4F4-D1B58FCD2249}"/>
              </a:ext>
            </a:extLst>
          </p:cNvPr>
          <p:cNvGrpSpPr/>
          <p:nvPr/>
        </p:nvGrpSpPr>
        <p:grpSpPr>
          <a:xfrm>
            <a:off x="8244776" y="2758861"/>
            <a:ext cx="1582511" cy="360000"/>
            <a:chOff x="588263" y="1217924"/>
            <a:chExt cx="1582511" cy="360000"/>
          </a:xfrm>
        </p:grpSpPr>
        <p:pic>
          <p:nvPicPr>
            <p:cNvPr id="25" name="Picture 24" descr="Zip Co logo SVG free download, id: 101874 - Brandlogos.net">
              <a:hlinkClick r:id="rId3"/>
              <a:extLst>
                <a:ext uri="{FF2B5EF4-FFF2-40B4-BE49-F238E27FC236}">
                  <a16:creationId xmlns:a16="http://schemas.microsoft.com/office/drawing/2014/main" id="{74993874-D31A-DFAE-A67E-5CD8821BBCE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6" name="TextBox 25">
              <a:extLst>
                <a:ext uri="{FF2B5EF4-FFF2-40B4-BE49-F238E27FC236}">
                  <a16:creationId xmlns:a16="http://schemas.microsoft.com/office/drawing/2014/main" id="{2742AA37-0DEE-0DD4-0439-C288EE6C2F9B}"/>
                </a:ext>
                <a:ext uri="{C183D7F6-B498-43B3-948B-1728B52AA6E4}">
                  <adec:decorative xmlns:adec="http://schemas.microsoft.com/office/drawing/2017/decorative" val="0"/>
                </a:ext>
              </a:extLst>
            </p:cNvPr>
            <p:cNvSpPr txBox="1"/>
            <p:nvPr/>
          </p:nvSpPr>
          <p:spPr>
            <a:xfrm>
              <a:off x="1047213" y="1313286"/>
              <a:ext cx="1123561"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lang="en-US" sz="1100" baseline="30000" noProof="0" dirty="0">
                  <a:solidFill>
                    <a:prstClr val="black"/>
                  </a:solidFill>
                  <a:latin typeface="Segoe UI Semibold"/>
                </a:rPr>
                <a:t>2</a:t>
              </a:r>
              <a:endParaRPr lang="en-US" sz="1100" noProof="0" dirty="0">
                <a:solidFill>
                  <a:prstClr val="black"/>
                </a:solidFill>
                <a:latin typeface="Segoe UI Semibold"/>
              </a:endParaRPr>
            </a:p>
          </p:txBody>
        </p:sp>
      </p:grpSp>
      <p:grpSp>
        <p:nvGrpSpPr>
          <p:cNvPr id="27" name="Group 26">
            <a:extLst>
              <a:ext uri="{FF2B5EF4-FFF2-40B4-BE49-F238E27FC236}">
                <a16:creationId xmlns:a16="http://schemas.microsoft.com/office/drawing/2014/main" id="{765EDF98-9955-FBD1-43C9-653D81B3058F}"/>
              </a:ext>
            </a:extLst>
          </p:cNvPr>
          <p:cNvGrpSpPr/>
          <p:nvPr/>
        </p:nvGrpSpPr>
        <p:grpSpPr>
          <a:xfrm>
            <a:off x="7968346" y="5186654"/>
            <a:ext cx="2351135" cy="360000"/>
            <a:chOff x="588263" y="2657420"/>
            <a:chExt cx="2351135" cy="360000"/>
          </a:xfrm>
        </p:grpSpPr>
        <p:pic>
          <p:nvPicPr>
            <p:cNvPr id="28" name="Picture 27">
              <a:extLst>
                <a:ext uri="{FF2B5EF4-FFF2-40B4-BE49-F238E27FC236}">
                  <a16:creationId xmlns:a16="http://schemas.microsoft.com/office/drawing/2014/main" id="{BFCBEC03-B37F-AC51-96B1-B78718A562B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9" name="TextBox 28">
              <a:extLst>
                <a:ext uri="{FF2B5EF4-FFF2-40B4-BE49-F238E27FC236}">
                  <a16:creationId xmlns:a16="http://schemas.microsoft.com/office/drawing/2014/main" id="{AF1D7DBC-63B6-6A03-0417-82DEB8AE2617}"/>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0" name="Group 29">
            <a:extLst>
              <a:ext uri="{FF2B5EF4-FFF2-40B4-BE49-F238E27FC236}">
                <a16:creationId xmlns:a16="http://schemas.microsoft.com/office/drawing/2014/main" id="{2C4A5CAF-5744-0352-847D-93748625D429}"/>
              </a:ext>
            </a:extLst>
          </p:cNvPr>
          <p:cNvGrpSpPr/>
          <p:nvPr/>
        </p:nvGrpSpPr>
        <p:grpSpPr>
          <a:xfrm>
            <a:off x="846563" y="5198502"/>
            <a:ext cx="2351135" cy="360000"/>
            <a:chOff x="588263" y="2177588"/>
            <a:chExt cx="2351135" cy="360000"/>
          </a:xfrm>
        </p:grpSpPr>
        <p:pic>
          <p:nvPicPr>
            <p:cNvPr id="31" name="Picture 30">
              <a:extLst>
                <a:ext uri="{FF2B5EF4-FFF2-40B4-BE49-F238E27FC236}">
                  <a16:creationId xmlns:a16="http://schemas.microsoft.com/office/drawing/2014/main" id="{E67DEE1E-C286-89F4-F825-AC35B7660E8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33" name="TextBox 32">
              <a:extLst>
                <a:ext uri="{FF2B5EF4-FFF2-40B4-BE49-F238E27FC236}">
                  <a16:creationId xmlns:a16="http://schemas.microsoft.com/office/drawing/2014/main" id="{04A7AF6F-D4F3-C7A2-5996-F67D123678A0}"/>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9" name="Text Placeholder 44">
            <a:extLst>
              <a:ext uri="{FF2B5EF4-FFF2-40B4-BE49-F238E27FC236}">
                <a16:creationId xmlns:a16="http://schemas.microsoft.com/office/drawing/2014/main" id="{E0AF343C-EAAA-35CA-C5DD-5E2280E7D065}"/>
              </a:ext>
            </a:extLst>
          </p:cNvPr>
          <p:cNvSpPr txBox="1">
            <a:spLocks/>
          </p:cNvSpPr>
          <p:nvPr/>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Copilot Chat at </a:t>
            </a:r>
            <a:r>
              <a:rPr lang="en-US" noProof="0" dirty="0">
                <a:hlinkClick r:id="rId13"/>
              </a:rPr>
              <a:t>copilot.microsoft.com </a:t>
            </a:r>
            <a:r>
              <a:rPr lang="en-US" noProof="0" dirty="0"/>
              <a:t>or the Microsoft Copilot mobile app and set toggle to “Web”.</a:t>
            </a:r>
          </a:p>
          <a:p>
            <a:r>
              <a:rPr lang="en-US" baseline="30000" noProof="0" dirty="0"/>
              <a:t>2</a:t>
            </a:r>
            <a:r>
              <a:rPr lang="en-US" noProof="0" dirty="0"/>
              <a:t>Access Copilot Chat at </a:t>
            </a:r>
            <a:r>
              <a:rPr lang="en-US" noProof="0" dirty="0">
                <a:hlinkClick r:id="rId13"/>
              </a:rPr>
              <a:t>copilot.microsoft.com</a:t>
            </a:r>
            <a:r>
              <a:rPr lang="en-US" noProof="0" dirty="0"/>
              <a:t>, the Microsoft Copilot mobile app, or the Copilot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grpSp>
        <p:nvGrpSpPr>
          <p:cNvPr id="8" name="Group 7">
            <a:extLst>
              <a:ext uri="{FF2B5EF4-FFF2-40B4-BE49-F238E27FC236}">
                <a16:creationId xmlns:a16="http://schemas.microsoft.com/office/drawing/2014/main" id="{541DC611-6C24-C27B-19FF-7720B76E1713}"/>
              </a:ext>
            </a:extLst>
          </p:cNvPr>
          <p:cNvGrpSpPr/>
          <p:nvPr/>
        </p:nvGrpSpPr>
        <p:grpSpPr>
          <a:xfrm>
            <a:off x="4291104" y="2816011"/>
            <a:ext cx="2321472" cy="437396"/>
            <a:chOff x="3288531" y="5923194"/>
            <a:chExt cx="2321472" cy="437396"/>
          </a:xfrm>
        </p:grpSpPr>
        <p:pic>
          <p:nvPicPr>
            <p:cNvPr id="10" name="Picture 2" descr="Copilot Studio Generative AI pricing - Power Platform Community">
              <a:extLst>
                <a:ext uri="{FF2B5EF4-FFF2-40B4-BE49-F238E27FC236}">
                  <a16:creationId xmlns:a16="http://schemas.microsoft.com/office/drawing/2014/main" id="{D70FCC1C-B89D-3416-D171-1BFA5E2B6BAB}"/>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3288531" y="5923194"/>
              <a:ext cx="357866" cy="36576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FAF7CF86-71D6-982D-80F4-C2903517C137}"/>
                </a:ext>
                <a:ext uri="{C183D7F6-B498-43B3-948B-1728B52AA6E4}">
                  <adec:decorative xmlns:adec="http://schemas.microsoft.com/office/drawing/2017/decorative" val="0"/>
                </a:ext>
              </a:extLst>
            </p:cNvPr>
            <p:cNvSpPr txBox="1"/>
            <p:nvPr/>
          </p:nvSpPr>
          <p:spPr>
            <a:xfrm>
              <a:off x="3717819" y="5939962"/>
              <a:ext cx="1892184" cy="42062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SharePoint repository</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Tree>
    <p:extLst>
      <p:ext uri="{BB962C8B-B14F-4D97-AF65-F5344CB8AC3E}">
        <p14:creationId xmlns:p14="http://schemas.microsoft.com/office/powerpoint/2010/main" val="311288235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752F1-6CC1-FA1F-EC57-B8AD3E23495D}"/>
              </a:ext>
            </a:extLst>
          </p:cNvPr>
          <p:cNvSpPr>
            <a:spLocks noGrp="1"/>
          </p:cNvSpPr>
          <p:nvPr>
            <p:ph type="title"/>
          </p:nvPr>
        </p:nvSpPr>
        <p:spPr>
          <a:xfrm>
            <a:off x="584200" y="387766"/>
            <a:ext cx="5672544" cy="263149"/>
          </a:xfrm>
        </p:spPr>
        <p:txBody>
          <a:bodyPr/>
          <a:lstStyle/>
          <a:p>
            <a:r>
              <a:rPr lang="en-US" noProof="0">
                <a:solidFill>
                  <a:srgbClr val="0078D4"/>
                </a:solidFill>
              </a:rPr>
              <a:t>Insurance | </a:t>
            </a:r>
            <a:r>
              <a:rPr lang="en-US" noProof="0"/>
              <a:t>Create a quote</a:t>
            </a:r>
          </a:p>
        </p:txBody>
      </p:sp>
      <p:sp>
        <p:nvSpPr>
          <p:cNvPr id="4" name="Text Placeholder 3">
            <a:extLst>
              <a:ext uri="{FF2B5EF4-FFF2-40B4-BE49-F238E27FC236}">
                <a16:creationId xmlns:a16="http://schemas.microsoft.com/office/drawing/2014/main" id="{01C04358-5397-D4FB-3900-2D6DC97FDB77}"/>
              </a:ext>
            </a:extLst>
          </p:cNvPr>
          <p:cNvSpPr>
            <a:spLocks noGrp="1"/>
          </p:cNvSpPr>
          <p:nvPr>
            <p:ph type="body" sz="quarter" idx="11"/>
          </p:nvPr>
        </p:nvSpPr>
        <p:spPr>
          <a:xfrm>
            <a:off x="584200" y="1593881"/>
            <a:ext cx="2808000" cy="345600"/>
          </a:xfrm>
        </p:spPr>
        <p:txBody>
          <a:bodyPr/>
          <a:lstStyle/>
          <a:p>
            <a:r>
              <a:rPr lang="en-US" noProof="0"/>
              <a:t>1. Summarize and prioritize emails</a:t>
            </a:r>
          </a:p>
        </p:txBody>
      </p:sp>
      <p:sp>
        <p:nvSpPr>
          <p:cNvPr id="5" name="Text Placeholder 4">
            <a:extLst>
              <a:ext uri="{FF2B5EF4-FFF2-40B4-BE49-F238E27FC236}">
                <a16:creationId xmlns:a16="http://schemas.microsoft.com/office/drawing/2014/main" id="{21B7FE6E-D5AA-B966-41B4-2D1664244275}"/>
              </a:ext>
            </a:extLst>
          </p:cNvPr>
          <p:cNvSpPr>
            <a:spLocks noGrp="1"/>
          </p:cNvSpPr>
          <p:nvPr>
            <p:ph type="body" sz="quarter" idx="12"/>
          </p:nvPr>
        </p:nvSpPr>
        <p:spPr>
          <a:xfrm>
            <a:off x="2316020" y="4052218"/>
            <a:ext cx="2808000" cy="345600"/>
          </a:xfrm>
        </p:spPr>
        <p:txBody>
          <a:bodyPr/>
          <a:lstStyle/>
          <a:p>
            <a:r>
              <a:rPr lang="en-US" noProof="0"/>
              <a:t>5. Summarize and draft proposal</a:t>
            </a:r>
          </a:p>
        </p:txBody>
      </p:sp>
      <p:sp>
        <p:nvSpPr>
          <p:cNvPr id="6" name="Text Placeholder 5">
            <a:extLst>
              <a:ext uri="{FF2B5EF4-FFF2-40B4-BE49-F238E27FC236}">
                <a16:creationId xmlns:a16="http://schemas.microsoft.com/office/drawing/2014/main" id="{6FE774C9-0734-5A1A-5161-25A7D07EE4BA}"/>
              </a:ext>
            </a:extLst>
          </p:cNvPr>
          <p:cNvSpPr>
            <a:spLocks noGrp="1"/>
          </p:cNvSpPr>
          <p:nvPr>
            <p:ph type="body" sz="quarter" idx="13"/>
          </p:nvPr>
        </p:nvSpPr>
        <p:spPr>
          <a:xfrm>
            <a:off x="4047840" y="1593881"/>
            <a:ext cx="2808000" cy="345600"/>
          </a:xfrm>
        </p:spPr>
        <p:txBody>
          <a:bodyPr/>
          <a:lstStyle/>
          <a:p>
            <a:r>
              <a:rPr lang="en-US" noProof="0"/>
              <a:t>2. Conduct risk assessment</a:t>
            </a:r>
          </a:p>
        </p:txBody>
      </p:sp>
      <p:sp>
        <p:nvSpPr>
          <p:cNvPr id="7" name="Text Placeholder 6">
            <a:extLst>
              <a:ext uri="{FF2B5EF4-FFF2-40B4-BE49-F238E27FC236}">
                <a16:creationId xmlns:a16="http://schemas.microsoft.com/office/drawing/2014/main" id="{05461EC4-CF2B-A926-958B-A1DB81C8A69B}"/>
              </a:ext>
            </a:extLst>
          </p:cNvPr>
          <p:cNvSpPr>
            <a:spLocks noGrp="1"/>
          </p:cNvSpPr>
          <p:nvPr>
            <p:ph type="body" sz="quarter" idx="14"/>
          </p:nvPr>
        </p:nvSpPr>
        <p:spPr>
          <a:xfrm>
            <a:off x="5779660" y="4052218"/>
            <a:ext cx="2808000" cy="345600"/>
          </a:xfrm>
        </p:spPr>
        <p:txBody>
          <a:bodyPr/>
          <a:lstStyle/>
          <a:p>
            <a:r>
              <a:rPr lang="en-US" noProof="0"/>
              <a:t>4. Estimate replacement costs</a:t>
            </a:r>
          </a:p>
        </p:txBody>
      </p:sp>
      <p:sp>
        <p:nvSpPr>
          <p:cNvPr id="8" name="Text Placeholder 7">
            <a:extLst>
              <a:ext uri="{FF2B5EF4-FFF2-40B4-BE49-F238E27FC236}">
                <a16:creationId xmlns:a16="http://schemas.microsoft.com/office/drawing/2014/main" id="{CFA051C7-2C10-1C70-621E-14C862798259}"/>
              </a:ext>
            </a:extLst>
          </p:cNvPr>
          <p:cNvSpPr>
            <a:spLocks noGrp="1"/>
          </p:cNvSpPr>
          <p:nvPr>
            <p:ph type="body" sz="quarter" idx="15"/>
          </p:nvPr>
        </p:nvSpPr>
        <p:spPr>
          <a:xfrm>
            <a:off x="7511481" y="1593881"/>
            <a:ext cx="2808000" cy="345600"/>
          </a:xfrm>
        </p:spPr>
        <p:txBody>
          <a:bodyPr/>
          <a:lstStyle/>
          <a:p>
            <a:r>
              <a:rPr lang="en-US" noProof="0"/>
              <a:t>3. Understand the customer</a:t>
            </a:r>
          </a:p>
        </p:txBody>
      </p:sp>
      <p:sp>
        <p:nvSpPr>
          <p:cNvPr id="9" name="Text Placeholder 8">
            <a:extLst>
              <a:ext uri="{FF2B5EF4-FFF2-40B4-BE49-F238E27FC236}">
                <a16:creationId xmlns:a16="http://schemas.microsoft.com/office/drawing/2014/main" id="{1D8693EE-5D6E-B27D-F079-B73507F24838}"/>
              </a:ext>
            </a:extLst>
          </p:cNvPr>
          <p:cNvSpPr>
            <a:spLocks noGrp="1"/>
          </p:cNvSpPr>
          <p:nvPr>
            <p:ph type="body" sz="quarter" idx="17"/>
          </p:nvPr>
        </p:nvSpPr>
        <p:spPr>
          <a:xfrm>
            <a:off x="6519107" y="521099"/>
            <a:ext cx="3599821" cy="169277"/>
          </a:xfrm>
        </p:spPr>
        <p:txBody>
          <a:bodyPr/>
          <a:lstStyle/>
          <a:p>
            <a:r>
              <a:rPr lang="en-US" noProof="0"/>
              <a:t>Microsoft 365 Copilot and Copilot Studio</a:t>
            </a:r>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8"/>
          </p:nvPr>
        </p:nvSpPr>
        <p:spPr>
          <a:xfrm>
            <a:off x="584200" y="2032188"/>
            <a:ext cx="2808000" cy="626701"/>
          </a:xfrm>
        </p:spPr>
        <p:txBody>
          <a:bodyPr/>
          <a:lstStyle/>
          <a:p>
            <a:r>
              <a:rPr lang="en-US" noProof="0"/>
              <a:t>Insurance underwriters receive large amounts of emails.  Responding quickly to critical issues and requests for quotes helps improve customer satisfaction and can increase revenue. </a:t>
            </a:r>
          </a:p>
        </p:txBody>
      </p:sp>
      <p:sp>
        <p:nvSpPr>
          <p:cNvPr id="10" name="Text Placeholder 9">
            <a:extLst>
              <a:ext uri="{FF2B5EF4-FFF2-40B4-BE49-F238E27FC236}">
                <a16:creationId xmlns:a16="http://schemas.microsoft.com/office/drawing/2014/main" id="{6561960D-3F6C-DEAC-3BF8-38BC50D21DE3}"/>
              </a:ext>
            </a:extLst>
          </p:cNvPr>
          <p:cNvSpPr>
            <a:spLocks noGrp="1"/>
          </p:cNvSpPr>
          <p:nvPr>
            <p:ph type="body" sz="quarter" idx="19"/>
          </p:nvPr>
        </p:nvSpPr>
        <p:spPr>
          <a:xfrm>
            <a:off x="4047840" y="2032188"/>
            <a:ext cx="2808000" cy="626701"/>
          </a:xfrm>
        </p:spPr>
        <p:txBody>
          <a:bodyPr/>
          <a:lstStyle/>
          <a:p>
            <a:r>
              <a:rPr lang="en-US" noProof="0"/>
              <a:t>One of the emails is a request for a quote for a new commercial real estate property and requires a risk assessment of the property across key risk dimensions. </a:t>
            </a:r>
          </a:p>
        </p:txBody>
      </p:sp>
      <p:sp>
        <p:nvSpPr>
          <p:cNvPr id="11" name="Text Placeholder 10">
            <a:extLst>
              <a:ext uri="{FF2B5EF4-FFF2-40B4-BE49-F238E27FC236}">
                <a16:creationId xmlns:a16="http://schemas.microsoft.com/office/drawing/2014/main" id="{392573F3-386E-EAF2-F5CF-0EE01C54652C}"/>
              </a:ext>
            </a:extLst>
          </p:cNvPr>
          <p:cNvSpPr>
            <a:spLocks noGrp="1"/>
          </p:cNvSpPr>
          <p:nvPr>
            <p:ph type="body" sz="quarter" idx="20"/>
          </p:nvPr>
        </p:nvSpPr>
        <p:spPr>
          <a:xfrm>
            <a:off x="7511481" y="2032188"/>
            <a:ext cx="2808000" cy="626701"/>
          </a:xfrm>
        </p:spPr>
        <p:txBody>
          <a:bodyPr/>
          <a:lstStyle/>
          <a:p>
            <a:r>
              <a:rPr lang="en-US" noProof="0"/>
              <a:t>In addition to gathering property risk, the underwriter also provides customer information and history including other policies, history of compliance, fraudulent claims, etc. </a:t>
            </a:r>
          </a:p>
        </p:txBody>
      </p:sp>
      <p:sp>
        <p:nvSpPr>
          <p:cNvPr id="12" name="Text Placeholder 11">
            <a:extLst>
              <a:ext uri="{FF2B5EF4-FFF2-40B4-BE49-F238E27FC236}">
                <a16:creationId xmlns:a16="http://schemas.microsoft.com/office/drawing/2014/main" id="{36095E57-D4B6-B838-A999-9BB7C137A655}"/>
              </a:ext>
            </a:extLst>
          </p:cNvPr>
          <p:cNvSpPr>
            <a:spLocks noGrp="1"/>
          </p:cNvSpPr>
          <p:nvPr>
            <p:ph type="body" sz="quarter" idx="21"/>
          </p:nvPr>
        </p:nvSpPr>
        <p:spPr>
          <a:xfrm>
            <a:off x="584200" y="3208260"/>
            <a:ext cx="2808000" cy="626701"/>
          </a:xfrm>
        </p:spPr>
        <p:txBody>
          <a:bodyPr/>
          <a:lstStyle/>
          <a:p>
            <a:r>
              <a:rPr lang="en-US" noProof="0"/>
              <a:t>Benefit: </a:t>
            </a:r>
            <a:r>
              <a:rPr lang="en-US" b="1" noProof="0"/>
              <a:t>Summarize and prioritize </a:t>
            </a:r>
            <a:r>
              <a:rPr lang="en-US" noProof="0"/>
              <a:t>emails received that require attention and look deeper into the emails that are most urgent. </a:t>
            </a:r>
          </a:p>
        </p:txBody>
      </p:sp>
      <p:sp>
        <p:nvSpPr>
          <p:cNvPr id="13" name="Text Placeholder 12">
            <a:extLst>
              <a:ext uri="{FF2B5EF4-FFF2-40B4-BE49-F238E27FC236}">
                <a16:creationId xmlns:a16="http://schemas.microsoft.com/office/drawing/2014/main" id="{B0243AC1-F7E4-F8BA-7BED-84EA4884E606}"/>
              </a:ext>
            </a:extLst>
          </p:cNvPr>
          <p:cNvSpPr>
            <a:spLocks noGrp="1"/>
          </p:cNvSpPr>
          <p:nvPr>
            <p:ph type="body" sz="quarter" idx="22"/>
          </p:nvPr>
        </p:nvSpPr>
        <p:spPr>
          <a:xfrm>
            <a:off x="2316020" y="5641938"/>
            <a:ext cx="2808000" cy="626701"/>
          </a:xfrm>
        </p:spPr>
        <p:txBody>
          <a:bodyPr/>
          <a:lstStyle/>
          <a:p>
            <a:r>
              <a:rPr lang="en-US" noProof="0"/>
              <a:t>Benefit: </a:t>
            </a:r>
            <a:r>
              <a:rPr lang="en-US" b="1" noProof="0"/>
              <a:t>Use Copilot to summarize and draft an email response </a:t>
            </a:r>
            <a:r>
              <a:rPr lang="en-US" noProof="0"/>
              <a:t>including background information and justification for the decision. </a:t>
            </a:r>
          </a:p>
        </p:txBody>
      </p:sp>
      <p:sp>
        <p:nvSpPr>
          <p:cNvPr id="14" name="Text Placeholder 13">
            <a:extLst>
              <a:ext uri="{FF2B5EF4-FFF2-40B4-BE49-F238E27FC236}">
                <a16:creationId xmlns:a16="http://schemas.microsoft.com/office/drawing/2014/main" id="{F3F7864D-3473-3E2D-08E0-C312C42A855E}"/>
              </a:ext>
            </a:extLst>
          </p:cNvPr>
          <p:cNvSpPr>
            <a:spLocks noGrp="1"/>
          </p:cNvSpPr>
          <p:nvPr>
            <p:ph type="body" sz="quarter" idx="23"/>
          </p:nvPr>
        </p:nvSpPr>
        <p:spPr>
          <a:xfrm>
            <a:off x="4047840" y="3208260"/>
            <a:ext cx="2808000" cy="626701"/>
          </a:xfrm>
        </p:spPr>
        <p:txBody>
          <a:bodyPr>
            <a:normAutofit lnSpcReduction="10000"/>
          </a:bodyPr>
          <a:lstStyle/>
          <a:p>
            <a:r>
              <a:rPr lang="en-US" noProof="0"/>
              <a:t>Benefit: </a:t>
            </a:r>
            <a:r>
              <a:rPr lang="en-US" b="1" noProof="0"/>
              <a:t>Run a risk assessment using in house risk assessment and insights tool </a:t>
            </a:r>
            <a:r>
              <a:rPr lang="en-US" noProof="0"/>
              <a:t>to summarize the insurers risk on the property address in the email and summarize the risk within Copilot.</a:t>
            </a:r>
          </a:p>
        </p:txBody>
      </p:sp>
      <p:sp>
        <p:nvSpPr>
          <p:cNvPr id="15" name="Text Placeholder 14">
            <a:extLst>
              <a:ext uri="{FF2B5EF4-FFF2-40B4-BE49-F238E27FC236}">
                <a16:creationId xmlns:a16="http://schemas.microsoft.com/office/drawing/2014/main" id="{0BB6C331-8831-96D8-0244-1D2B79701155}"/>
              </a:ext>
            </a:extLst>
          </p:cNvPr>
          <p:cNvSpPr>
            <a:spLocks noGrp="1"/>
          </p:cNvSpPr>
          <p:nvPr>
            <p:ph type="body" sz="quarter" idx="24"/>
          </p:nvPr>
        </p:nvSpPr>
        <p:spPr>
          <a:xfrm>
            <a:off x="5779660" y="5641938"/>
            <a:ext cx="2808000" cy="626701"/>
          </a:xfrm>
        </p:spPr>
        <p:txBody>
          <a:bodyPr/>
          <a:lstStyle/>
          <a:p>
            <a:r>
              <a:rPr lang="en-US" noProof="0"/>
              <a:t>Benefit: </a:t>
            </a:r>
            <a:r>
              <a:rPr lang="en-US" b="1" noProof="0"/>
              <a:t>Create estimate for replacement costs in Copilot </a:t>
            </a:r>
            <a:r>
              <a:rPr lang="en-US" noProof="0"/>
              <a:t>using the insurance company’s estimator app for building quotes and historical estimates. </a:t>
            </a:r>
          </a:p>
        </p:txBody>
      </p:sp>
      <p:sp>
        <p:nvSpPr>
          <p:cNvPr id="16" name="Text Placeholder 15">
            <a:extLst>
              <a:ext uri="{FF2B5EF4-FFF2-40B4-BE49-F238E27FC236}">
                <a16:creationId xmlns:a16="http://schemas.microsoft.com/office/drawing/2014/main" id="{C767B3FD-67D4-E745-22B9-A74EA49B6F28}"/>
              </a:ext>
            </a:extLst>
          </p:cNvPr>
          <p:cNvSpPr>
            <a:spLocks noGrp="1"/>
          </p:cNvSpPr>
          <p:nvPr>
            <p:ph type="body" sz="quarter" idx="25"/>
          </p:nvPr>
        </p:nvSpPr>
        <p:spPr>
          <a:xfrm>
            <a:off x="7511481" y="3111827"/>
            <a:ext cx="2808000" cy="849667"/>
          </a:xfrm>
        </p:spPr>
        <p:txBody>
          <a:bodyPr>
            <a:normAutofit/>
          </a:bodyPr>
          <a:lstStyle/>
          <a:p>
            <a:r>
              <a:rPr lang="en-US" noProof="0"/>
              <a:t>Benefit: </a:t>
            </a:r>
            <a:r>
              <a:rPr lang="en-US" b="1" noProof="0"/>
              <a:t>Copilot provides a historical summary of the customer </a:t>
            </a:r>
            <a:r>
              <a:rPr lang="en-US" noProof="0"/>
              <a:t>by extracting the customer's name from original email, sending to insurance history app, and providing a summary of existing properties for review. </a:t>
            </a:r>
          </a:p>
        </p:txBody>
      </p:sp>
      <p:sp>
        <p:nvSpPr>
          <p:cNvPr id="17" name="Text Placeholder 16">
            <a:extLst>
              <a:ext uri="{FF2B5EF4-FFF2-40B4-BE49-F238E27FC236}">
                <a16:creationId xmlns:a16="http://schemas.microsoft.com/office/drawing/2014/main" id="{72063402-6D47-EBAB-E383-DF5FE3B7F5C4}"/>
              </a:ext>
            </a:extLst>
          </p:cNvPr>
          <p:cNvSpPr>
            <a:spLocks noGrp="1"/>
          </p:cNvSpPr>
          <p:nvPr>
            <p:ph type="body" sz="quarter" idx="27"/>
          </p:nvPr>
        </p:nvSpPr>
        <p:spPr>
          <a:xfrm>
            <a:off x="2316020" y="4488366"/>
            <a:ext cx="2808000" cy="626701"/>
          </a:xfrm>
        </p:spPr>
        <p:txBody>
          <a:bodyPr/>
          <a:lstStyle/>
          <a:p>
            <a:r>
              <a:rPr lang="en-US" noProof="0"/>
              <a:t>Summarize the information collected from each system for the property to create a risk assessment analysis and recommended quote. </a:t>
            </a:r>
          </a:p>
        </p:txBody>
      </p:sp>
      <p:sp>
        <p:nvSpPr>
          <p:cNvPr id="18" name="Text Placeholder 17">
            <a:extLst>
              <a:ext uri="{FF2B5EF4-FFF2-40B4-BE49-F238E27FC236}">
                <a16:creationId xmlns:a16="http://schemas.microsoft.com/office/drawing/2014/main" id="{D1074082-2C65-4767-737E-EDE94BADBD02}"/>
              </a:ext>
            </a:extLst>
          </p:cNvPr>
          <p:cNvSpPr>
            <a:spLocks noGrp="1"/>
          </p:cNvSpPr>
          <p:nvPr>
            <p:ph type="body" sz="quarter" idx="28"/>
          </p:nvPr>
        </p:nvSpPr>
        <p:spPr>
          <a:xfrm>
            <a:off x="5779660" y="4488366"/>
            <a:ext cx="2808000" cy="626701"/>
          </a:xfrm>
        </p:spPr>
        <p:txBody>
          <a:bodyPr/>
          <a:lstStyle/>
          <a:p>
            <a:r>
              <a:rPr lang="en-US" noProof="0"/>
              <a:t>Understand what the replacement cost would be for the building based on parameters such as location, age, floor space, etc. </a:t>
            </a:r>
          </a:p>
        </p:txBody>
      </p:sp>
      <p:sp>
        <p:nvSpPr>
          <p:cNvPr id="19" name="Text Placeholder 18">
            <a:extLst>
              <a:ext uri="{FF2B5EF4-FFF2-40B4-BE49-F238E27FC236}">
                <a16:creationId xmlns:a16="http://schemas.microsoft.com/office/drawing/2014/main" id="{FBD463AC-E115-8219-6920-DF5E3FC83A1A}"/>
              </a:ext>
            </a:extLst>
          </p:cNvPr>
          <p:cNvSpPr>
            <a:spLocks noGrp="1"/>
          </p:cNvSpPr>
          <p:nvPr>
            <p:ph type="body" sz="quarter" idx="30"/>
          </p:nvPr>
        </p:nvSpPr>
        <p:spPr>
          <a:xfrm>
            <a:off x="10430234" y="521099"/>
            <a:ext cx="1456966" cy="175614"/>
          </a:xfrm>
        </p:spPr>
        <p:txBody>
          <a:bodyPr/>
          <a:lstStyle/>
          <a:p>
            <a:r>
              <a:rPr lang="en-US" noProof="0"/>
              <a:t>Extend</a:t>
            </a:r>
          </a:p>
        </p:txBody>
      </p:sp>
      <p:sp>
        <p:nvSpPr>
          <p:cNvPr id="81" name="Text Placeholder 80">
            <a:extLst>
              <a:ext uri="{FF2B5EF4-FFF2-40B4-BE49-F238E27FC236}">
                <a16:creationId xmlns:a16="http://schemas.microsoft.com/office/drawing/2014/main" id="{A7711052-463C-501D-B52A-83DEF84297C9}"/>
              </a:ext>
            </a:extLst>
          </p:cNvPr>
          <p:cNvSpPr>
            <a:spLocks noGrp="1"/>
          </p:cNvSpPr>
          <p:nvPr>
            <p:ph type="body" sz="quarter" idx="38"/>
          </p:nvPr>
        </p:nvSpPr>
        <p:spPr>
          <a:solidFill>
            <a:srgbClr val="0070C0"/>
          </a:solidFill>
        </p:spPr>
        <p:txBody>
          <a:bodyPr/>
          <a:lstStyle/>
          <a:p>
            <a:endParaRPr lang="en-US" noProof="0"/>
          </a:p>
        </p:txBody>
      </p:sp>
      <p:sp>
        <p:nvSpPr>
          <p:cNvPr id="82" name="Text Placeholder 81">
            <a:extLst>
              <a:ext uri="{FF2B5EF4-FFF2-40B4-BE49-F238E27FC236}">
                <a16:creationId xmlns:a16="http://schemas.microsoft.com/office/drawing/2014/main" id="{A4E0364D-72EC-7608-F44C-B5DF9F5322CE}"/>
              </a:ext>
            </a:extLst>
          </p:cNvPr>
          <p:cNvSpPr>
            <a:spLocks noGrp="1"/>
          </p:cNvSpPr>
          <p:nvPr>
            <p:ph type="body" sz="quarter" idx="39"/>
          </p:nvPr>
        </p:nvSpPr>
        <p:spPr>
          <a:solidFill>
            <a:srgbClr val="0070C0"/>
          </a:solidFill>
        </p:spPr>
        <p:txBody>
          <a:bodyPr/>
          <a:lstStyle/>
          <a:p>
            <a:endParaRPr lang="en-US" noProof="0"/>
          </a:p>
        </p:txBody>
      </p:sp>
      <p:sp>
        <p:nvSpPr>
          <p:cNvPr id="83" name="Text Placeholder 82">
            <a:extLst>
              <a:ext uri="{FF2B5EF4-FFF2-40B4-BE49-F238E27FC236}">
                <a16:creationId xmlns:a16="http://schemas.microsoft.com/office/drawing/2014/main" id="{2A8C5BCB-82E2-9B80-82A0-A4F457BA26F8}"/>
              </a:ext>
            </a:extLst>
          </p:cNvPr>
          <p:cNvSpPr>
            <a:spLocks noGrp="1"/>
          </p:cNvSpPr>
          <p:nvPr>
            <p:ph type="body" sz="quarter" idx="40"/>
          </p:nvPr>
        </p:nvSpPr>
        <p:spPr>
          <a:solidFill>
            <a:srgbClr val="0078D4"/>
          </a:solidFill>
        </p:spPr>
        <p:txBody>
          <a:bodyPr/>
          <a:lstStyle/>
          <a:p>
            <a:endParaRPr lang="en-US" noProof="0"/>
          </a:p>
        </p:txBody>
      </p:sp>
      <p:grpSp>
        <p:nvGrpSpPr>
          <p:cNvPr id="78" name="Group 77">
            <a:extLst>
              <a:ext uri="{FF2B5EF4-FFF2-40B4-BE49-F238E27FC236}">
                <a16:creationId xmlns:a16="http://schemas.microsoft.com/office/drawing/2014/main" id="{5306D5E2-8021-A39B-00C0-FDA6E695B7B8}"/>
              </a:ext>
            </a:extLst>
          </p:cNvPr>
          <p:cNvGrpSpPr/>
          <p:nvPr/>
        </p:nvGrpSpPr>
        <p:grpSpPr>
          <a:xfrm>
            <a:off x="2820724" y="5221407"/>
            <a:ext cx="1893811" cy="360000"/>
            <a:chOff x="588263" y="1697756"/>
            <a:chExt cx="1893811" cy="360000"/>
          </a:xfrm>
        </p:grpSpPr>
        <p:pic>
          <p:nvPicPr>
            <p:cNvPr id="79" name="Picture 78">
              <a:extLst>
                <a:ext uri="{FF2B5EF4-FFF2-40B4-BE49-F238E27FC236}">
                  <a16:creationId xmlns:a16="http://schemas.microsoft.com/office/drawing/2014/main" id="{0F8034F3-8296-E324-1557-602E80297D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80" name="TextBox 79">
              <a:extLst>
                <a:ext uri="{FF2B5EF4-FFF2-40B4-BE49-F238E27FC236}">
                  <a16:creationId xmlns:a16="http://schemas.microsoft.com/office/drawing/2014/main" id="{EE567609-E3B8-4D18-A74F-6CC9328E47D8}"/>
                </a:ext>
                <a:ext uri="{C183D7F6-B498-43B3-948B-1728B52AA6E4}">
                  <adec:decorative xmlns:adec="http://schemas.microsoft.com/office/drawing/2017/decorative" val="0"/>
                </a:ext>
              </a:extLst>
            </p:cNvPr>
            <p:cNvSpPr txBox="1"/>
            <p:nvPr/>
          </p:nvSpPr>
          <p:spPr>
            <a:xfrm>
              <a:off x="1047213" y="1793118"/>
              <a:ext cx="1434861" cy="169277"/>
            </a:xfrm>
            <a:prstGeom prst="rect">
              <a:avLst/>
            </a:prstGeom>
            <a:noFill/>
          </p:spPr>
          <p:txBody>
            <a:bodyPr wrap="square" lIns="0" tIns="0" rIns="0" bIns="0" rtlCol="0" anchor="ctr">
              <a:spAutoFit/>
            </a:bodyPr>
            <a:lstStyle/>
            <a:p>
              <a:pPr marR="0" lvl="0" indent="0" defTabSz="914367" fontAlgn="auto">
                <a:lnSpc>
                  <a:spcPct val="100000"/>
                </a:lnSpc>
                <a:spcBef>
                  <a:spcPts val="0"/>
                </a:spcBef>
                <a:spcAft>
                  <a:spcPts val="0"/>
                </a:spcAft>
                <a:buClrTx/>
                <a:buSzTx/>
                <a:buFontTx/>
                <a:buNone/>
                <a:tabLst/>
                <a:defRPr/>
              </a:pPr>
              <a:r>
                <a:rPr lang="en-US" sz="1100" noProof="0">
                  <a:solidFill>
                    <a:prstClr val="black"/>
                  </a:solidFill>
                  <a:latin typeface="Segoe UI Semibold"/>
                </a:rPr>
                <a:t>Copilot in Outlook</a:t>
              </a:r>
            </a:p>
          </p:txBody>
        </p:sp>
      </p:grpSp>
      <p:pic>
        <p:nvPicPr>
          <p:cNvPr id="20" name="Picture 19">
            <a:extLst>
              <a:ext uri="{FF2B5EF4-FFF2-40B4-BE49-F238E27FC236}">
                <a16:creationId xmlns:a16="http://schemas.microsoft.com/office/drawing/2014/main" id="{A979999A-56D5-B357-26C0-B49997A414B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959481" y="4303886"/>
            <a:ext cx="2232519" cy="2554114"/>
          </a:xfrm>
          <a:prstGeom prst="rect">
            <a:avLst/>
          </a:prstGeom>
        </p:spPr>
      </p:pic>
      <p:sp>
        <p:nvSpPr>
          <p:cNvPr id="22" name="Rectangle: Rounded Corners 6">
            <a:extLst>
              <a:ext uri="{FF2B5EF4-FFF2-40B4-BE49-F238E27FC236}">
                <a16:creationId xmlns:a16="http://schemas.microsoft.com/office/drawing/2014/main" id="{3A45E064-B2B9-CBCF-3096-B7E267D91020}"/>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3" name="Group 22">
            <a:extLst>
              <a:ext uri="{FF2B5EF4-FFF2-40B4-BE49-F238E27FC236}">
                <a16:creationId xmlns:a16="http://schemas.microsoft.com/office/drawing/2014/main" id="{92FFD29C-618A-6B33-1785-27DFAE38A2C1}"/>
              </a:ext>
            </a:extLst>
          </p:cNvPr>
          <p:cNvGrpSpPr/>
          <p:nvPr/>
        </p:nvGrpSpPr>
        <p:grpSpPr>
          <a:xfrm>
            <a:off x="1624328" y="1132756"/>
            <a:ext cx="1332000" cy="216000"/>
            <a:chOff x="1198144" y="862657"/>
            <a:chExt cx="1332000" cy="216000"/>
          </a:xfrm>
        </p:grpSpPr>
        <p:sp>
          <p:nvSpPr>
            <p:cNvPr id="24" name="Rectangle: Rounded Corners 6">
              <a:extLst>
                <a:ext uri="{FF2B5EF4-FFF2-40B4-BE49-F238E27FC236}">
                  <a16:creationId xmlns:a16="http://schemas.microsoft.com/office/drawing/2014/main" id="{4862BE97-8544-FA24-D99A-8755A86B38FB}"/>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Manage risk</a:t>
              </a:r>
            </a:p>
          </p:txBody>
        </p:sp>
        <p:pic>
          <p:nvPicPr>
            <p:cNvPr id="25" name="Graphic 24">
              <a:extLst>
                <a:ext uri="{FF2B5EF4-FFF2-40B4-BE49-F238E27FC236}">
                  <a16:creationId xmlns:a16="http://schemas.microsoft.com/office/drawing/2014/main" id="{0CAECD72-5536-86C9-2265-7E0C3AAAC3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44929" y="898657"/>
              <a:ext cx="144000" cy="144000"/>
            </a:xfrm>
            <a:prstGeom prst="rect">
              <a:avLst/>
            </a:prstGeom>
          </p:spPr>
        </p:pic>
      </p:grpSp>
      <p:sp>
        <p:nvSpPr>
          <p:cNvPr id="32" name="Rectangle: Rounded Corners 6">
            <a:extLst>
              <a:ext uri="{FF2B5EF4-FFF2-40B4-BE49-F238E27FC236}">
                <a16:creationId xmlns:a16="http://schemas.microsoft.com/office/drawing/2014/main" id="{960E6D7E-668A-E1B9-2051-A1D2308A8A82}"/>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3" name="Group 32">
            <a:extLst>
              <a:ext uri="{FF2B5EF4-FFF2-40B4-BE49-F238E27FC236}">
                <a16:creationId xmlns:a16="http://schemas.microsoft.com/office/drawing/2014/main" id="{1D1C6DE7-FC12-4707-E70A-1A6577BB12D8}"/>
              </a:ext>
            </a:extLst>
          </p:cNvPr>
          <p:cNvGrpSpPr/>
          <p:nvPr/>
        </p:nvGrpSpPr>
        <p:grpSpPr>
          <a:xfrm>
            <a:off x="7523373" y="1127774"/>
            <a:ext cx="1260000" cy="216000"/>
            <a:chOff x="1194743" y="1140160"/>
            <a:chExt cx="1260000" cy="216000"/>
          </a:xfrm>
        </p:grpSpPr>
        <p:sp>
          <p:nvSpPr>
            <p:cNvPr id="34" name="Rectangle: Rounded Corners 6">
              <a:extLst>
                <a:ext uri="{FF2B5EF4-FFF2-40B4-BE49-F238E27FC236}">
                  <a16:creationId xmlns:a16="http://schemas.microsoft.com/office/drawing/2014/main" id="{66EE3276-A659-AC1D-8E82-1175BD269BDA}"/>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35" name="Graphic 34">
              <a:extLst>
                <a:ext uri="{FF2B5EF4-FFF2-40B4-BE49-F238E27FC236}">
                  <a16:creationId xmlns:a16="http://schemas.microsoft.com/office/drawing/2014/main" id="{42743A37-7D50-9B90-3981-CBA07263BE5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41527" y="1176160"/>
              <a:ext cx="144000" cy="144000"/>
            </a:xfrm>
            <a:prstGeom prst="rect">
              <a:avLst/>
            </a:prstGeom>
          </p:spPr>
        </p:pic>
      </p:grpSp>
      <p:grpSp>
        <p:nvGrpSpPr>
          <p:cNvPr id="36" name="Group 35">
            <a:extLst>
              <a:ext uri="{FF2B5EF4-FFF2-40B4-BE49-F238E27FC236}">
                <a16:creationId xmlns:a16="http://schemas.microsoft.com/office/drawing/2014/main" id="{E65060E9-E087-5C08-2F7E-468DDABB3500}"/>
              </a:ext>
            </a:extLst>
          </p:cNvPr>
          <p:cNvGrpSpPr/>
          <p:nvPr/>
        </p:nvGrpSpPr>
        <p:grpSpPr>
          <a:xfrm>
            <a:off x="8868697" y="1127774"/>
            <a:ext cx="1260000" cy="216000"/>
            <a:chOff x="1194743" y="1140160"/>
            <a:chExt cx="1260000" cy="216000"/>
          </a:xfrm>
        </p:grpSpPr>
        <p:sp>
          <p:nvSpPr>
            <p:cNvPr id="37" name="Rectangle: Rounded Corners 6">
              <a:extLst>
                <a:ext uri="{FF2B5EF4-FFF2-40B4-BE49-F238E27FC236}">
                  <a16:creationId xmlns:a16="http://schemas.microsoft.com/office/drawing/2014/main" id="{C2D51488-EB7F-720B-6350-68D9DF9C1C71}"/>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Cost savings</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38" name="Graphic 37">
              <a:extLst>
                <a:ext uri="{FF2B5EF4-FFF2-40B4-BE49-F238E27FC236}">
                  <a16:creationId xmlns:a16="http://schemas.microsoft.com/office/drawing/2014/main" id="{A2F96D00-9169-81D6-DF8C-C572541A624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41527" y="1176160"/>
              <a:ext cx="144000" cy="144000"/>
            </a:xfrm>
            <a:prstGeom prst="rect">
              <a:avLst/>
            </a:prstGeom>
          </p:spPr>
        </p:pic>
      </p:grpSp>
      <p:grpSp>
        <p:nvGrpSpPr>
          <p:cNvPr id="21" name="Group 20">
            <a:extLst>
              <a:ext uri="{FF2B5EF4-FFF2-40B4-BE49-F238E27FC236}">
                <a16:creationId xmlns:a16="http://schemas.microsoft.com/office/drawing/2014/main" id="{232AD722-5774-318D-171F-FA3121A2C5CE}"/>
              </a:ext>
            </a:extLst>
          </p:cNvPr>
          <p:cNvGrpSpPr/>
          <p:nvPr/>
        </p:nvGrpSpPr>
        <p:grpSpPr>
          <a:xfrm>
            <a:off x="1236594" y="2753575"/>
            <a:ext cx="1446315" cy="360000"/>
            <a:chOff x="588263" y="1217924"/>
            <a:chExt cx="1446315" cy="360000"/>
          </a:xfrm>
        </p:grpSpPr>
        <p:pic>
          <p:nvPicPr>
            <p:cNvPr id="40" name="Picture 39" descr="Zip Co logo SVG free download, id: 101874 - Brandlogos.net">
              <a:hlinkClick r:id="rId9"/>
              <a:extLst>
                <a:ext uri="{FF2B5EF4-FFF2-40B4-BE49-F238E27FC236}">
                  <a16:creationId xmlns:a16="http://schemas.microsoft.com/office/drawing/2014/main" id="{FAACE6E8-A97A-E6DA-F451-14E95E8C364F}"/>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1" name="TextBox 40">
              <a:extLst>
                <a:ext uri="{FF2B5EF4-FFF2-40B4-BE49-F238E27FC236}">
                  <a16:creationId xmlns:a16="http://schemas.microsoft.com/office/drawing/2014/main" id="{3DC6FF2D-E31A-ABED-0D14-B1C89E29471C}"/>
                </a:ext>
                <a:ext uri="{C183D7F6-B498-43B3-948B-1728B52AA6E4}">
                  <adec:decorative xmlns:adec="http://schemas.microsoft.com/office/drawing/2017/decorative" val="0"/>
                </a:ext>
              </a:extLst>
            </p:cNvPr>
            <p:cNvSpPr txBox="1"/>
            <p:nvPr/>
          </p:nvSpPr>
          <p:spPr>
            <a:xfrm>
              <a:off x="1047213" y="1313286"/>
              <a:ext cx="987365"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lang="en-US" sz="1100" baseline="30000" noProof="0" dirty="0">
                  <a:solidFill>
                    <a:prstClr val="black"/>
                  </a:solidFill>
                  <a:latin typeface="Segoe UI Semibold"/>
                </a:rPr>
                <a:t>2</a:t>
              </a:r>
              <a:endParaRPr lang="en-US" sz="1100" noProof="0" dirty="0">
                <a:solidFill>
                  <a:prstClr val="black"/>
                </a:solidFill>
                <a:latin typeface="Segoe UI Semibold"/>
              </a:endParaRPr>
            </a:p>
          </p:txBody>
        </p:sp>
      </p:grpSp>
      <p:sp>
        <p:nvSpPr>
          <p:cNvPr id="26" name="Graphic 2">
            <a:hlinkClick r:id="rId11"/>
            <a:extLst>
              <a:ext uri="{FF2B5EF4-FFF2-40B4-BE49-F238E27FC236}">
                <a16:creationId xmlns:a16="http://schemas.microsoft.com/office/drawing/2014/main" id="{A9E33760-CCF3-D64E-7303-8803DE82B460}"/>
              </a:ext>
            </a:extLst>
          </p:cNvPr>
          <p:cNvSpPr/>
          <p:nvPr/>
        </p:nvSpPr>
        <p:spPr>
          <a:xfrm>
            <a:off x="3656351" y="435966"/>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
        <p:nvSpPr>
          <p:cNvPr id="29" name="Text Placeholder 44">
            <a:extLst>
              <a:ext uri="{FF2B5EF4-FFF2-40B4-BE49-F238E27FC236}">
                <a16:creationId xmlns:a16="http://schemas.microsoft.com/office/drawing/2014/main" id="{4978E05F-45AA-7CD4-7664-97153AC946F7}"/>
              </a:ext>
            </a:extLst>
          </p:cNvPr>
          <p:cNvSpPr txBox="1">
            <a:spLocks/>
          </p:cNvSpPr>
          <p:nvPr/>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Copilot Chat at </a:t>
            </a:r>
            <a:r>
              <a:rPr lang="en-US" noProof="0" dirty="0">
                <a:hlinkClick r:id="rId12"/>
              </a:rPr>
              <a:t>copilot.microsoft.com </a:t>
            </a:r>
            <a:r>
              <a:rPr lang="en-US" noProof="0" dirty="0"/>
              <a:t>or the Microsoft Copilot mobile app and set toggle to “Web”.</a:t>
            </a:r>
          </a:p>
          <a:p>
            <a:r>
              <a:rPr lang="en-US" baseline="30000" noProof="0" dirty="0"/>
              <a:t>2</a:t>
            </a:r>
            <a:r>
              <a:rPr lang="en-US" noProof="0" dirty="0"/>
              <a:t>Access Copilot Chat at </a:t>
            </a:r>
            <a:r>
              <a:rPr lang="en-US" noProof="0" dirty="0">
                <a:hlinkClick r:id="rId12"/>
              </a:rPr>
              <a:t>copilot.microsoft.com</a:t>
            </a:r>
            <a:r>
              <a:rPr lang="en-US" noProof="0" dirty="0"/>
              <a:t>, the Microsoft Copilot mobile app, or the Copilot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grpSp>
        <p:nvGrpSpPr>
          <p:cNvPr id="3" name="Group 2">
            <a:extLst>
              <a:ext uri="{FF2B5EF4-FFF2-40B4-BE49-F238E27FC236}">
                <a16:creationId xmlns:a16="http://schemas.microsoft.com/office/drawing/2014/main" id="{3589D1BE-1155-82FB-03C4-0B3BF7E5BBF9}"/>
              </a:ext>
            </a:extLst>
          </p:cNvPr>
          <p:cNvGrpSpPr/>
          <p:nvPr/>
        </p:nvGrpSpPr>
        <p:grpSpPr>
          <a:xfrm>
            <a:off x="7825837" y="2688492"/>
            <a:ext cx="2250050" cy="411140"/>
            <a:chOff x="767112" y="2825909"/>
            <a:chExt cx="2250050" cy="411140"/>
          </a:xfrm>
        </p:grpSpPr>
        <p:sp>
          <p:nvSpPr>
            <p:cNvPr id="27" name="TextBox 26">
              <a:extLst>
                <a:ext uri="{FF2B5EF4-FFF2-40B4-BE49-F238E27FC236}">
                  <a16:creationId xmlns:a16="http://schemas.microsoft.com/office/drawing/2014/main" id="{BF92F340-3DC3-53D5-8E64-C0DEFBD6C68D}"/>
                </a:ext>
                <a:ext uri="{C183D7F6-B498-43B3-948B-1728B52AA6E4}">
                  <adec:decorative xmlns:adec="http://schemas.microsoft.com/office/drawing/2017/decorative" val="0"/>
                </a:ext>
              </a:extLst>
            </p:cNvPr>
            <p:cNvSpPr txBox="1"/>
            <p:nvPr/>
          </p:nvSpPr>
          <p:spPr>
            <a:xfrm>
              <a:off x="1124978" y="292927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CRM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28" name="Picture 2" descr="Copilot Studio Generative AI pricing - Power Platform Community">
              <a:extLst>
                <a:ext uri="{FF2B5EF4-FFF2-40B4-BE49-F238E27FC236}">
                  <a16:creationId xmlns:a16="http://schemas.microsoft.com/office/drawing/2014/main" id="{0ED3A160-9190-F004-B58D-4E9A0056E680}"/>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a16="http://schemas.microsoft.com/office/drawing/2014/main" id="{9D793B01-576B-6F61-898E-AF098CBC8BBC}"/>
              </a:ext>
            </a:extLst>
          </p:cNvPr>
          <p:cNvGrpSpPr/>
          <p:nvPr/>
        </p:nvGrpSpPr>
        <p:grpSpPr>
          <a:xfrm>
            <a:off x="6058635" y="5166989"/>
            <a:ext cx="2250050" cy="480390"/>
            <a:chOff x="767112" y="2825909"/>
            <a:chExt cx="2250050" cy="480390"/>
          </a:xfrm>
        </p:grpSpPr>
        <p:sp>
          <p:nvSpPr>
            <p:cNvPr id="31" name="TextBox 30">
              <a:extLst>
                <a:ext uri="{FF2B5EF4-FFF2-40B4-BE49-F238E27FC236}">
                  <a16:creationId xmlns:a16="http://schemas.microsoft.com/office/drawing/2014/main" id="{AB9639D5-2D2A-3C87-8067-810836EC15C8}"/>
                </a:ext>
                <a:ext uri="{C183D7F6-B498-43B3-948B-1728B52AA6E4}">
                  <adec:decorative xmlns:adec="http://schemas.microsoft.com/office/drawing/2017/decorative" val="0"/>
                </a:ext>
              </a:extLst>
            </p:cNvPr>
            <p:cNvSpPr txBox="1"/>
            <p:nvPr/>
          </p:nvSpPr>
          <p:spPr>
            <a:xfrm>
              <a:off x="1124978" y="2860023"/>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Cost estimation tool</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39" name="Picture 2" descr="Copilot Studio Generative AI pricing - Power Platform Community">
              <a:extLst>
                <a:ext uri="{FF2B5EF4-FFF2-40B4-BE49-F238E27FC236}">
                  <a16:creationId xmlns:a16="http://schemas.microsoft.com/office/drawing/2014/main" id="{80AD8663-3BA5-BE7E-AA83-3FA8C4987606}"/>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 name="Group 47">
            <a:extLst>
              <a:ext uri="{FF2B5EF4-FFF2-40B4-BE49-F238E27FC236}">
                <a16:creationId xmlns:a16="http://schemas.microsoft.com/office/drawing/2014/main" id="{61360745-E2D5-03CC-9074-4DB984E7F34D}"/>
              </a:ext>
            </a:extLst>
          </p:cNvPr>
          <p:cNvGrpSpPr/>
          <p:nvPr/>
        </p:nvGrpSpPr>
        <p:grpSpPr>
          <a:xfrm>
            <a:off x="4366164" y="2741693"/>
            <a:ext cx="2250050" cy="480390"/>
            <a:chOff x="767112" y="2825909"/>
            <a:chExt cx="2250050" cy="480390"/>
          </a:xfrm>
        </p:grpSpPr>
        <p:sp>
          <p:nvSpPr>
            <p:cNvPr id="49" name="TextBox 48">
              <a:extLst>
                <a:ext uri="{FF2B5EF4-FFF2-40B4-BE49-F238E27FC236}">
                  <a16:creationId xmlns:a16="http://schemas.microsoft.com/office/drawing/2014/main" id="{3B6A847D-9F31-4314-9B80-7C0C9253EA61}"/>
                </a:ext>
                <a:ext uri="{C183D7F6-B498-43B3-948B-1728B52AA6E4}">
                  <adec:decorative xmlns:adec="http://schemas.microsoft.com/office/drawing/2017/decorative" val="0"/>
                </a:ext>
              </a:extLst>
            </p:cNvPr>
            <p:cNvSpPr txBox="1"/>
            <p:nvPr/>
          </p:nvSpPr>
          <p:spPr>
            <a:xfrm>
              <a:off x="1124978" y="2860023"/>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Risk assessment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50" name="Picture 2" descr="Copilot Studio Generative AI pricing - Power Platform Community">
              <a:extLst>
                <a:ext uri="{FF2B5EF4-FFF2-40B4-BE49-F238E27FC236}">
                  <a16:creationId xmlns:a16="http://schemas.microsoft.com/office/drawing/2014/main" id="{678D65B3-9B1B-B0C4-64B4-E6237762B5F0}"/>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7351180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a:xfrm>
            <a:off x="584200" y="387766"/>
            <a:ext cx="6369050" cy="526298"/>
          </a:xfrm>
        </p:spPr>
        <p:txBody>
          <a:bodyPr/>
          <a:lstStyle/>
          <a:p>
            <a:r>
              <a:rPr lang="en-US" noProof="0" dirty="0">
                <a:solidFill>
                  <a:srgbClr val="0078D4"/>
                </a:solidFill>
              </a:rPr>
              <a:t>Capital Markets | </a:t>
            </a:r>
            <a:r>
              <a:rPr lang="en-US" noProof="0" dirty="0"/>
              <a:t>AI-assisted broker portfolio management</a:t>
            </a:r>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a:xfrm>
            <a:off x="584200" y="1593881"/>
            <a:ext cx="2808000" cy="345600"/>
          </a:xfrm>
        </p:spPr>
        <p:txBody>
          <a:bodyPr/>
          <a:lstStyle/>
          <a:p>
            <a:r>
              <a:rPr lang="en-US" noProof="0"/>
              <a:t>1. Analyze market overview</a:t>
            </a:r>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2"/>
          </p:nvPr>
        </p:nvSpPr>
        <p:spPr>
          <a:xfrm>
            <a:off x="584200" y="4052218"/>
            <a:ext cx="2808000" cy="345600"/>
          </a:xfrm>
        </p:spPr>
        <p:txBody>
          <a:bodyPr/>
          <a:lstStyle/>
          <a:p>
            <a:r>
              <a:rPr lang="en-US" noProof="0" dirty="0">
                <a:solidFill>
                  <a:schemeClr val="bg1"/>
                </a:solidFill>
              </a:rPr>
              <a:t>6. Assist with compliance</a:t>
            </a:r>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3"/>
          </p:nvPr>
        </p:nvSpPr>
        <p:spPr>
          <a:xfrm>
            <a:off x="4047840" y="1593881"/>
            <a:ext cx="2808000" cy="345600"/>
          </a:xfrm>
        </p:spPr>
        <p:txBody>
          <a:bodyPr/>
          <a:lstStyle/>
          <a:p>
            <a:r>
              <a:rPr lang="en-US" noProof="0"/>
              <a:t>2. Analyze VIP client portfolios</a:t>
            </a:r>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a:xfrm>
            <a:off x="4047840" y="4052218"/>
            <a:ext cx="2808000" cy="345600"/>
          </a:xfrm>
        </p:spPr>
        <p:txBody>
          <a:bodyPr/>
          <a:lstStyle/>
          <a:p>
            <a:r>
              <a:rPr lang="en-US" noProof="0"/>
              <a:t>5. Draft customer recommendation</a:t>
            </a:r>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a:xfrm>
            <a:off x="7511481" y="1593881"/>
            <a:ext cx="2808000" cy="345600"/>
          </a:xfrm>
        </p:spPr>
        <p:txBody>
          <a:bodyPr/>
          <a:lstStyle/>
          <a:p>
            <a:r>
              <a:rPr lang="en-US" noProof="0"/>
              <a:t>3. Check for recent news and info</a:t>
            </a:r>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6"/>
          </p:nvPr>
        </p:nvSpPr>
        <p:spPr>
          <a:xfrm>
            <a:off x="7511481" y="4052218"/>
            <a:ext cx="2808000" cy="345600"/>
          </a:xfrm>
        </p:spPr>
        <p:txBody>
          <a:bodyPr/>
          <a:lstStyle/>
          <a:p>
            <a:r>
              <a:rPr lang="en-US" noProof="0"/>
              <a:t>4. </a:t>
            </a:r>
            <a:r>
              <a:rPr lang="en-US" noProof="0">
                <a:solidFill>
                  <a:schemeClr val="bg1"/>
                </a:solidFill>
              </a:rPr>
              <a:t>Identify investment opportunities</a:t>
            </a:r>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a:xfrm>
            <a:off x="6519107" y="521099"/>
            <a:ext cx="3599821" cy="169277"/>
          </a:xfrm>
        </p:spPr>
        <p:txBody>
          <a:bodyPr/>
          <a:lstStyle/>
          <a:p>
            <a:r>
              <a:rPr lang="en-US" noProof="0"/>
              <a:t>Microsoft 365 Copilot and Copilot Studio</a:t>
            </a:r>
          </a:p>
        </p:txBody>
      </p:sp>
      <p:sp>
        <p:nvSpPr>
          <p:cNvPr id="54" name="Text Placeholder 53">
            <a:extLst>
              <a:ext uri="{FF2B5EF4-FFF2-40B4-BE49-F238E27FC236}">
                <a16:creationId xmlns:a16="http://schemas.microsoft.com/office/drawing/2014/main" id="{3FC40283-FC5F-4B42-C8CD-654B3EAE6A9A}"/>
              </a:ext>
            </a:extLst>
          </p:cNvPr>
          <p:cNvSpPr>
            <a:spLocks noGrp="1"/>
          </p:cNvSpPr>
          <p:nvPr>
            <p:ph type="body" sz="quarter" idx="18"/>
          </p:nvPr>
        </p:nvSpPr>
        <p:spPr>
          <a:xfrm>
            <a:off x="584200" y="2032188"/>
            <a:ext cx="2808000" cy="626701"/>
          </a:xfrm>
        </p:spPr>
        <p:txBody>
          <a:bodyPr/>
          <a:lstStyle/>
          <a:p>
            <a:r>
              <a:rPr lang="en-US" noProof="0"/>
              <a:t>Day to day management of investment portfolios requires staying current on quickly changing market data and analyzing existing portfolios.</a:t>
            </a:r>
          </a:p>
        </p:txBody>
      </p:sp>
      <p:sp>
        <p:nvSpPr>
          <p:cNvPr id="55" name="Text Placeholder 54">
            <a:extLst>
              <a:ext uri="{FF2B5EF4-FFF2-40B4-BE49-F238E27FC236}">
                <a16:creationId xmlns:a16="http://schemas.microsoft.com/office/drawing/2014/main" id="{336E1447-7DAD-0D50-E88D-1B6CE391B956}"/>
              </a:ext>
            </a:extLst>
          </p:cNvPr>
          <p:cNvSpPr>
            <a:spLocks noGrp="1"/>
          </p:cNvSpPr>
          <p:nvPr>
            <p:ph type="body" sz="quarter" idx="19"/>
          </p:nvPr>
        </p:nvSpPr>
        <p:spPr>
          <a:xfrm>
            <a:off x="4047840" y="2032188"/>
            <a:ext cx="2808000" cy="626701"/>
          </a:xfrm>
        </p:spPr>
        <p:txBody>
          <a:bodyPr/>
          <a:lstStyle/>
          <a:p>
            <a:r>
              <a:rPr lang="en-US" noProof="0"/>
              <a:t>Identify the top client portfolios that require immediate attention due to significant changes in asset value or risk exposure due to market shifts. </a:t>
            </a:r>
          </a:p>
        </p:txBody>
      </p:sp>
      <p:sp>
        <p:nvSpPr>
          <p:cNvPr id="56" name="Text Placeholder 55">
            <a:extLst>
              <a:ext uri="{FF2B5EF4-FFF2-40B4-BE49-F238E27FC236}">
                <a16:creationId xmlns:a16="http://schemas.microsoft.com/office/drawing/2014/main" id="{72B64BAF-D87F-61F3-EE9C-6C8F503084B9}"/>
              </a:ext>
            </a:extLst>
          </p:cNvPr>
          <p:cNvSpPr>
            <a:spLocks noGrp="1"/>
          </p:cNvSpPr>
          <p:nvPr>
            <p:ph type="body" sz="quarter" idx="20"/>
          </p:nvPr>
        </p:nvSpPr>
        <p:spPr>
          <a:xfrm>
            <a:off x="7511481" y="2032188"/>
            <a:ext cx="2808000" cy="626701"/>
          </a:xfrm>
        </p:spPr>
        <p:txBody>
          <a:bodyPr/>
          <a:lstStyle/>
          <a:p>
            <a:r>
              <a:rPr lang="en-US" noProof="0"/>
              <a:t>Find and analyze news articles affecting specific segments that may impact stock holdings within a specific portfolio.</a:t>
            </a:r>
          </a:p>
        </p:txBody>
      </p:sp>
      <p:sp>
        <p:nvSpPr>
          <p:cNvPr id="57" name="Text Placeholder 56">
            <a:extLst>
              <a:ext uri="{FF2B5EF4-FFF2-40B4-BE49-F238E27FC236}">
                <a16:creationId xmlns:a16="http://schemas.microsoft.com/office/drawing/2014/main" id="{870B1D0D-83FE-C8C2-520B-962C31A89978}"/>
              </a:ext>
            </a:extLst>
          </p:cNvPr>
          <p:cNvSpPr>
            <a:spLocks noGrp="1"/>
          </p:cNvSpPr>
          <p:nvPr>
            <p:ph type="body" sz="quarter" idx="21"/>
          </p:nvPr>
        </p:nvSpPr>
        <p:spPr>
          <a:xfrm>
            <a:off x="584200" y="3208260"/>
            <a:ext cx="2808000" cy="626701"/>
          </a:xfrm>
        </p:spPr>
        <p:txBody>
          <a:bodyPr>
            <a:normAutofit/>
          </a:bodyPr>
          <a:lstStyle/>
          <a:p>
            <a:r>
              <a:rPr lang="en-US" noProof="0"/>
              <a:t>Benefit: </a:t>
            </a:r>
            <a:r>
              <a:rPr lang="en-US" b="1" noProof="0"/>
              <a:t>Use Copilot to compile </a:t>
            </a:r>
            <a:r>
              <a:rPr lang="en-US" noProof="0"/>
              <a:t>the latest figures for identified markets along with a sentiment analysis. </a:t>
            </a:r>
          </a:p>
        </p:txBody>
      </p:sp>
      <p:sp>
        <p:nvSpPr>
          <p:cNvPr id="58" name="Text Placeholder 57">
            <a:extLst>
              <a:ext uri="{FF2B5EF4-FFF2-40B4-BE49-F238E27FC236}">
                <a16:creationId xmlns:a16="http://schemas.microsoft.com/office/drawing/2014/main" id="{E612ECA3-1076-2610-DA97-49DBE95C02AA}"/>
              </a:ext>
            </a:extLst>
          </p:cNvPr>
          <p:cNvSpPr>
            <a:spLocks noGrp="1"/>
          </p:cNvSpPr>
          <p:nvPr>
            <p:ph type="body" sz="quarter" idx="22"/>
          </p:nvPr>
        </p:nvSpPr>
        <p:spPr>
          <a:xfrm>
            <a:off x="584200" y="5499063"/>
            <a:ext cx="2808000" cy="828296"/>
          </a:xfrm>
        </p:spPr>
        <p:txBody>
          <a:bodyPr>
            <a:normAutofit/>
          </a:bodyPr>
          <a:lstStyle/>
          <a:p>
            <a:r>
              <a:rPr lang="en-US" noProof="0"/>
              <a:t>Benefit: </a:t>
            </a:r>
            <a:r>
              <a:rPr lang="en-US" b="1" noProof="0"/>
              <a:t>Copilot scans proposed changes </a:t>
            </a:r>
            <a:r>
              <a:rPr lang="en-US" noProof="0"/>
              <a:t>and reviews against regulatory and compliance documentation for SEC and the company. Copilot highlights any compliance concerns it recognizes to give the broker a head start on their review.</a:t>
            </a:r>
          </a:p>
        </p:txBody>
      </p:sp>
      <p:sp>
        <p:nvSpPr>
          <p:cNvPr id="59" name="Text Placeholder 58">
            <a:extLst>
              <a:ext uri="{FF2B5EF4-FFF2-40B4-BE49-F238E27FC236}">
                <a16:creationId xmlns:a16="http://schemas.microsoft.com/office/drawing/2014/main" id="{9ABEFB2B-9F58-F520-9B13-94B207F244EA}"/>
              </a:ext>
            </a:extLst>
          </p:cNvPr>
          <p:cNvSpPr>
            <a:spLocks noGrp="1"/>
          </p:cNvSpPr>
          <p:nvPr>
            <p:ph type="body" sz="quarter" idx="23"/>
          </p:nvPr>
        </p:nvSpPr>
        <p:spPr>
          <a:xfrm>
            <a:off x="4047840" y="3208260"/>
            <a:ext cx="2808000" cy="626701"/>
          </a:xfrm>
        </p:spPr>
        <p:txBody>
          <a:bodyPr>
            <a:normAutofit lnSpcReduction="10000"/>
          </a:bodyPr>
          <a:lstStyle/>
          <a:p>
            <a:r>
              <a:rPr lang="en-US" noProof="0"/>
              <a:t>Benefit: </a:t>
            </a:r>
            <a:r>
              <a:rPr lang="en-US" b="1" noProof="0"/>
              <a:t>Use Copilot to provide summary of portfolios that need attention </a:t>
            </a:r>
            <a:r>
              <a:rPr lang="en-US" noProof="0"/>
              <a:t>and click to open specific portfolios in a modal for teams for a detailed view of the portfolio. </a:t>
            </a:r>
          </a:p>
        </p:txBody>
      </p:sp>
      <p:sp>
        <p:nvSpPr>
          <p:cNvPr id="60" name="Text Placeholder 59">
            <a:extLst>
              <a:ext uri="{FF2B5EF4-FFF2-40B4-BE49-F238E27FC236}">
                <a16:creationId xmlns:a16="http://schemas.microsoft.com/office/drawing/2014/main" id="{C23A0201-C904-5ED8-DCCD-DAC73699D78E}"/>
              </a:ext>
            </a:extLst>
          </p:cNvPr>
          <p:cNvSpPr>
            <a:spLocks noGrp="1"/>
          </p:cNvSpPr>
          <p:nvPr>
            <p:ph type="body" sz="quarter" idx="24"/>
          </p:nvPr>
        </p:nvSpPr>
        <p:spPr>
          <a:xfrm>
            <a:off x="4047840" y="5499063"/>
            <a:ext cx="2808000" cy="626701"/>
          </a:xfrm>
        </p:spPr>
        <p:txBody>
          <a:bodyPr/>
          <a:lstStyle/>
          <a:p>
            <a:r>
              <a:rPr lang="en-US" noProof="0"/>
              <a:t>Benefit: </a:t>
            </a:r>
            <a:r>
              <a:rPr lang="en-US" b="1" noProof="0"/>
              <a:t>Use Copilot to draft a personalized email </a:t>
            </a:r>
            <a:r>
              <a:rPr lang="en-US" noProof="0"/>
              <a:t>to client outlining the need for a portfolio review and suggesting a meeting. </a:t>
            </a:r>
          </a:p>
        </p:txBody>
      </p:sp>
      <p:sp>
        <p:nvSpPr>
          <p:cNvPr id="61" name="Text Placeholder 60">
            <a:extLst>
              <a:ext uri="{FF2B5EF4-FFF2-40B4-BE49-F238E27FC236}">
                <a16:creationId xmlns:a16="http://schemas.microsoft.com/office/drawing/2014/main" id="{611126FF-054E-32B2-5843-B18735CEC03A}"/>
              </a:ext>
            </a:extLst>
          </p:cNvPr>
          <p:cNvSpPr>
            <a:spLocks noGrp="1"/>
          </p:cNvSpPr>
          <p:nvPr>
            <p:ph type="body" sz="quarter" idx="25"/>
          </p:nvPr>
        </p:nvSpPr>
        <p:spPr>
          <a:xfrm>
            <a:off x="7511481" y="3208260"/>
            <a:ext cx="2808000" cy="626701"/>
          </a:xfrm>
        </p:spPr>
        <p:txBody>
          <a:bodyPr>
            <a:normAutofit lnSpcReduction="10000"/>
          </a:bodyPr>
          <a:lstStyle/>
          <a:p>
            <a:r>
              <a:rPr lang="en-US" noProof="0"/>
              <a:t>Benefit: </a:t>
            </a:r>
            <a:r>
              <a:rPr lang="en-US" b="1" noProof="0"/>
              <a:t>Copilot integrates with news aggregators </a:t>
            </a:r>
            <a:r>
              <a:rPr lang="en-US" noProof="0"/>
              <a:t>and identifies the most impactful recent news articles along with summary of key points impacting portfolio holdings. </a:t>
            </a:r>
          </a:p>
        </p:txBody>
      </p:sp>
      <p:sp>
        <p:nvSpPr>
          <p:cNvPr id="83" name="Text Placeholder 82">
            <a:extLst>
              <a:ext uri="{FF2B5EF4-FFF2-40B4-BE49-F238E27FC236}">
                <a16:creationId xmlns:a16="http://schemas.microsoft.com/office/drawing/2014/main" id="{4A009307-F489-4D3B-DFDE-F3016CF1C6A5}"/>
              </a:ext>
            </a:extLst>
          </p:cNvPr>
          <p:cNvSpPr>
            <a:spLocks noGrp="1"/>
          </p:cNvSpPr>
          <p:nvPr>
            <p:ph type="body" sz="quarter" idx="26"/>
          </p:nvPr>
        </p:nvSpPr>
        <p:spPr>
          <a:xfrm>
            <a:off x="7511481" y="5499063"/>
            <a:ext cx="2808000" cy="626701"/>
          </a:xfrm>
        </p:spPr>
        <p:txBody>
          <a:bodyPr>
            <a:normAutofit lnSpcReduction="10000"/>
          </a:bodyPr>
          <a:lstStyle/>
          <a:p>
            <a:r>
              <a:rPr lang="en-US" noProof="0"/>
              <a:t>Benefit: </a:t>
            </a:r>
            <a:r>
              <a:rPr lang="en-US" b="1" noProof="0"/>
              <a:t>Ask Copilot to assemble top 5 investment opportunities </a:t>
            </a:r>
            <a:r>
              <a:rPr lang="en-US" noProof="0"/>
              <a:t>based on the information gathered from the portfolio management agent. </a:t>
            </a:r>
          </a:p>
        </p:txBody>
      </p:sp>
      <p:sp>
        <p:nvSpPr>
          <p:cNvPr id="84" name="Text Placeholder 83">
            <a:extLst>
              <a:ext uri="{FF2B5EF4-FFF2-40B4-BE49-F238E27FC236}">
                <a16:creationId xmlns:a16="http://schemas.microsoft.com/office/drawing/2014/main" id="{A111F9EA-EAEA-1211-B8D6-462C33F9555C}"/>
              </a:ext>
            </a:extLst>
          </p:cNvPr>
          <p:cNvSpPr>
            <a:spLocks noGrp="1"/>
          </p:cNvSpPr>
          <p:nvPr>
            <p:ph type="body" sz="quarter" idx="27"/>
          </p:nvPr>
        </p:nvSpPr>
        <p:spPr>
          <a:xfrm>
            <a:off x="584200" y="4488366"/>
            <a:ext cx="2808000" cy="626701"/>
          </a:xfrm>
        </p:spPr>
        <p:txBody>
          <a:bodyPr/>
          <a:lstStyle/>
          <a:p>
            <a:r>
              <a:rPr lang="en-US" noProof="0"/>
              <a:t>Help propose portfolio adjustments that comply with SEC regulations and company standards and policies. </a:t>
            </a:r>
          </a:p>
        </p:txBody>
      </p:sp>
      <p:sp>
        <p:nvSpPr>
          <p:cNvPr id="85" name="Text Placeholder 84">
            <a:extLst>
              <a:ext uri="{FF2B5EF4-FFF2-40B4-BE49-F238E27FC236}">
                <a16:creationId xmlns:a16="http://schemas.microsoft.com/office/drawing/2014/main" id="{8FF0578C-9606-4A5E-E20F-DEB7E6F7D726}"/>
              </a:ext>
            </a:extLst>
          </p:cNvPr>
          <p:cNvSpPr>
            <a:spLocks noGrp="1"/>
          </p:cNvSpPr>
          <p:nvPr>
            <p:ph type="body" sz="quarter" idx="28"/>
          </p:nvPr>
        </p:nvSpPr>
        <p:spPr>
          <a:xfrm>
            <a:off x="4047841" y="4488366"/>
            <a:ext cx="2808000" cy="626701"/>
          </a:xfrm>
        </p:spPr>
        <p:txBody>
          <a:bodyPr/>
          <a:lstStyle/>
          <a:p>
            <a:r>
              <a:rPr lang="en-US" noProof="0"/>
              <a:t>Draft email to client regarding rebalancing their portfolio due to the market shifts. </a:t>
            </a:r>
          </a:p>
        </p:txBody>
      </p:sp>
      <p:sp>
        <p:nvSpPr>
          <p:cNvPr id="86" name="Text Placeholder 85">
            <a:extLst>
              <a:ext uri="{FF2B5EF4-FFF2-40B4-BE49-F238E27FC236}">
                <a16:creationId xmlns:a16="http://schemas.microsoft.com/office/drawing/2014/main" id="{B4BE515B-C4F1-B027-DC42-2406647CFE89}"/>
              </a:ext>
            </a:extLst>
          </p:cNvPr>
          <p:cNvSpPr>
            <a:spLocks noGrp="1"/>
          </p:cNvSpPr>
          <p:nvPr>
            <p:ph type="body" sz="quarter" idx="29"/>
          </p:nvPr>
        </p:nvSpPr>
        <p:spPr>
          <a:xfrm>
            <a:off x="7511481" y="4488366"/>
            <a:ext cx="2808000" cy="626701"/>
          </a:xfrm>
        </p:spPr>
        <p:txBody>
          <a:bodyPr/>
          <a:lstStyle/>
          <a:p>
            <a:r>
              <a:rPr lang="en-US" noProof="0"/>
              <a:t>Based on current market conditions and news, identify a list of potential investment opportunities from the portfolio optimization system with reasons for recommending. </a:t>
            </a:r>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a:xfrm>
            <a:off x="10430234" y="521099"/>
            <a:ext cx="1456966" cy="175614"/>
          </a:xfrm>
        </p:spPr>
        <p:txBody>
          <a:bodyPr/>
          <a:lstStyle/>
          <a:p>
            <a:r>
              <a:rPr lang="en-US" noProof="0"/>
              <a:t>Extend</a:t>
            </a:r>
          </a:p>
        </p:txBody>
      </p:sp>
      <p:sp>
        <p:nvSpPr>
          <p:cNvPr id="117" name="Text Placeholder 116">
            <a:extLst>
              <a:ext uri="{FF2B5EF4-FFF2-40B4-BE49-F238E27FC236}">
                <a16:creationId xmlns:a16="http://schemas.microsoft.com/office/drawing/2014/main" id="{04F2ACB6-2F18-1B68-302A-F06A317CC702}"/>
              </a:ext>
            </a:extLst>
          </p:cNvPr>
          <p:cNvSpPr>
            <a:spLocks noGrp="1"/>
          </p:cNvSpPr>
          <p:nvPr>
            <p:ph type="body" sz="quarter" idx="38"/>
          </p:nvPr>
        </p:nvSpPr>
        <p:spPr>
          <a:solidFill>
            <a:srgbClr val="0070C0"/>
          </a:solidFill>
        </p:spPr>
        <p:txBody>
          <a:bodyPr/>
          <a:lstStyle/>
          <a:p>
            <a:endParaRPr lang="en-US" noProof="0"/>
          </a:p>
        </p:txBody>
      </p:sp>
      <p:sp>
        <p:nvSpPr>
          <p:cNvPr id="118" name="Text Placeholder 117">
            <a:extLst>
              <a:ext uri="{FF2B5EF4-FFF2-40B4-BE49-F238E27FC236}">
                <a16:creationId xmlns:a16="http://schemas.microsoft.com/office/drawing/2014/main" id="{CF6E5DC2-121D-6EC6-C6B2-D5C22B28447D}"/>
              </a:ext>
            </a:extLst>
          </p:cNvPr>
          <p:cNvSpPr>
            <a:spLocks noGrp="1"/>
          </p:cNvSpPr>
          <p:nvPr>
            <p:ph type="body" sz="quarter" idx="39"/>
          </p:nvPr>
        </p:nvSpPr>
        <p:spPr>
          <a:solidFill>
            <a:srgbClr val="0070C0"/>
          </a:solidFill>
        </p:spPr>
        <p:txBody>
          <a:bodyPr/>
          <a:lstStyle/>
          <a:p>
            <a:endParaRPr lang="en-US" noProof="0"/>
          </a:p>
        </p:txBody>
      </p:sp>
      <p:sp>
        <p:nvSpPr>
          <p:cNvPr id="119" name="Text Placeholder 118">
            <a:extLst>
              <a:ext uri="{FF2B5EF4-FFF2-40B4-BE49-F238E27FC236}">
                <a16:creationId xmlns:a16="http://schemas.microsoft.com/office/drawing/2014/main" id="{312DE170-7386-0AEF-BFF7-BC424257EE93}"/>
              </a:ext>
            </a:extLst>
          </p:cNvPr>
          <p:cNvSpPr>
            <a:spLocks noGrp="1"/>
          </p:cNvSpPr>
          <p:nvPr>
            <p:ph type="body" sz="quarter" idx="40"/>
          </p:nvPr>
        </p:nvSpPr>
        <p:spPr>
          <a:solidFill>
            <a:srgbClr val="0078D4"/>
          </a:solidFill>
        </p:spPr>
        <p:txBody>
          <a:bodyPr/>
          <a:lstStyle/>
          <a:p>
            <a:endParaRPr lang="en-US" noProof="0"/>
          </a:p>
        </p:txBody>
      </p:sp>
      <p:grpSp>
        <p:nvGrpSpPr>
          <p:cNvPr id="72" name="Group 71">
            <a:extLst>
              <a:ext uri="{FF2B5EF4-FFF2-40B4-BE49-F238E27FC236}">
                <a16:creationId xmlns:a16="http://schemas.microsoft.com/office/drawing/2014/main" id="{59742BC0-85B9-D722-02A3-3900A5E5A8B7}"/>
              </a:ext>
            </a:extLst>
          </p:cNvPr>
          <p:cNvGrpSpPr/>
          <p:nvPr/>
        </p:nvGrpSpPr>
        <p:grpSpPr>
          <a:xfrm>
            <a:off x="4504938" y="5142278"/>
            <a:ext cx="1825189" cy="360000"/>
            <a:chOff x="588263" y="1697756"/>
            <a:chExt cx="1825189" cy="360000"/>
          </a:xfrm>
        </p:grpSpPr>
        <p:pic>
          <p:nvPicPr>
            <p:cNvPr id="73" name="Picture 72">
              <a:extLst>
                <a:ext uri="{FF2B5EF4-FFF2-40B4-BE49-F238E27FC236}">
                  <a16:creationId xmlns:a16="http://schemas.microsoft.com/office/drawing/2014/main" id="{242D7399-DD5B-BCBA-085E-23A41FA390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74" name="TextBox 73">
              <a:extLst>
                <a:ext uri="{FF2B5EF4-FFF2-40B4-BE49-F238E27FC236}">
                  <a16:creationId xmlns:a16="http://schemas.microsoft.com/office/drawing/2014/main" id="{AF80A12A-EBE7-238D-AE44-9EF29A7AA683}"/>
                </a:ext>
                <a:ext uri="{C183D7F6-B498-43B3-948B-1728B52AA6E4}">
                  <adec:decorative xmlns:adec="http://schemas.microsoft.com/office/drawing/2017/decorative" val="0"/>
                </a:ext>
              </a:extLst>
            </p:cNvPr>
            <p:cNvSpPr txBox="1"/>
            <p:nvPr/>
          </p:nvSpPr>
          <p:spPr>
            <a:xfrm>
              <a:off x="1047214" y="1800812"/>
              <a:ext cx="1366238" cy="153888"/>
            </a:xfrm>
            <a:prstGeom prst="rect">
              <a:avLst/>
            </a:prstGeom>
            <a:noFill/>
          </p:spPr>
          <p:txBody>
            <a:bodyPr wrap="square" lIns="0" tIns="0" rIns="0" bIns="0" rtlCol="0" anchor="ctr">
              <a:spAutoFit/>
            </a:bodyPr>
            <a:lstStyle/>
            <a:p>
              <a:pPr marR="0" lvl="0" indent="0" defTabSz="914367" fontAlgn="auto">
                <a:lnSpc>
                  <a:spcPct val="100000"/>
                </a:lnSpc>
                <a:spcBef>
                  <a:spcPts val="0"/>
                </a:spcBef>
                <a:spcAft>
                  <a:spcPts val="0"/>
                </a:spcAft>
                <a:buClrTx/>
                <a:buSzTx/>
                <a:buFontTx/>
                <a:buNone/>
                <a:tabLst/>
                <a:defRPr/>
              </a:pPr>
              <a:r>
                <a:rPr lang="en-US" sz="1000" noProof="0">
                  <a:solidFill>
                    <a:prstClr val="black"/>
                  </a:solidFill>
                  <a:latin typeface="Segoe UI Semibold"/>
                </a:rPr>
                <a:t>Copilot in Outlook</a:t>
              </a:r>
            </a:p>
          </p:txBody>
        </p:sp>
      </p:grpSp>
      <p:pic>
        <p:nvPicPr>
          <p:cNvPr id="2" name="Picture 1">
            <a:extLst>
              <a:ext uri="{FF2B5EF4-FFF2-40B4-BE49-F238E27FC236}">
                <a16:creationId xmlns:a16="http://schemas.microsoft.com/office/drawing/2014/main" id="{3F4C4F17-66E6-F1BA-D4A8-60005348F57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959481" y="4303886"/>
            <a:ext cx="2232519" cy="2554114"/>
          </a:xfrm>
          <a:prstGeom prst="rect">
            <a:avLst/>
          </a:prstGeom>
        </p:spPr>
      </p:pic>
      <p:sp>
        <p:nvSpPr>
          <p:cNvPr id="4" name="Rectangle: Rounded Corners 6">
            <a:extLst>
              <a:ext uri="{FF2B5EF4-FFF2-40B4-BE49-F238E27FC236}">
                <a16:creationId xmlns:a16="http://schemas.microsoft.com/office/drawing/2014/main" id="{B00AB6C7-5C3F-0068-FD36-0C941D491334}"/>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5" name="Group 4">
            <a:extLst>
              <a:ext uri="{FF2B5EF4-FFF2-40B4-BE49-F238E27FC236}">
                <a16:creationId xmlns:a16="http://schemas.microsoft.com/office/drawing/2014/main" id="{B6F471AF-D8E7-CD9C-D6F2-CC6F53776EE4}"/>
              </a:ext>
            </a:extLst>
          </p:cNvPr>
          <p:cNvGrpSpPr/>
          <p:nvPr/>
        </p:nvGrpSpPr>
        <p:grpSpPr>
          <a:xfrm>
            <a:off x="1624328" y="1132756"/>
            <a:ext cx="1332000" cy="216000"/>
            <a:chOff x="1198144" y="862657"/>
            <a:chExt cx="1332000" cy="216000"/>
          </a:xfrm>
        </p:grpSpPr>
        <p:sp>
          <p:nvSpPr>
            <p:cNvPr id="6" name="Rectangle: Rounded Corners 6">
              <a:extLst>
                <a:ext uri="{FF2B5EF4-FFF2-40B4-BE49-F238E27FC236}">
                  <a16:creationId xmlns:a16="http://schemas.microsoft.com/office/drawing/2014/main" id="{65DAC1EC-5B3F-D778-61BA-6AC3AD341B4A}"/>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Client retention</a:t>
              </a:r>
            </a:p>
          </p:txBody>
        </p:sp>
        <p:pic>
          <p:nvPicPr>
            <p:cNvPr id="7" name="Graphic 6">
              <a:extLst>
                <a:ext uri="{FF2B5EF4-FFF2-40B4-BE49-F238E27FC236}">
                  <a16:creationId xmlns:a16="http://schemas.microsoft.com/office/drawing/2014/main" id="{62179686-6BFD-6F68-7A9D-27C3028B3A0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44929" y="898657"/>
              <a:ext cx="144000" cy="144000"/>
            </a:xfrm>
            <a:prstGeom prst="rect">
              <a:avLst/>
            </a:prstGeom>
          </p:spPr>
        </p:pic>
      </p:grpSp>
      <p:sp>
        <p:nvSpPr>
          <p:cNvPr id="14" name="Rectangle: Rounded Corners 6">
            <a:extLst>
              <a:ext uri="{FF2B5EF4-FFF2-40B4-BE49-F238E27FC236}">
                <a16:creationId xmlns:a16="http://schemas.microsoft.com/office/drawing/2014/main" id="{3B7CA39A-F11E-6B77-6359-05A6CD4203D7}"/>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5" name="Group 14">
            <a:extLst>
              <a:ext uri="{FF2B5EF4-FFF2-40B4-BE49-F238E27FC236}">
                <a16:creationId xmlns:a16="http://schemas.microsoft.com/office/drawing/2014/main" id="{BCEB8F57-164A-0526-D907-B6F970272D5B}"/>
              </a:ext>
            </a:extLst>
          </p:cNvPr>
          <p:cNvGrpSpPr/>
          <p:nvPr/>
        </p:nvGrpSpPr>
        <p:grpSpPr>
          <a:xfrm>
            <a:off x="7523373" y="1127774"/>
            <a:ext cx="1260000" cy="216000"/>
            <a:chOff x="1194743" y="1140160"/>
            <a:chExt cx="1260000" cy="216000"/>
          </a:xfrm>
        </p:grpSpPr>
        <p:sp>
          <p:nvSpPr>
            <p:cNvPr id="16" name="Rectangle: Rounded Corners 6">
              <a:extLst>
                <a:ext uri="{FF2B5EF4-FFF2-40B4-BE49-F238E27FC236}">
                  <a16:creationId xmlns:a16="http://schemas.microsoft.com/office/drawing/2014/main" id="{298DEF38-42BA-B786-BDDE-00461AA470A4}"/>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17" name="Graphic 16">
              <a:extLst>
                <a:ext uri="{FF2B5EF4-FFF2-40B4-BE49-F238E27FC236}">
                  <a16:creationId xmlns:a16="http://schemas.microsoft.com/office/drawing/2014/main" id="{F79F83CA-AA24-602B-5F67-AC396002C4C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41527" y="1176160"/>
              <a:ext cx="144000" cy="144000"/>
            </a:xfrm>
            <a:prstGeom prst="rect">
              <a:avLst/>
            </a:prstGeom>
          </p:spPr>
        </p:pic>
      </p:grpSp>
      <p:grpSp>
        <p:nvGrpSpPr>
          <p:cNvPr id="13" name="Group 12">
            <a:extLst>
              <a:ext uri="{FF2B5EF4-FFF2-40B4-BE49-F238E27FC236}">
                <a16:creationId xmlns:a16="http://schemas.microsoft.com/office/drawing/2014/main" id="{DC79AE67-CD7C-3310-A34B-F32F6DDB53EE}"/>
              </a:ext>
            </a:extLst>
          </p:cNvPr>
          <p:cNvGrpSpPr/>
          <p:nvPr/>
        </p:nvGrpSpPr>
        <p:grpSpPr>
          <a:xfrm>
            <a:off x="1064287" y="2751827"/>
            <a:ext cx="1614309" cy="360000"/>
            <a:chOff x="588263" y="1217924"/>
            <a:chExt cx="1614309" cy="360000"/>
          </a:xfrm>
        </p:grpSpPr>
        <p:pic>
          <p:nvPicPr>
            <p:cNvPr id="18" name="Picture 17" descr="Zip Co logo SVG free download, id: 101874 - Brandlogos.net">
              <a:hlinkClick r:id="rId9"/>
              <a:extLst>
                <a:ext uri="{FF2B5EF4-FFF2-40B4-BE49-F238E27FC236}">
                  <a16:creationId xmlns:a16="http://schemas.microsoft.com/office/drawing/2014/main" id="{AC87F4A7-0347-CACF-BA7D-D9822EBB12FA}"/>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9" name="TextBox 18">
              <a:extLst>
                <a:ext uri="{FF2B5EF4-FFF2-40B4-BE49-F238E27FC236}">
                  <a16:creationId xmlns:a16="http://schemas.microsoft.com/office/drawing/2014/main" id="{2FE59868-D7B6-AE6D-D81F-8D6B09743176}"/>
                </a:ext>
                <a:ext uri="{C183D7F6-B498-43B3-948B-1728B52AA6E4}">
                  <adec:decorative xmlns:adec="http://schemas.microsoft.com/office/drawing/2017/decorative" val="0"/>
                </a:ext>
              </a:extLst>
            </p:cNvPr>
            <p:cNvSpPr txBox="1"/>
            <p:nvPr/>
          </p:nvSpPr>
          <p:spPr>
            <a:xfrm>
              <a:off x="1047214" y="1313286"/>
              <a:ext cx="1155358"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lang="en-US" sz="1100" baseline="30000" noProof="0" dirty="0">
                  <a:solidFill>
                    <a:prstClr val="black"/>
                  </a:solidFill>
                  <a:latin typeface="Segoe UI Semibold"/>
                </a:rPr>
                <a:t>1</a:t>
              </a:r>
              <a:endParaRPr lang="en-US" sz="1100" noProof="0" dirty="0">
                <a:solidFill>
                  <a:prstClr val="black"/>
                </a:solidFill>
                <a:latin typeface="Segoe UI Semibold"/>
              </a:endParaRPr>
            </a:p>
          </p:txBody>
        </p:sp>
      </p:grpSp>
      <p:sp>
        <p:nvSpPr>
          <p:cNvPr id="20" name="Graphic 2">
            <a:hlinkClick r:id="rId11"/>
            <a:extLst>
              <a:ext uri="{FF2B5EF4-FFF2-40B4-BE49-F238E27FC236}">
                <a16:creationId xmlns:a16="http://schemas.microsoft.com/office/drawing/2014/main" id="{20C8F053-BE0C-E36C-5486-74ABA5926FE1}"/>
              </a:ext>
            </a:extLst>
          </p:cNvPr>
          <p:cNvSpPr/>
          <p:nvPr/>
        </p:nvSpPr>
        <p:spPr>
          <a:xfrm>
            <a:off x="6818710" y="405036"/>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
        <p:nvSpPr>
          <p:cNvPr id="21" name="Text Placeholder 44">
            <a:extLst>
              <a:ext uri="{FF2B5EF4-FFF2-40B4-BE49-F238E27FC236}">
                <a16:creationId xmlns:a16="http://schemas.microsoft.com/office/drawing/2014/main" id="{BDDB560A-D538-8B56-006F-846FAFAB3D04}"/>
              </a:ext>
            </a:extLst>
          </p:cNvPr>
          <p:cNvSpPr txBox="1">
            <a:spLocks/>
          </p:cNvSpPr>
          <p:nvPr/>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Copilot Chat at </a:t>
            </a:r>
            <a:r>
              <a:rPr lang="en-US" noProof="0" dirty="0">
                <a:hlinkClick r:id="rId12"/>
              </a:rPr>
              <a:t>copilot.microsoft.com </a:t>
            </a:r>
            <a:r>
              <a:rPr lang="en-US" noProof="0" dirty="0"/>
              <a:t>or the Microsoft Copilot mobile app and set toggle to “Web”.</a:t>
            </a:r>
          </a:p>
          <a:p>
            <a:r>
              <a:rPr lang="en-US" baseline="30000" noProof="0" dirty="0"/>
              <a:t>2</a:t>
            </a:r>
            <a:r>
              <a:rPr lang="en-US" noProof="0" dirty="0"/>
              <a:t>Access Copilot Chat at </a:t>
            </a:r>
            <a:r>
              <a:rPr lang="en-US" noProof="0" dirty="0">
                <a:hlinkClick r:id="rId12"/>
              </a:rPr>
              <a:t>copilot.microsoft.com</a:t>
            </a:r>
            <a:r>
              <a:rPr lang="en-US" noProof="0" dirty="0"/>
              <a:t>, the Microsoft Copilot mobile app, or the Copilot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grpSp>
        <p:nvGrpSpPr>
          <p:cNvPr id="22" name="Group 21">
            <a:extLst>
              <a:ext uri="{FF2B5EF4-FFF2-40B4-BE49-F238E27FC236}">
                <a16:creationId xmlns:a16="http://schemas.microsoft.com/office/drawing/2014/main" id="{A8AE752D-FBE4-9747-23F0-0311BAF3EF3D}"/>
              </a:ext>
            </a:extLst>
          </p:cNvPr>
          <p:cNvGrpSpPr/>
          <p:nvPr/>
        </p:nvGrpSpPr>
        <p:grpSpPr>
          <a:xfrm>
            <a:off x="7825837" y="2688492"/>
            <a:ext cx="2250050" cy="411140"/>
            <a:chOff x="767112" y="2825909"/>
            <a:chExt cx="2250050" cy="411140"/>
          </a:xfrm>
        </p:grpSpPr>
        <p:sp>
          <p:nvSpPr>
            <p:cNvPr id="23" name="TextBox 22">
              <a:extLst>
                <a:ext uri="{FF2B5EF4-FFF2-40B4-BE49-F238E27FC236}">
                  <a16:creationId xmlns:a16="http://schemas.microsoft.com/office/drawing/2014/main" id="{F0DB8C63-FABD-F6CD-2E1B-74F5DEA86CCB}"/>
                </a:ext>
                <a:ext uri="{C183D7F6-B498-43B3-948B-1728B52AA6E4}">
                  <adec:decorative xmlns:adec="http://schemas.microsoft.com/office/drawing/2017/decorative" val="0"/>
                </a:ext>
              </a:extLst>
            </p:cNvPr>
            <p:cNvSpPr txBox="1"/>
            <p:nvPr/>
          </p:nvSpPr>
          <p:spPr>
            <a:xfrm>
              <a:off x="1124978" y="292927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News aggregator</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24" name="Picture 2" descr="Copilot Studio Generative AI pricing - Power Platform Community">
              <a:extLst>
                <a:ext uri="{FF2B5EF4-FFF2-40B4-BE49-F238E27FC236}">
                  <a16:creationId xmlns:a16="http://schemas.microsoft.com/office/drawing/2014/main" id="{33F5FA88-9BFF-7E7C-94D0-4943347FDB1D}"/>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a:extLst>
              <a:ext uri="{FF2B5EF4-FFF2-40B4-BE49-F238E27FC236}">
                <a16:creationId xmlns:a16="http://schemas.microsoft.com/office/drawing/2014/main" id="{53A80604-DBF2-CBAD-185B-DF6655CE81CD}"/>
              </a:ext>
            </a:extLst>
          </p:cNvPr>
          <p:cNvGrpSpPr/>
          <p:nvPr/>
        </p:nvGrpSpPr>
        <p:grpSpPr>
          <a:xfrm>
            <a:off x="4326815" y="2699059"/>
            <a:ext cx="2250050" cy="480390"/>
            <a:chOff x="767112" y="2825909"/>
            <a:chExt cx="2250050" cy="480390"/>
          </a:xfrm>
        </p:grpSpPr>
        <p:sp>
          <p:nvSpPr>
            <p:cNvPr id="26" name="TextBox 25">
              <a:extLst>
                <a:ext uri="{FF2B5EF4-FFF2-40B4-BE49-F238E27FC236}">
                  <a16:creationId xmlns:a16="http://schemas.microsoft.com/office/drawing/2014/main" id="{870EB00D-1C44-2CD2-547F-118002F7E390}"/>
                </a:ext>
                <a:ext uri="{C183D7F6-B498-43B3-948B-1728B52AA6E4}">
                  <adec:decorative xmlns:adec="http://schemas.microsoft.com/office/drawing/2017/decorative" val="0"/>
                </a:ext>
              </a:extLst>
            </p:cNvPr>
            <p:cNvSpPr txBox="1"/>
            <p:nvPr/>
          </p:nvSpPr>
          <p:spPr>
            <a:xfrm>
              <a:off x="1124978" y="2860023"/>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Portfolio management </a:t>
              </a:r>
              <a:r>
                <a:rPr lang="en-US" sz="900" noProof="0">
                  <a:solidFill>
                    <a:srgbClr val="0078D4"/>
                  </a:solidFill>
                  <a:latin typeface="Segoe UI Semibold"/>
                </a:rPr>
                <a:t>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27" name="Picture 2" descr="Copilot Studio Generative AI pricing - Power Platform Community">
              <a:extLst>
                <a:ext uri="{FF2B5EF4-FFF2-40B4-BE49-F238E27FC236}">
                  <a16:creationId xmlns:a16="http://schemas.microsoft.com/office/drawing/2014/main" id="{3DEBD33F-1D34-DDD0-1DCB-22531C0DE898}"/>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a:extLst>
              <a:ext uri="{FF2B5EF4-FFF2-40B4-BE49-F238E27FC236}">
                <a16:creationId xmlns:a16="http://schemas.microsoft.com/office/drawing/2014/main" id="{DF7895A8-AF5E-0B2C-25D9-E34C1B801208}"/>
              </a:ext>
            </a:extLst>
          </p:cNvPr>
          <p:cNvGrpSpPr/>
          <p:nvPr/>
        </p:nvGrpSpPr>
        <p:grpSpPr>
          <a:xfrm>
            <a:off x="7825837" y="5054170"/>
            <a:ext cx="2250050" cy="480390"/>
            <a:chOff x="767112" y="2825909"/>
            <a:chExt cx="2250050" cy="480390"/>
          </a:xfrm>
        </p:grpSpPr>
        <p:sp>
          <p:nvSpPr>
            <p:cNvPr id="35" name="TextBox 34">
              <a:extLst>
                <a:ext uri="{FF2B5EF4-FFF2-40B4-BE49-F238E27FC236}">
                  <a16:creationId xmlns:a16="http://schemas.microsoft.com/office/drawing/2014/main" id="{62C672FA-7146-262C-1E4D-A58D76A10102}"/>
                </a:ext>
                <a:ext uri="{C183D7F6-B498-43B3-948B-1728B52AA6E4}">
                  <adec:decorative xmlns:adec="http://schemas.microsoft.com/office/drawing/2017/decorative" val="0"/>
                </a:ext>
              </a:extLst>
            </p:cNvPr>
            <p:cNvSpPr txBox="1"/>
            <p:nvPr/>
          </p:nvSpPr>
          <p:spPr>
            <a:xfrm>
              <a:off x="1124978" y="2860023"/>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Portfolio management </a:t>
              </a:r>
              <a:r>
                <a:rPr lang="en-US" sz="900" noProof="0">
                  <a:solidFill>
                    <a:srgbClr val="0078D4"/>
                  </a:solidFill>
                  <a:latin typeface="Segoe UI Semibold"/>
                </a:rPr>
                <a:t>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36" name="Picture 2" descr="Copilot Studio Generative AI pricing - Power Platform Community">
              <a:extLst>
                <a:ext uri="{FF2B5EF4-FFF2-40B4-BE49-F238E27FC236}">
                  <a16:creationId xmlns:a16="http://schemas.microsoft.com/office/drawing/2014/main" id="{1E7AFAD5-925F-B1A5-829D-3E03EA2C844D}"/>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oup 36">
            <a:extLst>
              <a:ext uri="{FF2B5EF4-FFF2-40B4-BE49-F238E27FC236}">
                <a16:creationId xmlns:a16="http://schemas.microsoft.com/office/drawing/2014/main" id="{E714DE3A-B507-AF40-178D-AECA13AAABE3}"/>
              </a:ext>
            </a:extLst>
          </p:cNvPr>
          <p:cNvGrpSpPr/>
          <p:nvPr/>
        </p:nvGrpSpPr>
        <p:grpSpPr>
          <a:xfrm>
            <a:off x="1103816" y="5071227"/>
            <a:ext cx="2250050" cy="480390"/>
            <a:chOff x="767112" y="2825909"/>
            <a:chExt cx="2250050" cy="480390"/>
          </a:xfrm>
        </p:grpSpPr>
        <p:sp>
          <p:nvSpPr>
            <p:cNvPr id="38" name="TextBox 37">
              <a:extLst>
                <a:ext uri="{FF2B5EF4-FFF2-40B4-BE49-F238E27FC236}">
                  <a16:creationId xmlns:a16="http://schemas.microsoft.com/office/drawing/2014/main" id="{BDFCEB87-5398-007B-418F-12902A43DF79}"/>
                </a:ext>
                <a:ext uri="{C183D7F6-B498-43B3-948B-1728B52AA6E4}">
                  <adec:decorative xmlns:adec="http://schemas.microsoft.com/office/drawing/2017/decorative" val="0"/>
                </a:ext>
              </a:extLst>
            </p:cNvPr>
            <p:cNvSpPr txBox="1"/>
            <p:nvPr/>
          </p:nvSpPr>
          <p:spPr>
            <a:xfrm>
              <a:off x="1124978" y="2860023"/>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Portfolio management </a:t>
              </a:r>
              <a:r>
                <a:rPr lang="en-US" sz="900" noProof="0">
                  <a:solidFill>
                    <a:srgbClr val="0078D4"/>
                  </a:solidFill>
                  <a:latin typeface="Segoe UI Semibold"/>
                </a:rPr>
                <a:t>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39" name="Picture 2" descr="Copilot Studio Generative AI pricing - Power Platform Community">
              <a:extLst>
                <a:ext uri="{FF2B5EF4-FFF2-40B4-BE49-F238E27FC236}">
                  <a16:creationId xmlns:a16="http://schemas.microsoft.com/office/drawing/2014/main" id="{6B8BF872-460C-8CE1-1180-6D3C3DB8E96F}"/>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D9090712-04C5-9216-17BE-1F58EC893A68}"/>
              </a:ext>
            </a:extLst>
          </p:cNvPr>
          <p:cNvGrpSpPr/>
          <p:nvPr/>
        </p:nvGrpSpPr>
        <p:grpSpPr>
          <a:xfrm>
            <a:off x="3043023" y="1140281"/>
            <a:ext cx="1750785" cy="203493"/>
            <a:chOff x="1198143" y="862657"/>
            <a:chExt cx="1750785" cy="203493"/>
          </a:xfrm>
        </p:grpSpPr>
        <p:sp>
          <p:nvSpPr>
            <p:cNvPr id="8" name="Rectangle: Rounded Corners 6">
              <a:extLst>
                <a:ext uri="{FF2B5EF4-FFF2-40B4-BE49-F238E27FC236}">
                  <a16:creationId xmlns:a16="http://schemas.microsoft.com/office/drawing/2014/main" id="{E7E36C1D-B2B6-9EC3-5074-C9B51792E67D}"/>
                </a:ext>
                <a:ext uri="{C183D7F6-B498-43B3-948B-1728B52AA6E4}">
                  <adec:decorative xmlns:adec="http://schemas.microsoft.com/office/drawing/2017/decorative" val="1"/>
                </a:ext>
              </a:extLst>
            </p:cNvPr>
            <p:cNvSpPr/>
            <p:nvPr/>
          </p:nvSpPr>
          <p:spPr bwMode="auto">
            <a:xfrm>
              <a:off x="1198143" y="862657"/>
              <a:ext cx="1750785" cy="203493"/>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Assets under management</a:t>
              </a:r>
            </a:p>
          </p:txBody>
        </p:sp>
        <p:pic>
          <p:nvPicPr>
            <p:cNvPr id="9" name="Graphic 8">
              <a:extLst>
                <a:ext uri="{FF2B5EF4-FFF2-40B4-BE49-F238E27FC236}">
                  <a16:creationId xmlns:a16="http://schemas.microsoft.com/office/drawing/2014/main" id="{E1D7E9F2-719C-E724-08E7-97D0CFFE2A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44929" y="898657"/>
              <a:ext cx="144000" cy="144000"/>
            </a:xfrm>
            <a:prstGeom prst="rect">
              <a:avLst/>
            </a:prstGeom>
          </p:spPr>
        </p:pic>
      </p:grpSp>
    </p:spTree>
    <p:extLst>
      <p:ext uri="{BB962C8B-B14F-4D97-AF65-F5344CB8AC3E}">
        <p14:creationId xmlns:p14="http://schemas.microsoft.com/office/powerpoint/2010/main" val="11102474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6EE67-857B-D299-0BE6-EFD9F7B7DA51}"/>
            </a:ext>
          </a:extLst>
        </p:cNvPr>
        <p:cNvGrpSpPr/>
        <p:nvPr/>
      </p:nvGrpSpPr>
      <p:grpSpPr>
        <a:xfrm>
          <a:off x="0" y="0"/>
          <a:ext cx="0" cy="0"/>
          <a:chOff x="0" y="0"/>
          <a:chExt cx="0" cy="0"/>
        </a:xfrm>
      </p:grpSpPr>
      <p:sp>
        <p:nvSpPr>
          <p:cNvPr id="45" name="Title 44">
            <a:extLst>
              <a:ext uri="{FF2B5EF4-FFF2-40B4-BE49-F238E27FC236}">
                <a16:creationId xmlns:a16="http://schemas.microsoft.com/office/drawing/2014/main" id="{9B9E132E-E1C6-250E-1E9D-B3EDD0CEF56F}"/>
              </a:ext>
            </a:extLst>
          </p:cNvPr>
          <p:cNvSpPr>
            <a:spLocks noGrp="1"/>
          </p:cNvSpPr>
          <p:nvPr>
            <p:ph type="title"/>
          </p:nvPr>
        </p:nvSpPr>
        <p:spPr>
          <a:xfrm>
            <a:off x="584200" y="387766"/>
            <a:ext cx="6369050" cy="263149"/>
          </a:xfrm>
        </p:spPr>
        <p:txBody>
          <a:bodyPr/>
          <a:lstStyle/>
          <a:p>
            <a:r>
              <a:rPr lang="en-US" noProof="0">
                <a:solidFill>
                  <a:srgbClr val="0078D4"/>
                </a:solidFill>
              </a:rPr>
              <a:t>Capital Markets | </a:t>
            </a:r>
            <a:r>
              <a:rPr lang="en-US" noProof="0"/>
              <a:t>Produce daily market reports</a:t>
            </a:r>
          </a:p>
        </p:txBody>
      </p:sp>
      <p:sp>
        <p:nvSpPr>
          <p:cNvPr id="47" name="Text Placeholder 46">
            <a:extLst>
              <a:ext uri="{FF2B5EF4-FFF2-40B4-BE49-F238E27FC236}">
                <a16:creationId xmlns:a16="http://schemas.microsoft.com/office/drawing/2014/main" id="{09B493EC-288D-25EF-11EA-705E3368DC9A}"/>
              </a:ext>
            </a:extLst>
          </p:cNvPr>
          <p:cNvSpPr>
            <a:spLocks noGrp="1"/>
          </p:cNvSpPr>
          <p:nvPr>
            <p:ph type="body" sz="quarter" idx="11"/>
          </p:nvPr>
        </p:nvSpPr>
        <p:spPr>
          <a:xfrm>
            <a:off x="584200" y="1593881"/>
            <a:ext cx="2808000" cy="345600"/>
          </a:xfrm>
        </p:spPr>
        <p:txBody>
          <a:bodyPr/>
          <a:lstStyle/>
          <a:p>
            <a:r>
              <a:rPr lang="en-US" noProof="0"/>
              <a:t>1. Collect market data</a:t>
            </a:r>
          </a:p>
        </p:txBody>
      </p:sp>
      <p:sp>
        <p:nvSpPr>
          <p:cNvPr id="48" name="Text Placeholder 47">
            <a:extLst>
              <a:ext uri="{FF2B5EF4-FFF2-40B4-BE49-F238E27FC236}">
                <a16:creationId xmlns:a16="http://schemas.microsoft.com/office/drawing/2014/main" id="{34E0EDAD-9E6B-DFD3-171A-223D83D08A85}"/>
              </a:ext>
            </a:extLst>
          </p:cNvPr>
          <p:cNvSpPr>
            <a:spLocks noGrp="1"/>
          </p:cNvSpPr>
          <p:nvPr>
            <p:ph type="body" sz="quarter" idx="12"/>
          </p:nvPr>
        </p:nvSpPr>
        <p:spPr>
          <a:xfrm>
            <a:off x="584200" y="4052218"/>
            <a:ext cx="2808000" cy="345600"/>
          </a:xfrm>
        </p:spPr>
        <p:txBody>
          <a:bodyPr/>
          <a:lstStyle/>
          <a:p>
            <a:r>
              <a:rPr lang="en-US" noProof="0">
                <a:solidFill>
                  <a:schemeClr val="bg1"/>
                </a:solidFill>
              </a:rPr>
              <a:t>6. </a:t>
            </a:r>
            <a:r>
              <a:rPr lang="en-US" noProof="1"/>
              <a:t>Draft customer email</a:t>
            </a:r>
            <a:endParaRPr lang="en-US" noProof="0">
              <a:solidFill>
                <a:schemeClr val="bg1"/>
              </a:solidFill>
            </a:endParaRPr>
          </a:p>
        </p:txBody>
      </p:sp>
      <p:sp>
        <p:nvSpPr>
          <p:cNvPr id="49" name="Text Placeholder 48">
            <a:extLst>
              <a:ext uri="{FF2B5EF4-FFF2-40B4-BE49-F238E27FC236}">
                <a16:creationId xmlns:a16="http://schemas.microsoft.com/office/drawing/2014/main" id="{3934E15A-CDFE-5245-802F-259C72013963}"/>
              </a:ext>
            </a:extLst>
          </p:cNvPr>
          <p:cNvSpPr>
            <a:spLocks noGrp="1"/>
          </p:cNvSpPr>
          <p:nvPr>
            <p:ph type="body" sz="quarter" idx="13"/>
          </p:nvPr>
        </p:nvSpPr>
        <p:spPr>
          <a:xfrm>
            <a:off x="4047840" y="1593881"/>
            <a:ext cx="2808000" cy="345600"/>
          </a:xfrm>
        </p:spPr>
        <p:txBody>
          <a:bodyPr/>
          <a:lstStyle/>
          <a:p>
            <a:r>
              <a:rPr lang="en-US" noProof="0"/>
              <a:t>2. Analyze market research</a:t>
            </a:r>
          </a:p>
        </p:txBody>
      </p:sp>
      <p:sp>
        <p:nvSpPr>
          <p:cNvPr id="50" name="Text Placeholder 49">
            <a:extLst>
              <a:ext uri="{FF2B5EF4-FFF2-40B4-BE49-F238E27FC236}">
                <a16:creationId xmlns:a16="http://schemas.microsoft.com/office/drawing/2014/main" id="{2DE180DF-305A-185D-F9E1-20ABC65F8FB2}"/>
              </a:ext>
            </a:extLst>
          </p:cNvPr>
          <p:cNvSpPr>
            <a:spLocks noGrp="1"/>
          </p:cNvSpPr>
          <p:nvPr>
            <p:ph type="body" sz="quarter" idx="14"/>
          </p:nvPr>
        </p:nvSpPr>
        <p:spPr>
          <a:xfrm>
            <a:off x="4047840" y="4052218"/>
            <a:ext cx="2808000" cy="345600"/>
          </a:xfrm>
        </p:spPr>
        <p:txBody>
          <a:bodyPr/>
          <a:lstStyle/>
          <a:p>
            <a:r>
              <a:rPr lang="en-US" noProof="0"/>
              <a:t>5. Identify clients for market update</a:t>
            </a:r>
          </a:p>
        </p:txBody>
      </p:sp>
      <p:sp>
        <p:nvSpPr>
          <p:cNvPr id="51" name="Text Placeholder 50">
            <a:extLst>
              <a:ext uri="{FF2B5EF4-FFF2-40B4-BE49-F238E27FC236}">
                <a16:creationId xmlns:a16="http://schemas.microsoft.com/office/drawing/2014/main" id="{77072F86-B741-F0C3-B5E4-38FC8DE75A92}"/>
              </a:ext>
            </a:extLst>
          </p:cNvPr>
          <p:cNvSpPr>
            <a:spLocks noGrp="1"/>
          </p:cNvSpPr>
          <p:nvPr>
            <p:ph type="body" sz="quarter" idx="15"/>
          </p:nvPr>
        </p:nvSpPr>
        <p:spPr>
          <a:xfrm>
            <a:off x="7511481" y="1593881"/>
            <a:ext cx="2808000" cy="345600"/>
          </a:xfrm>
        </p:spPr>
        <p:txBody>
          <a:bodyPr/>
          <a:lstStyle/>
          <a:p>
            <a:r>
              <a:rPr lang="en-US" noProof="0"/>
              <a:t>3. </a:t>
            </a:r>
            <a:r>
              <a:rPr lang="en-US" noProof="1"/>
              <a:t>Summarize meetings</a:t>
            </a:r>
            <a:endParaRPr lang="en-US" noProof="0"/>
          </a:p>
        </p:txBody>
      </p:sp>
      <p:sp>
        <p:nvSpPr>
          <p:cNvPr id="52" name="Text Placeholder 51">
            <a:extLst>
              <a:ext uri="{FF2B5EF4-FFF2-40B4-BE49-F238E27FC236}">
                <a16:creationId xmlns:a16="http://schemas.microsoft.com/office/drawing/2014/main" id="{49A7EFAE-CCBD-A190-26E2-BB66713434D2}"/>
              </a:ext>
            </a:extLst>
          </p:cNvPr>
          <p:cNvSpPr>
            <a:spLocks noGrp="1"/>
          </p:cNvSpPr>
          <p:nvPr>
            <p:ph type="body" sz="quarter" idx="16"/>
          </p:nvPr>
        </p:nvSpPr>
        <p:spPr>
          <a:xfrm>
            <a:off x="7511481" y="4052218"/>
            <a:ext cx="2808000" cy="345600"/>
          </a:xfrm>
        </p:spPr>
        <p:txBody>
          <a:bodyPr/>
          <a:lstStyle/>
          <a:p>
            <a:r>
              <a:rPr lang="en-US" noProof="0"/>
              <a:t>4. </a:t>
            </a:r>
            <a:r>
              <a:rPr lang="en-US" noProof="1"/>
              <a:t>Generate report</a:t>
            </a:r>
            <a:endParaRPr lang="en-US" noProof="0">
              <a:solidFill>
                <a:schemeClr val="bg1"/>
              </a:solidFill>
            </a:endParaRPr>
          </a:p>
        </p:txBody>
      </p:sp>
      <p:sp>
        <p:nvSpPr>
          <p:cNvPr id="53" name="Text Placeholder 52">
            <a:extLst>
              <a:ext uri="{FF2B5EF4-FFF2-40B4-BE49-F238E27FC236}">
                <a16:creationId xmlns:a16="http://schemas.microsoft.com/office/drawing/2014/main" id="{EDE2A5D1-459F-E01E-324D-5269F10E17CE}"/>
              </a:ext>
            </a:extLst>
          </p:cNvPr>
          <p:cNvSpPr>
            <a:spLocks noGrp="1"/>
          </p:cNvSpPr>
          <p:nvPr>
            <p:ph type="body" sz="quarter" idx="17"/>
          </p:nvPr>
        </p:nvSpPr>
        <p:spPr>
          <a:xfrm>
            <a:off x="6519107" y="521099"/>
            <a:ext cx="3599821" cy="169277"/>
          </a:xfrm>
        </p:spPr>
        <p:txBody>
          <a:bodyPr/>
          <a:lstStyle/>
          <a:p>
            <a:r>
              <a:rPr lang="en-US" noProof="0"/>
              <a:t>Microsoft 365 Copilot and Copilot Studio</a:t>
            </a:r>
          </a:p>
        </p:txBody>
      </p:sp>
      <p:sp>
        <p:nvSpPr>
          <p:cNvPr id="54" name="Text Placeholder 53">
            <a:extLst>
              <a:ext uri="{FF2B5EF4-FFF2-40B4-BE49-F238E27FC236}">
                <a16:creationId xmlns:a16="http://schemas.microsoft.com/office/drawing/2014/main" id="{DFCF2B54-1FF6-3521-162C-67C334856363}"/>
              </a:ext>
            </a:extLst>
          </p:cNvPr>
          <p:cNvSpPr>
            <a:spLocks noGrp="1"/>
          </p:cNvSpPr>
          <p:nvPr>
            <p:ph type="body" sz="quarter" idx="18"/>
          </p:nvPr>
        </p:nvSpPr>
        <p:spPr>
          <a:xfrm>
            <a:off x="584200" y="2032188"/>
            <a:ext cx="2808000" cy="626701"/>
          </a:xfrm>
        </p:spPr>
        <p:txBody>
          <a:bodyPr/>
          <a:lstStyle/>
          <a:p>
            <a:r>
              <a:rPr lang="en-US" sz="900" noProof="0">
                <a:latin typeface="Segoe UI" panose="020B0502040204020203" pitchFamily="34" charset="0"/>
                <a:cs typeface="Segoe UI" panose="020B0502040204020203" pitchFamily="34" charset="0"/>
              </a:rPr>
              <a:t>Copilot helps collect market data, economic parameters, financial statements, market news to generate a summary of market trends and investment insights.</a:t>
            </a:r>
          </a:p>
        </p:txBody>
      </p:sp>
      <p:sp>
        <p:nvSpPr>
          <p:cNvPr id="55" name="Text Placeholder 54">
            <a:extLst>
              <a:ext uri="{FF2B5EF4-FFF2-40B4-BE49-F238E27FC236}">
                <a16:creationId xmlns:a16="http://schemas.microsoft.com/office/drawing/2014/main" id="{DE2DDA0B-6FD4-88B4-5F1B-28D10CEE73E2}"/>
              </a:ext>
            </a:extLst>
          </p:cNvPr>
          <p:cNvSpPr>
            <a:spLocks noGrp="1"/>
          </p:cNvSpPr>
          <p:nvPr>
            <p:ph type="body" sz="quarter" idx="19"/>
          </p:nvPr>
        </p:nvSpPr>
        <p:spPr>
          <a:xfrm>
            <a:off x="4047840" y="2032188"/>
            <a:ext cx="2808000" cy="626701"/>
          </a:xfrm>
        </p:spPr>
        <p:txBody>
          <a:bodyPr/>
          <a:lstStyle/>
          <a:p>
            <a:r>
              <a:rPr lang="en-US" sz="900" noProof="1">
                <a:latin typeface="Segoe UI" panose="020B0502040204020203" pitchFamily="34" charset="0"/>
                <a:cs typeface="Segoe UI" panose="020B0502040204020203" pitchFamily="34" charset="0"/>
              </a:rPr>
              <a:t>Share the findings with other analysts and financial advisors for them to add insights and additional content. </a:t>
            </a:r>
          </a:p>
        </p:txBody>
      </p:sp>
      <p:sp>
        <p:nvSpPr>
          <p:cNvPr id="56" name="Text Placeholder 55">
            <a:extLst>
              <a:ext uri="{FF2B5EF4-FFF2-40B4-BE49-F238E27FC236}">
                <a16:creationId xmlns:a16="http://schemas.microsoft.com/office/drawing/2014/main" id="{1F76A61B-ACFB-58F8-10D7-11C27EF749A8}"/>
              </a:ext>
            </a:extLst>
          </p:cNvPr>
          <p:cNvSpPr>
            <a:spLocks noGrp="1"/>
          </p:cNvSpPr>
          <p:nvPr>
            <p:ph type="body" sz="quarter" idx="20"/>
          </p:nvPr>
        </p:nvSpPr>
        <p:spPr>
          <a:xfrm>
            <a:off x="7511481" y="2032188"/>
            <a:ext cx="2808000" cy="626701"/>
          </a:xfrm>
        </p:spPr>
        <p:txBody>
          <a:bodyPr/>
          <a:lstStyle/>
          <a:p>
            <a:r>
              <a:rPr lang="en-US" sz="900" noProof="1">
                <a:latin typeface="Segoe UI" panose="020B0502040204020203" pitchFamily="34" charset="0"/>
                <a:cs typeface="Segoe UI" panose="020B0502040204020203" pitchFamily="34" charset="0"/>
              </a:rPr>
              <a:t>After meeting with the analyst team to discuss the research, prompt Copilot to summarize the discussion points of the research analysts.</a:t>
            </a:r>
          </a:p>
        </p:txBody>
      </p:sp>
      <p:sp>
        <p:nvSpPr>
          <p:cNvPr id="57" name="Text Placeholder 56">
            <a:extLst>
              <a:ext uri="{FF2B5EF4-FFF2-40B4-BE49-F238E27FC236}">
                <a16:creationId xmlns:a16="http://schemas.microsoft.com/office/drawing/2014/main" id="{86C13242-6657-F342-515F-DEA63E8CFCB3}"/>
              </a:ext>
            </a:extLst>
          </p:cNvPr>
          <p:cNvSpPr>
            <a:spLocks noGrp="1"/>
          </p:cNvSpPr>
          <p:nvPr>
            <p:ph type="body" sz="quarter" idx="21"/>
          </p:nvPr>
        </p:nvSpPr>
        <p:spPr>
          <a:xfrm>
            <a:off x="584200" y="3208260"/>
            <a:ext cx="2808000" cy="626701"/>
          </a:xfrm>
        </p:spPr>
        <p:txBody>
          <a:bodyPr>
            <a:normAutofit/>
          </a:bodyPr>
          <a:lstStyle/>
          <a:p>
            <a:r>
              <a:rPr lang="en-US" noProof="0"/>
              <a:t>Benefit: </a:t>
            </a:r>
            <a:r>
              <a:rPr lang="en-US" sz="900" noProof="0">
                <a:latin typeface="Segoe UI" panose="020B0502040204020203" pitchFamily="34" charset="0"/>
                <a:cs typeface="Segoe UI" panose="020B0502040204020203" pitchFamily="34" charset="0"/>
              </a:rPr>
              <a:t>Copilot identifies the most impactful recent news articles along with summary of key points impacting portfolio holdings. </a:t>
            </a:r>
            <a:endParaRPr lang="en-US" noProof="0"/>
          </a:p>
        </p:txBody>
      </p:sp>
      <p:sp>
        <p:nvSpPr>
          <p:cNvPr id="58" name="Text Placeholder 57">
            <a:extLst>
              <a:ext uri="{FF2B5EF4-FFF2-40B4-BE49-F238E27FC236}">
                <a16:creationId xmlns:a16="http://schemas.microsoft.com/office/drawing/2014/main" id="{B6D9837C-B454-BF15-F944-386C3EABBDE1}"/>
              </a:ext>
            </a:extLst>
          </p:cNvPr>
          <p:cNvSpPr>
            <a:spLocks noGrp="1"/>
          </p:cNvSpPr>
          <p:nvPr>
            <p:ph type="body" sz="quarter" idx="22"/>
          </p:nvPr>
        </p:nvSpPr>
        <p:spPr>
          <a:xfrm>
            <a:off x="584200" y="5499063"/>
            <a:ext cx="2808000" cy="828296"/>
          </a:xfrm>
        </p:spPr>
        <p:txBody>
          <a:bodyPr>
            <a:normAutofit/>
          </a:bodyPr>
          <a:lstStyle/>
          <a:p>
            <a:r>
              <a:rPr lang="en-US" noProof="0"/>
              <a:t>Benefit: </a:t>
            </a:r>
            <a:r>
              <a:rPr lang="en-US" sz="900" b="1" noProof="1">
                <a:latin typeface="Segoe UI" panose="020B0502040204020203" pitchFamily="34" charset="0"/>
                <a:cs typeface="Segoe UI" panose="020B0502040204020203" pitchFamily="34" charset="0"/>
              </a:rPr>
              <a:t>Use Copilot to draft a personalized email </a:t>
            </a:r>
            <a:r>
              <a:rPr lang="en-US" sz="900" noProof="1">
                <a:latin typeface="Segoe UI" panose="020B0502040204020203" pitchFamily="34" charset="0"/>
                <a:cs typeface="Segoe UI" panose="020B0502040204020203" pitchFamily="34" charset="0"/>
              </a:rPr>
              <a:t>to clients outlining the need for a portfolio review and suggesting a meeting. </a:t>
            </a:r>
            <a:endParaRPr lang="en-US" noProof="0"/>
          </a:p>
        </p:txBody>
      </p:sp>
      <p:sp>
        <p:nvSpPr>
          <p:cNvPr id="59" name="Text Placeholder 58">
            <a:extLst>
              <a:ext uri="{FF2B5EF4-FFF2-40B4-BE49-F238E27FC236}">
                <a16:creationId xmlns:a16="http://schemas.microsoft.com/office/drawing/2014/main" id="{44E1B727-0822-7E92-9863-CF5EF477C8D1}"/>
              </a:ext>
            </a:extLst>
          </p:cNvPr>
          <p:cNvSpPr>
            <a:spLocks noGrp="1"/>
          </p:cNvSpPr>
          <p:nvPr>
            <p:ph type="body" sz="quarter" idx="23"/>
          </p:nvPr>
        </p:nvSpPr>
        <p:spPr>
          <a:xfrm>
            <a:off x="4047840" y="3208260"/>
            <a:ext cx="2808000" cy="626701"/>
          </a:xfrm>
        </p:spPr>
        <p:txBody>
          <a:bodyPr>
            <a:normAutofit/>
          </a:bodyPr>
          <a:lstStyle/>
          <a:p>
            <a:r>
              <a:rPr lang="en-US" noProof="0"/>
              <a:t>Benefit: </a:t>
            </a:r>
            <a:r>
              <a:rPr lang="en-US" sz="900" noProof="1">
                <a:latin typeface="Segoe UI" panose="020B0502040204020203" pitchFamily="34" charset="0"/>
                <a:cs typeface="Segoe UI" panose="020B0502040204020203" pitchFamily="34" charset="0"/>
              </a:rPr>
              <a:t>Use Copilot Pages to collaborate and add inputs to the research. Pages enables Copilot to enhance the collaboration effort.</a:t>
            </a:r>
            <a:endParaRPr lang="en-US" noProof="0"/>
          </a:p>
        </p:txBody>
      </p:sp>
      <p:sp>
        <p:nvSpPr>
          <p:cNvPr id="60" name="Text Placeholder 59">
            <a:extLst>
              <a:ext uri="{FF2B5EF4-FFF2-40B4-BE49-F238E27FC236}">
                <a16:creationId xmlns:a16="http://schemas.microsoft.com/office/drawing/2014/main" id="{FEBB3FB8-0E48-385E-7EA5-A06BA787016D}"/>
              </a:ext>
            </a:extLst>
          </p:cNvPr>
          <p:cNvSpPr>
            <a:spLocks noGrp="1"/>
          </p:cNvSpPr>
          <p:nvPr>
            <p:ph type="body" sz="quarter" idx="24"/>
          </p:nvPr>
        </p:nvSpPr>
        <p:spPr>
          <a:xfrm>
            <a:off x="4047840" y="5499063"/>
            <a:ext cx="2808000" cy="626701"/>
          </a:xfrm>
        </p:spPr>
        <p:txBody>
          <a:bodyPr/>
          <a:lstStyle/>
          <a:p>
            <a:r>
              <a:rPr lang="en-US" noProof="0"/>
              <a:t>Benefit: </a:t>
            </a:r>
            <a:r>
              <a:rPr lang="en-US" sz="900" b="1" noProof="0">
                <a:latin typeface="Segoe UI" panose="020B0502040204020203" pitchFamily="34" charset="0"/>
                <a:cs typeface="Segoe UI" panose="020B0502040204020203" pitchFamily="34" charset="0"/>
              </a:rPr>
              <a:t>Use Copilot to draft email </a:t>
            </a:r>
            <a:r>
              <a:rPr lang="en-US" sz="900" noProof="0">
                <a:latin typeface="Segoe UI" panose="020B0502040204020203" pitchFamily="34" charset="0"/>
                <a:cs typeface="Segoe UI" panose="020B0502040204020203" pitchFamily="34" charset="0"/>
              </a:rPr>
              <a:t>to compliance team for a review and suggest next steps. </a:t>
            </a:r>
            <a:endParaRPr lang="en-US" noProof="0"/>
          </a:p>
        </p:txBody>
      </p:sp>
      <p:sp>
        <p:nvSpPr>
          <p:cNvPr id="61" name="Text Placeholder 60">
            <a:extLst>
              <a:ext uri="{FF2B5EF4-FFF2-40B4-BE49-F238E27FC236}">
                <a16:creationId xmlns:a16="http://schemas.microsoft.com/office/drawing/2014/main" id="{0178DC55-1BFB-ACFF-0B1F-B2A2CA1A7D74}"/>
              </a:ext>
            </a:extLst>
          </p:cNvPr>
          <p:cNvSpPr>
            <a:spLocks noGrp="1"/>
          </p:cNvSpPr>
          <p:nvPr>
            <p:ph type="body" sz="quarter" idx="25"/>
          </p:nvPr>
        </p:nvSpPr>
        <p:spPr>
          <a:xfrm>
            <a:off x="7511481" y="3208260"/>
            <a:ext cx="2808000" cy="626701"/>
          </a:xfrm>
        </p:spPr>
        <p:txBody>
          <a:bodyPr>
            <a:normAutofit/>
          </a:bodyPr>
          <a:lstStyle/>
          <a:p>
            <a:r>
              <a:rPr lang="en-US" noProof="0"/>
              <a:t>Benefit: Rather than listening to the meeting recording, u</a:t>
            </a:r>
            <a:r>
              <a:rPr lang="en-US" sz="900" noProof="1">
                <a:latin typeface="Segoe UI" panose="020B0502040204020203" pitchFamily="34" charset="0"/>
                <a:cs typeface="Segoe UI" panose="020B0502040204020203" pitchFamily="34" charset="0"/>
              </a:rPr>
              <a:t>se Copilot to summarize the minutes to brief the discussion points and the action items.</a:t>
            </a:r>
            <a:endParaRPr lang="en-US" noProof="0"/>
          </a:p>
        </p:txBody>
      </p:sp>
      <p:sp>
        <p:nvSpPr>
          <p:cNvPr id="83" name="Text Placeholder 82">
            <a:extLst>
              <a:ext uri="{FF2B5EF4-FFF2-40B4-BE49-F238E27FC236}">
                <a16:creationId xmlns:a16="http://schemas.microsoft.com/office/drawing/2014/main" id="{64A8C95C-1859-F5E9-A81B-2D8D526138BA}"/>
              </a:ext>
            </a:extLst>
          </p:cNvPr>
          <p:cNvSpPr>
            <a:spLocks noGrp="1"/>
          </p:cNvSpPr>
          <p:nvPr>
            <p:ph type="body" sz="quarter" idx="26"/>
          </p:nvPr>
        </p:nvSpPr>
        <p:spPr>
          <a:xfrm>
            <a:off x="7511481" y="5499063"/>
            <a:ext cx="2808000" cy="626701"/>
          </a:xfrm>
        </p:spPr>
        <p:txBody>
          <a:bodyPr>
            <a:normAutofit/>
          </a:bodyPr>
          <a:lstStyle/>
          <a:p>
            <a:r>
              <a:rPr lang="en-US" noProof="0"/>
              <a:t>Benefit: </a:t>
            </a:r>
            <a:r>
              <a:rPr lang="en-US" sz="900" noProof="1">
                <a:latin typeface="Segoe UI" panose="020B0502040204020203" pitchFamily="34" charset="0"/>
                <a:cs typeface="Segoe UI" panose="020B0502040204020203" pitchFamily="34" charset="0"/>
              </a:rPr>
              <a:t>Copilot used to generate summarized research reports using a standard template. </a:t>
            </a:r>
            <a:endParaRPr lang="en-US" noProof="0"/>
          </a:p>
        </p:txBody>
      </p:sp>
      <p:sp>
        <p:nvSpPr>
          <p:cNvPr id="84" name="Text Placeholder 83">
            <a:extLst>
              <a:ext uri="{FF2B5EF4-FFF2-40B4-BE49-F238E27FC236}">
                <a16:creationId xmlns:a16="http://schemas.microsoft.com/office/drawing/2014/main" id="{2B396A29-1A28-5F58-0914-C82875469BE6}"/>
              </a:ext>
            </a:extLst>
          </p:cNvPr>
          <p:cNvSpPr>
            <a:spLocks noGrp="1"/>
          </p:cNvSpPr>
          <p:nvPr>
            <p:ph type="body" sz="quarter" idx="27"/>
          </p:nvPr>
        </p:nvSpPr>
        <p:spPr>
          <a:xfrm>
            <a:off x="584200" y="4488366"/>
            <a:ext cx="2808000" cy="626701"/>
          </a:xfrm>
        </p:spPr>
        <p:txBody>
          <a:bodyPr/>
          <a:lstStyle/>
          <a:p>
            <a:r>
              <a:rPr lang="en-US" sz="900" noProof="1">
                <a:latin typeface="Segoe UI" panose="020B0502040204020203" pitchFamily="34" charset="0"/>
                <a:cs typeface="Segoe UI" panose="020B0502040204020203" pitchFamily="34" charset="0"/>
              </a:rPr>
              <a:t>Draft an email to clients providing the latest market/sector trends with a brief recommendation</a:t>
            </a:r>
            <a:r>
              <a:rPr lang="en-US" sz="900" b="0" i="0" noProof="0">
                <a:solidFill>
                  <a:srgbClr val="111111"/>
                </a:solidFill>
                <a:effectLst/>
                <a:latin typeface="Segoe UI" panose="020B0502040204020203" pitchFamily="34" charset="0"/>
                <a:cs typeface="Segoe UI" panose="020B0502040204020203" pitchFamily="34" charset="0"/>
              </a:rPr>
              <a:t>.</a:t>
            </a:r>
            <a:endParaRPr lang="en-US" sz="400" noProof="0">
              <a:latin typeface="Segoe UI" panose="020B0502040204020203" pitchFamily="34" charset="0"/>
              <a:cs typeface="Segoe UI" panose="020B0502040204020203" pitchFamily="34" charset="0"/>
            </a:endParaRPr>
          </a:p>
        </p:txBody>
      </p:sp>
      <p:sp>
        <p:nvSpPr>
          <p:cNvPr id="85" name="Text Placeholder 84">
            <a:extLst>
              <a:ext uri="{FF2B5EF4-FFF2-40B4-BE49-F238E27FC236}">
                <a16:creationId xmlns:a16="http://schemas.microsoft.com/office/drawing/2014/main" id="{04B6F0BB-C2B3-CBCA-6572-D02BBD6FDE81}"/>
              </a:ext>
            </a:extLst>
          </p:cNvPr>
          <p:cNvSpPr>
            <a:spLocks noGrp="1"/>
          </p:cNvSpPr>
          <p:nvPr>
            <p:ph type="body" sz="quarter" idx="28"/>
          </p:nvPr>
        </p:nvSpPr>
        <p:spPr>
          <a:xfrm>
            <a:off x="4047841" y="4488366"/>
            <a:ext cx="2808000" cy="626701"/>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1">
                <a:ln>
                  <a:noFill/>
                </a:ln>
                <a:solidFill>
                  <a:schemeClr val="tx1"/>
                </a:solidFill>
                <a:effectLst/>
                <a:uLnTx/>
                <a:uFillTx/>
                <a:latin typeface="Segoe UI" panose="020B0502040204020203" pitchFamily="34" charset="0"/>
                <a:cs typeface="Segoe UI" panose="020B0502040204020203" pitchFamily="34" charset="0"/>
              </a:rPr>
              <a:t>Identify clients with relevant investment positions based on the new market analysis.</a:t>
            </a:r>
          </a:p>
        </p:txBody>
      </p:sp>
      <p:sp>
        <p:nvSpPr>
          <p:cNvPr id="86" name="Text Placeholder 85">
            <a:extLst>
              <a:ext uri="{FF2B5EF4-FFF2-40B4-BE49-F238E27FC236}">
                <a16:creationId xmlns:a16="http://schemas.microsoft.com/office/drawing/2014/main" id="{BE7EF453-EA94-8335-14B4-6CA978F1B9EA}"/>
              </a:ext>
            </a:extLst>
          </p:cNvPr>
          <p:cNvSpPr>
            <a:spLocks noGrp="1"/>
          </p:cNvSpPr>
          <p:nvPr>
            <p:ph type="body" sz="quarter" idx="29"/>
          </p:nvPr>
        </p:nvSpPr>
        <p:spPr>
          <a:xfrm>
            <a:off x="7511481" y="4488366"/>
            <a:ext cx="2808000" cy="626701"/>
          </a:xfrm>
        </p:spPr>
        <p:txBody>
          <a:bodyPr>
            <a:normAutofit fontScale="92500"/>
          </a:bodyPr>
          <a:lstStyle/>
          <a:p>
            <a:r>
              <a:rPr lang="en-US" sz="900" noProof="1">
                <a:latin typeface="Segoe UI" panose="020B0502040204020203" pitchFamily="34" charset="0"/>
                <a:cs typeface="Segoe UI" panose="020B0502040204020203" pitchFamily="34" charset="0"/>
              </a:rPr>
              <a:t>Copilot drafts a comprehensive report based on the data collected and the research analyst discussion notes </a:t>
            </a:r>
            <a:r>
              <a:rPr lang="en-US" sz="900" kern="1200" noProof="1">
                <a:solidFill>
                  <a:schemeClr val="tx1"/>
                </a:solidFill>
                <a:effectLst/>
                <a:latin typeface="Segoe UI"/>
                <a:ea typeface="+mn-ea"/>
                <a:cs typeface="Segoe UI"/>
              </a:rPr>
              <a:t>with daily market overview, sector specific analysis and stocks to watch with brief recommendations.</a:t>
            </a:r>
          </a:p>
        </p:txBody>
      </p:sp>
      <p:sp>
        <p:nvSpPr>
          <p:cNvPr id="87" name="Text Placeholder 86">
            <a:extLst>
              <a:ext uri="{FF2B5EF4-FFF2-40B4-BE49-F238E27FC236}">
                <a16:creationId xmlns:a16="http://schemas.microsoft.com/office/drawing/2014/main" id="{9AF9ACBF-AC4F-C70A-2E9B-539F283919FB}"/>
              </a:ext>
            </a:extLst>
          </p:cNvPr>
          <p:cNvSpPr>
            <a:spLocks noGrp="1"/>
          </p:cNvSpPr>
          <p:nvPr>
            <p:ph type="body" sz="quarter" idx="30"/>
          </p:nvPr>
        </p:nvSpPr>
        <p:spPr>
          <a:xfrm>
            <a:off x="10430234" y="521099"/>
            <a:ext cx="1456966" cy="175614"/>
          </a:xfrm>
        </p:spPr>
        <p:txBody>
          <a:bodyPr/>
          <a:lstStyle/>
          <a:p>
            <a:r>
              <a:rPr lang="en-US" noProof="0"/>
              <a:t>Extend</a:t>
            </a:r>
          </a:p>
        </p:txBody>
      </p:sp>
      <p:sp>
        <p:nvSpPr>
          <p:cNvPr id="117" name="Text Placeholder 116">
            <a:extLst>
              <a:ext uri="{FF2B5EF4-FFF2-40B4-BE49-F238E27FC236}">
                <a16:creationId xmlns:a16="http://schemas.microsoft.com/office/drawing/2014/main" id="{B89641FE-6127-6461-4A45-50F0D9676A34}"/>
              </a:ext>
            </a:extLst>
          </p:cNvPr>
          <p:cNvSpPr>
            <a:spLocks noGrp="1"/>
          </p:cNvSpPr>
          <p:nvPr>
            <p:ph type="body" sz="quarter" idx="38"/>
          </p:nvPr>
        </p:nvSpPr>
        <p:spPr>
          <a:solidFill>
            <a:srgbClr val="0070C0"/>
          </a:solidFill>
        </p:spPr>
        <p:txBody>
          <a:bodyPr/>
          <a:lstStyle/>
          <a:p>
            <a:endParaRPr lang="en-US" noProof="0"/>
          </a:p>
        </p:txBody>
      </p:sp>
      <p:sp>
        <p:nvSpPr>
          <p:cNvPr id="118" name="Text Placeholder 117">
            <a:extLst>
              <a:ext uri="{FF2B5EF4-FFF2-40B4-BE49-F238E27FC236}">
                <a16:creationId xmlns:a16="http://schemas.microsoft.com/office/drawing/2014/main" id="{DA1E653D-2467-D885-FF3C-8C12EB035BA1}"/>
              </a:ext>
            </a:extLst>
          </p:cNvPr>
          <p:cNvSpPr>
            <a:spLocks noGrp="1"/>
          </p:cNvSpPr>
          <p:nvPr>
            <p:ph type="body" sz="quarter" idx="39"/>
          </p:nvPr>
        </p:nvSpPr>
        <p:spPr>
          <a:solidFill>
            <a:srgbClr val="0070C0"/>
          </a:solidFill>
        </p:spPr>
        <p:txBody>
          <a:bodyPr/>
          <a:lstStyle/>
          <a:p>
            <a:endParaRPr lang="en-US" noProof="0"/>
          </a:p>
        </p:txBody>
      </p:sp>
      <p:sp>
        <p:nvSpPr>
          <p:cNvPr id="119" name="Text Placeholder 118">
            <a:extLst>
              <a:ext uri="{FF2B5EF4-FFF2-40B4-BE49-F238E27FC236}">
                <a16:creationId xmlns:a16="http://schemas.microsoft.com/office/drawing/2014/main" id="{E6158CDD-5B1F-5AEF-1BEE-6BF8100796A7}"/>
              </a:ext>
            </a:extLst>
          </p:cNvPr>
          <p:cNvSpPr>
            <a:spLocks noGrp="1"/>
          </p:cNvSpPr>
          <p:nvPr>
            <p:ph type="body" sz="quarter" idx="40"/>
          </p:nvPr>
        </p:nvSpPr>
        <p:spPr>
          <a:solidFill>
            <a:srgbClr val="0078D4"/>
          </a:solidFill>
        </p:spPr>
        <p:txBody>
          <a:bodyPr/>
          <a:lstStyle/>
          <a:p>
            <a:endParaRPr lang="en-US" noProof="0"/>
          </a:p>
        </p:txBody>
      </p:sp>
      <p:pic>
        <p:nvPicPr>
          <p:cNvPr id="2" name="Picture 1">
            <a:extLst>
              <a:ext uri="{FF2B5EF4-FFF2-40B4-BE49-F238E27FC236}">
                <a16:creationId xmlns:a16="http://schemas.microsoft.com/office/drawing/2014/main" id="{2E55D534-6DCB-B9A4-81C7-B124238E01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959481" y="4303886"/>
            <a:ext cx="2232519" cy="2554114"/>
          </a:xfrm>
          <a:prstGeom prst="rect">
            <a:avLst/>
          </a:prstGeom>
        </p:spPr>
      </p:pic>
      <p:sp>
        <p:nvSpPr>
          <p:cNvPr id="4" name="Rectangle: Rounded Corners 6">
            <a:extLst>
              <a:ext uri="{FF2B5EF4-FFF2-40B4-BE49-F238E27FC236}">
                <a16:creationId xmlns:a16="http://schemas.microsoft.com/office/drawing/2014/main" id="{B00A492E-825E-A68D-69C3-F654B9EBCF09}"/>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5" name="Group 4">
            <a:extLst>
              <a:ext uri="{FF2B5EF4-FFF2-40B4-BE49-F238E27FC236}">
                <a16:creationId xmlns:a16="http://schemas.microsoft.com/office/drawing/2014/main" id="{E57648E2-F767-0394-BEAC-BE0EBE5693DB}"/>
              </a:ext>
            </a:extLst>
          </p:cNvPr>
          <p:cNvGrpSpPr/>
          <p:nvPr/>
        </p:nvGrpSpPr>
        <p:grpSpPr>
          <a:xfrm>
            <a:off x="1624328" y="1132756"/>
            <a:ext cx="1253626" cy="211018"/>
            <a:chOff x="1198144" y="862657"/>
            <a:chExt cx="1253626" cy="211018"/>
          </a:xfrm>
        </p:grpSpPr>
        <p:sp>
          <p:nvSpPr>
            <p:cNvPr id="6" name="Rectangle: Rounded Corners 6">
              <a:extLst>
                <a:ext uri="{FF2B5EF4-FFF2-40B4-BE49-F238E27FC236}">
                  <a16:creationId xmlns:a16="http://schemas.microsoft.com/office/drawing/2014/main" id="{D8D24345-CC50-DBDA-EA2A-DAFA9FB0A605}"/>
                </a:ext>
                <a:ext uri="{C183D7F6-B498-43B3-948B-1728B52AA6E4}">
                  <adec:decorative xmlns:adec="http://schemas.microsoft.com/office/drawing/2017/decorative" val="1"/>
                </a:ext>
              </a:extLst>
            </p:cNvPr>
            <p:cNvSpPr/>
            <p:nvPr/>
          </p:nvSpPr>
          <p:spPr bwMode="auto">
            <a:xfrm>
              <a:off x="1198144" y="862657"/>
              <a:ext cx="1253626" cy="211018"/>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Client retention</a:t>
              </a:r>
            </a:p>
          </p:txBody>
        </p:sp>
        <p:pic>
          <p:nvPicPr>
            <p:cNvPr id="7" name="Graphic 6">
              <a:extLst>
                <a:ext uri="{FF2B5EF4-FFF2-40B4-BE49-F238E27FC236}">
                  <a16:creationId xmlns:a16="http://schemas.microsoft.com/office/drawing/2014/main" id="{C718DA29-03F3-ED2E-E47A-2061997F24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4929" y="898657"/>
              <a:ext cx="144000" cy="144000"/>
            </a:xfrm>
            <a:prstGeom prst="rect">
              <a:avLst/>
            </a:prstGeom>
          </p:spPr>
        </p:pic>
      </p:grpSp>
      <p:sp>
        <p:nvSpPr>
          <p:cNvPr id="14" name="Rectangle: Rounded Corners 6">
            <a:extLst>
              <a:ext uri="{FF2B5EF4-FFF2-40B4-BE49-F238E27FC236}">
                <a16:creationId xmlns:a16="http://schemas.microsoft.com/office/drawing/2014/main" id="{C1EC10F7-E56C-D59C-F624-DAC12904DB4B}"/>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5" name="Group 14">
            <a:extLst>
              <a:ext uri="{FF2B5EF4-FFF2-40B4-BE49-F238E27FC236}">
                <a16:creationId xmlns:a16="http://schemas.microsoft.com/office/drawing/2014/main" id="{B01F9E9C-59D3-48F7-056D-E18CE664B8CD}"/>
              </a:ext>
            </a:extLst>
          </p:cNvPr>
          <p:cNvGrpSpPr/>
          <p:nvPr/>
        </p:nvGrpSpPr>
        <p:grpSpPr>
          <a:xfrm>
            <a:off x="7523373" y="1127774"/>
            <a:ext cx="1260000" cy="216000"/>
            <a:chOff x="1194743" y="1140160"/>
            <a:chExt cx="1260000" cy="216000"/>
          </a:xfrm>
        </p:grpSpPr>
        <p:sp>
          <p:nvSpPr>
            <p:cNvPr id="16" name="Rectangle: Rounded Corners 6">
              <a:extLst>
                <a:ext uri="{FF2B5EF4-FFF2-40B4-BE49-F238E27FC236}">
                  <a16:creationId xmlns:a16="http://schemas.microsoft.com/office/drawing/2014/main" id="{C6232567-2D4C-0516-CF6D-3556AEFA7025}"/>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17" name="Graphic 16">
              <a:extLst>
                <a:ext uri="{FF2B5EF4-FFF2-40B4-BE49-F238E27FC236}">
                  <a16:creationId xmlns:a16="http://schemas.microsoft.com/office/drawing/2014/main" id="{03518BD5-380F-435E-98A8-ECF550F7A5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41527" y="1176160"/>
              <a:ext cx="144000" cy="144000"/>
            </a:xfrm>
            <a:prstGeom prst="rect">
              <a:avLst/>
            </a:prstGeom>
          </p:spPr>
        </p:pic>
      </p:grpSp>
      <p:sp>
        <p:nvSpPr>
          <p:cNvPr id="21" name="Text Placeholder 44">
            <a:extLst>
              <a:ext uri="{FF2B5EF4-FFF2-40B4-BE49-F238E27FC236}">
                <a16:creationId xmlns:a16="http://schemas.microsoft.com/office/drawing/2014/main" id="{EB26240C-B7F7-9C2D-9CE3-270538A57C8F}"/>
              </a:ext>
            </a:extLst>
          </p:cNvPr>
          <p:cNvSpPr txBox="1">
            <a:spLocks/>
          </p:cNvSpPr>
          <p:nvPr/>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Copilot Chat at </a:t>
            </a:r>
            <a:r>
              <a:rPr lang="en-US" noProof="0" dirty="0">
                <a:hlinkClick r:id="rId8"/>
              </a:rPr>
              <a:t>copilot.microsoft.com </a:t>
            </a:r>
            <a:r>
              <a:rPr lang="en-US" noProof="0" dirty="0"/>
              <a:t>or the Microsoft Copilot mobile app and set toggle to “Web”.</a:t>
            </a:r>
          </a:p>
          <a:p>
            <a:r>
              <a:rPr lang="en-US" baseline="30000" noProof="0" dirty="0"/>
              <a:t>2</a:t>
            </a:r>
            <a:r>
              <a:rPr lang="en-US" noProof="0" dirty="0"/>
              <a:t>Access Copilot Chat at </a:t>
            </a:r>
            <a:r>
              <a:rPr lang="en-US" noProof="0" dirty="0">
                <a:hlinkClick r:id="rId8"/>
              </a:rPr>
              <a:t>copilot.microsoft.com</a:t>
            </a:r>
            <a:r>
              <a:rPr lang="en-US" noProof="0" dirty="0"/>
              <a:t>, the Microsoft Copilot mobile app, or the Copilot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grpSp>
        <p:nvGrpSpPr>
          <p:cNvPr id="44" name="Group 43">
            <a:extLst>
              <a:ext uri="{FF2B5EF4-FFF2-40B4-BE49-F238E27FC236}">
                <a16:creationId xmlns:a16="http://schemas.microsoft.com/office/drawing/2014/main" id="{306432BD-53AF-DF76-9443-6D0AAE3B295A}"/>
              </a:ext>
            </a:extLst>
          </p:cNvPr>
          <p:cNvGrpSpPr/>
          <p:nvPr/>
        </p:nvGrpSpPr>
        <p:grpSpPr>
          <a:xfrm>
            <a:off x="993003" y="2757735"/>
            <a:ext cx="2250050" cy="411140"/>
            <a:chOff x="767112" y="2825909"/>
            <a:chExt cx="2250050" cy="411140"/>
          </a:xfrm>
        </p:grpSpPr>
        <p:sp>
          <p:nvSpPr>
            <p:cNvPr id="46" name="TextBox 45">
              <a:extLst>
                <a:ext uri="{FF2B5EF4-FFF2-40B4-BE49-F238E27FC236}">
                  <a16:creationId xmlns:a16="http://schemas.microsoft.com/office/drawing/2014/main" id="{819DC66B-D3A2-F120-DFFB-F864974F9B94}"/>
                </a:ext>
                <a:ext uri="{C183D7F6-B498-43B3-948B-1728B52AA6E4}">
                  <adec:decorative xmlns:adec="http://schemas.microsoft.com/office/drawing/2017/decorative" val="0"/>
                </a:ext>
              </a:extLst>
            </p:cNvPr>
            <p:cNvSpPr txBox="1"/>
            <p:nvPr/>
          </p:nvSpPr>
          <p:spPr>
            <a:xfrm>
              <a:off x="1124978" y="292927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News aggregator</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62" name="Picture 2" descr="Copilot Studio Generative AI pricing - Power Platform Community">
              <a:extLst>
                <a:ext uri="{FF2B5EF4-FFF2-40B4-BE49-F238E27FC236}">
                  <a16:creationId xmlns:a16="http://schemas.microsoft.com/office/drawing/2014/main" id="{D8D09B2F-1F10-D229-6E38-8D4293BEF003}"/>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3" name="Group 62">
            <a:extLst>
              <a:ext uri="{FF2B5EF4-FFF2-40B4-BE49-F238E27FC236}">
                <a16:creationId xmlns:a16="http://schemas.microsoft.com/office/drawing/2014/main" id="{09187547-E3D3-19A8-CF9F-FC65BD0DCE68}"/>
              </a:ext>
            </a:extLst>
          </p:cNvPr>
          <p:cNvGrpSpPr/>
          <p:nvPr/>
        </p:nvGrpSpPr>
        <p:grpSpPr>
          <a:xfrm>
            <a:off x="4525804" y="2786015"/>
            <a:ext cx="1582512" cy="477054"/>
            <a:chOff x="588263" y="1205599"/>
            <a:chExt cx="1582512" cy="477054"/>
          </a:xfrm>
        </p:grpSpPr>
        <p:pic>
          <p:nvPicPr>
            <p:cNvPr id="64" name="Picture 63" descr="Zip Co logo SVG free download, id: 101874 - Brandlogos.net">
              <a:hlinkClick r:id="rId10"/>
              <a:extLst>
                <a:ext uri="{FF2B5EF4-FFF2-40B4-BE49-F238E27FC236}">
                  <a16:creationId xmlns:a16="http://schemas.microsoft.com/office/drawing/2014/main" id="{9B73E160-465A-B5E9-AED4-7601EC0BDB1D}"/>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65" name="TextBox 64">
              <a:extLst>
                <a:ext uri="{FF2B5EF4-FFF2-40B4-BE49-F238E27FC236}">
                  <a16:creationId xmlns:a16="http://schemas.microsoft.com/office/drawing/2014/main" id="{76E2DF72-1DB8-41D0-44AB-B111D84292B6}"/>
                </a:ext>
                <a:ext uri="{C183D7F6-B498-43B3-948B-1728B52AA6E4}">
                  <adec:decorative xmlns:adec="http://schemas.microsoft.com/office/drawing/2017/decorative" val="0"/>
                </a:ext>
              </a:extLst>
            </p:cNvPr>
            <p:cNvSpPr txBox="1"/>
            <p:nvPr/>
          </p:nvSpPr>
          <p:spPr>
            <a:xfrm>
              <a:off x="1047214" y="1205599"/>
              <a:ext cx="1123561" cy="477054"/>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lang="en-US" sz="1100" baseline="30000" noProof="0" dirty="0">
                  <a:solidFill>
                    <a:prstClr val="black"/>
                  </a:solidFill>
                  <a:latin typeface="Segoe UI Semibold"/>
                </a:rPr>
                <a:t>2</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Copilot Pages</a:t>
              </a:r>
              <a:endParaRPr kumimoji="0" lang="en-US" sz="900" b="0" i="0" u="none" strike="noStrike" kern="1200" cap="none" spc="0" normalizeH="0" baseline="0" noProof="0" dirty="0">
                <a:ln>
                  <a:noFill/>
                </a:ln>
                <a:solidFill>
                  <a:srgbClr val="0070C0"/>
                </a:solidFill>
                <a:effectLst/>
                <a:uLnTx/>
                <a:uFillTx/>
                <a:latin typeface="Segoe UI Semibold"/>
                <a:ea typeface="+mn-ea"/>
                <a:cs typeface="+mn-cs"/>
              </a:endParaRPr>
            </a:p>
            <a:p>
              <a:pPr defTabSz="914367">
                <a:defRPr/>
              </a:pPr>
              <a:endParaRPr lang="en-US" sz="1100" noProof="0" dirty="0">
                <a:solidFill>
                  <a:prstClr val="black"/>
                </a:solidFill>
                <a:latin typeface="Segoe UI Semibold"/>
              </a:endParaRPr>
            </a:p>
          </p:txBody>
        </p:sp>
      </p:grpSp>
      <p:grpSp>
        <p:nvGrpSpPr>
          <p:cNvPr id="66" name="Group 65">
            <a:extLst>
              <a:ext uri="{FF2B5EF4-FFF2-40B4-BE49-F238E27FC236}">
                <a16:creationId xmlns:a16="http://schemas.microsoft.com/office/drawing/2014/main" id="{503D0895-AFDC-005E-5004-459D1E5F5233}"/>
              </a:ext>
            </a:extLst>
          </p:cNvPr>
          <p:cNvGrpSpPr/>
          <p:nvPr/>
        </p:nvGrpSpPr>
        <p:grpSpPr>
          <a:xfrm>
            <a:off x="8070773" y="2721179"/>
            <a:ext cx="1565400" cy="360000"/>
            <a:chOff x="588263" y="3617084"/>
            <a:chExt cx="1565400" cy="360000"/>
          </a:xfrm>
        </p:grpSpPr>
        <p:pic>
          <p:nvPicPr>
            <p:cNvPr id="67" name="Picture 66">
              <a:extLst>
                <a:ext uri="{FF2B5EF4-FFF2-40B4-BE49-F238E27FC236}">
                  <a16:creationId xmlns:a16="http://schemas.microsoft.com/office/drawing/2014/main" id="{90D764D4-E34C-AF66-A44D-F7E70B2D614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68" name="TextBox 67">
              <a:extLst>
                <a:ext uri="{FF2B5EF4-FFF2-40B4-BE49-F238E27FC236}">
                  <a16:creationId xmlns:a16="http://schemas.microsoft.com/office/drawing/2014/main" id="{9175EB56-08BC-7D2F-49C5-67C8924A453A}"/>
                </a:ext>
                <a:ext uri="{C183D7F6-B498-43B3-948B-1728B52AA6E4}">
                  <adec:decorative xmlns:adec="http://schemas.microsoft.com/office/drawing/2017/decorative" val="0"/>
                </a:ext>
              </a:extLst>
            </p:cNvPr>
            <p:cNvSpPr txBox="1"/>
            <p:nvPr/>
          </p:nvSpPr>
          <p:spPr>
            <a:xfrm>
              <a:off x="1047214" y="3712446"/>
              <a:ext cx="1106449"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69" name="Group 68">
            <a:extLst>
              <a:ext uri="{FF2B5EF4-FFF2-40B4-BE49-F238E27FC236}">
                <a16:creationId xmlns:a16="http://schemas.microsoft.com/office/drawing/2014/main" id="{99818213-DA49-A2F2-3732-B0241EDB3A6E}"/>
              </a:ext>
            </a:extLst>
          </p:cNvPr>
          <p:cNvGrpSpPr/>
          <p:nvPr/>
        </p:nvGrpSpPr>
        <p:grpSpPr>
          <a:xfrm>
            <a:off x="7968346" y="5186654"/>
            <a:ext cx="2351135" cy="360000"/>
            <a:chOff x="588263" y="2657420"/>
            <a:chExt cx="2351135" cy="360000"/>
          </a:xfrm>
        </p:grpSpPr>
        <p:pic>
          <p:nvPicPr>
            <p:cNvPr id="70" name="Picture 69">
              <a:extLst>
                <a:ext uri="{FF2B5EF4-FFF2-40B4-BE49-F238E27FC236}">
                  <a16:creationId xmlns:a16="http://schemas.microsoft.com/office/drawing/2014/main" id="{CCF917A0-8245-073D-5D40-C68857E8DCC5}"/>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71" name="TextBox 70">
              <a:extLst>
                <a:ext uri="{FF2B5EF4-FFF2-40B4-BE49-F238E27FC236}">
                  <a16:creationId xmlns:a16="http://schemas.microsoft.com/office/drawing/2014/main" id="{92BD1A45-BC00-346B-C12A-57D269F0EFC2}"/>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75" name="Group 74">
            <a:extLst>
              <a:ext uri="{FF2B5EF4-FFF2-40B4-BE49-F238E27FC236}">
                <a16:creationId xmlns:a16="http://schemas.microsoft.com/office/drawing/2014/main" id="{1212183A-C0D1-976C-676F-B0F7B0366A7C}"/>
              </a:ext>
            </a:extLst>
          </p:cNvPr>
          <p:cNvGrpSpPr/>
          <p:nvPr/>
        </p:nvGrpSpPr>
        <p:grpSpPr>
          <a:xfrm>
            <a:off x="4417025" y="5115067"/>
            <a:ext cx="2250050" cy="480390"/>
            <a:chOff x="767112" y="2825909"/>
            <a:chExt cx="2250050" cy="480390"/>
          </a:xfrm>
        </p:grpSpPr>
        <p:sp>
          <p:nvSpPr>
            <p:cNvPr id="76" name="TextBox 75">
              <a:extLst>
                <a:ext uri="{FF2B5EF4-FFF2-40B4-BE49-F238E27FC236}">
                  <a16:creationId xmlns:a16="http://schemas.microsoft.com/office/drawing/2014/main" id="{357B30E1-77C6-4C91-4C2E-D88E65C4E3AF}"/>
                </a:ext>
                <a:ext uri="{C183D7F6-B498-43B3-948B-1728B52AA6E4}">
                  <adec:decorative xmlns:adec="http://schemas.microsoft.com/office/drawing/2017/decorative" val="0"/>
                </a:ext>
              </a:extLst>
            </p:cNvPr>
            <p:cNvSpPr txBox="1"/>
            <p:nvPr/>
          </p:nvSpPr>
          <p:spPr>
            <a:xfrm>
              <a:off x="1124978" y="2860023"/>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Portfolio management </a:t>
              </a:r>
              <a:r>
                <a:rPr lang="en-US" sz="900" noProof="0">
                  <a:solidFill>
                    <a:srgbClr val="0078D4"/>
                  </a:solidFill>
                  <a:latin typeface="Segoe UI Semibold"/>
                </a:rPr>
                <a:t>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77" name="Picture 2" descr="Copilot Studio Generative AI pricing - Power Platform Community">
              <a:extLst>
                <a:ext uri="{FF2B5EF4-FFF2-40B4-BE49-F238E27FC236}">
                  <a16:creationId xmlns:a16="http://schemas.microsoft.com/office/drawing/2014/main" id="{AC08A8F3-B6E1-D7F7-05AC-9C8094687B76}"/>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8" name="Group 77">
            <a:extLst>
              <a:ext uri="{FF2B5EF4-FFF2-40B4-BE49-F238E27FC236}">
                <a16:creationId xmlns:a16="http://schemas.microsoft.com/office/drawing/2014/main" id="{929F7447-6AC8-E307-9CB5-9B6975D77CAD}"/>
              </a:ext>
            </a:extLst>
          </p:cNvPr>
          <p:cNvGrpSpPr/>
          <p:nvPr/>
        </p:nvGrpSpPr>
        <p:grpSpPr>
          <a:xfrm>
            <a:off x="993003" y="5066870"/>
            <a:ext cx="2250050" cy="411140"/>
            <a:chOff x="767112" y="2825909"/>
            <a:chExt cx="2250050" cy="411140"/>
          </a:xfrm>
        </p:grpSpPr>
        <p:sp>
          <p:nvSpPr>
            <p:cNvPr id="79" name="TextBox 78">
              <a:extLst>
                <a:ext uri="{FF2B5EF4-FFF2-40B4-BE49-F238E27FC236}">
                  <a16:creationId xmlns:a16="http://schemas.microsoft.com/office/drawing/2014/main" id="{F00D7C50-C5F6-2EFF-2EBE-08D47E626766}"/>
                </a:ext>
                <a:ext uri="{C183D7F6-B498-43B3-948B-1728B52AA6E4}">
                  <adec:decorative xmlns:adec="http://schemas.microsoft.com/office/drawing/2017/decorative" val="0"/>
                </a:ext>
              </a:extLst>
            </p:cNvPr>
            <p:cNvSpPr txBox="1"/>
            <p:nvPr/>
          </p:nvSpPr>
          <p:spPr>
            <a:xfrm>
              <a:off x="1124978" y="292927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CRM </a:t>
              </a:r>
              <a:r>
                <a:rPr lang="en-US" sz="900" noProof="0">
                  <a:solidFill>
                    <a:srgbClr val="0078D4"/>
                  </a:solidFill>
                  <a:latin typeface="Segoe UI Semibold"/>
                </a:rPr>
                <a:t>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80" name="Picture 2" descr="Copilot Studio Generative AI pricing - Power Platform Community">
              <a:extLst>
                <a:ext uri="{FF2B5EF4-FFF2-40B4-BE49-F238E27FC236}">
                  <a16:creationId xmlns:a16="http://schemas.microsoft.com/office/drawing/2014/main" id="{30846164-9776-4497-A529-5C4019387825}"/>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5282680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50B4-3079-BF23-757E-0F15454421D7}"/>
            </a:ext>
          </a:extLst>
        </p:cNvPr>
        <p:cNvGrpSpPr/>
        <p:nvPr/>
      </p:nvGrpSpPr>
      <p:grpSpPr>
        <a:xfrm>
          <a:off x="0" y="0"/>
          <a:ext cx="0" cy="0"/>
          <a:chOff x="0" y="0"/>
          <a:chExt cx="0" cy="0"/>
        </a:xfrm>
      </p:grpSpPr>
      <p:sp>
        <p:nvSpPr>
          <p:cNvPr id="138" name="Title 44">
            <a:extLst>
              <a:ext uri="{FF2B5EF4-FFF2-40B4-BE49-F238E27FC236}">
                <a16:creationId xmlns:a16="http://schemas.microsoft.com/office/drawing/2014/main" id="{CE55A92D-6C7C-7227-96F3-14A240711FCF}"/>
              </a:ext>
            </a:extLst>
          </p:cNvPr>
          <p:cNvSpPr>
            <a:spLocks noGrp="1"/>
          </p:cNvSpPr>
          <p:nvPr>
            <p:ph type="title"/>
          </p:nvPr>
        </p:nvSpPr>
        <p:spPr>
          <a:xfrm>
            <a:off x="584200" y="387766"/>
            <a:ext cx="5672544" cy="263149"/>
          </a:xfrm>
        </p:spPr>
        <p:txBody>
          <a:bodyPr/>
          <a:lstStyle/>
          <a:p>
            <a:r>
              <a:rPr lang="en-US" noProof="0" dirty="0">
                <a:solidFill>
                  <a:srgbClr val="0078D4"/>
                </a:solidFill>
              </a:rPr>
              <a:t>Capital Markets | </a:t>
            </a:r>
            <a:r>
              <a:rPr lang="en-US" noProof="0" dirty="0"/>
              <a:t>Conduct company research</a:t>
            </a:r>
          </a:p>
        </p:txBody>
      </p:sp>
      <p:sp>
        <p:nvSpPr>
          <p:cNvPr id="3" name="TextBox 2">
            <a:extLst>
              <a:ext uri="{FF2B5EF4-FFF2-40B4-BE49-F238E27FC236}">
                <a16:creationId xmlns:a16="http://schemas.microsoft.com/office/drawing/2014/main" id="{47DBCBB2-C739-FDCC-50B9-FBF7779E48E1}"/>
              </a:ext>
            </a:extLst>
          </p:cNvPr>
          <p:cNvSpPr txBox="1"/>
          <p:nvPr/>
        </p:nvSpPr>
        <p:spPr>
          <a:xfrm>
            <a:off x="583758" y="673849"/>
            <a:ext cx="5549211" cy="215444"/>
          </a:xfrm>
          <a:prstGeom prst="rect">
            <a:avLst/>
          </a:prstGeom>
          <a:noFill/>
        </p:spPr>
        <p:txBody>
          <a:bodyPr wrap="none" lIns="0" tIns="0" rIns="0" bIns="0" rtlCol="0">
            <a:spAutoFit/>
          </a:bodyPr>
          <a:lstStyle/>
          <a:p>
            <a:pPr algn="l"/>
            <a:r>
              <a:rPr lang="en-US" sz="1400" noProof="0" dirty="0">
                <a:latin typeface="+mj-lt"/>
              </a:rPr>
              <a:t>Implementation information: </a:t>
            </a:r>
            <a:r>
              <a:rPr lang="en-US" sz="1400" noProof="0" dirty="0">
                <a:latin typeface="+mj-lt"/>
                <a:hlinkClick r:id="rId2"/>
              </a:rPr>
              <a:t>Copilot Studio Financial Insights Agent</a:t>
            </a:r>
            <a:endParaRPr lang="en-US" sz="1400" noProof="0" dirty="0">
              <a:latin typeface="+mj-lt"/>
            </a:endParaRPr>
          </a:p>
        </p:txBody>
      </p:sp>
      <p:sp>
        <p:nvSpPr>
          <p:cNvPr id="7" name="License">
            <a:extLst>
              <a:ext uri="{FF2B5EF4-FFF2-40B4-BE49-F238E27FC236}">
                <a16:creationId xmlns:a16="http://schemas.microsoft.com/office/drawing/2014/main" id="{28B16D9F-6A36-1D6B-3418-2801B5FE9171}"/>
              </a:ext>
            </a:extLst>
          </p:cNvPr>
          <p:cNvSpPr>
            <a:spLocks noGrp="1"/>
          </p:cNvSpPr>
          <p:nvPr>
            <p:ph type="body" sz="quarter" idx="17"/>
          </p:nvPr>
        </p:nvSpPr>
        <p:spPr>
          <a:xfrm>
            <a:off x="6519107" y="521099"/>
            <a:ext cx="3599821" cy="169277"/>
          </a:xfrm>
        </p:spPr>
        <p:txBody>
          <a:bodyPr/>
          <a:lstStyle/>
          <a:p>
            <a:r>
              <a:rPr lang="en-US" noProof="0" dirty="0"/>
              <a:t>Copilot Studio and Azure OpenAI</a:t>
            </a:r>
          </a:p>
        </p:txBody>
      </p:sp>
      <p:sp>
        <p:nvSpPr>
          <p:cNvPr id="140" name="Level">
            <a:extLst>
              <a:ext uri="{FF2B5EF4-FFF2-40B4-BE49-F238E27FC236}">
                <a16:creationId xmlns:a16="http://schemas.microsoft.com/office/drawing/2014/main" id="{90253989-10A8-2C06-02DD-7294ADD566D1}"/>
              </a:ext>
            </a:extLst>
          </p:cNvPr>
          <p:cNvSpPr txBox="1">
            <a:spLocks/>
          </p:cNvSpPr>
          <p:nvPr/>
        </p:nvSpPr>
        <p:spPr>
          <a:xfrm>
            <a:off x="10430234" y="521099"/>
            <a:ext cx="1456966" cy="175614"/>
          </a:xfrm>
          <a:prstGeom prst="rect">
            <a:avLst/>
          </a:prstGeom>
        </p:spPr>
        <p:txBody>
          <a:bodyPr vert="horz" wrap="square" lIns="0" tIns="0" rIns="0" bIns="0" rtlCol="0">
            <a:spAutoFit/>
          </a:bodyPr>
          <a:lstStyle>
            <a:lvl1pPr marL="0" marR="0" indent="0" algn="r"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100" b="1" i="0" kern="1200" spc="-20" baseline="0">
                <a:solidFill>
                  <a:srgbClr val="0078D4"/>
                </a:solidFill>
                <a:latin typeface="Segoe UI Semibold" panose="020B0502040204020203" pitchFamily="34" charset="0"/>
                <a:ea typeface="+mn-ea"/>
                <a:cs typeface="Segoe UI Semibold" panose="020B0502040204020203" pitchFamily="34" charset="0"/>
              </a:defRPr>
            </a:lvl1pPr>
            <a:lvl2pPr marL="228600" marR="0" indent="0" algn="r"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100" kern="1200" spc="-20" baseline="0">
                <a:solidFill>
                  <a:srgbClr val="B1B3B3"/>
                </a:solidFill>
                <a:latin typeface="+mn-lt"/>
                <a:ea typeface="+mn-ea"/>
                <a:cs typeface="+mn-cs"/>
              </a:defRPr>
            </a:lvl2pPr>
            <a:lvl3pPr marL="657225" marR="0" indent="-200025" algn="r"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r"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r"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Segoe UI Semibold"/>
                <a:cs typeface="Segoe UI Semibold"/>
              </a:rPr>
              <a:t>Extend</a:t>
            </a:r>
            <a:endParaRPr lang="en-US" dirty="0"/>
          </a:p>
        </p:txBody>
      </p:sp>
      <p:sp>
        <p:nvSpPr>
          <p:cNvPr id="141" name="KPI Title">
            <a:extLst>
              <a:ext uri="{FF2B5EF4-FFF2-40B4-BE49-F238E27FC236}">
                <a16:creationId xmlns:a16="http://schemas.microsoft.com/office/drawing/2014/main" id="{03F55C6D-482B-A7E7-A968-E86311CFD9C4}"/>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150" name="KPI 1">
            <a:extLst>
              <a:ext uri="{FF2B5EF4-FFF2-40B4-BE49-F238E27FC236}">
                <a16:creationId xmlns:a16="http://schemas.microsoft.com/office/drawing/2014/main" id="{F8861885-BE90-A640-B4AB-6ABBB9A5A092}"/>
              </a:ext>
            </a:extLst>
          </p:cNvPr>
          <p:cNvGrpSpPr/>
          <p:nvPr/>
        </p:nvGrpSpPr>
        <p:grpSpPr>
          <a:xfrm>
            <a:off x="1624328" y="1132756"/>
            <a:ext cx="1463040" cy="216000"/>
            <a:chOff x="1198144" y="862657"/>
            <a:chExt cx="1463040" cy="216000"/>
          </a:xfrm>
        </p:grpSpPr>
        <p:sp>
          <p:nvSpPr>
            <p:cNvPr id="151" name="Rectangle: Rounded Corners 6">
              <a:extLst>
                <a:ext uri="{FF2B5EF4-FFF2-40B4-BE49-F238E27FC236}">
                  <a16:creationId xmlns:a16="http://schemas.microsoft.com/office/drawing/2014/main" id="{3733C2EA-0911-72A7-0F28-D8575E880DED}"/>
                </a:ext>
                <a:ext uri="{C183D7F6-B498-43B3-948B-1728B52AA6E4}">
                  <adec:decorative xmlns:adec="http://schemas.microsoft.com/office/drawing/2017/decorative" val="1"/>
                </a:ext>
              </a:extLst>
            </p:cNvPr>
            <p:cNvSpPr/>
            <p:nvPr/>
          </p:nvSpPr>
          <p:spPr bwMode="auto">
            <a:xfrm>
              <a:off x="1198144" y="862657"/>
              <a:ext cx="146304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panose="020B0702040204020203" pitchFamily="34" charset="0"/>
                  <a:ea typeface="+mn-ea"/>
                  <a:cs typeface="Segoe UI Semibold" panose="020B0702040204020203" pitchFamily="34" charset="0"/>
                </a:rPr>
                <a:t>Client retention</a:t>
              </a:r>
            </a:p>
          </p:txBody>
        </p:sp>
        <p:pic>
          <p:nvPicPr>
            <p:cNvPr id="152" name="Graphic 151">
              <a:extLst>
                <a:ext uri="{FF2B5EF4-FFF2-40B4-BE49-F238E27FC236}">
                  <a16:creationId xmlns:a16="http://schemas.microsoft.com/office/drawing/2014/main" id="{6B576F00-41DF-D753-677F-CD9DF729733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grpSp>
        <p:nvGrpSpPr>
          <p:cNvPr id="4" name="KPI 2">
            <a:extLst>
              <a:ext uri="{FF2B5EF4-FFF2-40B4-BE49-F238E27FC236}">
                <a16:creationId xmlns:a16="http://schemas.microsoft.com/office/drawing/2014/main" id="{643E703F-3DE5-F18E-1AAA-9A9561AB2D22}"/>
              </a:ext>
            </a:extLst>
          </p:cNvPr>
          <p:cNvGrpSpPr/>
          <p:nvPr/>
        </p:nvGrpSpPr>
        <p:grpSpPr>
          <a:xfrm>
            <a:off x="3152352" y="1140281"/>
            <a:ext cx="1750785" cy="203493"/>
            <a:chOff x="1198143" y="862657"/>
            <a:chExt cx="1750785" cy="203493"/>
          </a:xfrm>
        </p:grpSpPr>
        <p:sp>
          <p:nvSpPr>
            <p:cNvPr id="5" name="Rectangle: Rounded Corners 6">
              <a:extLst>
                <a:ext uri="{FF2B5EF4-FFF2-40B4-BE49-F238E27FC236}">
                  <a16:creationId xmlns:a16="http://schemas.microsoft.com/office/drawing/2014/main" id="{00B51D7B-5D4D-87BB-7544-9094ADC5E60A}"/>
                </a:ext>
                <a:ext uri="{C183D7F6-B498-43B3-948B-1728B52AA6E4}">
                  <adec:decorative xmlns:adec="http://schemas.microsoft.com/office/drawing/2017/decorative" val="1"/>
                </a:ext>
              </a:extLst>
            </p:cNvPr>
            <p:cNvSpPr/>
            <p:nvPr/>
          </p:nvSpPr>
          <p:spPr bwMode="auto">
            <a:xfrm>
              <a:off x="1198143" y="862657"/>
              <a:ext cx="1750785" cy="203493"/>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panose="020B0702040204020203" pitchFamily="34" charset="0"/>
                  <a:ea typeface="+mn-ea"/>
                  <a:cs typeface="Segoe UI Semibold" panose="020B0702040204020203" pitchFamily="34" charset="0"/>
                </a:rPr>
                <a:t>Assets under management</a:t>
              </a:r>
            </a:p>
          </p:txBody>
        </p:sp>
        <p:pic>
          <p:nvPicPr>
            <p:cNvPr id="6" name="Graphic 5">
              <a:extLst>
                <a:ext uri="{FF2B5EF4-FFF2-40B4-BE49-F238E27FC236}">
                  <a16:creationId xmlns:a16="http://schemas.microsoft.com/office/drawing/2014/main" id="{86419D22-EC61-5ECD-DA73-C001A1FEAA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sp>
        <p:nvSpPr>
          <p:cNvPr id="143" name="Value TItle">
            <a:extLst>
              <a:ext uri="{FF2B5EF4-FFF2-40B4-BE49-F238E27FC236}">
                <a16:creationId xmlns:a16="http://schemas.microsoft.com/office/drawing/2014/main" id="{8B5CA390-1E20-E661-2043-F844875D9C1C}"/>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44" name="Value 1">
            <a:extLst>
              <a:ext uri="{FF2B5EF4-FFF2-40B4-BE49-F238E27FC236}">
                <a16:creationId xmlns:a16="http://schemas.microsoft.com/office/drawing/2014/main" id="{69A0D0EC-5EFF-8CCB-9400-02579ACF64F7}"/>
              </a:ext>
            </a:extLst>
          </p:cNvPr>
          <p:cNvGrpSpPr/>
          <p:nvPr/>
        </p:nvGrpSpPr>
        <p:grpSpPr>
          <a:xfrm>
            <a:off x="7523373" y="1127774"/>
            <a:ext cx="1260000" cy="216000"/>
            <a:chOff x="1194743" y="1140160"/>
            <a:chExt cx="1260000" cy="216000"/>
          </a:xfrm>
        </p:grpSpPr>
        <p:sp>
          <p:nvSpPr>
            <p:cNvPr id="145" name="Rectangle: Rounded Corners 6">
              <a:extLst>
                <a:ext uri="{FF2B5EF4-FFF2-40B4-BE49-F238E27FC236}">
                  <a16:creationId xmlns:a16="http://schemas.microsoft.com/office/drawing/2014/main" id="{71AFEA15-1F6B-486F-DC1B-508B8EC55F87}"/>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146" name="Graphic 145">
              <a:extLst>
                <a:ext uri="{FF2B5EF4-FFF2-40B4-BE49-F238E27FC236}">
                  <a16:creationId xmlns:a16="http://schemas.microsoft.com/office/drawing/2014/main" id="{CE0D0054-4E1C-AD89-6D94-2A280A76A74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147" name="Value 2">
            <a:extLst>
              <a:ext uri="{FF2B5EF4-FFF2-40B4-BE49-F238E27FC236}">
                <a16:creationId xmlns:a16="http://schemas.microsoft.com/office/drawing/2014/main" id="{8B5E9706-A960-8E19-9CD1-A68477AE9961}"/>
              </a:ext>
            </a:extLst>
          </p:cNvPr>
          <p:cNvGrpSpPr/>
          <p:nvPr/>
        </p:nvGrpSpPr>
        <p:grpSpPr>
          <a:xfrm>
            <a:off x="8868697" y="1127774"/>
            <a:ext cx="1450784" cy="216000"/>
            <a:chOff x="1194743" y="1140160"/>
            <a:chExt cx="1450784" cy="216000"/>
          </a:xfrm>
        </p:grpSpPr>
        <p:sp>
          <p:nvSpPr>
            <p:cNvPr id="148" name="Rectangle: Rounded Corners 147">
              <a:extLst>
                <a:ext uri="{FF2B5EF4-FFF2-40B4-BE49-F238E27FC236}">
                  <a16:creationId xmlns:a16="http://schemas.microsoft.com/office/drawing/2014/main" id="{FB78A3E2-1349-3014-787A-B43E081B54E4}"/>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dirty="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dirty="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149" name="Graphic 148">
              <a:extLst>
                <a:ext uri="{FF2B5EF4-FFF2-40B4-BE49-F238E27FC236}">
                  <a16:creationId xmlns:a16="http://schemas.microsoft.com/office/drawing/2014/main" id="{81945B85-1A67-0700-2568-2C5D843BAE8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sp>
        <p:nvSpPr>
          <p:cNvPr id="158" name="Step 1 title">
            <a:extLst>
              <a:ext uri="{FF2B5EF4-FFF2-40B4-BE49-F238E27FC236}">
                <a16:creationId xmlns:a16="http://schemas.microsoft.com/office/drawing/2014/main" id="{73DB1B32-872F-BA39-4778-8C6554BCC96C}"/>
              </a:ext>
            </a:extLst>
          </p:cNvPr>
          <p:cNvSpPr/>
          <p:nvPr/>
        </p:nvSpPr>
        <p:spPr bwMode="auto">
          <a:xfrm>
            <a:off x="554602" y="1591385"/>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a:spcBef>
                <a:spcPct val="20000"/>
              </a:spcBef>
              <a:buSzPct val="90000"/>
            </a:pPr>
            <a:r>
              <a:rPr lang="en-US" sz="1200" b="1" dirty="0">
                <a:solidFill>
                  <a:srgbClr val="FFFFFF"/>
                </a:solidFill>
                <a:latin typeface="Segoe UI Semibold" panose="020B0502040204020203" pitchFamily="34" charset="0"/>
                <a:cs typeface="Segoe UI Semibold" panose="020B0502040204020203" pitchFamily="34" charset="0"/>
              </a:rPr>
              <a:t>1. Analyze market overview</a:t>
            </a:r>
          </a:p>
        </p:txBody>
      </p:sp>
      <p:sp>
        <p:nvSpPr>
          <p:cNvPr id="157" name="Step 1 top">
            <a:extLst>
              <a:ext uri="{FF2B5EF4-FFF2-40B4-BE49-F238E27FC236}">
                <a16:creationId xmlns:a16="http://schemas.microsoft.com/office/drawing/2014/main" id="{4FA7CB90-74CC-A0B8-672A-697C608BD2B0}"/>
              </a:ext>
            </a:extLst>
          </p:cNvPr>
          <p:cNvSpPr txBox="1"/>
          <p:nvPr/>
        </p:nvSpPr>
        <p:spPr>
          <a:xfrm>
            <a:off x="554601" y="2033954"/>
            <a:ext cx="3046196" cy="445122"/>
          </a:xfrm>
          <a:prstGeom prst="rect">
            <a:avLst/>
          </a:prstGeom>
          <a:noFill/>
        </p:spPr>
        <p:txBody>
          <a:bodyPr wrap="square" lIns="91440" tIns="0" rIns="91440" bIns="0" rtlCol="0" anchor="t">
            <a:spAutoFit/>
          </a:bodyPr>
          <a:lstStyle/>
          <a:p>
            <a:pPr>
              <a:lnSpc>
                <a:spcPct val="110000"/>
              </a:lnSpc>
              <a:defRPr/>
            </a:pPr>
            <a:r>
              <a:rPr lang="en-US" sz="900" noProof="0" dirty="0">
                <a:solidFill>
                  <a:srgbClr val="1A1A1A"/>
                </a:solidFill>
                <a:ea typeface="Segoe UI" pitchFamily="34" charset="0"/>
                <a:cs typeface="Segoe UI" pitchFamily="34" charset="0"/>
              </a:rPr>
              <a:t>Ask the agent to research market-wide trends and sector movements to identify potential investment intelligence.</a:t>
            </a:r>
          </a:p>
        </p:txBody>
      </p:sp>
      <p:grpSp>
        <p:nvGrpSpPr>
          <p:cNvPr id="8" name="Group 7">
            <a:extLst>
              <a:ext uri="{FF2B5EF4-FFF2-40B4-BE49-F238E27FC236}">
                <a16:creationId xmlns:a16="http://schemas.microsoft.com/office/drawing/2014/main" id="{284B8DFF-B21F-46C2-F4E1-F1126CA9A719}"/>
              </a:ext>
            </a:extLst>
          </p:cNvPr>
          <p:cNvGrpSpPr/>
          <p:nvPr/>
        </p:nvGrpSpPr>
        <p:grpSpPr>
          <a:xfrm>
            <a:off x="911759" y="2696832"/>
            <a:ext cx="2250050" cy="480390"/>
            <a:chOff x="767112" y="2825909"/>
            <a:chExt cx="2250050" cy="480390"/>
          </a:xfrm>
        </p:grpSpPr>
        <p:sp>
          <p:nvSpPr>
            <p:cNvPr id="11" name="TextBox 10">
              <a:extLst>
                <a:ext uri="{FF2B5EF4-FFF2-40B4-BE49-F238E27FC236}">
                  <a16:creationId xmlns:a16="http://schemas.microsoft.com/office/drawing/2014/main" id="{261D18C6-BE8A-8BE1-6718-01B6A7B276B3}"/>
                </a:ext>
                <a:ext uri="{C183D7F6-B498-43B3-948B-1728B52AA6E4}">
                  <adec:decorative xmlns:adec="http://schemas.microsoft.com/office/drawing/2017/decorative" val="0"/>
                </a:ext>
              </a:extLst>
            </p:cNvPr>
            <p:cNvSpPr txBox="1"/>
            <p:nvPr/>
          </p:nvSpPr>
          <p:spPr>
            <a:xfrm>
              <a:off x="1124978" y="2860023"/>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defTabSz="914367">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Connection to </a:t>
              </a:r>
              <a:r>
                <a:rPr lang="en-US" sz="900" dirty="0">
                  <a:solidFill>
                    <a:srgbClr val="0078D4"/>
                  </a:solidFill>
                  <a:latin typeface="Segoe UI Semibold"/>
                </a:rPr>
                <a:t>analyst reports</a:t>
              </a:r>
            </a:p>
            <a:p>
              <a:pPr defTabSz="914367">
                <a:defRPr/>
              </a:pPr>
              <a:r>
                <a:rPr lang="en-US" sz="900" dirty="0">
                  <a:solidFill>
                    <a:srgbClr val="0078D4"/>
                  </a:solidFill>
                  <a:latin typeface="Segoe UI Semibold"/>
                </a:rPr>
                <a:t>+ Financial document analysis skill</a:t>
              </a:r>
              <a:endParaRPr kumimoji="0" lang="en-US" sz="900" b="0" i="0" u="none" strike="noStrike" kern="1200" cap="none" spc="0" normalizeH="0" baseline="0" noProof="0" dirty="0">
                <a:ln>
                  <a:noFill/>
                </a:ln>
                <a:solidFill>
                  <a:srgbClr val="0070C0"/>
                </a:solidFill>
                <a:effectLst/>
                <a:uLnTx/>
                <a:uFillTx/>
                <a:latin typeface="Segoe UI Semibold"/>
                <a:ea typeface="+mn-ea"/>
                <a:cs typeface="+mn-cs"/>
              </a:endParaRPr>
            </a:p>
          </p:txBody>
        </p:sp>
        <p:pic>
          <p:nvPicPr>
            <p:cNvPr id="12" name="Picture 2" descr="Copilot Studio Generative AI pricing - Power Platform Community">
              <a:extLst>
                <a:ext uri="{FF2B5EF4-FFF2-40B4-BE49-F238E27FC236}">
                  <a16:creationId xmlns:a16="http://schemas.microsoft.com/office/drawing/2014/main" id="{EB2DAD73-5FA9-4271-6E8B-9C71F952E2AF}"/>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
        <p:nvSpPr>
          <p:cNvPr id="156" name="Step 1 bottom">
            <a:extLst>
              <a:ext uri="{FF2B5EF4-FFF2-40B4-BE49-F238E27FC236}">
                <a16:creationId xmlns:a16="http://schemas.microsoft.com/office/drawing/2014/main" id="{650E3A12-A1FC-68FD-F780-556303432C40}"/>
              </a:ext>
              <a:ext uri="{C183D7F6-B498-43B3-948B-1728B52AA6E4}">
                <adec:decorative xmlns:adec="http://schemas.microsoft.com/office/drawing/2017/decorative" val="1"/>
              </a:ext>
            </a:extLst>
          </p:cNvPr>
          <p:cNvSpPr/>
          <p:nvPr/>
        </p:nvSpPr>
        <p:spPr bwMode="auto">
          <a:xfrm>
            <a:off x="554602" y="3167836"/>
            <a:ext cx="2705513" cy="581663"/>
          </a:xfrm>
          <a:prstGeom prst="roundRect">
            <a:avLst>
              <a:gd name="adj" fmla="val 10001"/>
            </a:avLst>
          </a:prstGeom>
          <a:solidFill>
            <a:srgbClr val="FFFFFF">
              <a:alpha val="62000"/>
            </a:srgbClr>
          </a:solid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dirty="0">
                <a:solidFill>
                  <a:srgbClr val="1A1A1A"/>
                </a:solidFill>
                <a:latin typeface="Segoe UI"/>
              </a:rPr>
              <a:t>Benefit: Access approved information sources to receive high-quality responses with citations to save time on market research.</a:t>
            </a:r>
          </a:p>
        </p:txBody>
      </p:sp>
      <p:sp>
        <p:nvSpPr>
          <p:cNvPr id="160" name="Step 2 title">
            <a:extLst>
              <a:ext uri="{FF2B5EF4-FFF2-40B4-BE49-F238E27FC236}">
                <a16:creationId xmlns:a16="http://schemas.microsoft.com/office/drawing/2014/main" id="{03C24F2E-90C9-08B2-109D-B3B89DB16A74}"/>
              </a:ext>
            </a:extLst>
          </p:cNvPr>
          <p:cNvSpPr/>
          <p:nvPr/>
        </p:nvSpPr>
        <p:spPr bwMode="auto">
          <a:xfrm>
            <a:off x="4023022" y="1591385"/>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2. Analyze recent corporate events</a:t>
            </a:r>
          </a:p>
        </p:txBody>
      </p:sp>
      <p:sp>
        <p:nvSpPr>
          <p:cNvPr id="161" name="Step 2 top">
            <a:extLst>
              <a:ext uri="{FF2B5EF4-FFF2-40B4-BE49-F238E27FC236}">
                <a16:creationId xmlns:a16="http://schemas.microsoft.com/office/drawing/2014/main" id="{F3CBBC1F-FB76-5287-5186-905F98EB45B6}"/>
              </a:ext>
            </a:extLst>
          </p:cNvPr>
          <p:cNvSpPr txBox="1"/>
          <p:nvPr/>
        </p:nvSpPr>
        <p:spPr>
          <a:xfrm>
            <a:off x="4023021" y="2033954"/>
            <a:ext cx="2878944" cy="59747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r>
              <a:rPr lang="en-US" noProof="0" dirty="0"/>
              <a:t>After narrowing down to a specific sector, have the agent search through news sites and SEC filings for recent disclosures about mergers, restructuring, or management changes.</a:t>
            </a:r>
          </a:p>
        </p:txBody>
      </p:sp>
      <p:grpSp>
        <p:nvGrpSpPr>
          <p:cNvPr id="14" name="Group 13">
            <a:extLst>
              <a:ext uri="{FF2B5EF4-FFF2-40B4-BE49-F238E27FC236}">
                <a16:creationId xmlns:a16="http://schemas.microsoft.com/office/drawing/2014/main" id="{5ADDDB0C-57C3-13B2-1BE4-D754A28C2FF4}"/>
              </a:ext>
            </a:extLst>
          </p:cNvPr>
          <p:cNvGrpSpPr/>
          <p:nvPr/>
        </p:nvGrpSpPr>
        <p:grpSpPr>
          <a:xfrm>
            <a:off x="4326815" y="2699059"/>
            <a:ext cx="2250050" cy="480390"/>
            <a:chOff x="767112" y="2825909"/>
            <a:chExt cx="2250050" cy="480390"/>
          </a:xfrm>
        </p:grpSpPr>
        <p:sp>
          <p:nvSpPr>
            <p:cNvPr id="16" name="TextBox 15">
              <a:extLst>
                <a:ext uri="{FF2B5EF4-FFF2-40B4-BE49-F238E27FC236}">
                  <a16:creationId xmlns:a16="http://schemas.microsoft.com/office/drawing/2014/main" id="{E995C595-9A41-247C-DC67-6DD7CB071DCB}"/>
                </a:ext>
                <a:ext uri="{C183D7F6-B498-43B3-948B-1728B52AA6E4}">
                  <adec:decorative xmlns:adec="http://schemas.microsoft.com/office/drawing/2017/decorative" val="0"/>
                </a:ext>
              </a:extLst>
            </p:cNvPr>
            <p:cNvSpPr txBox="1"/>
            <p:nvPr/>
          </p:nvSpPr>
          <p:spPr>
            <a:xfrm>
              <a:off x="1124978" y="2860023"/>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defTabSz="914367">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Connection to financial news sites</a:t>
              </a:r>
            </a:p>
            <a:p>
              <a:pPr defTabSz="914367">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Connection to SEC website</a:t>
              </a:r>
              <a:endParaRPr kumimoji="0" lang="en-US" sz="900" b="0" i="0" u="none" strike="noStrike" kern="1200" cap="none" spc="0" normalizeH="0" baseline="0" noProof="0" dirty="0">
                <a:ln>
                  <a:noFill/>
                </a:ln>
                <a:solidFill>
                  <a:srgbClr val="0070C0"/>
                </a:solidFill>
                <a:effectLst/>
                <a:uLnTx/>
                <a:uFillTx/>
                <a:latin typeface="Segoe UI Semibold"/>
                <a:ea typeface="+mn-ea"/>
                <a:cs typeface="+mn-cs"/>
              </a:endParaRPr>
            </a:p>
          </p:txBody>
        </p:sp>
        <p:pic>
          <p:nvPicPr>
            <p:cNvPr id="17" name="Picture 2" descr="Copilot Studio Generative AI pricing - Power Platform Community">
              <a:extLst>
                <a:ext uri="{FF2B5EF4-FFF2-40B4-BE49-F238E27FC236}">
                  <a16:creationId xmlns:a16="http://schemas.microsoft.com/office/drawing/2014/main" id="{3E3C8DFF-D0A8-6CC0-2B15-332E5404367D}"/>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
        <p:nvSpPr>
          <p:cNvPr id="159" name="Step 2 bottom">
            <a:extLst>
              <a:ext uri="{FF2B5EF4-FFF2-40B4-BE49-F238E27FC236}">
                <a16:creationId xmlns:a16="http://schemas.microsoft.com/office/drawing/2014/main" id="{134A3F36-19A9-D7FF-6983-16F5CCA01AC6}"/>
              </a:ext>
              <a:ext uri="{C183D7F6-B498-43B3-948B-1728B52AA6E4}">
                <adec:decorative xmlns:adec="http://schemas.microsoft.com/office/drawing/2017/decorative" val="1"/>
              </a:ext>
            </a:extLst>
          </p:cNvPr>
          <p:cNvSpPr/>
          <p:nvPr/>
        </p:nvSpPr>
        <p:spPr bwMode="auto">
          <a:xfrm>
            <a:off x="4023022" y="3177181"/>
            <a:ext cx="2705513" cy="582726"/>
          </a:xfrm>
          <a:prstGeom prst="roundRect">
            <a:avLst>
              <a:gd name="adj" fmla="val 8425"/>
            </a:avLst>
          </a:prstGeom>
          <a:solidFill>
            <a:srgbClr val="FFFFFF">
              <a:alpha val="62000"/>
            </a:srgbClr>
          </a:solid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dirty="0">
                <a:solidFill>
                  <a:srgbClr val="1A1A1A"/>
                </a:solidFill>
                <a:latin typeface="Segoe UI"/>
              </a:rPr>
              <a:t>Benefit: Identify opportunities for market inefficiencies based on recent events.</a:t>
            </a:r>
          </a:p>
        </p:txBody>
      </p:sp>
      <p:sp>
        <p:nvSpPr>
          <p:cNvPr id="162" name="Step 3 title">
            <a:extLst>
              <a:ext uri="{FF2B5EF4-FFF2-40B4-BE49-F238E27FC236}">
                <a16:creationId xmlns:a16="http://schemas.microsoft.com/office/drawing/2014/main" id="{3136BBE7-55E7-246D-F03A-776F308733C9}"/>
              </a:ext>
            </a:extLst>
          </p:cNvPr>
          <p:cNvSpPr/>
          <p:nvPr/>
        </p:nvSpPr>
        <p:spPr bwMode="auto">
          <a:xfrm>
            <a:off x="7476327" y="1591385"/>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3. Perform a risk assessment</a:t>
            </a:r>
          </a:p>
        </p:txBody>
      </p:sp>
      <p:sp>
        <p:nvSpPr>
          <p:cNvPr id="164" name="Step 3 top">
            <a:extLst>
              <a:ext uri="{FF2B5EF4-FFF2-40B4-BE49-F238E27FC236}">
                <a16:creationId xmlns:a16="http://schemas.microsoft.com/office/drawing/2014/main" id="{F21DB655-000B-F6BD-2CAE-94A4B9F9E77F}"/>
              </a:ext>
            </a:extLst>
          </p:cNvPr>
          <p:cNvSpPr txBox="1"/>
          <p:nvPr/>
        </p:nvSpPr>
        <p:spPr>
          <a:xfrm>
            <a:off x="7476327" y="2033954"/>
            <a:ext cx="2705513"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Use the agent to find and analyze SEC filings from specific companies to learn more about litigation, debt covenants, and market risks.</a:t>
            </a:r>
          </a:p>
        </p:txBody>
      </p:sp>
      <p:grpSp>
        <p:nvGrpSpPr>
          <p:cNvPr id="18" name="Group 17">
            <a:extLst>
              <a:ext uri="{FF2B5EF4-FFF2-40B4-BE49-F238E27FC236}">
                <a16:creationId xmlns:a16="http://schemas.microsoft.com/office/drawing/2014/main" id="{3CFBC8D4-C319-907C-A2E3-D8C824E0FB96}"/>
              </a:ext>
            </a:extLst>
          </p:cNvPr>
          <p:cNvGrpSpPr/>
          <p:nvPr/>
        </p:nvGrpSpPr>
        <p:grpSpPr>
          <a:xfrm>
            <a:off x="7825837" y="2688492"/>
            <a:ext cx="2250050" cy="480390"/>
            <a:chOff x="767112" y="2825909"/>
            <a:chExt cx="2250050" cy="480390"/>
          </a:xfrm>
        </p:grpSpPr>
        <p:sp>
          <p:nvSpPr>
            <p:cNvPr id="22" name="TextBox 21">
              <a:extLst>
                <a:ext uri="{FF2B5EF4-FFF2-40B4-BE49-F238E27FC236}">
                  <a16:creationId xmlns:a16="http://schemas.microsoft.com/office/drawing/2014/main" id="{5051D721-E5A5-6265-2E85-0405D7B2BA5C}"/>
                </a:ext>
                <a:ext uri="{C183D7F6-B498-43B3-948B-1728B52AA6E4}">
                  <adec:decorative xmlns:adec="http://schemas.microsoft.com/office/drawing/2017/decorative" val="0"/>
                </a:ext>
              </a:extLst>
            </p:cNvPr>
            <p:cNvSpPr txBox="1"/>
            <p:nvPr/>
          </p:nvSpPr>
          <p:spPr>
            <a:xfrm>
              <a:off x="1124978" y="2860023"/>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Connection to </a:t>
              </a:r>
              <a:r>
                <a:rPr lang="en-US" sz="900" dirty="0">
                  <a:solidFill>
                    <a:srgbClr val="0078D4"/>
                  </a:solidFill>
                  <a:latin typeface="Segoe UI Semibold"/>
                </a:rPr>
                <a:t>SEC website</a:t>
              </a:r>
            </a:p>
            <a:p>
              <a:pPr defTabSz="914367">
                <a:defRPr/>
              </a:pPr>
              <a:r>
                <a:rPr lang="en-US" sz="900" dirty="0">
                  <a:solidFill>
                    <a:srgbClr val="0078D4"/>
                  </a:solidFill>
                  <a:latin typeface="Segoe UI Semibold"/>
                </a:rPr>
                <a:t>+ Financial document analysis skill</a:t>
              </a:r>
              <a:endParaRPr kumimoji="0" lang="en-US" sz="900" b="0" i="0" u="none" strike="noStrike" kern="1200" cap="none" spc="0" normalizeH="0" baseline="0" noProof="0" dirty="0">
                <a:ln>
                  <a:noFill/>
                </a:ln>
                <a:solidFill>
                  <a:srgbClr val="0070C0"/>
                </a:solidFill>
                <a:effectLst/>
                <a:uLnTx/>
                <a:uFillTx/>
                <a:latin typeface="Segoe UI Semibold"/>
                <a:ea typeface="+mn-ea"/>
                <a:cs typeface="+mn-cs"/>
              </a:endParaRPr>
            </a:p>
          </p:txBody>
        </p:sp>
        <p:pic>
          <p:nvPicPr>
            <p:cNvPr id="23" name="Picture 2" descr="Copilot Studio Generative AI pricing - Power Platform Community">
              <a:extLst>
                <a:ext uri="{FF2B5EF4-FFF2-40B4-BE49-F238E27FC236}">
                  <a16:creationId xmlns:a16="http://schemas.microsoft.com/office/drawing/2014/main" id="{3D357691-2A81-AA92-A22C-06350CB95BB6}"/>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
        <p:nvSpPr>
          <p:cNvPr id="163" name="Step 3 bottom">
            <a:extLst>
              <a:ext uri="{FF2B5EF4-FFF2-40B4-BE49-F238E27FC236}">
                <a16:creationId xmlns:a16="http://schemas.microsoft.com/office/drawing/2014/main" id="{1D048020-D3C2-752F-2292-62BFF917B8FF}"/>
              </a:ext>
              <a:ext uri="{C183D7F6-B498-43B3-948B-1728B52AA6E4}">
                <adec:decorative xmlns:adec="http://schemas.microsoft.com/office/drawing/2017/decorative" val="1"/>
              </a:ext>
            </a:extLst>
          </p:cNvPr>
          <p:cNvSpPr/>
          <p:nvPr/>
        </p:nvSpPr>
        <p:spPr bwMode="auto">
          <a:xfrm>
            <a:off x="7498490" y="3171897"/>
            <a:ext cx="2705513" cy="582726"/>
          </a:xfrm>
          <a:prstGeom prst="roundRect">
            <a:avLst>
              <a:gd name="adj" fmla="val 8425"/>
            </a:avLst>
          </a:prstGeom>
          <a:solidFill>
            <a:srgbClr val="FFFFFF">
              <a:alpha val="62000"/>
            </a:srgbClr>
          </a:solid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ts val="0"/>
              </a:spcBef>
              <a:spcAft>
                <a:spcPts val="200"/>
              </a:spcAft>
              <a:buClrTx/>
              <a:buSzTx/>
              <a:buFontTx/>
              <a:buNone/>
              <a:tabLst/>
              <a:defRPr/>
            </a:pPr>
            <a:r>
              <a:rPr lang="en-US" sz="900" kern="0" noProof="0" dirty="0">
                <a:solidFill>
                  <a:srgbClr val="1A1A1A"/>
                </a:solidFill>
                <a:latin typeface="Segoe UI"/>
              </a:rPr>
              <a:t>Benefit: Simplify the process of reviewing SEC filings.</a:t>
            </a:r>
          </a:p>
        </p:txBody>
      </p:sp>
      <p:sp>
        <p:nvSpPr>
          <p:cNvPr id="10" name="Step 4 title">
            <a:extLst>
              <a:ext uri="{FF2B5EF4-FFF2-40B4-BE49-F238E27FC236}">
                <a16:creationId xmlns:a16="http://schemas.microsoft.com/office/drawing/2014/main" id="{06471E45-5EA2-E40B-04D5-B010ED9733E9}"/>
              </a:ext>
              <a:ext uri="{C183D7F6-B498-43B3-948B-1728B52AA6E4}">
                <adec:decorative xmlns:adec="http://schemas.microsoft.com/office/drawing/2017/decorative" val="1"/>
              </a:ext>
            </a:extLst>
          </p:cNvPr>
          <p:cNvSpPr>
            <a:spLocks noGrp="1"/>
          </p:cNvSpPr>
          <p:nvPr>
            <p:ph type="body" sz="quarter" idx="14"/>
          </p:nvPr>
        </p:nvSpPr>
        <p:spPr bwMode="auto">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4. Assess financial health</a:t>
            </a:r>
          </a:p>
        </p:txBody>
      </p:sp>
      <p:sp>
        <p:nvSpPr>
          <p:cNvPr id="15" name="Step 4 top">
            <a:extLst>
              <a:ext uri="{FF2B5EF4-FFF2-40B4-BE49-F238E27FC236}">
                <a16:creationId xmlns:a16="http://schemas.microsoft.com/office/drawing/2014/main" id="{968ACC32-32BC-D7A2-296B-F1E95A52D355}"/>
              </a:ext>
            </a:extLst>
          </p:cNvPr>
          <p:cNvSpPr txBox="1">
            <a:spLocks noGrp="1"/>
          </p:cNvSpPr>
          <p:nvPr>
            <p:ph type="body" sz="quarter" idx="28"/>
          </p:nvPr>
        </p:nvSpPr>
        <p:spPr>
          <a:xfrm>
            <a:off x="5779660" y="4488366"/>
            <a:ext cx="2808000" cy="415498"/>
          </a:xfr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900" b="0" i="0" u="none" strike="noStrike" kern="1200" cap="none" spc="0" normalizeH="0" baseline="0" noProof="0" dirty="0">
                <a:ln>
                  <a:noFill/>
                </a:ln>
                <a:solidFill>
                  <a:srgbClr val="242424"/>
                </a:solidFill>
                <a:effectLst/>
                <a:uLnTx/>
                <a:uFillTx/>
                <a:latin typeface="Segoe UI" panose="020B0502040204020203" pitchFamily="34" charset="0"/>
                <a:ea typeface="+mn-ea"/>
                <a:cs typeface="+mn-cs"/>
              </a:rPr>
              <a:t>Query SEC filings and internal proprietary reports to uncover potential financial issues and understand analyst forecasts.</a:t>
            </a:r>
          </a:p>
        </p:txBody>
      </p:sp>
      <p:grpSp>
        <p:nvGrpSpPr>
          <p:cNvPr id="24" name="Group 23">
            <a:extLst>
              <a:ext uri="{FF2B5EF4-FFF2-40B4-BE49-F238E27FC236}">
                <a16:creationId xmlns:a16="http://schemas.microsoft.com/office/drawing/2014/main" id="{7C44475F-28CD-62BF-6462-10601735BA22}"/>
              </a:ext>
            </a:extLst>
          </p:cNvPr>
          <p:cNvGrpSpPr/>
          <p:nvPr/>
        </p:nvGrpSpPr>
        <p:grpSpPr>
          <a:xfrm>
            <a:off x="6048918" y="4940775"/>
            <a:ext cx="2250050" cy="584775"/>
            <a:chOff x="767112" y="2790774"/>
            <a:chExt cx="2250050" cy="584775"/>
          </a:xfrm>
        </p:grpSpPr>
        <p:sp>
          <p:nvSpPr>
            <p:cNvPr id="25" name="TextBox 24">
              <a:extLst>
                <a:ext uri="{FF2B5EF4-FFF2-40B4-BE49-F238E27FC236}">
                  <a16:creationId xmlns:a16="http://schemas.microsoft.com/office/drawing/2014/main" id="{7BCDB066-2CA5-866F-7523-83A4DE582E5A}"/>
                </a:ext>
                <a:ext uri="{C183D7F6-B498-43B3-948B-1728B52AA6E4}">
                  <adec:decorative xmlns:adec="http://schemas.microsoft.com/office/drawing/2017/decorative" val="0"/>
                </a:ext>
              </a:extLst>
            </p:cNvPr>
            <p:cNvSpPr txBox="1"/>
            <p:nvPr/>
          </p:nvSpPr>
          <p:spPr>
            <a:xfrm>
              <a:off x="1124978" y="2790774"/>
              <a:ext cx="1892184" cy="58477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defTabSz="914367">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Connection to analyst reports</a:t>
              </a:r>
            </a:p>
            <a:p>
              <a:pPr defTabSz="914367">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Connection to SEC website</a:t>
              </a:r>
            </a:p>
            <a:p>
              <a:pPr defTabSz="914367">
                <a:defRPr/>
              </a:pPr>
              <a:r>
                <a:rPr lang="en-US" sz="900" dirty="0">
                  <a:solidFill>
                    <a:srgbClr val="0078D4"/>
                  </a:solidFill>
                  <a:latin typeface="Segoe UI Semibold"/>
                </a:rPr>
                <a:t>+ Financial document analysis skill</a:t>
              </a:r>
              <a:endParaRPr kumimoji="0" lang="en-US" sz="900" b="0" i="0" u="none" strike="noStrike" kern="1200" cap="none" spc="0" normalizeH="0" baseline="0" noProof="0" dirty="0">
                <a:ln>
                  <a:noFill/>
                </a:ln>
                <a:solidFill>
                  <a:srgbClr val="0070C0"/>
                </a:solidFill>
                <a:effectLst/>
                <a:uLnTx/>
                <a:uFillTx/>
                <a:latin typeface="Segoe UI Semibold"/>
                <a:ea typeface="+mn-ea"/>
                <a:cs typeface="+mn-cs"/>
              </a:endParaRPr>
            </a:p>
          </p:txBody>
        </p:sp>
        <p:pic>
          <p:nvPicPr>
            <p:cNvPr id="26" name="Picture 2" descr="Copilot Studio Generative AI pricing - Power Platform Community">
              <a:extLst>
                <a:ext uri="{FF2B5EF4-FFF2-40B4-BE49-F238E27FC236}">
                  <a16:creationId xmlns:a16="http://schemas.microsoft.com/office/drawing/2014/main" id="{7B431252-6D33-597D-F9C0-AC90FA4316B7}"/>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Step 4 bottom">
            <a:extLst>
              <a:ext uri="{FF2B5EF4-FFF2-40B4-BE49-F238E27FC236}">
                <a16:creationId xmlns:a16="http://schemas.microsoft.com/office/drawing/2014/main" id="{2AB3A8AA-0E70-6C2D-5C63-36ED68EEEFE1}"/>
              </a:ext>
            </a:extLst>
          </p:cNvPr>
          <p:cNvSpPr txBox="1">
            <a:spLocks noGrp="1"/>
          </p:cNvSpPr>
          <p:nvPr>
            <p:ph type="body" sz="quarter" idx="24"/>
          </p:nvPr>
        </p:nvSpPr>
        <p:spPr>
          <a:xfrm>
            <a:off x="5779660" y="5641938"/>
            <a:ext cx="2808000" cy="290393"/>
          </a:xfrm>
          <a:prstGeom prst="roundRect">
            <a:avLst>
              <a:gd name="adj" fmla="val 7982"/>
            </a:avLst>
          </a:prstGeom>
          <a:noFill/>
        </p:spPr>
        <p:txBody>
          <a:bodyPr vert="horz" wrap="square" lIns="0" tIns="0" rIns="0" bIns="0" rtlCol="0" anchor="t">
            <a:spAutoFit/>
          </a:bodyPr>
          <a:lstStyle>
            <a:lvl1pPr algn="l" defTabSz="2402409" rtl="0" eaLnBrk="1" latinLnBrk="0" hangingPunct="1">
              <a:lnSpc>
                <a:spcPct val="100000"/>
              </a:lnSpc>
              <a:spcBef>
                <a:spcPct val="0"/>
              </a:spcBef>
              <a:buNone/>
              <a:defRPr lang="en-US" sz="9272" b="0" kern="1200" cap="none" spc="-129" baseline="0" dirty="0" smtClean="0">
                <a:ln w="3175">
                  <a:noFill/>
                </a:ln>
                <a:solidFill>
                  <a:schemeClr val="tx1"/>
                </a:solidFill>
                <a:effectLst/>
                <a:latin typeface="+mj-lt"/>
                <a:ea typeface="+mn-ea"/>
                <a:cs typeface="Segoe UI" pitchFamily="34" charset="0"/>
              </a:defRPr>
            </a:lvl1pPr>
          </a:lstStyle>
          <a:p>
            <a:pPr defTabSz="914400">
              <a:spcBef>
                <a:spcPts val="0"/>
              </a:spcBef>
              <a:spcAft>
                <a:spcPts val="200"/>
              </a:spcAft>
              <a:buSzTx/>
              <a:defRPr/>
            </a:pPr>
            <a:r>
              <a:rPr lang="en-US" sz="900" spc="0" dirty="0">
                <a:ln>
                  <a:noFill/>
                </a:ln>
                <a:solidFill>
                  <a:srgbClr val="242424"/>
                </a:solidFill>
                <a:latin typeface="Segoe UI" panose="020B0502040204020203" pitchFamily="34" charset="0"/>
                <a:cs typeface="+mn-cs"/>
              </a:rPr>
              <a:t>Benefit: Synthesize information from multiple sources with in-depth analysis and links for further review.</a:t>
            </a:r>
          </a:p>
        </p:txBody>
      </p:sp>
      <p:sp>
        <p:nvSpPr>
          <p:cNvPr id="9" name="Step 5 tItle">
            <a:extLst>
              <a:ext uri="{FF2B5EF4-FFF2-40B4-BE49-F238E27FC236}">
                <a16:creationId xmlns:a16="http://schemas.microsoft.com/office/drawing/2014/main" id="{98229817-7DEA-4503-12F1-6CF47463EAAC}"/>
              </a:ext>
              <a:ext uri="{C183D7F6-B498-43B3-948B-1728B52AA6E4}">
                <adec:decorative xmlns:adec="http://schemas.microsoft.com/office/drawing/2017/decorative" val="1"/>
              </a:ext>
            </a:extLst>
          </p:cNvPr>
          <p:cNvSpPr>
            <a:spLocks noGrp="1"/>
          </p:cNvSpPr>
          <p:nvPr>
            <p:ph type="body" sz="quarter" idx="12"/>
          </p:nvPr>
        </p:nvSpPr>
        <p:spPr bwMode="auto">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5. Company valuation</a:t>
            </a:r>
          </a:p>
        </p:txBody>
      </p:sp>
      <p:sp>
        <p:nvSpPr>
          <p:cNvPr id="13" name="Step 5 top">
            <a:extLst>
              <a:ext uri="{FF2B5EF4-FFF2-40B4-BE49-F238E27FC236}">
                <a16:creationId xmlns:a16="http://schemas.microsoft.com/office/drawing/2014/main" id="{348D7FD9-7682-E850-7D26-1D42C7BE08E6}"/>
              </a:ext>
            </a:extLst>
          </p:cNvPr>
          <p:cNvSpPr txBox="1">
            <a:spLocks noGrp="1"/>
          </p:cNvSpPr>
          <p:nvPr>
            <p:ph type="body" sz="quarter" idx="27"/>
          </p:nvPr>
        </p:nvSpPr>
        <p:spPr>
          <a:xfrm>
            <a:off x="2316020" y="4488366"/>
            <a:ext cx="2808000" cy="415498"/>
          </a:xfrm>
          <a:noFill/>
        </p:spPr>
        <p:txBody>
          <a:bodyPr wrap="square" lIns="0" tIns="0" rIns="0" bIns="0" rtlCol="0" anchor="t">
            <a:spAutoFit/>
          </a:bodyPr>
          <a:lstStyle/>
          <a:p>
            <a:pPr lvl="0"/>
            <a:r>
              <a:rPr lang="en-US" noProof="0" dirty="0"/>
              <a:t>Understand current valuations based on comparable /discounted cash flows by asking the agent to review internal proprietary analyst reports.</a:t>
            </a:r>
          </a:p>
        </p:txBody>
      </p:sp>
      <p:grpSp>
        <p:nvGrpSpPr>
          <p:cNvPr id="27" name="Group 26">
            <a:extLst>
              <a:ext uri="{FF2B5EF4-FFF2-40B4-BE49-F238E27FC236}">
                <a16:creationId xmlns:a16="http://schemas.microsoft.com/office/drawing/2014/main" id="{DEB066F8-5BF9-DEAA-075E-9F9080F38999}"/>
              </a:ext>
            </a:extLst>
          </p:cNvPr>
          <p:cNvGrpSpPr/>
          <p:nvPr/>
        </p:nvGrpSpPr>
        <p:grpSpPr>
          <a:xfrm>
            <a:off x="2483314" y="4933910"/>
            <a:ext cx="2250050" cy="584775"/>
            <a:chOff x="767112" y="2790774"/>
            <a:chExt cx="2250050" cy="584775"/>
          </a:xfrm>
        </p:grpSpPr>
        <p:sp>
          <p:nvSpPr>
            <p:cNvPr id="29" name="TextBox 28">
              <a:extLst>
                <a:ext uri="{FF2B5EF4-FFF2-40B4-BE49-F238E27FC236}">
                  <a16:creationId xmlns:a16="http://schemas.microsoft.com/office/drawing/2014/main" id="{2A2A8D44-491E-D69D-38E1-AC07AF90A459}"/>
                </a:ext>
                <a:ext uri="{C183D7F6-B498-43B3-948B-1728B52AA6E4}">
                  <adec:decorative xmlns:adec="http://schemas.microsoft.com/office/drawing/2017/decorative" val="0"/>
                </a:ext>
              </a:extLst>
            </p:cNvPr>
            <p:cNvSpPr txBox="1"/>
            <p:nvPr/>
          </p:nvSpPr>
          <p:spPr>
            <a:xfrm>
              <a:off x="1124978" y="2790774"/>
              <a:ext cx="1892184" cy="58477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defTabSz="914367">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Connection to analyst reports</a:t>
              </a:r>
            </a:p>
            <a:p>
              <a:pPr defTabSz="914367">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Connection to SEC website</a:t>
              </a:r>
            </a:p>
            <a:p>
              <a:pPr defTabSz="914367">
                <a:defRPr/>
              </a:pPr>
              <a:r>
                <a:rPr lang="en-US" sz="900" dirty="0">
                  <a:solidFill>
                    <a:srgbClr val="0078D4"/>
                  </a:solidFill>
                  <a:latin typeface="Segoe UI Semibold"/>
                </a:rPr>
                <a:t>+ Financial document analysis skill</a:t>
              </a:r>
              <a:endParaRPr kumimoji="0" lang="en-US" sz="900" b="0" i="0" u="none" strike="noStrike" kern="1200" cap="none" spc="0" normalizeH="0" baseline="0" noProof="0" dirty="0">
                <a:ln>
                  <a:noFill/>
                </a:ln>
                <a:solidFill>
                  <a:srgbClr val="0070C0"/>
                </a:solidFill>
                <a:effectLst/>
                <a:uLnTx/>
                <a:uFillTx/>
                <a:latin typeface="Segoe UI Semibold"/>
                <a:ea typeface="+mn-ea"/>
                <a:cs typeface="+mn-cs"/>
              </a:endParaRPr>
            </a:p>
          </p:txBody>
        </p:sp>
        <p:pic>
          <p:nvPicPr>
            <p:cNvPr id="30" name="Picture 2" descr="Copilot Studio Generative AI pricing - Power Platform Community">
              <a:extLst>
                <a:ext uri="{FF2B5EF4-FFF2-40B4-BE49-F238E27FC236}">
                  <a16:creationId xmlns:a16="http://schemas.microsoft.com/office/drawing/2014/main" id="{1DC6F698-B3B2-608F-6B99-044753E164F2}"/>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Step 5 bottom">
            <a:extLst>
              <a:ext uri="{FF2B5EF4-FFF2-40B4-BE49-F238E27FC236}">
                <a16:creationId xmlns:a16="http://schemas.microsoft.com/office/drawing/2014/main" id="{F7565C1E-C049-BCCB-FF3D-FFEE90A00135}"/>
              </a:ext>
            </a:extLst>
          </p:cNvPr>
          <p:cNvSpPr txBox="1">
            <a:spLocks noGrp="1"/>
          </p:cNvSpPr>
          <p:nvPr>
            <p:ph type="body" sz="quarter" idx="22"/>
          </p:nvPr>
        </p:nvSpPr>
        <p:spPr>
          <a:prstGeom prst="roundRect">
            <a:avLst>
              <a:gd name="adj" fmla="val 9719"/>
            </a:avLst>
          </a:prstGeom>
          <a:solidFill>
            <a:srgbClr val="FFFFFF">
              <a:alpha val="70046"/>
            </a:srgbClr>
          </a:solidFill>
          <a:ln w="12700">
            <a:solidFill>
              <a:schemeClr val="bg1"/>
            </a:solidFill>
          </a:ln>
        </p:spPr>
        <p:txBody>
          <a:bodyPr vert="horz" wrap="square" lIns="90000" tIns="36000" rIns="90000" bIns="36000" rtlCol="0" anchor="ctr" anchorCtr="0">
            <a:normAutofit lnSpcReduction="10000"/>
          </a:bodyPr>
          <a:lstStyle>
            <a:lvl1pPr algn="l" defTabSz="2402409" rtl="0" eaLnBrk="1" latinLnBrk="0" hangingPunct="1">
              <a:lnSpc>
                <a:spcPct val="100000"/>
              </a:lnSpc>
              <a:spcBef>
                <a:spcPct val="0"/>
              </a:spcBef>
              <a:buNone/>
              <a:defRPr lang="en-US" sz="9272" b="0" kern="1200" cap="none" spc="-129" baseline="0" dirty="0" smtClean="0">
                <a:ln w="3175">
                  <a:noFill/>
                </a:ln>
                <a:solidFill>
                  <a:schemeClr val="tx1"/>
                </a:solidFill>
                <a:effectLst/>
                <a:latin typeface="+mj-lt"/>
                <a:ea typeface="+mn-ea"/>
                <a:cs typeface="Segoe UI" pitchFamily="34" charset="0"/>
              </a:defRPr>
            </a:lvl1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Quickly get insights with high-quality responses and enhanced capabilities for interpreting charts and tables for valuation insights.</a:t>
            </a:r>
          </a:p>
        </p:txBody>
      </p:sp>
      <p:sp>
        <p:nvSpPr>
          <p:cNvPr id="28" name="Footnote">
            <a:extLst>
              <a:ext uri="{FF2B5EF4-FFF2-40B4-BE49-F238E27FC236}">
                <a16:creationId xmlns:a16="http://schemas.microsoft.com/office/drawing/2014/main" id="{7279A695-3E0B-F579-2AC1-BFF5487DD80E}"/>
              </a:ext>
            </a:extLst>
          </p:cNvPr>
          <p:cNvSpPr txBox="1">
            <a:spLocks/>
          </p:cNvSpPr>
          <p:nvPr/>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Copilot Chat at </a:t>
            </a:r>
            <a:r>
              <a:rPr lang="en-US" noProof="0" dirty="0">
                <a:hlinkClick r:id="rId8"/>
              </a:rPr>
              <a:t>copilot.microsoft.com </a:t>
            </a:r>
            <a:r>
              <a:rPr lang="en-US" noProof="0" dirty="0"/>
              <a:t>or the Microsoft Copilot mobile app and set toggle to “Web”.</a:t>
            </a:r>
          </a:p>
          <a:p>
            <a:r>
              <a:rPr lang="en-US" baseline="30000" noProof="0" dirty="0"/>
              <a:t>2</a:t>
            </a:r>
            <a:r>
              <a:rPr lang="en-US" noProof="0" dirty="0"/>
              <a:t>Access Copilot Chat at </a:t>
            </a:r>
            <a:r>
              <a:rPr lang="en-US" noProof="0" dirty="0">
                <a:hlinkClick r:id="rId8"/>
              </a:rPr>
              <a:t>copilot.microsoft.com</a:t>
            </a:r>
            <a:r>
              <a:rPr lang="en-US" noProof="0" dirty="0"/>
              <a:t>, the Microsoft Copilot mobile app, or the Copilot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pic>
        <p:nvPicPr>
          <p:cNvPr id="2" name="Picture 1" descr="A group of people standing together&#10;&#10;Description automatically generated">
            <a:extLst>
              <a:ext uri="{FF2B5EF4-FFF2-40B4-BE49-F238E27FC236}">
                <a16:creationId xmlns:a16="http://schemas.microsoft.com/office/drawing/2014/main" id="{B204B929-A6DA-9A95-D282-E97E124D826A}"/>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118377" y="4061034"/>
            <a:ext cx="2073623" cy="2797045"/>
          </a:xfrm>
          <a:prstGeom prst="rect">
            <a:avLst/>
          </a:prstGeom>
        </p:spPr>
      </p:pic>
      <p:sp>
        <p:nvSpPr>
          <p:cNvPr id="20" name="Text Placeholder 19">
            <a:extLst>
              <a:ext uri="{FF2B5EF4-FFF2-40B4-BE49-F238E27FC236}">
                <a16:creationId xmlns:a16="http://schemas.microsoft.com/office/drawing/2014/main" id="{57E9D89A-4EDA-463B-E759-E57670CE62F9}"/>
              </a:ext>
            </a:extLst>
          </p:cNvPr>
          <p:cNvSpPr>
            <a:spLocks noGrp="1"/>
          </p:cNvSpPr>
          <p:nvPr>
            <p:ph type="body" sz="quarter" idx="39"/>
          </p:nvPr>
        </p:nvSpPr>
        <p:spPr>
          <a:solidFill>
            <a:srgbClr val="0070C0"/>
          </a:solidFill>
        </p:spPr>
        <p:txBody>
          <a:bodyPr/>
          <a:lstStyle/>
          <a:p>
            <a:endParaRPr lang="en-US" dirty="0"/>
          </a:p>
        </p:txBody>
      </p:sp>
      <p:sp>
        <p:nvSpPr>
          <p:cNvPr id="21" name="Text Placeholder 20">
            <a:extLst>
              <a:ext uri="{FF2B5EF4-FFF2-40B4-BE49-F238E27FC236}">
                <a16:creationId xmlns:a16="http://schemas.microsoft.com/office/drawing/2014/main" id="{C1746E89-E80D-D558-1F61-141952D988B0}"/>
              </a:ext>
            </a:extLst>
          </p:cNvPr>
          <p:cNvSpPr>
            <a:spLocks noGrp="1"/>
          </p:cNvSpPr>
          <p:nvPr>
            <p:ph type="body" sz="quarter" idx="40"/>
          </p:nvPr>
        </p:nvSpPr>
        <p:spPr>
          <a:solidFill>
            <a:srgbClr val="0070C0"/>
          </a:solidFill>
        </p:spPr>
        <p:txBody>
          <a:bodyPr/>
          <a:lstStyle/>
          <a:p>
            <a:endParaRPr lang="en-US" dirty="0"/>
          </a:p>
        </p:txBody>
      </p:sp>
      <p:sp>
        <p:nvSpPr>
          <p:cNvPr id="19" name="Text Placeholder 18">
            <a:extLst>
              <a:ext uri="{FF2B5EF4-FFF2-40B4-BE49-F238E27FC236}">
                <a16:creationId xmlns:a16="http://schemas.microsoft.com/office/drawing/2014/main" id="{B4E3A8DC-041F-1200-261D-C045AC9E3577}"/>
              </a:ext>
            </a:extLst>
          </p:cNvPr>
          <p:cNvSpPr>
            <a:spLocks noGrp="1"/>
          </p:cNvSpPr>
          <p:nvPr>
            <p:ph type="body" sz="quarter" idx="38"/>
          </p:nvPr>
        </p:nvSpPr>
        <p:spPr>
          <a:solidFill>
            <a:srgbClr val="0070C0"/>
          </a:solidFill>
        </p:spPr>
        <p:txBody>
          <a:bodyPr/>
          <a:lstStyle/>
          <a:p>
            <a:endParaRPr lang="en-US" dirty="0"/>
          </a:p>
        </p:txBody>
      </p:sp>
    </p:spTree>
    <p:extLst>
      <p:ext uri="{BB962C8B-B14F-4D97-AF65-F5344CB8AC3E}">
        <p14:creationId xmlns:p14="http://schemas.microsoft.com/office/powerpoint/2010/main" val="253080475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BF4CC-2A65-B4F9-4E64-5C3D826E6543}"/>
            </a:ext>
          </a:extLst>
        </p:cNvPr>
        <p:cNvGrpSpPr/>
        <p:nvPr/>
      </p:nvGrpSpPr>
      <p:grpSpPr>
        <a:xfrm>
          <a:off x="0" y="0"/>
          <a:ext cx="0" cy="0"/>
          <a:chOff x="0" y="0"/>
          <a:chExt cx="0" cy="0"/>
        </a:xfrm>
      </p:grpSpPr>
      <p:sp>
        <p:nvSpPr>
          <p:cNvPr id="45" name="Title 44">
            <a:extLst>
              <a:ext uri="{FF2B5EF4-FFF2-40B4-BE49-F238E27FC236}">
                <a16:creationId xmlns:a16="http://schemas.microsoft.com/office/drawing/2014/main" id="{74035B2E-1BDF-3238-1D52-74B184D81F19}"/>
              </a:ext>
            </a:extLst>
          </p:cNvPr>
          <p:cNvSpPr>
            <a:spLocks noGrp="1"/>
          </p:cNvSpPr>
          <p:nvPr>
            <p:ph type="title"/>
          </p:nvPr>
        </p:nvSpPr>
        <p:spPr>
          <a:xfrm>
            <a:off x="584200" y="387766"/>
            <a:ext cx="6369050" cy="526298"/>
          </a:xfrm>
        </p:spPr>
        <p:txBody>
          <a:bodyPr/>
          <a:lstStyle/>
          <a:p>
            <a:r>
              <a:rPr lang="en-US" noProof="0">
                <a:solidFill>
                  <a:srgbClr val="0078D4"/>
                </a:solidFill>
              </a:rPr>
              <a:t>Financial Services | </a:t>
            </a:r>
            <a:r>
              <a:rPr lang="en-US" noProof="0"/>
              <a:t>Implement Know Your Customer (KYC) regulations</a:t>
            </a:r>
          </a:p>
        </p:txBody>
      </p:sp>
      <p:sp>
        <p:nvSpPr>
          <p:cNvPr id="47" name="Text Placeholder 46">
            <a:extLst>
              <a:ext uri="{FF2B5EF4-FFF2-40B4-BE49-F238E27FC236}">
                <a16:creationId xmlns:a16="http://schemas.microsoft.com/office/drawing/2014/main" id="{86004F47-4654-9DD6-41F1-1498289DE38F}"/>
              </a:ext>
            </a:extLst>
          </p:cNvPr>
          <p:cNvSpPr>
            <a:spLocks noGrp="1"/>
          </p:cNvSpPr>
          <p:nvPr>
            <p:ph type="body" sz="quarter" idx="11"/>
          </p:nvPr>
        </p:nvSpPr>
        <p:spPr>
          <a:xfrm>
            <a:off x="584200" y="1593881"/>
            <a:ext cx="2808000" cy="345600"/>
          </a:xfrm>
        </p:spPr>
        <p:txBody>
          <a:bodyPr/>
          <a:lstStyle/>
          <a:p>
            <a:r>
              <a:rPr lang="en-US" noProof="0"/>
              <a:t>1. Collect customer information</a:t>
            </a:r>
          </a:p>
        </p:txBody>
      </p:sp>
      <p:sp>
        <p:nvSpPr>
          <p:cNvPr id="49" name="Text Placeholder 48">
            <a:extLst>
              <a:ext uri="{FF2B5EF4-FFF2-40B4-BE49-F238E27FC236}">
                <a16:creationId xmlns:a16="http://schemas.microsoft.com/office/drawing/2014/main" id="{EE61653E-CE8E-9DD5-95A3-F90085B3C51D}"/>
              </a:ext>
            </a:extLst>
          </p:cNvPr>
          <p:cNvSpPr>
            <a:spLocks noGrp="1"/>
          </p:cNvSpPr>
          <p:nvPr>
            <p:ph type="body" sz="quarter" idx="13"/>
          </p:nvPr>
        </p:nvSpPr>
        <p:spPr>
          <a:xfrm>
            <a:off x="4047840" y="1593881"/>
            <a:ext cx="2808000" cy="345600"/>
          </a:xfrm>
        </p:spPr>
        <p:txBody>
          <a:bodyPr/>
          <a:lstStyle/>
          <a:p>
            <a:r>
              <a:rPr lang="en-US" noProof="0"/>
              <a:t>2. Verify customer documents</a:t>
            </a:r>
          </a:p>
        </p:txBody>
      </p:sp>
      <p:sp>
        <p:nvSpPr>
          <p:cNvPr id="50" name="Text Placeholder 49">
            <a:extLst>
              <a:ext uri="{FF2B5EF4-FFF2-40B4-BE49-F238E27FC236}">
                <a16:creationId xmlns:a16="http://schemas.microsoft.com/office/drawing/2014/main" id="{1588DF91-8892-7219-18CC-E41345733C1F}"/>
              </a:ext>
            </a:extLst>
          </p:cNvPr>
          <p:cNvSpPr>
            <a:spLocks noGrp="1"/>
          </p:cNvSpPr>
          <p:nvPr>
            <p:ph type="body" sz="quarter" idx="14"/>
          </p:nvPr>
        </p:nvSpPr>
        <p:spPr>
          <a:xfrm>
            <a:off x="2342865" y="4052218"/>
            <a:ext cx="2808000" cy="345600"/>
          </a:xfrm>
        </p:spPr>
        <p:txBody>
          <a:bodyPr/>
          <a:lstStyle/>
          <a:p>
            <a:r>
              <a:rPr lang="en-US" noProof="0"/>
              <a:t>5. </a:t>
            </a:r>
            <a:r>
              <a:rPr lang="en-US" noProof="0">
                <a:solidFill>
                  <a:schemeClr val="bg1"/>
                </a:solidFill>
              </a:rPr>
              <a:t>Meet with Compliance team</a:t>
            </a:r>
            <a:endParaRPr lang="en-US" noProof="0"/>
          </a:p>
        </p:txBody>
      </p:sp>
      <p:sp>
        <p:nvSpPr>
          <p:cNvPr id="51" name="Text Placeholder 50">
            <a:extLst>
              <a:ext uri="{FF2B5EF4-FFF2-40B4-BE49-F238E27FC236}">
                <a16:creationId xmlns:a16="http://schemas.microsoft.com/office/drawing/2014/main" id="{B51CAA15-E3CD-546F-9840-617CCB464475}"/>
              </a:ext>
            </a:extLst>
          </p:cNvPr>
          <p:cNvSpPr>
            <a:spLocks noGrp="1"/>
          </p:cNvSpPr>
          <p:nvPr>
            <p:ph type="body" sz="quarter" idx="15"/>
          </p:nvPr>
        </p:nvSpPr>
        <p:spPr>
          <a:xfrm>
            <a:off x="7511481" y="1593881"/>
            <a:ext cx="2808000" cy="345600"/>
          </a:xfrm>
        </p:spPr>
        <p:txBody>
          <a:bodyPr/>
          <a:lstStyle/>
          <a:p>
            <a:r>
              <a:rPr lang="en-US" noProof="0"/>
              <a:t>3. Draft email request</a:t>
            </a:r>
          </a:p>
        </p:txBody>
      </p:sp>
      <p:sp>
        <p:nvSpPr>
          <p:cNvPr id="52" name="Text Placeholder 51">
            <a:extLst>
              <a:ext uri="{FF2B5EF4-FFF2-40B4-BE49-F238E27FC236}">
                <a16:creationId xmlns:a16="http://schemas.microsoft.com/office/drawing/2014/main" id="{28A08314-D070-7FBE-4057-633162E31136}"/>
              </a:ext>
            </a:extLst>
          </p:cNvPr>
          <p:cNvSpPr>
            <a:spLocks noGrp="1"/>
          </p:cNvSpPr>
          <p:nvPr>
            <p:ph type="body" sz="quarter" idx="16"/>
          </p:nvPr>
        </p:nvSpPr>
        <p:spPr>
          <a:xfrm>
            <a:off x="5806506" y="4052218"/>
            <a:ext cx="2808000" cy="345600"/>
          </a:xfrm>
        </p:spPr>
        <p:txBody>
          <a:bodyPr/>
          <a:lstStyle/>
          <a:p>
            <a:r>
              <a:rPr lang="en-US" noProof="0"/>
              <a:t>4. </a:t>
            </a:r>
            <a:r>
              <a:rPr lang="en-US" noProof="0">
                <a:solidFill>
                  <a:schemeClr val="bg1"/>
                </a:solidFill>
              </a:rPr>
              <a:t>Verify customer background</a:t>
            </a:r>
          </a:p>
        </p:txBody>
      </p:sp>
      <p:sp>
        <p:nvSpPr>
          <p:cNvPr id="53" name="Text Placeholder 52">
            <a:extLst>
              <a:ext uri="{FF2B5EF4-FFF2-40B4-BE49-F238E27FC236}">
                <a16:creationId xmlns:a16="http://schemas.microsoft.com/office/drawing/2014/main" id="{F92D654D-FF6E-63C8-03E9-89095FB5BD3A}"/>
              </a:ext>
            </a:extLst>
          </p:cNvPr>
          <p:cNvSpPr>
            <a:spLocks noGrp="1"/>
          </p:cNvSpPr>
          <p:nvPr>
            <p:ph type="body" sz="quarter" idx="17"/>
          </p:nvPr>
        </p:nvSpPr>
        <p:spPr>
          <a:xfrm>
            <a:off x="6519107" y="521099"/>
            <a:ext cx="3599821" cy="169277"/>
          </a:xfrm>
        </p:spPr>
        <p:txBody>
          <a:bodyPr/>
          <a:lstStyle/>
          <a:p>
            <a:r>
              <a:rPr lang="en-US" noProof="0"/>
              <a:t>Microsoft 365 Copilot and Copilot Studio</a:t>
            </a:r>
          </a:p>
        </p:txBody>
      </p:sp>
      <p:sp>
        <p:nvSpPr>
          <p:cNvPr id="54" name="Text Placeholder 53">
            <a:extLst>
              <a:ext uri="{FF2B5EF4-FFF2-40B4-BE49-F238E27FC236}">
                <a16:creationId xmlns:a16="http://schemas.microsoft.com/office/drawing/2014/main" id="{569BCDA6-B131-99EC-6EA6-AB4271176299}"/>
              </a:ext>
            </a:extLst>
          </p:cNvPr>
          <p:cNvSpPr>
            <a:spLocks noGrp="1"/>
          </p:cNvSpPr>
          <p:nvPr>
            <p:ph type="body" sz="quarter" idx="18"/>
          </p:nvPr>
        </p:nvSpPr>
        <p:spPr>
          <a:xfrm>
            <a:off x="584200" y="2032188"/>
            <a:ext cx="2808000" cy="626701"/>
          </a:xfrm>
        </p:spPr>
        <p:txBody>
          <a:bodyPr/>
          <a:lstStyle/>
          <a:p>
            <a:r>
              <a:rPr lang="en-US" sz="900" noProof="0">
                <a:latin typeface="Segoe UI" panose="020B0502040204020203" pitchFamily="34" charset="0"/>
                <a:cs typeface="Segoe UI" panose="020B0502040204020203" pitchFamily="34" charset="0"/>
              </a:rPr>
              <a:t>Prompt Copilot to retrieve the information of customers requiring a KYC review.</a:t>
            </a:r>
          </a:p>
        </p:txBody>
      </p:sp>
      <p:sp>
        <p:nvSpPr>
          <p:cNvPr id="55" name="Text Placeholder 54">
            <a:extLst>
              <a:ext uri="{FF2B5EF4-FFF2-40B4-BE49-F238E27FC236}">
                <a16:creationId xmlns:a16="http://schemas.microsoft.com/office/drawing/2014/main" id="{CB624D2E-B4A4-0EE6-E1BC-A01871748748}"/>
              </a:ext>
            </a:extLst>
          </p:cNvPr>
          <p:cNvSpPr>
            <a:spLocks noGrp="1"/>
          </p:cNvSpPr>
          <p:nvPr>
            <p:ph type="body" sz="quarter" idx="19"/>
          </p:nvPr>
        </p:nvSpPr>
        <p:spPr>
          <a:xfrm>
            <a:off x="4047840" y="2032188"/>
            <a:ext cx="2808000" cy="626701"/>
          </a:xfrm>
        </p:spPr>
        <p:txBody>
          <a:bodyPr/>
          <a:lstStyle/>
          <a:p>
            <a:r>
              <a:rPr lang="en-US" sz="900" noProof="0">
                <a:latin typeface="Segoe UI" panose="020B0502040204020203" pitchFamily="34" charset="0"/>
                <a:cs typeface="Segoe UI" panose="020B0502040204020203" pitchFamily="34" charset="0"/>
              </a:rPr>
              <a:t>Prompt Copilot to review the documents shared by a customer and generate a report with the missing information.</a:t>
            </a:r>
          </a:p>
        </p:txBody>
      </p:sp>
      <p:sp>
        <p:nvSpPr>
          <p:cNvPr id="56" name="Text Placeholder 55">
            <a:extLst>
              <a:ext uri="{FF2B5EF4-FFF2-40B4-BE49-F238E27FC236}">
                <a16:creationId xmlns:a16="http://schemas.microsoft.com/office/drawing/2014/main" id="{B257862C-3528-8E45-DB7B-1F884F9CB1F3}"/>
              </a:ext>
            </a:extLst>
          </p:cNvPr>
          <p:cNvSpPr>
            <a:spLocks noGrp="1"/>
          </p:cNvSpPr>
          <p:nvPr>
            <p:ph type="body" sz="quarter" idx="20"/>
          </p:nvPr>
        </p:nvSpPr>
        <p:spPr>
          <a:xfrm>
            <a:off x="7511481" y="2032188"/>
            <a:ext cx="2808000" cy="626701"/>
          </a:xfrm>
        </p:spPr>
        <p:txBody>
          <a:bodyPr/>
          <a:lstStyle/>
          <a:p>
            <a:r>
              <a:rPr lang="en-US" sz="900" noProof="0">
                <a:latin typeface="Segoe UI" panose="020B0502040204020203" pitchFamily="34" charset="0"/>
                <a:cs typeface="Segoe UI" panose="020B0502040204020203" pitchFamily="34" charset="0"/>
              </a:rPr>
              <a:t>Ask Copilot to draft an email to the customer requesting the outstanding information. </a:t>
            </a:r>
          </a:p>
        </p:txBody>
      </p:sp>
      <p:sp>
        <p:nvSpPr>
          <p:cNvPr id="57" name="Text Placeholder 56">
            <a:extLst>
              <a:ext uri="{FF2B5EF4-FFF2-40B4-BE49-F238E27FC236}">
                <a16:creationId xmlns:a16="http://schemas.microsoft.com/office/drawing/2014/main" id="{EEB79544-1606-B9B0-3EE7-8C145093F121}"/>
              </a:ext>
            </a:extLst>
          </p:cNvPr>
          <p:cNvSpPr>
            <a:spLocks noGrp="1"/>
          </p:cNvSpPr>
          <p:nvPr>
            <p:ph type="body" sz="quarter" idx="21"/>
          </p:nvPr>
        </p:nvSpPr>
        <p:spPr>
          <a:xfrm>
            <a:off x="584200" y="3208260"/>
            <a:ext cx="2808000" cy="626701"/>
          </a:xfrm>
        </p:spPr>
        <p:txBody>
          <a:bodyPr>
            <a:normAutofit lnSpcReduction="10000"/>
          </a:bodyPr>
          <a:lstStyle/>
          <a:p>
            <a:r>
              <a:rPr lang="en-US" noProof="0"/>
              <a:t>Benefit: </a:t>
            </a:r>
            <a:r>
              <a:rPr lang="en-US" sz="900" noProof="0">
                <a:latin typeface="Segoe UI" panose="020B0502040204020203" pitchFamily="34" charset="0"/>
                <a:cs typeface="Segoe UI" panose="020B0502040204020203" pitchFamily="34" charset="0"/>
              </a:rPr>
              <a:t>Use </a:t>
            </a:r>
            <a:r>
              <a:rPr lang="en-US" sz="900" b="1" noProof="0">
                <a:latin typeface="Segoe UI" panose="020B0502040204020203" pitchFamily="34" charset="0"/>
                <a:cs typeface="Segoe UI" panose="020B0502040204020203" pitchFamily="34" charset="0"/>
              </a:rPr>
              <a:t>Copilot to generate </a:t>
            </a:r>
            <a:r>
              <a:rPr lang="en-US" sz="900" noProof="0">
                <a:latin typeface="Segoe UI" panose="020B0502040204020203" pitchFamily="34" charset="0"/>
                <a:cs typeface="Segoe UI" panose="020B0502040204020203" pitchFamily="34" charset="0"/>
              </a:rPr>
              <a:t>the consolidated list of all the customers with pending onboarding. Tailor the prompt to prioritize customers according to the business needs.</a:t>
            </a:r>
            <a:endParaRPr lang="en-US" noProof="0"/>
          </a:p>
        </p:txBody>
      </p:sp>
      <p:sp>
        <p:nvSpPr>
          <p:cNvPr id="59" name="Text Placeholder 58">
            <a:extLst>
              <a:ext uri="{FF2B5EF4-FFF2-40B4-BE49-F238E27FC236}">
                <a16:creationId xmlns:a16="http://schemas.microsoft.com/office/drawing/2014/main" id="{25FB4C2A-7673-3F5E-889E-F9461F27D120}"/>
              </a:ext>
            </a:extLst>
          </p:cNvPr>
          <p:cNvSpPr>
            <a:spLocks noGrp="1"/>
          </p:cNvSpPr>
          <p:nvPr>
            <p:ph type="body" sz="quarter" idx="23"/>
          </p:nvPr>
        </p:nvSpPr>
        <p:spPr>
          <a:xfrm>
            <a:off x="4047840" y="3208260"/>
            <a:ext cx="2808000" cy="626701"/>
          </a:xfrm>
        </p:spPr>
        <p:txBody>
          <a:bodyPr>
            <a:normAutofit/>
          </a:bodyPr>
          <a:lstStyle/>
          <a:p>
            <a:r>
              <a:rPr lang="en-US" noProof="0"/>
              <a:t>Benefit: </a:t>
            </a:r>
            <a:r>
              <a:rPr lang="en-US" sz="900" noProof="0">
                <a:latin typeface="Segoe UI" panose="020B0502040204020203" pitchFamily="34" charset="0"/>
                <a:cs typeface="Segoe UI" panose="020B0502040204020203" pitchFamily="34" charset="0"/>
              </a:rPr>
              <a:t>Reduce the time required to review documentation.</a:t>
            </a:r>
            <a:endParaRPr lang="en-US" noProof="0"/>
          </a:p>
        </p:txBody>
      </p:sp>
      <p:sp>
        <p:nvSpPr>
          <p:cNvPr id="60" name="Text Placeholder 59">
            <a:extLst>
              <a:ext uri="{FF2B5EF4-FFF2-40B4-BE49-F238E27FC236}">
                <a16:creationId xmlns:a16="http://schemas.microsoft.com/office/drawing/2014/main" id="{0F4F2F73-78F3-DB83-68EF-45C559C2B832}"/>
              </a:ext>
            </a:extLst>
          </p:cNvPr>
          <p:cNvSpPr>
            <a:spLocks noGrp="1"/>
          </p:cNvSpPr>
          <p:nvPr>
            <p:ph type="body" sz="quarter" idx="24"/>
          </p:nvPr>
        </p:nvSpPr>
        <p:spPr>
          <a:xfrm>
            <a:off x="2342865" y="5499063"/>
            <a:ext cx="2808000" cy="626701"/>
          </a:xfrm>
        </p:spPr>
        <p:txBody>
          <a:bodyPr/>
          <a:lstStyle/>
          <a:p>
            <a:r>
              <a:rPr lang="en-US" noProof="0"/>
              <a:t>Benefit: </a:t>
            </a:r>
            <a:r>
              <a:rPr lang="en-US" sz="900" noProof="0">
                <a:latin typeface="Segoe UI" panose="020B0502040204020203" pitchFamily="34" charset="0"/>
                <a:cs typeface="Segoe UI" panose="020B0502040204020203" pitchFamily="34" charset="0"/>
              </a:rPr>
              <a:t>Copilot creates a summary and a list of action items. </a:t>
            </a:r>
            <a:endParaRPr lang="en-US" noProof="0"/>
          </a:p>
        </p:txBody>
      </p:sp>
      <p:sp>
        <p:nvSpPr>
          <p:cNvPr id="61" name="Text Placeholder 60">
            <a:extLst>
              <a:ext uri="{FF2B5EF4-FFF2-40B4-BE49-F238E27FC236}">
                <a16:creationId xmlns:a16="http://schemas.microsoft.com/office/drawing/2014/main" id="{33CFF0F2-B5F8-FD90-144D-8254530794B6}"/>
              </a:ext>
            </a:extLst>
          </p:cNvPr>
          <p:cNvSpPr>
            <a:spLocks noGrp="1"/>
          </p:cNvSpPr>
          <p:nvPr>
            <p:ph type="body" sz="quarter" idx="25"/>
          </p:nvPr>
        </p:nvSpPr>
        <p:spPr>
          <a:xfrm>
            <a:off x="7511481" y="3208260"/>
            <a:ext cx="2808000" cy="626701"/>
          </a:xfrm>
        </p:spPr>
        <p:txBody>
          <a:bodyPr>
            <a:normAutofit lnSpcReduction="10000"/>
          </a:bodyPr>
          <a:lstStyle/>
          <a:p>
            <a:r>
              <a:rPr lang="en-US" noProof="0"/>
              <a:t>Benefit: </a:t>
            </a:r>
            <a:r>
              <a:rPr lang="en-US" sz="900" noProof="0">
                <a:latin typeface="Segoe UI" panose="020B0502040204020203" pitchFamily="34" charset="0"/>
                <a:cs typeface="Segoe UI" panose="020B0502040204020203" pitchFamily="34" charset="0"/>
              </a:rPr>
              <a:t>Copilot integrates the customer information with the document verification status and prepares the list of documents missing or incomplete for each customer.</a:t>
            </a:r>
            <a:endParaRPr lang="en-US" noProof="0"/>
          </a:p>
        </p:txBody>
      </p:sp>
      <p:sp>
        <p:nvSpPr>
          <p:cNvPr id="83" name="Text Placeholder 82">
            <a:extLst>
              <a:ext uri="{FF2B5EF4-FFF2-40B4-BE49-F238E27FC236}">
                <a16:creationId xmlns:a16="http://schemas.microsoft.com/office/drawing/2014/main" id="{0B89B7EE-5062-01AC-1215-4589CF1EFF31}"/>
              </a:ext>
            </a:extLst>
          </p:cNvPr>
          <p:cNvSpPr>
            <a:spLocks noGrp="1"/>
          </p:cNvSpPr>
          <p:nvPr>
            <p:ph type="body" sz="quarter" idx="26"/>
          </p:nvPr>
        </p:nvSpPr>
        <p:spPr>
          <a:xfrm>
            <a:off x="5806506" y="5499063"/>
            <a:ext cx="2808000" cy="707713"/>
          </a:xfrm>
        </p:spPr>
        <p:txBody>
          <a:bodyPr>
            <a:normAutofit/>
          </a:bodyPr>
          <a:lstStyle/>
          <a:p>
            <a:r>
              <a:rPr lang="en-US" noProof="0"/>
              <a:t>Benefit: </a:t>
            </a:r>
            <a:r>
              <a:rPr lang="en-US" sz="900" b="1" noProof="0">
                <a:latin typeface="Segoe UI" panose="020B0502040204020203" pitchFamily="34" charset="0"/>
                <a:cs typeface="Segoe UI" panose="020B0502040204020203" pitchFamily="34" charset="0"/>
              </a:rPr>
              <a:t>Use Copilot to verify the customer background information </a:t>
            </a:r>
            <a:r>
              <a:rPr lang="en-US" sz="900" noProof="0">
                <a:latin typeface="Segoe UI" panose="020B0502040204020203" pitchFamily="34" charset="0"/>
                <a:cs typeface="Segoe UI" panose="020B0502040204020203" pitchFamily="34" charset="0"/>
              </a:rPr>
              <a:t>from regulatory and credit Bureau portals to validate the customer status.</a:t>
            </a:r>
            <a:endParaRPr lang="en-US" noProof="0"/>
          </a:p>
        </p:txBody>
      </p:sp>
      <p:sp>
        <p:nvSpPr>
          <p:cNvPr id="85" name="Text Placeholder 84">
            <a:extLst>
              <a:ext uri="{FF2B5EF4-FFF2-40B4-BE49-F238E27FC236}">
                <a16:creationId xmlns:a16="http://schemas.microsoft.com/office/drawing/2014/main" id="{77D858FD-CAF8-1848-DCD9-063DFB7CF24C}"/>
              </a:ext>
            </a:extLst>
          </p:cNvPr>
          <p:cNvSpPr>
            <a:spLocks noGrp="1"/>
          </p:cNvSpPr>
          <p:nvPr>
            <p:ph type="body" sz="quarter" idx="28"/>
          </p:nvPr>
        </p:nvSpPr>
        <p:spPr>
          <a:xfrm>
            <a:off x="2342866" y="4488366"/>
            <a:ext cx="2808000" cy="626701"/>
          </a:xfrm>
        </p:spPr>
        <p:txBody>
          <a:bodyPr/>
          <a:lstStyle/>
          <a:p>
            <a:r>
              <a:rPr lang="en-US" sz="900" b="0" i="0" noProof="0">
                <a:solidFill>
                  <a:srgbClr val="111111"/>
                </a:solidFill>
                <a:effectLst/>
                <a:latin typeface="Segoe UI" panose="020B0502040204020203" pitchFamily="34" charset="0"/>
                <a:cs typeface="Segoe UI" panose="020B0502040204020203" pitchFamily="34" charset="0"/>
              </a:rPr>
              <a:t>The Compliance team meets to review the status of customer documentation and background verification to decide on onboarding approval.</a:t>
            </a:r>
            <a:endParaRPr lang="en-US" sz="400" noProof="0">
              <a:latin typeface="Segoe UI" panose="020B0502040204020203" pitchFamily="34" charset="0"/>
              <a:cs typeface="Segoe UI" panose="020B0502040204020203" pitchFamily="34" charset="0"/>
            </a:endParaRPr>
          </a:p>
        </p:txBody>
      </p:sp>
      <p:sp>
        <p:nvSpPr>
          <p:cNvPr id="86" name="Text Placeholder 85">
            <a:extLst>
              <a:ext uri="{FF2B5EF4-FFF2-40B4-BE49-F238E27FC236}">
                <a16:creationId xmlns:a16="http://schemas.microsoft.com/office/drawing/2014/main" id="{1C5AAF47-F1A7-CA04-3272-FFF58D923AC6}"/>
              </a:ext>
            </a:extLst>
          </p:cNvPr>
          <p:cNvSpPr>
            <a:spLocks noGrp="1"/>
          </p:cNvSpPr>
          <p:nvPr>
            <p:ph type="body" sz="quarter" idx="29"/>
          </p:nvPr>
        </p:nvSpPr>
        <p:spPr>
          <a:xfrm>
            <a:off x="5806506" y="4445977"/>
            <a:ext cx="2808000" cy="707713"/>
          </a:xfrm>
        </p:spPr>
        <p:txBody>
          <a:bodyPr>
            <a:normAutofit lnSpcReduction="10000"/>
          </a:bodyPr>
          <a:lstStyle/>
          <a:p>
            <a:r>
              <a:rPr lang="en-US" sz="900" noProof="0">
                <a:latin typeface="Segoe UI" panose="020B0502040204020203" pitchFamily="34" charset="0"/>
                <a:cs typeface="Segoe UI" panose="020B0502040204020203" pitchFamily="34" charset="0"/>
              </a:rPr>
              <a:t>Prompt Copilot to screen the customer's name or the name of the beneficial owner against global sanction list, watch lists, politically exposed persons lists, </a:t>
            </a: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vulnerable business activities and negative news</a:t>
            </a:r>
            <a:r>
              <a:rPr lang="en-US" sz="900" noProof="0">
                <a:latin typeface="Segoe UI" panose="020B0502040204020203" pitchFamily="34" charset="0"/>
                <a:cs typeface="Segoe UI" panose="020B0502040204020203" pitchFamily="34" charset="0"/>
              </a:rPr>
              <a:t>.</a:t>
            </a:r>
          </a:p>
        </p:txBody>
      </p:sp>
      <p:sp>
        <p:nvSpPr>
          <p:cNvPr id="87" name="Text Placeholder 86">
            <a:extLst>
              <a:ext uri="{FF2B5EF4-FFF2-40B4-BE49-F238E27FC236}">
                <a16:creationId xmlns:a16="http://schemas.microsoft.com/office/drawing/2014/main" id="{01C9C069-F0EC-B5AC-FDFF-62156BDA7E2E}"/>
              </a:ext>
            </a:extLst>
          </p:cNvPr>
          <p:cNvSpPr>
            <a:spLocks noGrp="1"/>
          </p:cNvSpPr>
          <p:nvPr>
            <p:ph type="body" sz="quarter" idx="30"/>
          </p:nvPr>
        </p:nvSpPr>
        <p:spPr>
          <a:xfrm>
            <a:off x="10430234" y="521099"/>
            <a:ext cx="1456966" cy="175614"/>
          </a:xfrm>
        </p:spPr>
        <p:txBody>
          <a:bodyPr/>
          <a:lstStyle/>
          <a:p>
            <a:r>
              <a:rPr lang="en-US" noProof="0"/>
              <a:t>Extend</a:t>
            </a:r>
          </a:p>
        </p:txBody>
      </p:sp>
      <p:sp>
        <p:nvSpPr>
          <p:cNvPr id="117" name="Text Placeholder 116">
            <a:extLst>
              <a:ext uri="{FF2B5EF4-FFF2-40B4-BE49-F238E27FC236}">
                <a16:creationId xmlns:a16="http://schemas.microsoft.com/office/drawing/2014/main" id="{835A9F8F-ECC6-2339-1C73-32E8BF28CB5B}"/>
              </a:ext>
            </a:extLst>
          </p:cNvPr>
          <p:cNvSpPr>
            <a:spLocks noGrp="1"/>
          </p:cNvSpPr>
          <p:nvPr>
            <p:ph type="body" sz="quarter" idx="38"/>
          </p:nvPr>
        </p:nvSpPr>
        <p:spPr>
          <a:solidFill>
            <a:srgbClr val="0070C0"/>
          </a:solidFill>
        </p:spPr>
        <p:txBody>
          <a:bodyPr/>
          <a:lstStyle/>
          <a:p>
            <a:endParaRPr lang="en-US" noProof="0"/>
          </a:p>
        </p:txBody>
      </p:sp>
      <p:sp>
        <p:nvSpPr>
          <p:cNvPr id="118" name="Text Placeholder 117">
            <a:extLst>
              <a:ext uri="{FF2B5EF4-FFF2-40B4-BE49-F238E27FC236}">
                <a16:creationId xmlns:a16="http://schemas.microsoft.com/office/drawing/2014/main" id="{D7529E75-0D59-8F22-02EC-EA43E44C818B}"/>
              </a:ext>
            </a:extLst>
          </p:cNvPr>
          <p:cNvSpPr>
            <a:spLocks noGrp="1"/>
          </p:cNvSpPr>
          <p:nvPr>
            <p:ph type="body" sz="quarter" idx="39"/>
          </p:nvPr>
        </p:nvSpPr>
        <p:spPr>
          <a:solidFill>
            <a:srgbClr val="0070C0"/>
          </a:solidFill>
        </p:spPr>
        <p:txBody>
          <a:bodyPr/>
          <a:lstStyle/>
          <a:p>
            <a:endParaRPr lang="en-US" noProof="0"/>
          </a:p>
        </p:txBody>
      </p:sp>
      <p:sp>
        <p:nvSpPr>
          <p:cNvPr id="119" name="Text Placeholder 118">
            <a:extLst>
              <a:ext uri="{FF2B5EF4-FFF2-40B4-BE49-F238E27FC236}">
                <a16:creationId xmlns:a16="http://schemas.microsoft.com/office/drawing/2014/main" id="{A826E43E-E13F-119C-D5E6-92C737A0B1F4}"/>
              </a:ext>
            </a:extLst>
          </p:cNvPr>
          <p:cNvSpPr>
            <a:spLocks noGrp="1"/>
          </p:cNvSpPr>
          <p:nvPr>
            <p:ph type="body" sz="quarter" idx="40"/>
          </p:nvPr>
        </p:nvSpPr>
        <p:spPr>
          <a:solidFill>
            <a:srgbClr val="0078D4"/>
          </a:solidFill>
        </p:spPr>
        <p:txBody>
          <a:bodyPr/>
          <a:lstStyle/>
          <a:p>
            <a:endParaRPr lang="en-US" noProof="0"/>
          </a:p>
        </p:txBody>
      </p:sp>
      <p:pic>
        <p:nvPicPr>
          <p:cNvPr id="2" name="Picture 1">
            <a:extLst>
              <a:ext uri="{FF2B5EF4-FFF2-40B4-BE49-F238E27FC236}">
                <a16:creationId xmlns:a16="http://schemas.microsoft.com/office/drawing/2014/main" id="{9BC1B7F9-F78A-E870-80DD-6F6DCC70E3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959481" y="4303886"/>
            <a:ext cx="2232519" cy="2554114"/>
          </a:xfrm>
          <a:prstGeom prst="rect">
            <a:avLst/>
          </a:prstGeom>
        </p:spPr>
      </p:pic>
      <p:sp>
        <p:nvSpPr>
          <p:cNvPr id="4" name="Rectangle: Rounded Corners 6">
            <a:extLst>
              <a:ext uri="{FF2B5EF4-FFF2-40B4-BE49-F238E27FC236}">
                <a16:creationId xmlns:a16="http://schemas.microsoft.com/office/drawing/2014/main" id="{FEDB8DF9-62EE-9F81-D188-33302333608E}"/>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5" name="Group 4">
            <a:extLst>
              <a:ext uri="{FF2B5EF4-FFF2-40B4-BE49-F238E27FC236}">
                <a16:creationId xmlns:a16="http://schemas.microsoft.com/office/drawing/2014/main" id="{9778844B-5BB1-A47E-F7CA-1591E897E612}"/>
              </a:ext>
            </a:extLst>
          </p:cNvPr>
          <p:cNvGrpSpPr/>
          <p:nvPr/>
        </p:nvGrpSpPr>
        <p:grpSpPr>
          <a:xfrm>
            <a:off x="1624328" y="1132756"/>
            <a:ext cx="1938022" cy="211018"/>
            <a:chOff x="1198144" y="862657"/>
            <a:chExt cx="1938022" cy="211018"/>
          </a:xfrm>
        </p:grpSpPr>
        <p:sp>
          <p:nvSpPr>
            <p:cNvPr id="6" name="Rectangle: Rounded Corners 6">
              <a:extLst>
                <a:ext uri="{FF2B5EF4-FFF2-40B4-BE49-F238E27FC236}">
                  <a16:creationId xmlns:a16="http://schemas.microsoft.com/office/drawing/2014/main" id="{C90E9973-D167-CDF4-D974-709DF09C3CC9}"/>
                </a:ext>
                <a:ext uri="{C183D7F6-B498-43B3-948B-1728B52AA6E4}">
                  <adec:decorative xmlns:adec="http://schemas.microsoft.com/office/drawing/2017/decorative" val="1"/>
                </a:ext>
              </a:extLst>
            </p:cNvPr>
            <p:cNvSpPr/>
            <p:nvPr/>
          </p:nvSpPr>
          <p:spPr bwMode="auto">
            <a:xfrm>
              <a:off x="1198144" y="862657"/>
              <a:ext cx="1938022" cy="211018"/>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Manage risk and compliance</a:t>
              </a:r>
            </a:p>
          </p:txBody>
        </p:sp>
        <p:pic>
          <p:nvPicPr>
            <p:cNvPr id="7" name="Graphic 6">
              <a:extLst>
                <a:ext uri="{FF2B5EF4-FFF2-40B4-BE49-F238E27FC236}">
                  <a16:creationId xmlns:a16="http://schemas.microsoft.com/office/drawing/2014/main" id="{2646B0F0-9F86-BBA3-C4A2-1410AEB2F3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4929" y="898657"/>
              <a:ext cx="144000" cy="144000"/>
            </a:xfrm>
            <a:prstGeom prst="rect">
              <a:avLst/>
            </a:prstGeom>
          </p:spPr>
        </p:pic>
      </p:grpSp>
      <p:sp>
        <p:nvSpPr>
          <p:cNvPr id="14" name="Rectangle: Rounded Corners 6">
            <a:extLst>
              <a:ext uri="{FF2B5EF4-FFF2-40B4-BE49-F238E27FC236}">
                <a16:creationId xmlns:a16="http://schemas.microsoft.com/office/drawing/2014/main" id="{7C48F2F5-6A67-3D29-6168-EA88E7E250E9}"/>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5" name="Group 14">
            <a:extLst>
              <a:ext uri="{FF2B5EF4-FFF2-40B4-BE49-F238E27FC236}">
                <a16:creationId xmlns:a16="http://schemas.microsoft.com/office/drawing/2014/main" id="{7161C003-49C1-3B1D-28D9-640E3CB0D3A2}"/>
              </a:ext>
            </a:extLst>
          </p:cNvPr>
          <p:cNvGrpSpPr/>
          <p:nvPr/>
        </p:nvGrpSpPr>
        <p:grpSpPr>
          <a:xfrm>
            <a:off x="7523373" y="1127774"/>
            <a:ext cx="1260000" cy="216000"/>
            <a:chOff x="1194743" y="1140160"/>
            <a:chExt cx="1260000" cy="216000"/>
          </a:xfrm>
        </p:grpSpPr>
        <p:sp>
          <p:nvSpPr>
            <p:cNvPr id="16" name="Rectangle: Rounded Corners 6">
              <a:extLst>
                <a:ext uri="{FF2B5EF4-FFF2-40B4-BE49-F238E27FC236}">
                  <a16:creationId xmlns:a16="http://schemas.microsoft.com/office/drawing/2014/main" id="{A123CD29-CFD0-517B-A22D-FD43FDEAAD70}"/>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17" name="Graphic 16">
              <a:extLst>
                <a:ext uri="{FF2B5EF4-FFF2-40B4-BE49-F238E27FC236}">
                  <a16:creationId xmlns:a16="http://schemas.microsoft.com/office/drawing/2014/main" id="{35A4F376-DFA2-356D-A0AB-FE7B119A7D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41527" y="1176160"/>
              <a:ext cx="144000" cy="144000"/>
            </a:xfrm>
            <a:prstGeom prst="rect">
              <a:avLst/>
            </a:prstGeom>
          </p:spPr>
        </p:pic>
      </p:grpSp>
      <p:sp>
        <p:nvSpPr>
          <p:cNvPr id="21" name="Text Placeholder 44">
            <a:extLst>
              <a:ext uri="{FF2B5EF4-FFF2-40B4-BE49-F238E27FC236}">
                <a16:creationId xmlns:a16="http://schemas.microsoft.com/office/drawing/2014/main" id="{7DB39134-D4BD-4F92-4E32-0A83E9C340D8}"/>
              </a:ext>
            </a:extLst>
          </p:cNvPr>
          <p:cNvSpPr txBox="1">
            <a:spLocks/>
          </p:cNvSpPr>
          <p:nvPr/>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Copilot Chat at </a:t>
            </a:r>
            <a:r>
              <a:rPr lang="en-US" noProof="0" dirty="0">
                <a:hlinkClick r:id="rId8"/>
              </a:rPr>
              <a:t>copilot.microsoft.com </a:t>
            </a:r>
            <a:r>
              <a:rPr lang="en-US" noProof="0" dirty="0"/>
              <a:t>or the Microsoft Copilot mobile app and set toggle to “Web”.</a:t>
            </a:r>
          </a:p>
          <a:p>
            <a:r>
              <a:rPr lang="en-US" baseline="30000" noProof="0" dirty="0"/>
              <a:t>2</a:t>
            </a:r>
            <a:r>
              <a:rPr lang="en-US" noProof="0" dirty="0"/>
              <a:t>Access Copilot Chat at </a:t>
            </a:r>
            <a:r>
              <a:rPr lang="en-US" noProof="0" dirty="0">
                <a:hlinkClick r:id="rId8"/>
              </a:rPr>
              <a:t>copilot.microsoft.com</a:t>
            </a:r>
            <a:r>
              <a:rPr lang="en-US" noProof="0" dirty="0"/>
              <a:t>, the Microsoft Copilot mobile app, or the Copilot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grpSp>
        <p:nvGrpSpPr>
          <p:cNvPr id="8" name="Group 7">
            <a:extLst>
              <a:ext uri="{FF2B5EF4-FFF2-40B4-BE49-F238E27FC236}">
                <a16:creationId xmlns:a16="http://schemas.microsoft.com/office/drawing/2014/main" id="{AAAA6223-4066-CAC0-48F8-438A32AD634C}"/>
              </a:ext>
            </a:extLst>
          </p:cNvPr>
          <p:cNvGrpSpPr/>
          <p:nvPr/>
        </p:nvGrpSpPr>
        <p:grpSpPr>
          <a:xfrm>
            <a:off x="1103816" y="2724656"/>
            <a:ext cx="2250050" cy="411140"/>
            <a:chOff x="767112" y="2825909"/>
            <a:chExt cx="2250050" cy="411140"/>
          </a:xfrm>
        </p:grpSpPr>
        <p:sp>
          <p:nvSpPr>
            <p:cNvPr id="9" name="TextBox 8">
              <a:extLst>
                <a:ext uri="{FF2B5EF4-FFF2-40B4-BE49-F238E27FC236}">
                  <a16:creationId xmlns:a16="http://schemas.microsoft.com/office/drawing/2014/main" id="{454E9117-37CD-BD0F-7026-23C8C84644A9}"/>
                </a:ext>
                <a:ext uri="{C183D7F6-B498-43B3-948B-1728B52AA6E4}">
                  <adec:decorative xmlns:adec="http://schemas.microsoft.com/office/drawing/2017/decorative" val="0"/>
                </a:ext>
              </a:extLst>
            </p:cNvPr>
            <p:cNvSpPr txBox="1"/>
            <p:nvPr/>
          </p:nvSpPr>
          <p:spPr>
            <a:xfrm>
              <a:off x="1124978" y="292927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CRM system</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10" name="Picture 2" descr="Copilot Studio Generative AI pricing - Power Platform Community">
              <a:extLst>
                <a:ext uri="{FF2B5EF4-FFF2-40B4-BE49-F238E27FC236}">
                  <a16:creationId xmlns:a16="http://schemas.microsoft.com/office/drawing/2014/main" id="{720792F1-1F60-DC0E-9C73-5054498BF595}"/>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E4B693B2-F2BE-1603-DD3B-F41BAE912DA0}"/>
              </a:ext>
            </a:extLst>
          </p:cNvPr>
          <p:cNvGrpSpPr/>
          <p:nvPr/>
        </p:nvGrpSpPr>
        <p:grpSpPr>
          <a:xfrm>
            <a:off x="4326815" y="2697279"/>
            <a:ext cx="2250050" cy="411140"/>
            <a:chOff x="767112" y="2825909"/>
            <a:chExt cx="2250050" cy="411140"/>
          </a:xfrm>
        </p:grpSpPr>
        <p:sp>
          <p:nvSpPr>
            <p:cNvPr id="12" name="TextBox 11">
              <a:extLst>
                <a:ext uri="{FF2B5EF4-FFF2-40B4-BE49-F238E27FC236}">
                  <a16:creationId xmlns:a16="http://schemas.microsoft.com/office/drawing/2014/main" id="{1074511A-039E-6C46-AD65-E542E30B348C}"/>
                </a:ext>
                <a:ext uri="{C183D7F6-B498-43B3-948B-1728B52AA6E4}">
                  <adec:decorative xmlns:adec="http://schemas.microsoft.com/office/drawing/2017/decorative" val="0"/>
                </a:ext>
              </a:extLst>
            </p:cNvPr>
            <p:cNvSpPr txBox="1"/>
            <p:nvPr/>
          </p:nvSpPr>
          <p:spPr>
            <a:xfrm>
              <a:off x="1124978" y="292927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CRM system</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28" name="Picture 2" descr="Copilot Studio Generative AI pricing - Power Platform Community">
              <a:extLst>
                <a:ext uri="{FF2B5EF4-FFF2-40B4-BE49-F238E27FC236}">
                  <a16:creationId xmlns:a16="http://schemas.microsoft.com/office/drawing/2014/main" id="{3BD789F2-6677-7EB4-AC2C-2C4652373F19}"/>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5432AE86-E970-15D7-E988-B420A0C49449}"/>
              </a:ext>
            </a:extLst>
          </p:cNvPr>
          <p:cNvGrpSpPr/>
          <p:nvPr/>
        </p:nvGrpSpPr>
        <p:grpSpPr>
          <a:xfrm>
            <a:off x="8000499" y="2724716"/>
            <a:ext cx="2250050" cy="411140"/>
            <a:chOff x="767112" y="2825909"/>
            <a:chExt cx="2250050" cy="411140"/>
          </a:xfrm>
        </p:grpSpPr>
        <p:sp>
          <p:nvSpPr>
            <p:cNvPr id="30" name="TextBox 29">
              <a:extLst>
                <a:ext uri="{FF2B5EF4-FFF2-40B4-BE49-F238E27FC236}">
                  <a16:creationId xmlns:a16="http://schemas.microsoft.com/office/drawing/2014/main" id="{E4AF12AE-833A-AB4F-2884-955132864C0F}"/>
                </a:ext>
                <a:ext uri="{C183D7F6-B498-43B3-948B-1728B52AA6E4}">
                  <adec:decorative xmlns:adec="http://schemas.microsoft.com/office/drawing/2017/decorative" val="0"/>
                </a:ext>
              </a:extLst>
            </p:cNvPr>
            <p:cNvSpPr txBox="1"/>
            <p:nvPr/>
          </p:nvSpPr>
          <p:spPr>
            <a:xfrm>
              <a:off x="1124978" y="292927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CRM system</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31" name="Picture 2" descr="Copilot Studio Generative AI pricing - Power Platform Community">
              <a:extLst>
                <a:ext uri="{FF2B5EF4-FFF2-40B4-BE49-F238E27FC236}">
                  <a16:creationId xmlns:a16="http://schemas.microsoft.com/office/drawing/2014/main" id="{3FC12262-4D74-8ABB-B9BC-5A066CA35DBA}"/>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a:extLst>
              <a:ext uri="{FF2B5EF4-FFF2-40B4-BE49-F238E27FC236}">
                <a16:creationId xmlns:a16="http://schemas.microsoft.com/office/drawing/2014/main" id="{C53DBB10-55D7-2139-60F7-27280A327436}"/>
              </a:ext>
            </a:extLst>
          </p:cNvPr>
          <p:cNvGrpSpPr/>
          <p:nvPr/>
        </p:nvGrpSpPr>
        <p:grpSpPr>
          <a:xfrm>
            <a:off x="6186865" y="5039764"/>
            <a:ext cx="2250050" cy="411140"/>
            <a:chOff x="767112" y="2825909"/>
            <a:chExt cx="2250050" cy="411140"/>
          </a:xfrm>
        </p:grpSpPr>
        <p:sp>
          <p:nvSpPr>
            <p:cNvPr id="33" name="TextBox 32">
              <a:extLst>
                <a:ext uri="{FF2B5EF4-FFF2-40B4-BE49-F238E27FC236}">
                  <a16:creationId xmlns:a16="http://schemas.microsoft.com/office/drawing/2014/main" id="{0C475A87-5F41-2BBC-8CA8-A32C1F65F9EB}"/>
                </a:ext>
                <a:ext uri="{C183D7F6-B498-43B3-948B-1728B52AA6E4}">
                  <adec:decorative xmlns:adec="http://schemas.microsoft.com/office/drawing/2017/decorative" val="0"/>
                </a:ext>
              </a:extLst>
            </p:cNvPr>
            <p:cNvSpPr txBox="1"/>
            <p:nvPr/>
          </p:nvSpPr>
          <p:spPr>
            <a:xfrm>
              <a:off x="1124978" y="292927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web sources</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40" name="Picture 2" descr="Copilot Studio Generative AI pricing - Power Platform Community">
              <a:extLst>
                <a:ext uri="{FF2B5EF4-FFF2-40B4-BE49-F238E27FC236}">
                  <a16:creationId xmlns:a16="http://schemas.microsoft.com/office/drawing/2014/main" id="{DDE78191-9CB5-93FB-ADBC-7CAA0829F5AB}"/>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a:extLst>
              <a:ext uri="{FF2B5EF4-FFF2-40B4-BE49-F238E27FC236}">
                <a16:creationId xmlns:a16="http://schemas.microsoft.com/office/drawing/2014/main" id="{0C2861E4-E754-EF9C-3670-BA0B829B91AE}"/>
              </a:ext>
            </a:extLst>
          </p:cNvPr>
          <p:cNvGrpSpPr/>
          <p:nvPr/>
        </p:nvGrpSpPr>
        <p:grpSpPr>
          <a:xfrm>
            <a:off x="2723224" y="5153691"/>
            <a:ext cx="1565400" cy="360000"/>
            <a:chOff x="588263" y="3617084"/>
            <a:chExt cx="1565400" cy="360000"/>
          </a:xfrm>
        </p:grpSpPr>
        <p:pic>
          <p:nvPicPr>
            <p:cNvPr id="42" name="Picture 41">
              <a:extLst>
                <a:ext uri="{FF2B5EF4-FFF2-40B4-BE49-F238E27FC236}">
                  <a16:creationId xmlns:a16="http://schemas.microsoft.com/office/drawing/2014/main" id="{9CD982BC-0B7F-4F05-82F2-2B18315A593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43" name="TextBox 42">
              <a:extLst>
                <a:ext uri="{FF2B5EF4-FFF2-40B4-BE49-F238E27FC236}">
                  <a16:creationId xmlns:a16="http://schemas.microsoft.com/office/drawing/2014/main" id="{56F67F5C-6BFA-DBD7-73D7-7ECC346B3C2D}"/>
                </a:ext>
                <a:ext uri="{C183D7F6-B498-43B3-948B-1728B52AA6E4}">
                  <adec:decorative xmlns:adec="http://schemas.microsoft.com/office/drawing/2017/decorative" val="0"/>
                </a:ext>
              </a:extLst>
            </p:cNvPr>
            <p:cNvSpPr txBox="1"/>
            <p:nvPr/>
          </p:nvSpPr>
          <p:spPr>
            <a:xfrm>
              <a:off x="1047214" y="3712446"/>
              <a:ext cx="1106449"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Tree>
    <p:extLst>
      <p:ext uri="{BB962C8B-B14F-4D97-AF65-F5344CB8AC3E}">
        <p14:creationId xmlns:p14="http://schemas.microsoft.com/office/powerpoint/2010/main" val="388470601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23F16038-3ECA-5B93-BFF2-67AAFF1E240D}"/>
              </a:ext>
            </a:extLst>
          </p:cNvPr>
          <p:cNvSpPr>
            <a:spLocks noGrp="1"/>
          </p:cNvSpPr>
          <p:nvPr>
            <p:ph type="title"/>
          </p:nvPr>
        </p:nvSpPr>
        <p:spPr>
          <a:xfrm>
            <a:off x="584200" y="387766"/>
            <a:ext cx="5672544" cy="263149"/>
          </a:xfrm>
        </p:spPr>
        <p:txBody>
          <a:bodyPr/>
          <a:lstStyle/>
          <a:p>
            <a:r>
              <a:rPr lang="en-US" noProof="0"/>
              <a:t>A day in the life of an Analyst</a:t>
            </a:r>
          </a:p>
        </p:txBody>
      </p:sp>
      <p:sp>
        <p:nvSpPr>
          <p:cNvPr id="125" name="Text Placeholder 124">
            <a:extLst>
              <a:ext uri="{FF2B5EF4-FFF2-40B4-BE49-F238E27FC236}">
                <a16:creationId xmlns:a16="http://schemas.microsoft.com/office/drawing/2014/main" id="{64378299-3226-F8AA-1A31-4D7A041A6D42}"/>
              </a:ext>
            </a:extLst>
          </p:cNvPr>
          <p:cNvSpPr>
            <a:spLocks noGrp="1"/>
          </p:cNvSpPr>
          <p:nvPr>
            <p:ph type="body" sz="quarter" idx="17"/>
          </p:nvPr>
        </p:nvSpPr>
        <p:spPr/>
        <p:txBody>
          <a:bodyPr/>
          <a:lstStyle/>
          <a:p>
            <a:r>
              <a:rPr lang="en-US" noProof="0"/>
              <a:t>Microsoft 365 Copilot</a:t>
            </a:r>
            <a:endParaRPr lang="en-US" sz="800" i="1" noProof="0"/>
          </a:p>
        </p:txBody>
      </p:sp>
      <p:sp>
        <p:nvSpPr>
          <p:cNvPr id="40" name="Text Placeholder 39">
            <a:extLst>
              <a:ext uri="{FF2B5EF4-FFF2-40B4-BE49-F238E27FC236}">
                <a16:creationId xmlns:a16="http://schemas.microsoft.com/office/drawing/2014/main" id="{379D624F-A860-9CE9-D756-825F40761990}"/>
              </a:ext>
            </a:extLst>
          </p:cNvPr>
          <p:cNvSpPr>
            <a:spLocks noGrp="1"/>
          </p:cNvSpPr>
          <p:nvPr>
            <p:ph type="body" sz="quarter" idx="11"/>
          </p:nvPr>
        </p:nvSpPr>
        <p:spPr/>
        <p:txBody>
          <a:bodyPr/>
          <a:lstStyle/>
          <a:p>
            <a:r>
              <a:rPr lang="en-US" noProof="0"/>
              <a:t>8:00 am</a:t>
            </a:r>
          </a:p>
        </p:txBody>
      </p:sp>
      <p:sp>
        <p:nvSpPr>
          <p:cNvPr id="41" name="Text Placeholder 40">
            <a:extLst>
              <a:ext uri="{FF2B5EF4-FFF2-40B4-BE49-F238E27FC236}">
                <a16:creationId xmlns:a16="http://schemas.microsoft.com/office/drawing/2014/main" id="{57E3677D-D7BC-DC48-74A3-5AE759249BB3}"/>
              </a:ext>
            </a:extLst>
          </p:cNvPr>
          <p:cNvSpPr>
            <a:spLocks noGrp="1"/>
          </p:cNvSpPr>
          <p:nvPr>
            <p:ph type="body" sz="quarter" idx="18"/>
          </p:nvPr>
        </p:nvSpPr>
        <p:spPr>
          <a:xfrm>
            <a:off x="584200" y="2032188"/>
            <a:ext cx="2808000" cy="784426"/>
          </a:xfrm>
        </p:spPr>
        <p:txBody>
          <a:bodyPr>
            <a:normAutofit/>
          </a:bodyPr>
          <a:lstStyle/>
          <a:p>
            <a:r>
              <a:rPr lang="en-US" noProof="0"/>
              <a:t>Cassandra needs to prepare a big pitch for an investment idea, so she uses Copilot to summarize emails and chats. </a:t>
            </a:r>
          </a:p>
        </p:txBody>
      </p:sp>
      <p:sp>
        <p:nvSpPr>
          <p:cNvPr id="102" name="Text Placeholder 101">
            <a:extLst>
              <a:ext uri="{FF2B5EF4-FFF2-40B4-BE49-F238E27FC236}">
                <a16:creationId xmlns:a16="http://schemas.microsoft.com/office/drawing/2014/main" id="{ECD5F265-1735-5187-07E0-59E7184F6481}"/>
              </a:ext>
            </a:extLst>
          </p:cNvPr>
          <p:cNvSpPr>
            <a:spLocks noGrp="1"/>
          </p:cNvSpPr>
          <p:nvPr>
            <p:ph type="body" sz="quarter" idx="21"/>
          </p:nvPr>
        </p:nvSpPr>
        <p:spPr/>
        <p:txBody>
          <a:bodyPr>
            <a:normAutofit/>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Summarize </a:t>
            </a:r>
            <a:r>
              <a:rPr kumimoji="0" lang="en-US" sz="900" b="0" i="0" u="none" strike="noStrike" kern="0" cap="none" spc="0" normalizeH="0" baseline="0" noProof="0">
                <a:ln>
                  <a:noFill/>
                </a:ln>
                <a:solidFill>
                  <a:srgbClr val="1A1A1A"/>
                </a:solidFill>
                <a:effectLst/>
                <a:uLnTx/>
                <a:uFillTx/>
                <a:latin typeface="Segoe UI"/>
                <a:ea typeface="+mn-ea"/>
                <a:cs typeface="+mn-cs"/>
              </a:rPr>
              <a:t>all the emails and Teams chats in the past month about the project highlighting the primary asks and open items.</a:t>
            </a:r>
          </a:p>
        </p:txBody>
      </p:sp>
      <p:sp>
        <p:nvSpPr>
          <p:cNvPr id="43" name="Text Placeholder 42">
            <a:extLst>
              <a:ext uri="{FF2B5EF4-FFF2-40B4-BE49-F238E27FC236}">
                <a16:creationId xmlns:a16="http://schemas.microsoft.com/office/drawing/2014/main" id="{F786ECC7-0497-8250-7086-DCE4E9C52A03}"/>
              </a:ext>
            </a:extLst>
          </p:cNvPr>
          <p:cNvSpPr>
            <a:spLocks noGrp="1"/>
          </p:cNvSpPr>
          <p:nvPr>
            <p:ph type="body" sz="quarter" idx="22"/>
          </p:nvPr>
        </p:nvSpPr>
        <p:spPr/>
        <p:txBody>
          <a:bodyPr/>
          <a:lstStyle/>
          <a:p>
            <a:r>
              <a:rPr lang="en-US" noProof="0"/>
              <a:t>8:15 am</a:t>
            </a:r>
          </a:p>
        </p:txBody>
      </p:sp>
      <p:sp>
        <p:nvSpPr>
          <p:cNvPr id="44" name="Text Placeholder 43">
            <a:extLst>
              <a:ext uri="{FF2B5EF4-FFF2-40B4-BE49-F238E27FC236}">
                <a16:creationId xmlns:a16="http://schemas.microsoft.com/office/drawing/2014/main" id="{6E513950-5865-343F-8740-54F5947D6BF6}"/>
              </a:ext>
            </a:extLst>
          </p:cNvPr>
          <p:cNvSpPr>
            <a:spLocks noGrp="1"/>
          </p:cNvSpPr>
          <p:nvPr>
            <p:ph type="body" sz="quarter" idx="23"/>
          </p:nvPr>
        </p:nvSpPr>
        <p:spPr/>
        <p:txBody>
          <a:bodyPr/>
          <a:lstStyle/>
          <a:p>
            <a:r>
              <a:rPr lang="en-US" noProof="0"/>
              <a:t>Cassandra asks Copilot to summarize a number of investor reports on the topic and put the plusses and minuses of each idea into a table.</a:t>
            </a:r>
          </a:p>
        </p:txBody>
      </p:sp>
      <p:sp>
        <p:nvSpPr>
          <p:cNvPr id="103" name="Text Placeholder 102">
            <a:extLst>
              <a:ext uri="{FF2B5EF4-FFF2-40B4-BE49-F238E27FC236}">
                <a16:creationId xmlns:a16="http://schemas.microsoft.com/office/drawing/2014/main" id="{AC1E6677-D5DF-FE29-9DF5-9CD0B71483CF}"/>
              </a:ext>
            </a:extLst>
          </p:cNvPr>
          <p:cNvSpPr>
            <a:spLocks noGrp="1"/>
          </p:cNvSpPr>
          <p:nvPr>
            <p:ph type="body" sz="quarter" idx="24"/>
          </p:nvPr>
        </p:nvSpPr>
        <p:spPr/>
        <p:txBody>
          <a:bodyPr>
            <a:normAutofit/>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Create a table </a:t>
            </a:r>
            <a:r>
              <a:rPr kumimoji="0" lang="en-US" sz="900" i="0" u="none" strike="noStrike" kern="0" cap="none" spc="0" normalizeH="0" baseline="0" noProof="0">
                <a:ln>
                  <a:noFill/>
                </a:ln>
                <a:solidFill>
                  <a:srgbClr val="1A1A1A"/>
                </a:solidFill>
                <a:effectLst/>
                <a:uLnTx/>
                <a:uFillTx/>
                <a:latin typeface="Segoe UI"/>
                <a:ea typeface="+mn-ea"/>
                <a:cs typeface="+mn-cs"/>
              </a:rPr>
              <a:t>listing the plusses and minuses of these investor reports – [report1], [report 2], [report3].</a:t>
            </a:r>
          </a:p>
        </p:txBody>
      </p:sp>
      <p:sp>
        <p:nvSpPr>
          <p:cNvPr id="46" name="Text Placeholder 45">
            <a:extLst>
              <a:ext uri="{FF2B5EF4-FFF2-40B4-BE49-F238E27FC236}">
                <a16:creationId xmlns:a16="http://schemas.microsoft.com/office/drawing/2014/main" id="{B711834C-1181-E54E-3F35-4A3D37910D88}"/>
              </a:ext>
            </a:extLst>
          </p:cNvPr>
          <p:cNvSpPr>
            <a:spLocks noGrp="1"/>
          </p:cNvSpPr>
          <p:nvPr>
            <p:ph type="body" sz="quarter" idx="25"/>
          </p:nvPr>
        </p:nvSpPr>
        <p:spPr/>
        <p:txBody>
          <a:bodyPr/>
          <a:lstStyle/>
          <a:p>
            <a:r>
              <a:rPr lang="en-US" noProof="0"/>
              <a:t>9:00 am</a:t>
            </a:r>
          </a:p>
        </p:txBody>
      </p:sp>
      <p:sp>
        <p:nvSpPr>
          <p:cNvPr id="104" name="Text Placeholder 103">
            <a:extLst>
              <a:ext uri="{FF2B5EF4-FFF2-40B4-BE49-F238E27FC236}">
                <a16:creationId xmlns:a16="http://schemas.microsoft.com/office/drawing/2014/main" id="{A241A013-6947-7442-9D23-43F3CC5F5C50}"/>
              </a:ext>
            </a:extLst>
          </p:cNvPr>
          <p:cNvSpPr>
            <a:spLocks noGrp="1"/>
          </p:cNvSpPr>
          <p:nvPr>
            <p:ph type="body" sz="quarter" idx="26"/>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Cassandra needs a talk track for her presentation. She asks Copilot in Word to turn the information she has collected so far into a talking points and an elevator pitch for her idea.</a:t>
            </a:r>
          </a:p>
        </p:txBody>
      </p:sp>
      <p:sp>
        <p:nvSpPr>
          <p:cNvPr id="105" name="Text Placeholder 104">
            <a:extLst>
              <a:ext uri="{FF2B5EF4-FFF2-40B4-BE49-F238E27FC236}">
                <a16:creationId xmlns:a16="http://schemas.microsoft.com/office/drawing/2014/main" id="{3E1C71C6-370C-EBC9-8720-176174699081}"/>
              </a:ext>
            </a:extLst>
          </p:cNvPr>
          <p:cNvSpPr>
            <a:spLocks noGrp="1"/>
          </p:cNvSpPr>
          <p:nvPr>
            <p:ph type="body" sz="quarter" idx="27"/>
          </p:nvPr>
        </p:nvSpPr>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Using the documents</a:t>
            </a:r>
            <a:r>
              <a:rPr kumimoji="0" lang="en-US" sz="900" i="0" u="none" strike="noStrike" kern="0" cap="none" spc="0" normalizeH="0" baseline="0" noProof="0">
                <a:ln>
                  <a:noFill/>
                </a:ln>
                <a:solidFill>
                  <a:srgbClr val="1A1A1A"/>
                </a:solidFill>
                <a:effectLst/>
                <a:uLnTx/>
                <a:uFillTx/>
                <a:latin typeface="Segoe UI"/>
                <a:ea typeface="+mn-ea"/>
                <a:cs typeface="+mn-cs"/>
              </a:rPr>
              <a:t> [action items.docx] and [report summaries.docx] create a set of talking points and then create a 3-minute elevator pitch for the idea.</a:t>
            </a:r>
          </a:p>
        </p:txBody>
      </p:sp>
      <p:sp>
        <p:nvSpPr>
          <p:cNvPr id="49" name="Text Placeholder 48">
            <a:extLst>
              <a:ext uri="{FF2B5EF4-FFF2-40B4-BE49-F238E27FC236}">
                <a16:creationId xmlns:a16="http://schemas.microsoft.com/office/drawing/2014/main" id="{B9B71A71-82A6-309C-41D4-38ECA93CF523}"/>
              </a:ext>
            </a:extLst>
          </p:cNvPr>
          <p:cNvSpPr>
            <a:spLocks noGrp="1"/>
          </p:cNvSpPr>
          <p:nvPr>
            <p:ph type="body" sz="quarter" idx="28"/>
          </p:nvPr>
        </p:nvSpPr>
        <p:spPr/>
        <p:txBody>
          <a:bodyPr/>
          <a:lstStyle/>
          <a:p>
            <a:r>
              <a:rPr lang="en-US" noProof="0"/>
              <a:t>4:00 pm</a:t>
            </a:r>
          </a:p>
        </p:txBody>
      </p:sp>
      <p:sp>
        <p:nvSpPr>
          <p:cNvPr id="106" name="Text Placeholder 105">
            <a:extLst>
              <a:ext uri="{FF2B5EF4-FFF2-40B4-BE49-F238E27FC236}">
                <a16:creationId xmlns:a16="http://schemas.microsoft.com/office/drawing/2014/main" id="{80EEB0F1-7ADA-231D-B3F1-74A5193D1267}"/>
              </a:ext>
            </a:extLst>
          </p:cNvPr>
          <p:cNvSpPr>
            <a:spLocks noGrp="1"/>
          </p:cNvSpPr>
          <p:nvPr>
            <p:ph type="body" sz="quarter" idx="29"/>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Cassandra has missed a few chats during the day. She sees that her team has been discussing a new product launch and asks Copilot to summarize the conversation to quickly catch up.</a:t>
            </a:r>
          </a:p>
        </p:txBody>
      </p:sp>
      <p:sp>
        <p:nvSpPr>
          <p:cNvPr id="107" name="Text Placeholder 106">
            <a:extLst>
              <a:ext uri="{FF2B5EF4-FFF2-40B4-BE49-F238E27FC236}">
                <a16:creationId xmlns:a16="http://schemas.microsoft.com/office/drawing/2014/main" id="{D6B65270-E369-6E27-6309-FCF1DDBC88A3}"/>
              </a:ext>
            </a:extLst>
          </p:cNvPr>
          <p:cNvSpPr>
            <a:spLocks noGrp="1"/>
          </p:cNvSpPr>
          <p:nvPr>
            <p:ph type="body" sz="quarter" idx="30"/>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Summarize team chat </a:t>
            </a:r>
            <a:r>
              <a:rPr kumimoji="0" lang="en-US" sz="900" b="0" i="0" u="none" strike="noStrike" kern="0" cap="none" spc="0" normalizeH="0" baseline="0" noProof="0">
                <a:ln>
                  <a:noFill/>
                </a:ln>
                <a:solidFill>
                  <a:srgbClr val="1A1A1A"/>
                </a:solidFill>
                <a:effectLst/>
                <a:uLnTx/>
                <a:uFillTx/>
                <a:latin typeface="Segoe UI"/>
                <a:ea typeface="+mn-ea"/>
                <a:cs typeface="+mn-cs"/>
              </a:rPr>
              <a:t>and make sure to include the key points and who made them.</a:t>
            </a:r>
          </a:p>
        </p:txBody>
      </p:sp>
      <p:sp>
        <p:nvSpPr>
          <p:cNvPr id="52" name="Text Placeholder 51">
            <a:extLst>
              <a:ext uri="{FF2B5EF4-FFF2-40B4-BE49-F238E27FC236}">
                <a16:creationId xmlns:a16="http://schemas.microsoft.com/office/drawing/2014/main" id="{D4F50D37-8419-C7C8-D6C1-C4A6598A5269}"/>
              </a:ext>
            </a:extLst>
          </p:cNvPr>
          <p:cNvSpPr>
            <a:spLocks noGrp="1"/>
          </p:cNvSpPr>
          <p:nvPr>
            <p:ph type="body" sz="quarter" idx="31"/>
          </p:nvPr>
        </p:nvSpPr>
        <p:spPr/>
        <p:txBody>
          <a:bodyPr/>
          <a:lstStyle/>
          <a:p>
            <a:pPr lvl="0"/>
            <a:r>
              <a:rPr lang="en-US" noProof="0"/>
              <a:t>2:00 pm</a:t>
            </a:r>
          </a:p>
        </p:txBody>
      </p:sp>
      <p:sp>
        <p:nvSpPr>
          <p:cNvPr id="108" name="Text Placeholder 107">
            <a:extLst>
              <a:ext uri="{FF2B5EF4-FFF2-40B4-BE49-F238E27FC236}">
                <a16:creationId xmlns:a16="http://schemas.microsoft.com/office/drawing/2014/main" id="{A34A2DC5-BB93-5BA1-6C3F-FEBB0E617A73}"/>
              </a:ext>
            </a:extLst>
          </p:cNvPr>
          <p:cNvSpPr>
            <a:spLocks noGrp="1"/>
          </p:cNvSpPr>
          <p:nvPr>
            <p:ph type="body" sz="quarter" idx="32"/>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It's time for the pitch. Cassandra can focus on her presentation. Teams captures meeting notes, and outstanding questions.  </a:t>
            </a:r>
          </a:p>
        </p:txBody>
      </p:sp>
      <p:sp>
        <p:nvSpPr>
          <p:cNvPr id="109" name="Text Placeholder 108">
            <a:extLst>
              <a:ext uri="{FF2B5EF4-FFF2-40B4-BE49-F238E27FC236}">
                <a16:creationId xmlns:a16="http://schemas.microsoft.com/office/drawing/2014/main" id="{48F7FD91-4CC7-959C-723E-829D16DD5A0D}"/>
              </a:ext>
            </a:extLst>
          </p:cNvPr>
          <p:cNvSpPr>
            <a:spLocks noGrp="1"/>
          </p:cNvSpPr>
          <p:nvPr>
            <p:ph type="body" sz="quarter" idx="33"/>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What questions were asked </a:t>
            </a:r>
            <a:r>
              <a:rPr kumimoji="0" lang="en-US" sz="900" b="0" i="0" u="none" strike="noStrike" kern="0" cap="none" spc="0" normalizeH="0" baseline="0" noProof="0">
                <a:ln>
                  <a:noFill/>
                </a:ln>
                <a:solidFill>
                  <a:srgbClr val="1A1A1A"/>
                </a:solidFill>
                <a:effectLst/>
                <a:uLnTx/>
                <a:uFillTx/>
                <a:latin typeface="Segoe UI"/>
                <a:ea typeface="+mn-ea"/>
                <a:cs typeface="+mn-cs"/>
              </a:rPr>
              <a:t>during the meeting that have not been answered?</a:t>
            </a:r>
          </a:p>
        </p:txBody>
      </p:sp>
      <p:sp>
        <p:nvSpPr>
          <p:cNvPr id="55" name="Text Placeholder 54">
            <a:extLst>
              <a:ext uri="{FF2B5EF4-FFF2-40B4-BE49-F238E27FC236}">
                <a16:creationId xmlns:a16="http://schemas.microsoft.com/office/drawing/2014/main" id="{A0F9A379-1E39-4C5C-CC0A-EE3070586169}"/>
              </a:ext>
            </a:extLst>
          </p:cNvPr>
          <p:cNvSpPr>
            <a:spLocks noGrp="1"/>
          </p:cNvSpPr>
          <p:nvPr>
            <p:ph type="body" sz="quarter" idx="34"/>
          </p:nvPr>
        </p:nvSpPr>
        <p:spPr/>
        <p:txBody>
          <a:bodyPr/>
          <a:lstStyle/>
          <a:p>
            <a:r>
              <a:rPr lang="en-US" noProof="0"/>
              <a:t>11:00 am</a:t>
            </a:r>
          </a:p>
        </p:txBody>
      </p:sp>
      <p:sp>
        <p:nvSpPr>
          <p:cNvPr id="110" name="Text Placeholder 109">
            <a:extLst>
              <a:ext uri="{FF2B5EF4-FFF2-40B4-BE49-F238E27FC236}">
                <a16:creationId xmlns:a16="http://schemas.microsoft.com/office/drawing/2014/main" id="{24E03427-3337-1852-ACDF-3B8903E464DF}"/>
              </a:ext>
            </a:extLst>
          </p:cNvPr>
          <p:cNvSpPr>
            <a:spLocks noGrp="1"/>
          </p:cNvSpPr>
          <p:nvPr>
            <p:ph type="body" sz="quarter" idx="35"/>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Cassandra </a:t>
            </a:r>
            <a:r>
              <a:rPr lang="en-US" noProof="0">
                <a:solidFill>
                  <a:srgbClr val="1A1A1A"/>
                </a:solidFill>
                <a:latin typeface="Segoe UI"/>
              </a:rPr>
              <a:t>creates a draft of her presentation using Copilot in PowerPoint</a:t>
            </a:r>
            <a:endPar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endParaRPr>
          </a:p>
        </p:txBody>
      </p:sp>
      <p:sp>
        <p:nvSpPr>
          <p:cNvPr id="111" name="Text Placeholder 110">
            <a:extLst>
              <a:ext uri="{FF2B5EF4-FFF2-40B4-BE49-F238E27FC236}">
                <a16:creationId xmlns:a16="http://schemas.microsoft.com/office/drawing/2014/main" id="{22D116A7-C2E1-69EE-4ED2-F4E21F6AA1DE}"/>
              </a:ext>
            </a:extLst>
          </p:cNvPr>
          <p:cNvSpPr>
            <a:spLocks noGrp="1"/>
          </p:cNvSpPr>
          <p:nvPr>
            <p:ph type="body" sz="quarter" idx="36"/>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Create a presentation </a:t>
            </a:r>
            <a:r>
              <a:rPr kumimoji="0" lang="en-US" sz="900" b="0" i="0" u="none" strike="noStrike" kern="0" cap="none" spc="0" normalizeH="0" baseline="0" noProof="0">
                <a:ln>
                  <a:noFill/>
                </a:ln>
                <a:solidFill>
                  <a:srgbClr val="1A1A1A"/>
                </a:solidFill>
                <a:effectLst/>
                <a:uLnTx/>
                <a:uFillTx/>
                <a:latin typeface="Segoe UI"/>
                <a:ea typeface="+mn-ea"/>
                <a:cs typeface="+mn-cs"/>
              </a:rPr>
              <a:t>based on </a:t>
            </a:r>
            <a:br>
              <a:rPr kumimoji="0" lang="en-US" sz="900" b="0" i="0" u="none" strike="noStrike" kern="0" cap="none" spc="0" normalizeH="0" baseline="0" noProof="0">
                <a:ln>
                  <a:noFill/>
                </a:ln>
                <a:solidFill>
                  <a:srgbClr val="1A1A1A"/>
                </a:solidFill>
                <a:effectLst/>
                <a:uLnTx/>
                <a:uFillTx/>
                <a:latin typeface="Segoe UI"/>
                <a:ea typeface="+mn-ea"/>
                <a:cs typeface="+mn-cs"/>
              </a:rPr>
            </a:br>
            <a:r>
              <a:rPr kumimoji="0" lang="en-US" sz="900" b="0" i="0" u="none" strike="noStrike" kern="0" cap="none" spc="0" normalizeH="0" baseline="0" noProof="0">
                <a:ln>
                  <a:noFill/>
                </a:ln>
                <a:solidFill>
                  <a:srgbClr val="1A1A1A"/>
                </a:solidFill>
                <a:effectLst/>
                <a:uLnTx/>
                <a:uFillTx/>
                <a:latin typeface="Segoe UI"/>
                <a:ea typeface="+mn-ea"/>
                <a:cs typeface="+mn-cs"/>
              </a:rPr>
              <a:t>[elevator pitch].</a:t>
            </a:r>
          </a:p>
        </p:txBody>
      </p:sp>
      <p:sp>
        <p:nvSpPr>
          <p:cNvPr id="23" name="Text Placeholder 22">
            <a:extLst>
              <a:ext uri="{FF2B5EF4-FFF2-40B4-BE49-F238E27FC236}">
                <a16:creationId xmlns:a16="http://schemas.microsoft.com/office/drawing/2014/main" id="{1D916D14-9732-1289-3A7F-3CAE7C63F3F3}"/>
              </a:ext>
            </a:extLst>
          </p:cNvPr>
          <p:cNvSpPr>
            <a:spLocks noGrp="1"/>
          </p:cNvSpPr>
          <p:nvPr>
            <p:ph type="body" sz="quarter" idx="37"/>
          </p:nvPr>
        </p:nvSpPr>
        <p:spPr/>
        <p:txBody>
          <a:bodyPr/>
          <a:lstStyle/>
          <a:p>
            <a:r>
              <a:rPr lang="en-US" sz="1100" noProof="0"/>
              <a:t>Buy</a:t>
            </a:r>
          </a:p>
        </p:txBody>
      </p:sp>
      <p:sp>
        <p:nvSpPr>
          <p:cNvPr id="184" name="Text Placeholder 60">
            <a:extLst>
              <a:ext uri="{FF2B5EF4-FFF2-40B4-BE49-F238E27FC236}">
                <a16:creationId xmlns:a16="http://schemas.microsoft.com/office/drawing/2014/main" id="{DD54BC61-D352-2F5A-1D97-F896D8A92A2F}"/>
              </a:ext>
            </a:extLst>
          </p:cNvPr>
          <p:cNvSpPr>
            <a:spLocks noGrp="1"/>
          </p:cNvSpPr>
          <p:nvPr>
            <p:ph type="body" sz="quarter" idx="38"/>
          </p:nvPr>
        </p:nvSpPr>
        <p:spPr>
          <a:solidFill>
            <a:srgbClr val="0078D4"/>
          </a:solidFill>
        </p:spPr>
        <p:txBody>
          <a:bodyPr/>
          <a:lstStyle/>
          <a:p>
            <a:endParaRPr lang="en-US" noProof="0"/>
          </a:p>
        </p:txBody>
      </p:sp>
      <p:sp>
        <p:nvSpPr>
          <p:cNvPr id="185" name="Text Placeholder 61">
            <a:extLst>
              <a:ext uri="{FF2B5EF4-FFF2-40B4-BE49-F238E27FC236}">
                <a16:creationId xmlns:a16="http://schemas.microsoft.com/office/drawing/2014/main" id="{385D5FDC-4D38-056F-DAA1-BA15EE8068AA}"/>
              </a:ext>
            </a:extLst>
          </p:cNvPr>
          <p:cNvSpPr>
            <a:spLocks noGrp="1"/>
          </p:cNvSpPr>
          <p:nvPr>
            <p:ph type="body" sz="quarter" idx="39"/>
          </p:nvPr>
        </p:nvSpPr>
        <p:spPr>
          <a:solidFill>
            <a:srgbClr val="0078D4"/>
          </a:solidFill>
        </p:spPr>
        <p:txBody>
          <a:bodyPr/>
          <a:lstStyle/>
          <a:p>
            <a:endParaRPr lang="en-US" noProof="0"/>
          </a:p>
        </p:txBody>
      </p:sp>
      <p:sp>
        <p:nvSpPr>
          <p:cNvPr id="186" name="Text Placeholder 62">
            <a:extLst>
              <a:ext uri="{FF2B5EF4-FFF2-40B4-BE49-F238E27FC236}">
                <a16:creationId xmlns:a16="http://schemas.microsoft.com/office/drawing/2014/main" id="{23E9B948-097D-167A-BDFB-62581CBDF5F7}"/>
              </a:ext>
            </a:extLst>
          </p:cNvPr>
          <p:cNvSpPr>
            <a:spLocks noGrp="1"/>
          </p:cNvSpPr>
          <p:nvPr>
            <p:ph type="body" sz="quarter" idx="40"/>
          </p:nvPr>
        </p:nvSpPr>
        <p:spPr/>
        <p:txBody>
          <a:bodyPr/>
          <a:lstStyle/>
          <a:p>
            <a:endParaRPr lang="en-US" noProof="0"/>
          </a:p>
        </p:txBody>
      </p:sp>
      <p:grpSp>
        <p:nvGrpSpPr>
          <p:cNvPr id="58" name="Group 57">
            <a:extLst>
              <a:ext uri="{FF2B5EF4-FFF2-40B4-BE49-F238E27FC236}">
                <a16:creationId xmlns:a16="http://schemas.microsoft.com/office/drawing/2014/main" id="{9FD64C1C-F771-5311-0762-2E86CE4AE266}"/>
              </a:ext>
            </a:extLst>
          </p:cNvPr>
          <p:cNvGrpSpPr/>
          <p:nvPr/>
        </p:nvGrpSpPr>
        <p:grpSpPr>
          <a:xfrm>
            <a:off x="10195084" y="1462475"/>
            <a:ext cx="1696592" cy="1231837"/>
            <a:chOff x="10195084" y="1462475"/>
            <a:chExt cx="1696592" cy="1231837"/>
          </a:xfrm>
        </p:grpSpPr>
        <p:sp>
          <p:nvSpPr>
            <p:cNvPr id="56" name="TextBox 55">
              <a:extLst>
                <a:ext uri="{FF2B5EF4-FFF2-40B4-BE49-F238E27FC236}">
                  <a16:creationId xmlns:a16="http://schemas.microsoft.com/office/drawing/2014/main" id="{37214391-A987-6AB8-2A0D-A379E348139E}"/>
                </a:ext>
              </a:extLst>
            </p:cNvPr>
            <p:cNvSpPr txBox="1"/>
            <p:nvPr/>
          </p:nvSpPr>
          <p:spPr>
            <a:xfrm>
              <a:off x="10195084" y="1462475"/>
              <a:ext cx="1696592" cy="86177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noProof="0">
                  <a:solidFill>
                    <a:srgbClr val="C03BC4"/>
                  </a:solidFill>
                  <a:latin typeface="Segoe UI Semibold"/>
                </a:rPr>
                <a:t>Cassandra </a:t>
              </a:r>
              <a:br>
                <a:rPr lang="en-US" sz="2400" noProof="0">
                  <a:solidFill>
                    <a:srgbClr val="C03BC4"/>
                  </a:solidFill>
                  <a:latin typeface="Segoe UI Semibold"/>
                </a:rPr>
              </a:br>
              <a:r>
                <a:rPr lang="en-US" sz="1600" noProof="0">
                  <a:solidFill>
                    <a:srgbClr val="C03BC4"/>
                  </a:solidFill>
                  <a:latin typeface="Segoe UI" panose="020B0502040204020203" pitchFamily="34" charset="0"/>
                  <a:cs typeface="Segoe UI" panose="020B0502040204020203" pitchFamily="34" charset="0"/>
                </a:rPr>
                <a:t>is an analyst </a:t>
              </a:r>
              <a:br>
                <a:rPr lang="en-US" sz="1600" noProof="0">
                  <a:solidFill>
                    <a:srgbClr val="C03BC4"/>
                  </a:solidFill>
                  <a:latin typeface="Segoe UI" panose="020B0502040204020203" pitchFamily="34" charset="0"/>
                  <a:cs typeface="Segoe UI" panose="020B0502040204020203" pitchFamily="34" charset="0"/>
                </a:rPr>
              </a:br>
              <a:r>
                <a:rPr lang="en-US" sz="1600" noProof="0">
                  <a:solidFill>
                    <a:srgbClr val="C03BC4"/>
                  </a:solidFill>
                  <a:latin typeface="Segoe UI" panose="020B0502040204020203" pitchFamily="34" charset="0"/>
                  <a:cs typeface="Segoe UI" panose="020B0502040204020203" pitchFamily="34" charset="0"/>
                </a:rPr>
                <a:t>at Contoso Bank</a:t>
              </a:r>
            </a:p>
          </p:txBody>
        </p:sp>
        <p:pic>
          <p:nvPicPr>
            <p:cNvPr id="57" name="Graphic 56">
              <a:extLst>
                <a:ext uri="{FF2B5EF4-FFF2-40B4-BE49-F238E27FC236}">
                  <a16:creationId xmlns:a16="http://schemas.microsoft.com/office/drawing/2014/main" id="{F740AD35-159B-35FB-416A-BC6F1683737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1616886" y="2419522"/>
              <a:ext cx="274790" cy="274790"/>
            </a:xfrm>
            <a:prstGeom prst="rect">
              <a:avLst/>
            </a:prstGeom>
          </p:spPr>
        </p:pic>
      </p:grpSp>
      <p:pic>
        <p:nvPicPr>
          <p:cNvPr id="2" name="Picture 1" descr="A person holding a tablet&#10;&#10;Description automatically generated">
            <a:extLst>
              <a:ext uri="{FF2B5EF4-FFF2-40B4-BE49-F238E27FC236}">
                <a16:creationId xmlns:a16="http://schemas.microsoft.com/office/drawing/2014/main" id="{753D78D0-10E9-8E8F-294B-A6875A02CB0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777595" y="3267375"/>
            <a:ext cx="2446355" cy="3609499"/>
          </a:xfrm>
          <a:prstGeom prst="rect">
            <a:avLst/>
          </a:prstGeom>
        </p:spPr>
      </p:pic>
      <p:grpSp>
        <p:nvGrpSpPr>
          <p:cNvPr id="175" name="Group 174">
            <a:extLst>
              <a:ext uri="{FF2B5EF4-FFF2-40B4-BE49-F238E27FC236}">
                <a16:creationId xmlns:a16="http://schemas.microsoft.com/office/drawing/2014/main" id="{2C1F4293-F29B-C7DE-9190-24AF3026E2AC}"/>
              </a:ext>
            </a:extLst>
          </p:cNvPr>
          <p:cNvGrpSpPr/>
          <p:nvPr/>
        </p:nvGrpSpPr>
        <p:grpSpPr>
          <a:xfrm>
            <a:off x="812633" y="5156688"/>
            <a:ext cx="2351135" cy="360000"/>
            <a:chOff x="588263" y="1217924"/>
            <a:chExt cx="2351135" cy="360000"/>
          </a:xfrm>
        </p:grpSpPr>
        <p:pic>
          <p:nvPicPr>
            <p:cNvPr id="176" name="Picture 175" descr="Zip Co logo SVG free download, id: 101874 - Brandlogos.net">
              <a:hlinkClick r:id="rId5"/>
              <a:extLst>
                <a:ext uri="{FF2B5EF4-FFF2-40B4-BE49-F238E27FC236}">
                  <a16:creationId xmlns:a16="http://schemas.microsoft.com/office/drawing/2014/main" id="{23269752-BD6E-5390-4570-42DBCD6EE2C7}"/>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77" name="TextBox 176">
              <a:extLst>
                <a:ext uri="{FF2B5EF4-FFF2-40B4-BE49-F238E27FC236}">
                  <a16:creationId xmlns:a16="http://schemas.microsoft.com/office/drawing/2014/main" id="{C0744B64-F13A-1CC5-0EE7-6A6BEB47F497}"/>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lang="en-US" sz="1100" baseline="30000" noProof="0" dirty="0">
                  <a:solidFill>
                    <a:prstClr val="black"/>
                  </a:solidFill>
                  <a:latin typeface="Segoe UI Semibold"/>
                </a:rPr>
                <a:t>2</a:t>
              </a:r>
              <a:endParaRPr lang="en-US" sz="1100" noProof="0" dirty="0">
                <a:solidFill>
                  <a:prstClr val="black"/>
                </a:solidFill>
                <a:latin typeface="Segoe UI Semibold"/>
              </a:endParaRPr>
            </a:p>
          </p:txBody>
        </p:sp>
      </p:grpSp>
      <p:grpSp>
        <p:nvGrpSpPr>
          <p:cNvPr id="178" name="Group 177">
            <a:extLst>
              <a:ext uri="{FF2B5EF4-FFF2-40B4-BE49-F238E27FC236}">
                <a16:creationId xmlns:a16="http://schemas.microsoft.com/office/drawing/2014/main" id="{B4DCFF90-2A45-CAE0-C3A3-83ADCA1C16A8}"/>
              </a:ext>
            </a:extLst>
          </p:cNvPr>
          <p:cNvGrpSpPr/>
          <p:nvPr/>
        </p:nvGrpSpPr>
        <p:grpSpPr>
          <a:xfrm>
            <a:off x="3947719" y="5156688"/>
            <a:ext cx="2351135" cy="360000"/>
            <a:chOff x="588263" y="3617084"/>
            <a:chExt cx="2351135" cy="360000"/>
          </a:xfrm>
        </p:grpSpPr>
        <p:pic>
          <p:nvPicPr>
            <p:cNvPr id="179" name="Picture 178">
              <a:extLst>
                <a:ext uri="{FF2B5EF4-FFF2-40B4-BE49-F238E27FC236}">
                  <a16:creationId xmlns:a16="http://schemas.microsoft.com/office/drawing/2014/main" id="{0E05BF80-4384-3825-5EF2-7ACC11A7536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80" name="TextBox 179">
              <a:extLst>
                <a:ext uri="{FF2B5EF4-FFF2-40B4-BE49-F238E27FC236}">
                  <a16:creationId xmlns:a16="http://schemas.microsoft.com/office/drawing/2014/main" id="{B9E09251-63A3-3C0B-908C-0EE0B2D0A0D4}"/>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lang="en-US" sz="900" noProof="0">
                <a:solidFill>
                  <a:srgbClr val="0078D4"/>
                </a:solidFill>
                <a:latin typeface="Segoe UI Semibold"/>
              </a:endParaRPr>
            </a:p>
          </p:txBody>
        </p:sp>
      </p:grpSp>
      <p:grpSp>
        <p:nvGrpSpPr>
          <p:cNvPr id="181" name="Group 180">
            <a:extLst>
              <a:ext uri="{FF2B5EF4-FFF2-40B4-BE49-F238E27FC236}">
                <a16:creationId xmlns:a16="http://schemas.microsoft.com/office/drawing/2014/main" id="{2D86BDCA-A9E5-953C-C88E-7A4B96857785}"/>
              </a:ext>
            </a:extLst>
          </p:cNvPr>
          <p:cNvGrpSpPr/>
          <p:nvPr/>
        </p:nvGrpSpPr>
        <p:grpSpPr>
          <a:xfrm>
            <a:off x="7198028" y="5156688"/>
            <a:ext cx="2351135" cy="360000"/>
            <a:chOff x="588263" y="2177588"/>
            <a:chExt cx="2351135" cy="360000"/>
          </a:xfrm>
        </p:grpSpPr>
        <p:pic>
          <p:nvPicPr>
            <p:cNvPr id="182" name="Picture 181">
              <a:extLst>
                <a:ext uri="{FF2B5EF4-FFF2-40B4-BE49-F238E27FC236}">
                  <a16:creationId xmlns:a16="http://schemas.microsoft.com/office/drawing/2014/main" id="{4EF72E14-2465-897A-9F41-86A77DD098D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83" name="TextBox 182">
              <a:extLst>
                <a:ext uri="{FF2B5EF4-FFF2-40B4-BE49-F238E27FC236}">
                  <a16:creationId xmlns:a16="http://schemas.microsoft.com/office/drawing/2014/main" id="{34C721E9-2FD3-898C-4B20-53B637DB19F9}"/>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15" name="Rectangle: Rounded Corners 6">
            <a:extLst>
              <a:ext uri="{FF2B5EF4-FFF2-40B4-BE49-F238E27FC236}">
                <a16:creationId xmlns:a16="http://schemas.microsoft.com/office/drawing/2014/main" id="{E639433D-BD68-FEDB-8752-667C2C73B6CB}"/>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16" name="Group 15">
            <a:extLst>
              <a:ext uri="{FF2B5EF4-FFF2-40B4-BE49-F238E27FC236}">
                <a16:creationId xmlns:a16="http://schemas.microsoft.com/office/drawing/2014/main" id="{299D1D21-F63A-EEC9-FB03-759A7F12A919}"/>
              </a:ext>
            </a:extLst>
          </p:cNvPr>
          <p:cNvGrpSpPr/>
          <p:nvPr/>
        </p:nvGrpSpPr>
        <p:grpSpPr>
          <a:xfrm>
            <a:off x="1286540" y="1134767"/>
            <a:ext cx="1571031" cy="216000"/>
            <a:chOff x="1372194" y="969899"/>
            <a:chExt cx="1571031" cy="216000"/>
          </a:xfrm>
        </p:grpSpPr>
        <p:sp>
          <p:nvSpPr>
            <p:cNvPr id="17" name="Rectangle: Rounded Corners 6">
              <a:extLst>
                <a:ext uri="{FF2B5EF4-FFF2-40B4-BE49-F238E27FC236}">
                  <a16:creationId xmlns:a16="http://schemas.microsoft.com/office/drawing/2014/main" id="{F80EE2EC-337F-AA39-F6C0-A466D59C077B}"/>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~6 hours per week</a:t>
              </a:r>
            </a:p>
          </p:txBody>
        </p:sp>
        <p:pic>
          <p:nvPicPr>
            <p:cNvPr id="18" name="Graphic 17">
              <a:extLst>
                <a:ext uri="{FF2B5EF4-FFF2-40B4-BE49-F238E27FC236}">
                  <a16:creationId xmlns:a16="http://schemas.microsoft.com/office/drawing/2014/main" id="{9CF272DC-1AD1-86A8-FCAF-DA76283169A3}"/>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421924" y="1005899"/>
              <a:ext cx="144000" cy="144000"/>
            </a:xfrm>
            <a:prstGeom prst="rect">
              <a:avLst/>
            </a:prstGeom>
          </p:spPr>
        </p:pic>
      </p:grpSp>
      <p:grpSp>
        <p:nvGrpSpPr>
          <p:cNvPr id="19" name="Group 18">
            <a:extLst>
              <a:ext uri="{FF2B5EF4-FFF2-40B4-BE49-F238E27FC236}">
                <a16:creationId xmlns:a16="http://schemas.microsoft.com/office/drawing/2014/main" id="{277EC5E6-A511-D124-F244-AACE342696D2}"/>
              </a:ext>
            </a:extLst>
          </p:cNvPr>
          <p:cNvGrpSpPr/>
          <p:nvPr/>
        </p:nvGrpSpPr>
        <p:grpSpPr>
          <a:xfrm>
            <a:off x="5754503" y="1134767"/>
            <a:ext cx="1913300" cy="219456"/>
            <a:chOff x="6235579" y="969899"/>
            <a:chExt cx="1913300" cy="240254"/>
          </a:xfrm>
        </p:grpSpPr>
        <p:sp>
          <p:nvSpPr>
            <p:cNvPr id="20" name="Rectangle: Rounded Corners 6">
              <a:extLst>
                <a:ext uri="{FF2B5EF4-FFF2-40B4-BE49-F238E27FC236}">
                  <a16:creationId xmlns:a16="http://schemas.microsoft.com/office/drawing/2014/main" id="{568D22E2-2CDB-CEC7-72A3-70820910AA0B}"/>
                </a:ext>
                <a:ext uri="{C183D7F6-B498-43B3-948B-1728B52AA6E4}">
                  <adec:decorative xmlns:adec="http://schemas.microsoft.com/office/drawing/2017/decorative" val="1"/>
                </a:ext>
              </a:extLst>
            </p:cNvPr>
            <p:cNvSpPr/>
            <p:nvPr/>
          </p:nvSpPr>
          <p:spPr bwMode="auto">
            <a:xfrm>
              <a:off x="6235579" y="969899"/>
              <a:ext cx="1913300" cy="240254"/>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Wellbeing &amp; communication</a:t>
              </a:r>
            </a:p>
          </p:txBody>
        </p:sp>
        <p:pic>
          <p:nvPicPr>
            <p:cNvPr id="21" name="Graphic 20">
              <a:extLst>
                <a:ext uri="{FF2B5EF4-FFF2-40B4-BE49-F238E27FC236}">
                  <a16:creationId xmlns:a16="http://schemas.microsoft.com/office/drawing/2014/main" id="{D698A695-6A8D-2C94-2161-376B9ACECC30}"/>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282712" y="1005899"/>
              <a:ext cx="144000" cy="144000"/>
            </a:xfrm>
            <a:prstGeom prst="rect">
              <a:avLst/>
            </a:prstGeom>
          </p:spPr>
        </p:pic>
      </p:grpSp>
      <p:grpSp>
        <p:nvGrpSpPr>
          <p:cNvPr id="22" name="Group 21">
            <a:extLst>
              <a:ext uri="{FF2B5EF4-FFF2-40B4-BE49-F238E27FC236}">
                <a16:creationId xmlns:a16="http://schemas.microsoft.com/office/drawing/2014/main" id="{D9FD60AD-6A47-63EB-587D-D36DF905B083}"/>
              </a:ext>
            </a:extLst>
          </p:cNvPr>
          <p:cNvGrpSpPr/>
          <p:nvPr/>
        </p:nvGrpSpPr>
        <p:grpSpPr>
          <a:xfrm>
            <a:off x="2908241" y="1134767"/>
            <a:ext cx="2795593" cy="216000"/>
            <a:chOff x="3133720" y="969899"/>
            <a:chExt cx="2795593" cy="216000"/>
          </a:xfrm>
        </p:grpSpPr>
        <p:sp>
          <p:nvSpPr>
            <p:cNvPr id="24" name="Rectangle: Rounded Corners 6">
              <a:extLst>
                <a:ext uri="{FF2B5EF4-FFF2-40B4-BE49-F238E27FC236}">
                  <a16:creationId xmlns:a16="http://schemas.microsoft.com/office/drawing/2014/main" id="{857DC378-070E-426A-6450-550139E275CC}"/>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Customer engagement</a:t>
              </a:r>
            </a:p>
          </p:txBody>
        </p:sp>
        <p:pic>
          <p:nvPicPr>
            <p:cNvPr id="25" name="Graphic 24">
              <a:extLst>
                <a:ext uri="{FF2B5EF4-FFF2-40B4-BE49-F238E27FC236}">
                  <a16:creationId xmlns:a16="http://schemas.microsoft.com/office/drawing/2014/main" id="{762704AE-15A2-A60F-CCB7-01F3BF6B4696}"/>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193555" y="1005899"/>
              <a:ext cx="144000" cy="144000"/>
            </a:xfrm>
            <a:prstGeom prst="rect">
              <a:avLst/>
            </a:prstGeom>
          </p:spPr>
        </p:pic>
      </p:grpSp>
      <p:grpSp>
        <p:nvGrpSpPr>
          <p:cNvPr id="7" name="Group 6">
            <a:extLst>
              <a:ext uri="{FF2B5EF4-FFF2-40B4-BE49-F238E27FC236}">
                <a16:creationId xmlns:a16="http://schemas.microsoft.com/office/drawing/2014/main" id="{FCEA23F5-8506-C536-0FBC-86EBB1241186}"/>
              </a:ext>
            </a:extLst>
          </p:cNvPr>
          <p:cNvGrpSpPr/>
          <p:nvPr/>
        </p:nvGrpSpPr>
        <p:grpSpPr>
          <a:xfrm>
            <a:off x="760941" y="2726988"/>
            <a:ext cx="2351135" cy="360000"/>
            <a:chOff x="588263" y="1217924"/>
            <a:chExt cx="2351135" cy="360000"/>
          </a:xfrm>
        </p:grpSpPr>
        <p:pic>
          <p:nvPicPr>
            <p:cNvPr id="8" name="Picture 7" descr="Zip Co logo SVG free download, id: 101874 - Brandlogos.net">
              <a:hlinkClick r:id="rId5"/>
              <a:extLst>
                <a:ext uri="{FF2B5EF4-FFF2-40B4-BE49-F238E27FC236}">
                  <a16:creationId xmlns:a16="http://schemas.microsoft.com/office/drawing/2014/main" id="{F258D091-A52B-8D9B-F997-28870516A264}"/>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9" name="TextBox 8">
              <a:extLst>
                <a:ext uri="{FF2B5EF4-FFF2-40B4-BE49-F238E27FC236}">
                  <a16:creationId xmlns:a16="http://schemas.microsoft.com/office/drawing/2014/main" id="{840B6F0A-6BF3-6299-9103-6328626A795D}"/>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lang="en-US" sz="1100" baseline="30000" noProof="0" dirty="0">
                  <a:solidFill>
                    <a:prstClr val="black"/>
                  </a:solidFill>
                  <a:latin typeface="Segoe UI Semibold"/>
                </a:rPr>
                <a:t>2</a:t>
              </a:r>
              <a:endParaRPr lang="en-US" sz="1100" noProof="0" dirty="0">
                <a:solidFill>
                  <a:prstClr val="black"/>
                </a:solidFill>
                <a:latin typeface="Segoe UI Semibold"/>
              </a:endParaRPr>
            </a:p>
          </p:txBody>
        </p:sp>
      </p:grpSp>
      <p:grpSp>
        <p:nvGrpSpPr>
          <p:cNvPr id="10" name="Group 9">
            <a:extLst>
              <a:ext uri="{FF2B5EF4-FFF2-40B4-BE49-F238E27FC236}">
                <a16:creationId xmlns:a16="http://schemas.microsoft.com/office/drawing/2014/main" id="{C23CE137-D865-7204-57B6-3EFF06B4A095}"/>
              </a:ext>
            </a:extLst>
          </p:cNvPr>
          <p:cNvGrpSpPr/>
          <p:nvPr/>
        </p:nvGrpSpPr>
        <p:grpSpPr>
          <a:xfrm>
            <a:off x="3915068" y="2757749"/>
            <a:ext cx="2351135" cy="360000"/>
            <a:chOff x="588263" y="1217924"/>
            <a:chExt cx="2351135" cy="360000"/>
          </a:xfrm>
        </p:grpSpPr>
        <p:pic>
          <p:nvPicPr>
            <p:cNvPr id="11" name="Picture 10" descr="Zip Co logo SVG free download, id: 101874 - Brandlogos.net">
              <a:hlinkClick r:id="rId5"/>
              <a:extLst>
                <a:ext uri="{FF2B5EF4-FFF2-40B4-BE49-F238E27FC236}">
                  <a16:creationId xmlns:a16="http://schemas.microsoft.com/office/drawing/2014/main" id="{E9786E24-5C5D-44C6-45F0-687F9BF90E86}"/>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2" name="TextBox 11">
              <a:extLst>
                <a:ext uri="{FF2B5EF4-FFF2-40B4-BE49-F238E27FC236}">
                  <a16:creationId xmlns:a16="http://schemas.microsoft.com/office/drawing/2014/main" id="{322741B5-86A7-7F9E-909A-DF865A78B7F8}"/>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lang="en-US" sz="1100" baseline="30000" noProof="0" dirty="0"/>
                <a:t>1</a:t>
              </a:r>
              <a:endParaRPr lang="en-US" sz="1100" noProof="0" dirty="0">
                <a:solidFill>
                  <a:prstClr val="black"/>
                </a:solidFill>
                <a:latin typeface="Segoe UI Semibold"/>
              </a:endParaRPr>
            </a:p>
          </p:txBody>
        </p:sp>
      </p:grpSp>
      <p:grpSp>
        <p:nvGrpSpPr>
          <p:cNvPr id="13" name="Group 12">
            <a:extLst>
              <a:ext uri="{FF2B5EF4-FFF2-40B4-BE49-F238E27FC236}">
                <a16:creationId xmlns:a16="http://schemas.microsoft.com/office/drawing/2014/main" id="{550393B6-8C02-2F2F-FE38-C0C2B8F95570}"/>
              </a:ext>
            </a:extLst>
          </p:cNvPr>
          <p:cNvGrpSpPr/>
          <p:nvPr/>
        </p:nvGrpSpPr>
        <p:grpSpPr>
          <a:xfrm>
            <a:off x="7143449" y="2799755"/>
            <a:ext cx="2351135" cy="360000"/>
            <a:chOff x="588263" y="2657420"/>
            <a:chExt cx="2351135" cy="360000"/>
          </a:xfrm>
        </p:grpSpPr>
        <p:pic>
          <p:nvPicPr>
            <p:cNvPr id="14" name="Picture 13">
              <a:extLst>
                <a:ext uri="{FF2B5EF4-FFF2-40B4-BE49-F238E27FC236}">
                  <a16:creationId xmlns:a16="http://schemas.microsoft.com/office/drawing/2014/main" id="{EBD1D34E-313A-6851-B619-8C9D574B951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6" name="TextBox 25">
              <a:extLst>
                <a:ext uri="{FF2B5EF4-FFF2-40B4-BE49-F238E27FC236}">
                  <a16:creationId xmlns:a16="http://schemas.microsoft.com/office/drawing/2014/main" id="{6ED2C8F9-13EE-C630-AA7C-E0321CEF72C0}"/>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4" name="Text Placeholder 44">
            <a:extLst>
              <a:ext uri="{FF2B5EF4-FFF2-40B4-BE49-F238E27FC236}">
                <a16:creationId xmlns:a16="http://schemas.microsoft.com/office/drawing/2014/main" id="{ABF1FCB3-9BDA-19CF-F1CD-15369DABEC69}"/>
              </a:ext>
            </a:extLst>
          </p:cNvPr>
          <p:cNvSpPr txBox="1">
            <a:spLocks/>
          </p:cNvSpPr>
          <p:nvPr/>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Copilot Chat at </a:t>
            </a:r>
            <a:r>
              <a:rPr lang="en-US" noProof="0" dirty="0">
                <a:hlinkClick r:id="rId16"/>
              </a:rPr>
              <a:t>copilot.microsoft.com </a:t>
            </a:r>
            <a:r>
              <a:rPr lang="en-US" noProof="0" dirty="0"/>
              <a:t>or the Microsoft Copilot mobile app and set toggle to “Web”.</a:t>
            </a:r>
          </a:p>
          <a:p>
            <a:r>
              <a:rPr lang="en-US" baseline="30000" noProof="0" dirty="0"/>
              <a:t>2</a:t>
            </a:r>
            <a:r>
              <a:rPr lang="en-US" noProof="0" dirty="0"/>
              <a:t>Access Copilot Chat at </a:t>
            </a:r>
            <a:r>
              <a:rPr lang="en-US" noProof="0" dirty="0">
                <a:hlinkClick r:id="rId16"/>
              </a:rPr>
              <a:t>copilot.microsoft.com</a:t>
            </a:r>
            <a:r>
              <a:rPr lang="en-US" noProof="0" dirty="0"/>
              <a:t>, the Microsoft Copilot mobile app, or the Copilot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134457851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3FA62FD-4E59-62A2-BE3C-9CA7933CE45C}"/>
              </a:ext>
              <a:ext uri="{C183D7F6-B498-43B3-948B-1728B52AA6E4}">
                <adec:decorative xmlns:adec="http://schemas.microsoft.com/office/drawing/2017/decorative" val="1"/>
              </a:ext>
            </a:extLst>
          </p:cNvPr>
          <p:cNvCxnSpPr>
            <a:cxnSpLocks/>
          </p:cNvCxnSpPr>
          <p:nvPr/>
        </p:nvCxnSpPr>
        <p:spPr>
          <a:xfrm>
            <a:off x="195209" y="4188971"/>
            <a:ext cx="11168009" cy="0"/>
          </a:xfrm>
          <a:prstGeom prst="line">
            <a:avLst/>
          </a:prstGeom>
          <a:ln>
            <a:solidFill>
              <a:schemeClr val="tx1"/>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373FBB30-15A0-B2E4-AB85-9B6B7435F3CB}"/>
              </a:ext>
            </a:extLst>
          </p:cNvPr>
          <p:cNvSpPr>
            <a:spLocks noGrp="1"/>
          </p:cNvSpPr>
          <p:nvPr>
            <p:ph type="title"/>
          </p:nvPr>
        </p:nvSpPr>
        <p:spPr>
          <a:xfrm>
            <a:off x="588263" y="457200"/>
            <a:ext cx="11018520" cy="553998"/>
          </a:xfrm>
        </p:spPr>
        <p:txBody>
          <a:bodyPr/>
          <a:lstStyle/>
          <a:p>
            <a:r>
              <a:rPr lang="en-US" noProof="0"/>
              <a:t>Copilot value journey</a:t>
            </a:r>
          </a:p>
        </p:txBody>
      </p:sp>
      <p:sp>
        <p:nvSpPr>
          <p:cNvPr id="38" name="Freeform: Shape 61">
            <a:extLst>
              <a:ext uri="{FF2B5EF4-FFF2-40B4-BE49-F238E27FC236}">
                <a16:creationId xmlns:a16="http://schemas.microsoft.com/office/drawing/2014/main" id="{E7305B75-9D42-0D47-9CA9-C37A49B65AAB}"/>
              </a:ext>
              <a:ext uri="{C183D7F6-B498-43B3-948B-1728B52AA6E4}">
                <adec:decorative xmlns:adec="http://schemas.microsoft.com/office/drawing/2017/decorative" val="1"/>
              </a:ext>
            </a:extLst>
          </p:cNvPr>
          <p:cNvSpPr/>
          <p:nvPr/>
        </p:nvSpPr>
        <p:spPr>
          <a:xfrm>
            <a:off x="2769691" y="2415352"/>
            <a:ext cx="3576379" cy="3496392"/>
          </a:xfrm>
          <a:custGeom>
            <a:avLst/>
            <a:gdLst>
              <a:gd name="connsiteX0" fmla="*/ 1631724 w 3263446"/>
              <a:gd name="connsiteY0" fmla="*/ 0 h 3190456"/>
              <a:gd name="connsiteX1" fmla="*/ 1736196 w 3263446"/>
              <a:gd name="connsiteY1" fmla="*/ 59492 h 3190456"/>
              <a:gd name="connsiteX2" fmla="*/ 1760976 w 3263446"/>
              <a:gd name="connsiteY2" fmla="*/ 109837 h 3190456"/>
              <a:gd name="connsiteX3" fmla="*/ 1763413 w 3263446"/>
              <a:gd name="connsiteY3" fmla="*/ 108594 h 3190456"/>
              <a:gd name="connsiteX4" fmla="*/ 2960089 w 3263446"/>
              <a:gd name="connsiteY4" fmla="*/ 2455421 h 3190456"/>
              <a:gd name="connsiteX5" fmla="*/ 2958569 w 3263446"/>
              <a:gd name="connsiteY5" fmla="*/ 2456196 h 3190456"/>
              <a:gd name="connsiteX6" fmla="*/ 3253343 w 3263446"/>
              <a:gd name="connsiteY6" fmla="*/ 3051800 h 3190456"/>
              <a:gd name="connsiteX7" fmla="*/ 3249136 w 3263446"/>
              <a:gd name="connsiteY7" fmla="*/ 3144978 h 3190456"/>
              <a:gd name="connsiteX8" fmla="*/ 3167818 w 3263446"/>
              <a:gd name="connsiteY8" fmla="*/ 3190456 h 3190456"/>
              <a:gd name="connsiteX9" fmla="*/ 95629 w 3263446"/>
              <a:gd name="connsiteY9" fmla="*/ 3190456 h 3190456"/>
              <a:gd name="connsiteX10" fmla="*/ 14311 w 3263446"/>
              <a:gd name="connsiteY10" fmla="*/ 3144978 h 3190456"/>
              <a:gd name="connsiteX11" fmla="*/ 10103 w 3263446"/>
              <a:gd name="connsiteY11" fmla="*/ 3051800 h 3190456"/>
              <a:gd name="connsiteX12" fmla="*/ 314988 w 3263446"/>
              <a:gd name="connsiteY12" fmla="*/ 2435767 h 3190456"/>
              <a:gd name="connsiteX13" fmla="*/ 314398 w 3263446"/>
              <a:gd name="connsiteY13" fmla="*/ 2435467 h 3190456"/>
              <a:gd name="connsiteX14" fmla="*/ 1500898 w 3263446"/>
              <a:gd name="connsiteY14" fmla="*/ 108595 h 3190456"/>
              <a:gd name="connsiteX15" fmla="*/ 1502644 w 3263446"/>
              <a:gd name="connsiteY15" fmla="*/ 109486 h 3190456"/>
              <a:gd name="connsiteX16" fmla="*/ 1527251 w 3263446"/>
              <a:gd name="connsiteY16" fmla="*/ 59492 h 3190456"/>
              <a:gd name="connsiteX17" fmla="*/ 1631724 w 3263446"/>
              <a:gd name="connsiteY17"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02644 w 3263446"/>
              <a:gd name="connsiteY14" fmla="*/ 109486 h 3190456"/>
              <a:gd name="connsiteX15" fmla="*/ 1527251 w 3263446"/>
              <a:gd name="connsiteY15" fmla="*/ 59492 h 3190456"/>
              <a:gd name="connsiteX16" fmla="*/ 1631724 w 3263446"/>
              <a:gd name="connsiteY16"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27251 w 3263446"/>
              <a:gd name="connsiteY14" fmla="*/ 59492 h 3190456"/>
              <a:gd name="connsiteX15" fmla="*/ 1631724 w 3263446"/>
              <a:gd name="connsiteY15"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1500898 w 3263446"/>
              <a:gd name="connsiteY12" fmla="*/ 108595 h 3190456"/>
              <a:gd name="connsiteX13" fmla="*/ 1527251 w 3263446"/>
              <a:gd name="connsiteY13" fmla="*/ 59492 h 3190456"/>
              <a:gd name="connsiteX14" fmla="*/ 1631724 w 3263446"/>
              <a:gd name="connsiteY14"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3253343 w 3263446"/>
              <a:gd name="connsiteY4" fmla="*/ 3051800 h 3190456"/>
              <a:gd name="connsiteX5" fmla="*/ 3249136 w 3263446"/>
              <a:gd name="connsiteY5" fmla="*/ 3144978 h 3190456"/>
              <a:gd name="connsiteX6" fmla="*/ 3167818 w 3263446"/>
              <a:gd name="connsiteY6" fmla="*/ 3190456 h 3190456"/>
              <a:gd name="connsiteX7" fmla="*/ 95629 w 3263446"/>
              <a:gd name="connsiteY7" fmla="*/ 3190456 h 3190456"/>
              <a:gd name="connsiteX8" fmla="*/ 14311 w 3263446"/>
              <a:gd name="connsiteY8" fmla="*/ 3144978 h 3190456"/>
              <a:gd name="connsiteX9" fmla="*/ 10103 w 3263446"/>
              <a:gd name="connsiteY9" fmla="*/ 3051800 h 3190456"/>
              <a:gd name="connsiteX10" fmla="*/ 314988 w 3263446"/>
              <a:gd name="connsiteY10" fmla="*/ 2435767 h 3190456"/>
              <a:gd name="connsiteX11" fmla="*/ 1500898 w 3263446"/>
              <a:gd name="connsiteY11" fmla="*/ 108595 h 3190456"/>
              <a:gd name="connsiteX12" fmla="*/ 1527251 w 3263446"/>
              <a:gd name="connsiteY12" fmla="*/ 59492 h 3190456"/>
              <a:gd name="connsiteX13" fmla="*/ 1631724 w 3263446"/>
              <a:gd name="connsiteY13"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314988 w 3263446"/>
              <a:gd name="connsiteY9" fmla="*/ 2435767 h 3190456"/>
              <a:gd name="connsiteX10" fmla="*/ 1500898 w 3263446"/>
              <a:gd name="connsiteY10" fmla="*/ 108595 h 3190456"/>
              <a:gd name="connsiteX11" fmla="*/ 1527251 w 3263446"/>
              <a:gd name="connsiteY11" fmla="*/ 59492 h 3190456"/>
              <a:gd name="connsiteX12" fmla="*/ 1631724 w 3263446"/>
              <a:gd name="connsiteY12"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1500898 w 3263446"/>
              <a:gd name="connsiteY9" fmla="*/ 108595 h 3190456"/>
              <a:gd name="connsiteX10" fmla="*/ 1527251 w 3263446"/>
              <a:gd name="connsiteY10" fmla="*/ 59492 h 3190456"/>
              <a:gd name="connsiteX11" fmla="*/ 1631724 w 3263446"/>
              <a:gd name="connsiteY11" fmla="*/ 0 h 319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3446" h="3190456">
                <a:moveTo>
                  <a:pt x="1631724" y="0"/>
                </a:moveTo>
                <a:cubicBezTo>
                  <a:pt x="1674037" y="0"/>
                  <a:pt x="1716350" y="19831"/>
                  <a:pt x="1736196" y="59492"/>
                </a:cubicBezTo>
                <a:lnTo>
                  <a:pt x="1760976" y="109837"/>
                </a:lnTo>
                <a:lnTo>
                  <a:pt x="3253343" y="3051800"/>
                </a:lnTo>
                <a:cubicBezTo>
                  <a:pt x="3268182" y="3081465"/>
                  <a:pt x="3266588" y="3116737"/>
                  <a:pt x="3249136" y="3144978"/>
                </a:cubicBezTo>
                <a:cubicBezTo>
                  <a:pt x="3231684" y="3173244"/>
                  <a:pt x="3200956" y="3190456"/>
                  <a:pt x="3167818" y="3190456"/>
                </a:cubicBezTo>
                <a:lnTo>
                  <a:pt x="95629" y="3190456"/>
                </a:lnTo>
                <a:cubicBezTo>
                  <a:pt x="62489" y="3190456"/>
                  <a:pt x="31765" y="3173244"/>
                  <a:pt x="14311" y="3144978"/>
                </a:cubicBezTo>
                <a:cubicBezTo>
                  <a:pt x="-3143" y="3116737"/>
                  <a:pt x="-4736" y="3081465"/>
                  <a:pt x="10103" y="3051800"/>
                </a:cubicBezTo>
                <a:lnTo>
                  <a:pt x="1500898" y="108595"/>
                </a:lnTo>
                <a:lnTo>
                  <a:pt x="1527251" y="59492"/>
                </a:lnTo>
                <a:cubicBezTo>
                  <a:pt x="1547098" y="19831"/>
                  <a:pt x="1589411" y="0"/>
                  <a:pt x="1631724" y="0"/>
                </a:cubicBezTo>
                <a:close/>
              </a:path>
            </a:pathLst>
          </a:custGeom>
          <a:no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39" name="Freeform: Shape 46">
            <a:extLst>
              <a:ext uri="{FF2B5EF4-FFF2-40B4-BE49-F238E27FC236}">
                <a16:creationId xmlns:a16="http://schemas.microsoft.com/office/drawing/2014/main" id="{0BF7F6AD-67CB-EC42-2334-D2F6B8EAE3A9}"/>
              </a:ext>
            </a:extLst>
          </p:cNvPr>
          <p:cNvSpPr/>
          <p:nvPr/>
        </p:nvSpPr>
        <p:spPr>
          <a:xfrm>
            <a:off x="4089794" y="2588710"/>
            <a:ext cx="936172" cy="944200"/>
          </a:xfrm>
          <a:custGeom>
            <a:avLst/>
            <a:gdLst>
              <a:gd name="connsiteX0" fmla="*/ 1710353 w 1900426"/>
              <a:gd name="connsiteY0" fmla="*/ 1916724 h 1916723"/>
              <a:gd name="connsiteX1" fmla="*/ 1871984 w 1900426"/>
              <a:gd name="connsiteY1" fmla="*/ 1826382 h 1916723"/>
              <a:gd name="connsiteX2" fmla="*/ 1880346 w 1900426"/>
              <a:gd name="connsiteY2" fmla="*/ 1641179 h 1916723"/>
              <a:gd name="connsiteX3" fmla="*/ 1120206 w 1900426"/>
              <a:gd name="connsiteY3" fmla="*/ 96803 h 1916723"/>
              <a:gd name="connsiteX4" fmla="*/ 780221 w 1900426"/>
              <a:gd name="connsiteY4" fmla="*/ 96803 h 1916723"/>
              <a:gd name="connsiteX5" fmla="*/ 20081 w 1900426"/>
              <a:gd name="connsiteY5" fmla="*/ 1641179 h 1916723"/>
              <a:gd name="connsiteX6" fmla="*/ 28443 w 1900426"/>
              <a:gd name="connsiteY6" fmla="*/ 1826382 h 1916723"/>
              <a:gd name="connsiteX7" fmla="*/ 190074 w 1900426"/>
              <a:gd name="connsiteY7" fmla="*/ 1916724 h 191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426" h="1916723">
                <a:moveTo>
                  <a:pt x="1710353" y="1916724"/>
                </a:moveTo>
                <a:cubicBezTo>
                  <a:pt x="1776219" y="1916724"/>
                  <a:pt x="1837296" y="1882514"/>
                  <a:pt x="1871984" y="1826382"/>
                </a:cubicBezTo>
                <a:cubicBezTo>
                  <a:pt x="1906672" y="1770199"/>
                  <a:pt x="1909839" y="1700142"/>
                  <a:pt x="1880346" y="1641179"/>
                </a:cubicBezTo>
                <a:lnTo>
                  <a:pt x="1120206" y="96803"/>
                </a:lnTo>
                <a:cubicBezTo>
                  <a:pt x="1055620" y="-32268"/>
                  <a:pt x="844807" y="-32268"/>
                  <a:pt x="780221" y="96803"/>
                </a:cubicBezTo>
                <a:lnTo>
                  <a:pt x="20081" y="1641179"/>
                </a:lnTo>
                <a:cubicBezTo>
                  <a:pt x="-9412" y="1700142"/>
                  <a:pt x="-6245" y="1770199"/>
                  <a:pt x="28443" y="1826382"/>
                </a:cubicBezTo>
                <a:cubicBezTo>
                  <a:pt x="63130" y="1882514"/>
                  <a:pt x="124208" y="1916724"/>
                  <a:pt x="190074" y="191672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Org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0" name="Freeform: Shape 48">
            <a:extLst>
              <a:ext uri="{FF2B5EF4-FFF2-40B4-BE49-F238E27FC236}">
                <a16:creationId xmlns:a16="http://schemas.microsoft.com/office/drawing/2014/main" id="{69B8F5CA-1C2D-D859-92A7-8F626BB4CAD0}"/>
              </a:ext>
            </a:extLst>
          </p:cNvPr>
          <p:cNvSpPr/>
          <p:nvPr/>
        </p:nvSpPr>
        <p:spPr>
          <a:xfrm>
            <a:off x="3528123" y="3720503"/>
            <a:ext cx="2059514" cy="937941"/>
          </a:xfrm>
          <a:custGeom>
            <a:avLst/>
            <a:gdLst>
              <a:gd name="connsiteX0" fmla="*/ 780214 w 4180809"/>
              <a:gd name="connsiteY0" fmla="*/ 105219 h 1904017"/>
              <a:gd name="connsiteX1" fmla="*/ 20123 w 4180809"/>
              <a:gd name="connsiteY1" fmla="*/ 1628473 h 1904017"/>
              <a:gd name="connsiteX2" fmla="*/ 28438 w 4180809"/>
              <a:gd name="connsiteY2" fmla="*/ 1813676 h 1904017"/>
              <a:gd name="connsiteX3" fmla="*/ 190117 w 4180809"/>
              <a:gd name="connsiteY3" fmla="*/ 1904017 h 1904017"/>
              <a:gd name="connsiteX4" fmla="*/ 3990714 w 4180809"/>
              <a:gd name="connsiteY4" fmla="*/ 1904017 h 1904017"/>
              <a:gd name="connsiteX5" fmla="*/ 4152396 w 4180809"/>
              <a:gd name="connsiteY5" fmla="*/ 1813676 h 1904017"/>
              <a:gd name="connsiteX6" fmla="*/ 4160707 w 4180809"/>
              <a:gd name="connsiteY6" fmla="*/ 1628473 h 1904017"/>
              <a:gd name="connsiteX7" fmla="*/ 3400567 w 4180809"/>
              <a:gd name="connsiteY7" fmla="*/ 105219 h 1904017"/>
              <a:gd name="connsiteX8" fmla="*/ 3230625 w 4180809"/>
              <a:gd name="connsiteY8" fmla="*/ 0 h 1904017"/>
              <a:gd name="connsiteX9" fmla="*/ 950206 w 4180809"/>
              <a:gd name="connsiteY9" fmla="*/ 0 h 1904017"/>
              <a:gd name="connsiteX10" fmla="*/ 780214 w 4180809"/>
              <a:gd name="connsiteY10" fmla="*/ 105219 h 190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0809" h="1904017">
                <a:moveTo>
                  <a:pt x="780214" y="105219"/>
                </a:moveTo>
                <a:lnTo>
                  <a:pt x="20123" y="1628473"/>
                </a:lnTo>
                <a:cubicBezTo>
                  <a:pt x="-9421" y="1687436"/>
                  <a:pt x="-6254" y="1757493"/>
                  <a:pt x="28438" y="1813676"/>
                </a:cubicBezTo>
                <a:cubicBezTo>
                  <a:pt x="63179" y="1869807"/>
                  <a:pt x="124200" y="1904017"/>
                  <a:pt x="190117" y="1904017"/>
                </a:cubicBezTo>
                <a:lnTo>
                  <a:pt x="3990714" y="1904017"/>
                </a:lnTo>
                <a:cubicBezTo>
                  <a:pt x="4056580" y="1904017"/>
                  <a:pt x="4117657" y="1869807"/>
                  <a:pt x="4152396" y="1813676"/>
                </a:cubicBezTo>
                <a:cubicBezTo>
                  <a:pt x="4187084" y="1757493"/>
                  <a:pt x="4190200" y="1687436"/>
                  <a:pt x="4160707" y="1628473"/>
                </a:cubicBezTo>
                <a:lnTo>
                  <a:pt x="3400567" y="105219"/>
                </a:lnTo>
                <a:cubicBezTo>
                  <a:pt x="3368299" y="40709"/>
                  <a:pt x="3302636" y="0"/>
                  <a:pt x="3230625" y="0"/>
                </a:cubicBezTo>
                <a:lnTo>
                  <a:pt x="950206" y="0"/>
                </a:lnTo>
                <a:cubicBezTo>
                  <a:pt x="878246" y="0"/>
                  <a:pt x="812532" y="40709"/>
                  <a:pt x="780214" y="10521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Functional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4" name="TextBox 43">
            <a:extLst>
              <a:ext uri="{FF2B5EF4-FFF2-40B4-BE49-F238E27FC236}">
                <a16:creationId xmlns:a16="http://schemas.microsoft.com/office/drawing/2014/main" id="{C9AF1F4F-0411-47FB-052A-93A96167E2C2}"/>
              </a:ext>
            </a:extLst>
          </p:cNvPr>
          <p:cNvSpPr txBox="1">
            <a:spLocks/>
          </p:cNvSpPr>
          <p:nvPr/>
        </p:nvSpPr>
        <p:spPr>
          <a:xfrm>
            <a:off x="6581651" y="2599145"/>
            <a:ext cx="5786812" cy="923330"/>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Role-based agents</a:t>
            </a:r>
          </a:p>
          <a:p>
            <a:pPr>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Copilot Studio</a:t>
            </a:r>
          </a:p>
          <a:p>
            <a:pPr>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Microsoft 365 Copilot industry scenarios</a:t>
            </a:r>
          </a:p>
        </p:txBody>
      </p:sp>
      <p:sp>
        <p:nvSpPr>
          <p:cNvPr id="54" name="TextBox 53">
            <a:extLst>
              <a:ext uri="{FF2B5EF4-FFF2-40B4-BE49-F238E27FC236}">
                <a16:creationId xmlns:a16="http://schemas.microsoft.com/office/drawing/2014/main" id="{33B96745-28BD-B2E0-E246-0BB14256D55C}"/>
              </a:ext>
            </a:extLst>
          </p:cNvPr>
          <p:cNvSpPr txBox="1">
            <a:spLocks/>
          </p:cNvSpPr>
          <p:nvPr/>
        </p:nvSpPr>
        <p:spPr>
          <a:xfrm>
            <a:off x="6581651" y="3855409"/>
            <a:ext cx="5257423" cy="666849"/>
          </a:xfrm>
          <a:prstGeom prst="rect">
            <a:avLst/>
          </a:prstGeom>
          <a:noFill/>
        </p:spPr>
        <p:txBody>
          <a:bodyPr wrap="square" lIns="0" tIns="0" rIns="0" bIns="0" rtlCol="0" anchor="ctr">
            <a:spAutoFit/>
          </a:bodyPr>
          <a:lstStyle/>
          <a:p>
            <a:pPr>
              <a:spcAft>
                <a:spcPts val="400"/>
              </a:spcAft>
              <a:defRPr/>
            </a:pPr>
            <a:r>
              <a:rPr kumimoji="0" lang="en-US" sz="2000" b="0" i="0" u="none" strike="noStrike" kern="0" cap="none" spc="0" normalizeH="0" baseline="0" noProof="0">
                <a:ln>
                  <a:noFill/>
                </a:ln>
                <a:solidFill>
                  <a:srgbClr val="1A1A1A"/>
                </a:solidFill>
                <a:effectLst/>
                <a:uLnTx/>
                <a:uFillTx/>
                <a:latin typeface="Segoe UI"/>
                <a:ea typeface="+mn-ea"/>
                <a:cs typeface="+mn-cs"/>
              </a:rPr>
              <a:t>Copilot Studio agent builder</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a:ln>
                  <a:noFill/>
                </a:ln>
                <a:solidFill>
                  <a:srgbClr val="1A1A1A"/>
                </a:solidFill>
                <a:effectLst/>
                <a:uLnTx/>
                <a:uFillTx/>
                <a:latin typeface="Segoe UI"/>
                <a:ea typeface="+mn-ea"/>
                <a:cs typeface="+mn-cs"/>
              </a:rPr>
              <a:t>Microsoft 365 Copilot functional scenarios</a:t>
            </a:r>
          </a:p>
        </p:txBody>
      </p:sp>
      <p:sp>
        <p:nvSpPr>
          <p:cNvPr id="58" name="Freeform: Shape 50">
            <a:extLst>
              <a:ext uri="{FF2B5EF4-FFF2-40B4-BE49-F238E27FC236}">
                <a16:creationId xmlns:a16="http://schemas.microsoft.com/office/drawing/2014/main" id="{C5A2B28E-5A64-4A9E-98FA-BB295EEFF429}"/>
              </a:ext>
            </a:extLst>
          </p:cNvPr>
          <p:cNvSpPr/>
          <p:nvPr/>
        </p:nvSpPr>
        <p:spPr>
          <a:xfrm>
            <a:off x="2960217" y="4846038"/>
            <a:ext cx="3195326" cy="944219"/>
          </a:xfrm>
          <a:custGeom>
            <a:avLst/>
            <a:gdLst>
              <a:gd name="connsiteX0" fmla="*/ 28446 w 6486503"/>
              <a:gd name="connsiteY0" fmla="*/ 1826369 h 1916761"/>
              <a:gd name="connsiteX1" fmla="*/ 190074 w 6486503"/>
              <a:gd name="connsiteY1" fmla="*/ 1916762 h 1916761"/>
              <a:gd name="connsiteX2" fmla="*/ 6296430 w 6486503"/>
              <a:gd name="connsiteY2" fmla="*/ 1916762 h 1916761"/>
              <a:gd name="connsiteX3" fmla="*/ 6458061 w 6486503"/>
              <a:gd name="connsiteY3" fmla="*/ 1826369 h 1916761"/>
              <a:gd name="connsiteX4" fmla="*/ 6466422 w 6486503"/>
              <a:gd name="connsiteY4" fmla="*/ 1641167 h 1916761"/>
              <a:gd name="connsiteX5" fmla="*/ 5706283 w 6486503"/>
              <a:gd name="connsiteY5" fmla="*/ 105270 h 1916761"/>
              <a:gd name="connsiteX6" fmla="*/ 5536290 w 6486503"/>
              <a:gd name="connsiteY6" fmla="*/ 0 h 1916761"/>
              <a:gd name="connsiteX7" fmla="*/ 950214 w 6486503"/>
              <a:gd name="connsiteY7" fmla="*/ 0 h 1916761"/>
              <a:gd name="connsiteX8" fmla="*/ 780221 w 6486503"/>
              <a:gd name="connsiteY8" fmla="*/ 105270 h 1916761"/>
              <a:gd name="connsiteX9" fmla="*/ 20082 w 6486503"/>
              <a:gd name="connsiteY9" fmla="*/ 1641167 h 1916761"/>
              <a:gd name="connsiteX10" fmla="*/ 28446 w 6486503"/>
              <a:gd name="connsiteY10" fmla="*/ 1826369 h 191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6503" h="1916761">
                <a:moveTo>
                  <a:pt x="28446" y="1826369"/>
                </a:moveTo>
                <a:cubicBezTo>
                  <a:pt x="63137" y="1882552"/>
                  <a:pt x="124206" y="1916762"/>
                  <a:pt x="190074" y="1916762"/>
                </a:cubicBezTo>
                <a:lnTo>
                  <a:pt x="6296430" y="1916762"/>
                </a:lnTo>
                <a:cubicBezTo>
                  <a:pt x="6362296" y="1916762"/>
                  <a:pt x="6423373" y="1882552"/>
                  <a:pt x="6458061" y="1826369"/>
                </a:cubicBezTo>
                <a:cubicBezTo>
                  <a:pt x="6492748" y="1770237"/>
                  <a:pt x="6495916" y="1700130"/>
                  <a:pt x="6466422" y="1641167"/>
                </a:cubicBezTo>
                <a:lnTo>
                  <a:pt x="5706283" y="105270"/>
                </a:lnTo>
                <a:cubicBezTo>
                  <a:pt x="5674015" y="40709"/>
                  <a:pt x="5608300" y="0"/>
                  <a:pt x="5536290" y="0"/>
                </a:cubicBezTo>
                <a:lnTo>
                  <a:pt x="950214" y="0"/>
                </a:lnTo>
                <a:cubicBezTo>
                  <a:pt x="878208" y="0"/>
                  <a:pt x="812488" y="40709"/>
                  <a:pt x="780221" y="105270"/>
                </a:cubicBezTo>
                <a:lnTo>
                  <a:pt x="20082" y="1641167"/>
                </a:lnTo>
                <a:cubicBezTo>
                  <a:pt x="-9413" y="1700130"/>
                  <a:pt x="-6246" y="1770237"/>
                  <a:pt x="28446" y="182636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Individual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65" name="TextBox 64">
            <a:extLst>
              <a:ext uri="{FF2B5EF4-FFF2-40B4-BE49-F238E27FC236}">
                <a16:creationId xmlns:a16="http://schemas.microsoft.com/office/drawing/2014/main" id="{32A67932-B4E3-7BA1-6370-57B1A46D622E}"/>
              </a:ext>
            </a:extLst>
          </p:cNvPr>
          <p:cNvSpPr txBox="1">
            <a:spLocks/>
          </p:cNvSpPr>
          <p:nvPr/>
        </p:nvSpPr>
        <p:spPr>
          <a:xfrm>
            <a:off x="6581651" y="5010370"/>
            <a:ext cx="5257423" cy="615553"/>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a:ln>
                  <a:noFill/>
                </a:ln>
                <a:solidFill>
                  <a:srgbClr val="1A1A1A"/>
                </a:solidFill>
                <a:effectLst/>
                <a:uLnTx/>
                <a:uFillTx/>
                <a:latin typeface="Segoe UI"/>
                <a:ea typeface="+mn-ea"/>
                <a:cs typeface="+mn-cs"/>
              </a:rPr>
              <a:t>Microsoft 365 Copilot universal prompts (Meeting Recap, Summarize an email, etc.) </a:t>
            </a:r>
          </a:p>
        </p:txBody>
      </p:sp>
      <p:sp>
        <p:nvSpPr>
          <p:cNvPr id="69" name="Rectangle 68">
            <a:extLst>
              <a:ext uri="{FF2B5EF4-FFF2-40B4-BE49-F238E27FC236}">
                <a16:creationId xmlns:a16="http://schemas.microsoft.com/office/drawing/2014/main" id="{EA46EEC3-5C6B-211E-01F9-F6790ABA582A}"/>
              </a:ext>
              <a:ext uri="{C183D7F6-B498-43B3-948B-1728B52AA6E4}">
                <adec:decorative xmlns:adec="http://schemas.microsoft.com/office/drawing/2017/decorative" val="0"/>
              </a:ext>
            </a:extLst>
          </p:cNvPr>
          <p:cNvSpPr>
            <a:spLocks/>
          </p:cNvSpPr>
          <p:nvPr/>
        </p:nvSpPr>
        <p:spPr bwMode="auto">
          <a:xfrm>
            <a:off x="1260476" y="1434017"/>
            <a:ext cx="9674224" cy="553998"/>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300"/>
              </a:spcBef>
              <a:spcAft>
                <a:spcPts val="200"/>
              </a:spcAft>
              <a:buClrTx/>
              <a:buSzTx/>
              <a:buFontTx/>
              <a:buNone/>
              <a:tabLst/>
              <a:defRPr/>
            </a:pPr>
            <a:r>
              <a:rPr kumimoji="0" lang="en-US" sz="1800" b="0" i="0" u="none" strike="noStrike" kern="1200" cap="none" spc="0" normalizeH="0" baseline="0" noProof="0">
                <a:ln>
                  <a:noFill/>
                </a:ln>
                <a:gradFill>
                  <a:gsLst>
                    <a:gs pos="48000">
                      <a:srgbClr val="000000"/>
                    </a:gs>
                    <a:gs pos="100000">
                      <a:srgbClr val="000000"/>
                    </a:gs>
                  </a:gsLst>
                  <a:lin ang="10800000" scaled="1"/>
                </a:gradFill>
                <a:effectLst/>
                <a:uLnTx/>
                <a:uFillTx/>
                <a:latin typeface="Segoe UI Semibold"/>
                <a:ea typeface="+mn-ea"/>
                <a:cs typeface="+mn-cs"/>
              </a:rPr>
              <a:t>Grow value from a base of solid usage and individual productivity and then extend through agents to impact organizational KPIs.</a:t>
            </a:r>
          </a:p>
        </p:txBody>
      </p:sp>
      <p:sp>
        <p:nvSpPr>
          <p:cNvPr id="3" name="Arrow: Up 2">
            <a:extLst>
              <a:ext uri="{FF2B5EF4-FFF2-40B4-BE49-F238E27FC236}">
                <a16:creationId xmlns:a16="http://schemas.microsoft.com/office/drawing/2014/main" id="{43CC1427-06E5-B757-9BEF-E17FFC509301}"/>
              </a:ext>
              <a:ext uri="{C183D7F6-B498-43B3-948B-1728B52AA6E4}">
                <adec:decorative xmlns:adec="http://schemas.microsoft.com/office/drawing/2017/decorative" val="0"/>
              </a:ext>
            </a:extLst>
          </p:cNvPr>
          <p:cNvSpPr/>
          <p:nvPr/>
        </p:nvSpPr>
        <p:spPr bwMode="auto">
          <a:xfrm>
            <a:off x="2468012" y="2432839"/>
            <a:ext cx="426282" cy="3357407"/>
          </a:xfrm>
          <a:prstGeom prst="upArrow">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5" name="TextBox 4">
            <a:extLst>
              <a:ext uri="{FF2B5EF4-FFF2-40B4-BE49-F238E27FC236}">
                <a16:creationId xmlns:a16="http://schemas.microsoft.com/office/drawing/2014/main" id="{30A4760D-266A-FE2D-0BF8-6A2270909F1A}"/>
              </a:ext>
            </a:extLst>
          </p:cNvPr>
          <p:cNvSpPr txBox="1"/>
          <p:nvPr/>
        </p:nvSpPr>
        <p:spPr>
          <a:xfrm>
            <a:off x="1572074" y="4569039"/>
            <a:ext cx="748603" cy="553998"/>
          </a:xfrm>
          <a:prstGeom prst="rect">
            <a:avLst/>
          </a:prstGeom>
          <a:noFill/>
        </p:spPr>
        <p:txBody>
          <a:bodyPr wrap="none" lIns="0" tIns="0" rIns="0" bIns="0" rtlCol="0">
            <a:spAutoFit/>
          </a:bodyPr>
          <a:lstStyle/>
          <a:p>
            <a:pPr algn="l"/>
            <a:r>
              <a:rPr lang="en-US" sz="3600" noProof="0"/>
              <a:t>Buy</a:t>
            </a:r>
          </a:p>
        </p:txBody>
      </p:sp>
      <p:sp>
        <p:nvSpPr>
          <p:cNvPr id="6" name="TextBox 5">
            <a:extLst>
              <a:ext uri="{FF2B5EF4-FFF2-40B4-BE49-F238E27FC236}">
                <a16:creationId xmlns:a16="http://schemas.microsoft.com/office/drawing/2014/main" id="{28443121-4923-9337-D8DF-6050CBC4B87A}"/>
              </a:ext>
            </a:extLst>
          </p:cNvPr>
          <p:cNvSpPr txBox="1"/>
          <p:nvPr/>
        </p:nvSpPr>
        <p:spPr>
          <a:xfrm>
            <a:off x="1070288" y="3009392"/>
            <a:ext cx="1374992" cy="553998"/>
          </a:xfrm>
          <a:prstGeom prst="rect">
            <a:avLst/>
          </a:prstGeom>
          <a:noFill/>
        </p:spPr>
        <p:txBody>
          <a:bodyPr wrap="none" lIns="0" tIns="0" rIns="0" bIns="0" rtlCol="0">
            <a:spAutoFit/>
          </a:bodyPr>
          <a:lstStyle/>
          <a:p>
            <a:pPr algn="l"/>
            <a:r>
              <a:rPr lang="en-US" sz="3600" noProof="0"/>
              <a:t>Extend</a:t>
            </a:r>
          </a:p>
        </p:txBody>
      </p:sp>
    </p:spTree>
    <p:extLst>
      <p:ext uri="{BB962C8B-B14F-4D97-AF65-F5344CB8AC3E}">
        <p14:creationId xmlns:p14="http://schemas.microsoft.com/office/powerpoint/2010/main" val="232381038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4359E-C131-7F2E-307F-9F6563226CB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6826654-6E3C-E14C-B936-7CECEC145278}"/>
              </a:ext>
            </a:extLst>
          </p:cNvPr>
          <p:cNvSpPr txBox="1">
            <a:spLocks noGrp="1"/>
          </p:cNvSpPr>
          <p:nvPr>
            <p:ph type="title" idx="4294967295"/>
          </p:nvPr>
        </p:nvSpPr>
        <p:spPr>
          <a:xfrm>
            <a:off x="372602" y="198407"/>
            <a:ext cx="1101852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200" b="0" kern="1200" cap="none" spc="-50" baseline="0">
                <a:ln w="3175">
                  <a:noFill/>
                </a:ln>
                <a:gradFill>
                  <a:gsLst>
                    <a:gs pos="50000">
                      <a:schemeClr val="accent5"/>
                    </a:gs>
                    <a:gs pos="0">
                      <a:schemeClr val="accent1"/>
                    </a:gs>
                    <a:gs pos="100000">
                      <a:srgbClr val="C73ECC"/>
                    </a:gs>
                  </a:gsLst>
                  <a:lin ang="2700000" scaled="1"/>
                </a:gradFill>
                <a:effectLst/>
                <a:latin typeface="+mj-lt"/>
                <a:ea typeface="+mn-ea"/>
                <a:cs typeface="Segoe UI" pitchFamily="34" charset="0"/>
              </a:defRPr>
            </a:lvl1pPr>
          </a:lstStyle>
          <a:p>
            <a:pPr>
              <a:defRPr/>
            </a:pPr>
            <a:r>
              <a:rPr lang="en-US" noProof="0">
                <a:gradFill>
                  <a:gsLst>
                    <a:gs pos="0">
                      <a:srgbClr val="C03BC4"/>
                    </a:gs>
                    <a:gs pos="35000">
                      <a:srgbClr val="0078D4"/>
                    </a:gs>
                  </a:gsLst>
                  <a:path path="circle">
                    <a:fillToRect l="100000" t="100000"/>
                  </a:path>
                </a:gradFill>
                <a:cs typeface="Segoe UI"/>
              </a:rPr>
              <a:t>Top 10 to "Try First"</a:t>
            </a:r>
            <a:endParaRPr lang="en-US" sz="3200" b="0" i="0" u="none" strike="noStrike" kern="1200" cap="none" spc="-50" normalizeH="0" baseline="0" noProof="0">
              <a:ln w="3175">
                <a:noFill/>
              </a:ln>
              <a:gradFill>
                <a:gsLst>
                  <a:gs pos="0">
                    <a:srgbClr val="C03BC4"/>
                  </a:gs>
                  <a:gs pos="35000">
                    <a:srgbClr val="0078D4"/>
                  </a:gs>
                </a:gsLst>
                <a:path path="circle">
                  <a:fillToRect l="100000" t="100000"/>
                </a:path>
              </a:gradFill>
              <a:effectLst/>
              <a:uLnTx/>
              <a:uFillTx/>
              <a:latin typeface="+mj-lt"/>
              <a:cs typeface="Segoe UI" pitchFamily="34" charset="0"/>
            </a:endParaRPr>
          </a:p>
        </p:txBody>
      </p:sp>
      <p:sp>
        <p:nvSpPr>
          <p:cNvPr id="2" name="Title 34">
            <a:extLst>
              <a:ext uri="{FF2B5EF4-FFF2-40B4-BE49-F238E27FC236}">
                <a16:creationId xmlns:a16="http://schemas.microsoft.com/office/drawing/2014/main" id="{B02DF53D-75C1-7267-E29F-5E666815830B}"/>
              </a:ext>
            </a:extLst>
          </p:cNvPr>
          <p:cNvSpPr>
            <a:spLocks noGrp="1"/>
          </p:cNvSpPr>
          <p:nvPr/>
        </p:nvSpPr>
        <p:spPr>
          <a:xfrm>
            <a:off x="367499" y="684381"/>
            <a:ext cx="10594360" cy="430212"/>
          </a:xfrm>
          <a:prstGeom prst="rect">
            <a:avLst/>
          </a:prstGeom>
        </p:spPr>
        <p:txBody>
          <a:bodyPr vert="horz" wrap="square" lIns="0" tIns="0" rIns="0" bIns="0" rtlCol="0" anchor="t">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r>
              <a:rPr lang="en-US" sz="2400" noProof="0">
                <a:latin typeface="Segoe UI Semilight"/>
                <a:cs typeface="Segoe UI"/>
              </a:rPr>
              <a:t>with Microsoft 365 Copilot</a:t>
            </a:r>
            <a:br>
              <a:rPr lang="en-US" sz="2400" noProof="0">
                <a:latin typeface="Segoe UI Semilight"/>
              </a:rPr>
            </a:br>
            <a:r>
              <a:rPr lang="en-US" sz="1600" noProof="0">
                <a:latin typeface="Segoe UI Semilight"/>
                <a:cs typeface="Segoe UI"/>
              </a:rPr>
              <a:t>Foundational skills for new users</a:t>
            </a:r>
            <a:endParaRPr lang="en-US" noProof="0">
              <a:latin typeface="Segoe UI Semilight"/>
            </a:endParaRPr>
          </a:p>
        </p:txBody>
      </p:sp>
      <p:grpSp>
        <p:nvGrpSpPr>
          <p:cNvPr id="3" name="Group 2">
            <a:extLst>
              <a:ext uri="{FF2B5EF4-FFF2-40B4-BE49-F238E27FC236}">
                <a16:creationId xmlns:a16="http://schemas.microsoft.com/office/drawing/2014/main" id="{ECD28763-B1AC-1368-353F-E3CB9EC79183}"/>
              </a:ext>
              <a:ext uri="{C183D7F6-B498-43B3-948B-1728B52AA6E4}">
                <adec:decorative xmlns:adec="http://schemas.microsoft.com/office/drawing/2017/decorative" val="1"/>
              </a:ext>
            </a:extLst>
          </p:cNvPr>
          <p:cNvGrpSpPr/>
          <p:nvPr/>
        </p:nvGrpSpPr>
        <p:grpSpPr>
          <a:xfrm>
            <a:off x="505272" y="1463713"/>
            <a:ext cx="2153223" cy="2221428"/>
            <a:chOff x="505272" y="1463713"/>
            <a:chExt cx="2153223" cy="2221428"/>
          </a:xfrm>
        </p:grpSpPr>
        <p:sp>
          <p:nvSpPr>
            <p:cNvPr id="111" name="Rounded Rectangle 1">
              <a:extLst>
                <a:ext uri="{FF2B5EF4-FFF2-40B4-BE49-F238E27FC236}">
                  <a16:creationId xmlns:a16="http://schemas.microsoft.com/office/drawing/2014/main" id="{467BA974-1497-4303-B382-E2DB38E2159A}"/>
                </a:ext>
                <a:ext uri="{C183D7F6-B498-43B3-948B-1728B52AA6E4}">
                  <adec:decorative xmlns:adec="http://schemas.microsoft.com/office/drawing/2017/decorative" val="1"/>
                </a:ext>
              </a:extLst>
            </p:cNvPr>
            <p:cNvSpPr/>
            <p:nvPr/>
          </p:nvSpPr>
          <p:spPr bwMode="auto">
            <a:xfrm>
              <a:off x="505272"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12" name="TextBox 19">
              <a:extLst>
                <a:ext uri="{FF2B5EF4-FFF2-40B4-BE49-F238E27FC236}">
                  <a16:creationId xmlns:a16="http://schemas.microsoft.com/office/drawing/2014/main" id="{CA0061FF-C03E-4519-E536-291D72ABBD39}"/>
                </a:ext>
              </a:extLst>
            </p:cNvPr>
            <p:cNvSpPr txBox="1"/>
            <p:nvPr/>
          </p:nvSpPr>
          <p:spPr>
            <a:xfrm>
              <a:off x="626192" y="1957766"/>
              <a:ext cx="1922209" cy="113877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Recap a meeting</a:t>
              </a:r>
              <a:b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br>
              <a: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 </a:t>
              </a:r>
              <a:r>
                <a:rPr kumimoji="0" lang="en-US" sz="1000" b="0" i="0" u="none" strike="noStrike" kern="1200" cap="none" spc="0" normalizeH="0" baseline="0" noProof="0">
                  <a:ln>
                    <a:noFill/>
                  </a:ln>
                  <a:solidFill>
                    <a:prstClr val="black"/>
                  </a:solidFill>
                  <a:effectLst/>
                  <a:uLnTx/>
                  <a:uFillTx/>
                  <a:latin typeface="Segoe UI"/>
                  <a:ea typeface="+mn-ea"/>
                  <a:cs typeface="+mn-cs"/>
                </a:rPr>
                <a:t>– let Copilot keep track of key topics and action items so you can stay focused during the meeting and avoid listening to the recording after.</a:t>
              </a:r>
              <a:endParaRPr kumimoji="0" lang="en-US" sz="1200" b="0" i="0" u="none" strike="noStrike" kern="1200" cap="none" spc="0" normalizeH="0" baseline="0" noProof="0">
                <a:ln>
                  <a:noFill/>
                </a:ln>
                <a:solidFill>
                  <a:prstClr val="black"/>
                </a:solidFill>
                <a:effectLst/>
                <a:uLnTx/>
                <a:uFillTx/>
                <a:latin typeface="Segoe UI"/>
                <a:ea typeface="+mn-ea"/>
                <a:cs typeface="+mn-cs"/>
              </a:endParaRPr>
            </a:p>
          </p:txBody>
        </p:sp>
        <p:sp>
          <p:nvSpPr>
            <p:cNvPr id="113" name="TextBox 1">
              <a:extLst>
                <a:ext uri="{FF2B5EF4-FFF2-40B4-BE49-F238E27FC236}">
                  <a16:creationId xmlns:a16="http://schemas.microsoft.com/office/drawing/2014/main" id="{5B08E05C-BE0D-52CA-782B-380E390B8A4F}"/>
                </a:ext>
              </a:extLst>
            </p:cNvPr>
            <p:cNvSpPr txBox="1"/>
            <p:nvPr/>
          </p:nvSpPr>
          <p:spPr>
            <a:xfrm>
              <a:off x="2267041"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1</a:t>
              </a:r>
            </a:p>
          </p:txBody>
        </p:sp>
        <p:pic>
          <p:nvPicPr>
            <p:cNvPr id="114" name="Picture 113" descr="A logo of a company&#10;&#10;Description automatically generated">
              <a:extLst>
                <a:ext uri="{FF2B5EF4-FFF2-40B4-BE49-F238E27FC236}">
                  <a16:creationId xmlns:a16="http://schemas.microsoft.com/office/drawing/2014/main" id="{63694008-E2E7-3E0A-17BD-339FF1E3A0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684" y="1612148"/>
              <a:ext cx="318387" cy="296130"/>
            </a:xfrm>
            <a:prstGeom prst="rect">
              <a:avLst/>
            </a:prstGeom>
          </p:spPr>
        </p:pic>
        <p:sp>
          <p:nvSpPr>
            <p:cNvPr id="115" name="TextBox 37">
              <a:extLst>
                <a:ext uri="{FF2B5EF4-FFF2-40B4-BE49-F238E27FC236}">
                  <a16:creationId xmlns:a16="http://schemas.microsoft.com/office/drawing/2014/main" id="{0EF18A96-1FFA-FA21-4986-DCF32877E958}"/>
                </a:ext>
              </a:extLst>
            </p:cNvPr>
            <p:cNvSpPr txBox="1"/>
            <p:nvPr/>
          </p:nvSpPr>
          <p:spPr>
            <a:xfrm>
              <a:off x="827732" y="3171742"/>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with notes and action items from</a:t>
              </a:r>
              <a:r>
                <a:rPr kumimoji="0" lang="en-US" sz="800" b="0" i="0" u="none" strike="noStrike" kern="1200" cap="none" spc="0" normalizeH="0" baseline="0" noProof="0">
                  <a:ln>
                    <a:noFill/>
                  </a:ln>
                  <a:solidFill>
                    <a:schemeClr val="accent1"/>
                  </a:solidFill>
                  <a:effectLst/>
                  <a:uLnTx/>
                  <a:uFillTx/>
                  <a:latin typeface="Segoe UI"/>
                  <a:ea typeface="+mn-ea"/>
                  <a:cs typeface="+mn-cs"/>
                </a:rPr>
                <a:t> meeting</a:t>
              </a:r>
              <a:endParaRPr kumimoji="0" lang="en-US" sz="1050" b="0" i="0" u="none" strike="noStrike" kern="1200" cap="none" spc="0" normalizeH="0" baseline="0" noProof="0">
                <a:ln>
                  <a:noFill/>
                </a:ln>
                <a:solidFill>
                  <a:schemeClr val="accent1"/>
                </a:solidFill>
                <a:effectLst/>
                <a:uLnTx/>
                <a:uFillTx/>
                <a:latin typeface="Segoe UI"/>
                <a:ea typeface="+mn-ea"/>
                <a:cs typeface="+mn-cs"/>
              </a:endParaRPr>
            </a:p>
          </p:txBody>
        </p:sp>
        <p:pic>
          <p:nvPicPr>
            <p:cNvPr id="116" name="Graphic 38">
              <a:extLst>
                <a:ext uri="{FF2B5EF4-FFF2-40B4-BE49-F238E27FC236}">
                  <a16:creationId xmlns:a16="http://schemas.microsoft.com/office/drawing/2014/main" id="{FA3A722B-15AA-8D84-D0C0-43885B7AD6C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3201363"/>
              <a:ext cx="163426" cy="163426"/>
            </a:xfrm>
            <a:prstGeom prst="rect">
              <a:avLst/>
            </a:prstGeom>
          </p:spPr>
        </p:pic>
      </p:grpSp>
      <p:grpSp>
        <p:nvGrpSpPr>
          <p:cNvPr id="46" name="Group 45">
            <a:extLst>
              <a:ext uri="{FF2B5EF4-FFF2-40B4-BE49-F238E27FC236}">
                <a16:creationId xmlns:a16="http://schemas.microsoft.com/office/drawing/2014/main" id="{1CE926CF-0683-E4DD-4CC9-0954FE4E5984}"/>
              </a:ext>
              <a:ext uri="{C183D7F6-B498-43B3-948B-1728B52AA6E4}">
                <adec:decorative xmlns:adec="http://schemas.microsoft.com/office/drawing/2017/decorative" val="1"/>
              </a:ext>
            </a:extLst>
          </p:cNvPr>
          <p:cNvGrpSpPr/>
          <p:nvPr/>
        </p:nvGrpSpPr>
        <p:grpSpPr>
          <a:xfrm>
            <a:off x="2766319" y="1463713"/>
            <a:ext cx="2153223" cy="2221428"/>
            <a:chOff x="2766319" y="1463713"/>
            <a:chExt cx="2153223" cy="2221428"/>
          </a:xfrm>
        </p:grpSpPr>
        <p:sp>
          <p:nvSpPr>
            <p:cNvPr id="105" name="Rounded Rectangle 1">
              <a:extLst>
                <a:ext uri="{FF2B5EF4-FFF2-40B4-BE49-F238E27FC236}">
                  <a16:creationId xmlns:a16="http://schemas.microsoft.com/office/drawing/2014/main" id="{F8C84E07-CECD-6B3A-D5AF-17A2F72EE594}"/>
                </a:ext>
                <a:ext uri="{C183D7F6-B498-43B3-948B-1728B52AA6E4}">
                  <adec:decorative xmlns:adec="http://schemas.microsoft.com/office/drawing/2017/decorative" val="1"/>
                </a:ext>
              </a:extLst>
            </p:cNvPr>
            <p:cNvSpPr/>
            <p:nvPr/>
          </p:nvSpPr>
          <p:spPr bwMode="auto">
            <a:xfrm>
              <a:off x="2766319"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06" name="TextBox 45">
              <a:extLst>
                <a:ext uri="{FF2B5EF4-FFF2-40B4-BE49-F238E27FC236}">
                  <a16:creationId xmlns:a16="http://schemas.microsoft.com/office/drawing/2014/main" id="{CE3B50AB-6AAB-4A97-1E5B-44F7543AEC55}"/>
                </a:ext>
              </a:extLst>
            </p:cNvPr>
            <p:cNvSpPr txBox="1"/>
            <p:nvPr/>
          </p:nvSpPr>
          <p:spPr>
            <a:xfrm>
              <a:off x="2887239" y="1957766"/>
              <a:ext cx="1859859" cy="88229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Summarize an </a:t>
              </a:r>
              <a:br>
                <a:rPr lang="en-US" sz="1400" b="1" noProof="0">
                  <a:solidFill>
                    <a:srgbClr val="8661C5"/>
                  </a:solidFill>
                  <a:latin typeface="Segoe UI Semibold" panose="020B0502040204020203" pitchFamily="34" charset="0"/>
                  <a:cs typeface="Segoe UI Semibold" panose="020B0502040204020203" pitchFamily="34" charset="0"/>
                </a:rPr>
              </a:br>
              <a:r>
                <a:rPr lang="en-US" sz="1400" b="1" noProof="0">
                  <a:solidFill>
                    <a:srgbClr val="8661C5"/>
                  </a:solidFill>
                  <a:latin typeface="Segoe UI Semibold" panose="020B0502040204020203" pitchFamily="34" charset="0"/>
                  <a:cs typeface="Segoe UI Semibold" panose="020B0502040204020203" pitchFamily="34" charset="0"/>
                </a:rPr>
                <a:t>email thread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get quickly caught up to a long, complex email thread.</a:t>
              </a:r>
            </a:p>
          </p:txBody>
        </p:sp>
        <p:sp>
          <p:nvSpPr>
            <p:cNvPr id="107" name="TextBox 2">
              <a:extLst>
                <a:ext uri="{FF2B5EF4-FFF2-40B4-BE49-F238E27FC236}">
                  <a16:creationId xmlns:a16="http://schemas.microsoft.com/office/drawing/2014/main" id="{B82971EB-8529-3233-5ECA-760441132984}"/>
                </a:ext>
              </a:extLst>
            </p:cNvPr>
            <p:cNvSpPr txBox="1"/>
            <p:nvPr/>
          </p:nvSpPr>
          <p:spPr>
            <a:xfrm>
              <a:off x="4528088"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2</a:t>
              </a:r>
            </a:p>
          </p:txBody>
        </p:sp>
        <p:pic>
          <p:nvPicPr>
            <p:cNvPr id="108" name="Picture 107" descr="A blue square with a letter o&#10;&#10;Description automatically generated">
              <a:extLst>
                <a:ext uri="{FF2B5EF4-FFF2-40B4-BE49-F238E27FC236}">
                  <a16:creationId xmlns:a16="http://schemas.microsoft.com/office/drawing/2014/main" id="{D7F38BF2-A3D6-3FFD-1FF2-8CE4E6BA54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5814" y="1619990"/>
              <a:ext cx="301524" cy="280446"/>
            </a:xfrm>
            <a:prstGeom prst="rect">
              <a:avLst/>
            </a:prstGeom>
          </p:spPr>
        </p:pic>
        <p:sp>
          <p:nvSpPr>
            <p:cNvPr id="109" name="TextBox 39">
              <a:extLst>
                <a:ext uri="{FF2B5EF4-FFF2-40B4-BE49-F238E27FC236}">
                  <a16:creationId xmlns:a16="http://schemas.microsoft.com/office/drawing/2014/main" id="{1F1E9012-1D8E-AAEF-DD87-4FCA6DC1926D}"/>
                </a:ext>
              </a:extLst>
            </p:cNvPr>
            <p:cNvSpPr txBox="1"/>
            <p:nvPr/>
          </p:nvSpPr>
          <p:spPr>
            <a:xfrm>
              <a:off x="3085792" y="3171742"/>
              <a:ext cx="1549719"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Click on the Summarize icon</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110" name="Graphic 40">
              <a:extLst>
                <a:ext uri="{FF2B5EF4-FFF2-40B4-BE49-F238E27FC236}">
                  <a16:creationId xmlns:a16="http://schemas.microsoft.com/office/drawing/2014/main" id="{40F1E4C5-D9BD-5F83-4A0A-7439D10DA43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3201363"/>
              <a:ext cx="163426" cy="163426"/>
            </a:xfrm>
            <a:prstGeom prst="rect">
              <a:avLst/>
            </a:prstGeom>
          </p:spPr>
        </p:pic>
      </p:grpSp>
      <p:grpSp>
        <p:nvGrpSpPr>
          <p:cNvPr id="47" name="Group 46">
            <a:extLst>
              <a:ext uri="{FF2B5EF4-FFF2-40B4-BE49-F238E27FC236}">
                <a16:creationId xmlns:a16="http://schemas.microsoft.com/office/drawing/2014/main" id="{65D5E571-10C1-98A8-45FE-DE1F7EE8578F}"/>
              </a:ext>
            </a:extLst>
          </p:cNvPr>
          <p:cNvGrpSpPr/>
          <p:nvPr/>
        </p:nvGrpSpPr>
        <p:grpSpPr>
          <a:xfrm>
            <a:off x="7288413" y="1463713"/>
            <a:ext cx="2153223" cy="2221428"/>
            <a:chOff x="7288413" y="1463713"/>
            <a:chExt cx="2153223" cy="2221428"/>
          </a:xfrm>
        </p:grpSpPr>
        <p:sp>
          <p:nvSpPr>
            <p:cNvPr id="99" name="Rounded Rectangle 1">
              <a:extLst>
                <a:ext uri="{FF2B5EF4-FFF2-40B4-BE49-F238E27FC236}">
                  <a16:creationId xmlns:a16="http://schemas.microsoft.com/office/drawing/2014/main" id="{FB3B6796-8A08-91A7-93CB-001FFD3AC372}"/>
                </a:ext>
                <a:ext uri="{C183D7F6-B498-43B3-948B-1728B52AA6E4}">
                  <adec:decorative xmlns:adec="http://schemas.microsoft.com/office/drawing/2017/decorative" val="1"/>
                </a:ext>
              </a:extLst>
            </p:cNvPr>
            <p:cNvSpPr/>
            <p:nvPr/>
          </p:nvSpPr>
          <p:spPr bwMode="auto">
            <a:xfrm>
              <a:off x="7288413"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00" name="TextBox 53">
              <a:extLst>
                <a:ext uri="{FF2B5EF4-FFF2-40B4-BE49-F238E27FC236}">
                  <a16:creationId xmlns:a16="http://schemas.microsoft.com/office/drawing/2014/main" id="{1B99357D-4275-210A-8C91-4AC829EC87FA}"/>
                </a:ext>
              </a:extLst>
            </p:cNvPr>
            <p:cNvSpPr txBox="1"/>
            <p:nvPr/>
          </p:nvSpPr>
          <p:spPr>
            <a:xfrm>
              <a:off x="7409333" y="1957766"/>
              <a:ext cx="1814387"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Summarize a document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get right down to business by summarizing long documents and focusing </a:t>
              </a:r>
              <a:br>
                <a:rPr lang="en-US" sz="1000" noProof="0">
                  <a:solidFill>
                    <a:prstClr val="black"/>
                  </a:solidFill>
                  <a:latin typeface="Segoe UI"/>
                </a:rPr>
              </a:br>
              <a:r>
                <a:rPr lang="en-US" sz="1000" noProof="0">
                  <a:solidFill>
                    <a:prstClr val="black"/>
                  </a:solidFill>
                  <a:latin typeface="Segoe UI"/>
                </a:rPr>
                <a:t>on the relevant sections.</a:t>
              </a:r>
            </a:p>
          </p:txBody>
        </p:sp>
        <p:sp>
          <p:nvSpPr>
            <p:cNvPr id="101" name="TextBox 5">
              <a:extLst>
                <a:ext uri="{FF2B5EF4-FFF2-40B4-BE49-F238E27FC236}">
                  <a16:creationId xmlns:a16="http://schemas.microsoft.com/office/drawing/2014/main" id="{F694DC2F-652A-66F8-1725-61FC41CD0477}"/>
                </a:ext>
              </a:extLst>
            </p:cNvPr>
            <p:cNvSpPr txBox="1"/>
            <p:nvPr/>
          </p:nvSpPr>
          <p:spPr>
            <a:xfrm>
              <a:off x="9050182"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4</a:t>
              </a:r>
            </a:p>
          </p:txBody>
        </p:sp>
        <p:pic>
          <p:nvPicPr>
            <p:cNvPr id="102" name="Picture 101">
              <a:extLst>
                <a:ext uri="{FF2B5EF4-FFF2-40B4-BE49-F238E27FC236}">
                  <a16:creationId xmlns:a16="http://schemas.microsoft.com/office/drawing/2014/main" id="{8318C110-12A8-4B29-AB5F-EE77B5E40CE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83196" y="1619990"/>
              <a:ext cx="318387" cy="280446"/>
            </a:xfrm>
            <a:prstGeom prst="rect">
              <a:avLst/>
            </a:prstGeom>
          </p:spPr>
        </p:pic>
        <p:sp>
          <p:nvSpPr>
            <p:cNvPr id="103" name="TextBox 44">
              <a:extLst>
                <a:ext uri="{FF2B5EF4-FFF2-40B4-BE49-F238E27FC236}">
                  <a16:creationId xmlns:a16="http://schemas.microsoft.com/office/drawing/2014/main" id="{4178A1EC-A451-9956-4A77-DF25EA6267BC}"/>
                </a:ext>
              </a:extLst>
            </p:cNvPr>
            <p:cNvSpPr txBox="1"/>
            <p:nvPr/>
          </p:nvSpPr>
          <p:spPr>
            <a:xfrm>
              <a:off x="7602300" y="3171742"/>
              <a:ext cx="1340058"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Give me a bulleted list of key points from </a:t>
              </a:r>
              <a:r>
                <a:rPr lang="en-US" sz="800" noProof="0">
                  <a:solidFill>
                    <a:schemeClr val="accent1"/>
                  </a:solidFill>
                  <a:latin typeface="Segoe UI"/>
                </a:rPr>
                <a:t>file</a:t>
              </a:r>
            </a:p>
          </p:txBody>
        </p:sp>
        <p:pic>
          <p:nvPicPr>
            <p:cNvPr id="104" name="Graphic 46">
              <a:extLst>
                <a:ext uri="{FF2B5EF4-FFF2-40B4-BE49-F238E27FC236}">
                  <a16:creationId xmlns:a16="http://schemas.microsoft.com/office/drawing/2014/main" id="{3F6524EA-55FF-2AC7-CFDC-22EF757DFE5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3201363"/>
              <a:ext cx="163426" cy="163426"/>
            </a:xfrm>
            <a:prstGeom prst="rect">
              <a:avLst/>
            </a:prstGeom>
          </p:spPr>
        </p:pic>
      </p:grpSp>
      <p:grpSp>
        <p:nvGrpSpPr>
          <p:cNvPr id="48" name="Group 47">
            <a:extLst>
              <a:ext uri="{FF2B5EF4-FFF2-40B4-BE49-F238E27FC236}">
                <a16:creationId xmlns:a16="http://schemas.microsoft.com/office/drawing/2014/main" id="{238BFAA2-A197-FA09-2215-D6E2B1F27D0E}"/>
              </a:ext>
            </a:extLst>
          </p:cNvPr>
          <p:cNvGrpSpPr/>
          <p:nvPr/>
        </p:nvGrpSpPr>
        <p:grpSpPr>
          <a:xfrm>
            <a:off x="9549461" y="1463713"/>
            <a:ext cx="2261048" cy="2221428"/>
            <a:chOff x="9549461" y="1463713"/>
            <a:chExt cx="2261048" cy="2221428"/>
          </a:xfrm>
        </p:grpSpPr>
        <p:sp>
          <p:nvSpPr>
            <p:cNvPr id="93" name="Rounded Rectangle 1">
              <a:extLst>
                <a:ext uri="{FF2B5EF4-FFF2-40B4-BE49-F238E27FC236}">
                  <a16:creationId xmlns:a16="http://schemas.microsoft.com/office/drawing/2014/main" id="{59550B36-A5A6-502B-8676-F1D0E3B71FE4}"/>
                </a:ext>
                <a:ext uri="{C183D7F6-B498-43B3-948B-1728B52AA6E4}">
                  <adec:decorative xmlns:adec="http://schemas.microsoft.com/office/drawing/2017/decorative" val="1"/>
                </a:ext>
              </a:extLst>
            </p:cNvPr>
            <p:cNvSpPr/>
            <p:nvPr/>
          </p:nvSpPr>
          <p:spPr bwMode="auto">
            <a:xfrm>
              <a:off x="9549461"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94" name="TextBox 57">
              <a:extLst>
                <a:ext uri="{FF2B5EF4-FFF2-40B4-BE49-F238E27FC236}">
                  <a16:creationId xmlns:a16="http://schemas.microsoft.com/office/drawing/2014/main" id="{194B6E58-2795-6B2C-6957-567C5D02CB60}"/>
                </a:ext>
              </a:extLst>
            </p:cNvPr>
            <p:cNvSpPr txBox="1"/>
            <p:nvPr/>
          </p:nvSpPr>
          <p:spPr>
            <a:xfrm>
              <a:off x="9670382" y="1957766"/>
              <a:ext cx="1585640"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Tell me about a topic/project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provide insights and analysis from across multiple sources to get up to speed quickly.</a:t>
              </a:r>
            </a:p>
          </p:txBody>
        </p:sp>
        <p:sp>
          <p:nvSpPr>
            <p:cNvPr id="95" name="TextBox 6">
              <a:extLst>
                <a:ext uri="{FF2B5EF4-FFF2-40B4-BE49-F238E27FC236}">
                  <a16:creationId xmlns:a16="http://schemas.microsoft.com/office/drawing/2014/main" id="{20190CE8-7963-C6AE-2F5B-BBF136262A72}"/>
                </a:ext>
              </a:extLst>
            </p:cNvPr>
            <p:cNvSpPr txBox="1"/>
            <p:nvPr/>
          </p:nvSpPr>
          <p:spPr>
            <a:xfrm>
              <a:off x="11311230"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5</a:t>
              </a:r>
            </a:p>
          </p:txBody>
        </p:sp>
        <p:pic>
          <p:nvPicPr>
            <p:cNvPr id="96" name="Picture 95">
              <a:extLst>
                <a:ext uri="{FF2B5EF4-FFF2-40B4-BE49-F238E27FC236}">
                  <a16:creationId xmlns:a16="http://schemas.microsoft.com/office/drawing/2014/main" id="{2BF77F10-0F91-982A-CB4C-5224FF1627C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1619990"/>
              <a:ext cx="318387" cy="280446"/>
            </a:xfrm>
            <a:prstGeom prst="rect">
              <a:avLst/>
            </a:prstGeom>
          </p:spPr>
        </p:pic>
        <p:sp>
          <p:nvSpPr>
            <p:cNvPr id="97" name="TextBox 48">
              <a:extLst>
                <a:ext uri="{FF2B5EF4-FFF2-40B4-BE49-F238E27FC236}">
                  <a16:creationId xmlns:a16="http://schemas.microsoft.com/office/drawing/2014/main" id="{023FB5F8-BAC0-CF3A-FE68-7D3F2BD4AFDC}"/>
                </a:ext>
              </a:extLst>
            </p:cNvPr>
            <p:cNvSpPr txBox="1"/>
            <p:nvPr/>
          </p:nvSpPr>
          <p:spPr>
            <a:xfrm>
              <a:off x="9866807" y="3171742"/>
              <a:ext cx="1943702"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Tell me what's new about</a:t>
              </a:r>
              <a:r>
                <a:rPr kumimoji="0" lang="en-US" sz="800" b="0" i="0" u="none" strike="noStrike" kern="1200" cap="none" spc="0" normalizeH="0" baseline="0" noProof="0">
                  <a:ln>
                    <a:noFill/>
                  </a:ln>
                  <a:solidFill>
                    <a:schemeClr val="accent1"/>
                  </a:solidFill>
                  <a:effectLst/>
                  <a:uLnTx/>
                  <a:uFillTx/>
                  <a:latin typeface="Segoe UI"/>
                  <a:ea typeface="+mn-ea"/>
                  <a:cs typeface="+mn-cs"/>
                </a:rPr>
                <a:t> </a:t>
              </a:r>
              <a:r>
                <a:rPr lang="en-US" sz="800" noProof="0">
                  <a:solidFill>
                    <a:schemeClr val="accent1"/>
                  </a:solidFill>
                  <a:latin typeface="Segoe UI"/>
                </a:rPr>
                <a:t>topic</a:t>
              </a:r>
              <a:r>
                <a:rPr kumimoji="0" lang="en-US" sz="800" b="0" i="0" u="none" strike="noStrike" kern="1200" cap="none" spc="0" normalizeH="0" baseline="0" noProof="0">
                  <a:ln>
                    <a:noFill/>
                  </a:ln>
                  <a:solidFill>
                    <a:prstClr val="black"/>
                  </a:solidFill>
                  <a:effectLst/>
                  <a:uLnTx/>
                  <a:uFillTx/>
                  <a:latin typeface="Segoe UI"/>
                  <a:ea typeface="+mn-ea"/>
                  <a:cs typeface="+mn-cs"/>
                </a:rPr>
                <a:t> organized by emails, chats, and files?</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98" name="Graphic 50">
              <a:extLst>
                <a:ext uri="{FF2B5EF4-FFF2-40B4-BE49-F238E27FC236}">
                  <a16:creationId xmlns:a16="http://schemas.microsoft.com/office/drawing/2014/main" id="{4F88AF6B-8764-0722-06D7-07BF343AEE4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3201363"/>
              <a:ext cx="163426" cy="163426"/>
            </a:xfrm>
            <a:prstGeom prst="rect">
              <a:avLst/>
            </a:prstGeom>
          </p:spPr>
        </p:pic>
      </p:grpSp>
      <p:grpSp>
        <p:nvGrpSpPr>
          <p:cNvPr id="49" name="Group 48">
            <a:extLst>
              <a:ext uri="{FF2B5EF4-FFF2-40B4-BE49-F238E27FC236}">
                <a16:creationId xmlns:a16="http://schemas.microsoft.com/office/drawing/2014/main" id="{80040FE4-F8E4-82D9-470D-39D9BBF8F8C9}"/>
              </a:ext>
            </a:extLst>
          </p:cNvPr>
          <p:cNvGrpSpPr/>
          <p:nvPr/>
        </p:nvGrpSpPr>
        <p:grpSpPr>
          <a:xfrm>
            <a:off x="505272" y="3809424"/>
            <a:ext cx="2153223" cy="2221429"/>
            <a:chOff x="505272" y="3809424"/>
            <a:chExt cx="2153223" cy="2221429"/>
          </a:xfrm>
        </p:grpSpPr>
        <p:sp>
          <p:nvSpPr>
            <p:cNvPr id="87" name="Rounded Rectangle 1">
              <a:extLst>
                <a:ext uri="{FF2B5EF4-FFF2-40B4-BE49-F238E27FC236}">
                  <a16:creationId xmlns:a16="http://schemas.microsoft.com/office/drawing/2014/main" id="{BB679FF4-82BC-65AD-EA4D-7CEE70327781}"/>
                </a:ext>
                <a:ext uri="{C183D7F6-B498-43B3-948B-1728B52AA6E4}">
                  <adec:decorative xmlns:adec="http://schemas.microsoft.com/office/drawing/2017/decorative" val="1"/>
                </a:ext>
              </a:extLst>
            </p:cNvPr>
            <p:cNvSpPr/>
            <p:nvPr/>
          </p:nvSpPr>
          <p:spPr bwMode="auto">
            <a:xfrm>
              <a:off x="505272" y="3809425"/>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88" name="TextBox 61">
              <a:extLst>
                <a:ext uri="{FF2B5EF4-FFF2-40B4-BE49-F238E27FC236}">
                  <a16:creationId xmlns:a16="http://schemas.microsoft.com/office/drawing/2014/main" id="{CF2C10A1-0DD1-78D9-DC0C-BC6BF38A499C}"/>
                </a:ext>
              </a:extLst>
            </p:cNvPr>
            <p:cNvSpPr txBox="1"/>
            <p:nvPr/>
          </p:nvSpPr>
          <p:spPr>
            <a:xfrm>
              <a:off x="626192" y="4303478"/>
              <a:ext cx="1744774"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Give me some ideas for </a:t>
              </a:r>
              <a:r>
                <a:rPr kumimoji="0" lang="en-US" sz="12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boost your creativity with ideas for your work such as agendas, product names, social media posts, etc.</a:t>
              </a:r>
            </a:p>
          </p:txBody>
        </p:sp>
        <p:sp>
          <p:nvSpPr>
            <p:cNvPr id="89" name="TextBox 7">
              <a:extLst>
                <a:ext uri="{FF2B5EF4-FFF2-40B4-BE49-F238E27FC236}">
                  <a16:creationId xmlns:a16="http://schemas.microsoft.com/office/drawing/2014/main" id="{F084CF4F-AB5A-F938-7EF7-C2502EFC5F94}"/>
                </a:ext>
              </a:extLst>
            </p:cNvPr>
            <p:cNvSpPr txBox="1"/>
            <p:nvPr/>
          </p:nvSpPr>
          <p:spPr>
            <a:xfrm>
              <a:off x="2267041"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6</a:t>
              </a:r>
            </a:p>
          </p:txBody>
        </p:sp>
        <p:pic>
          <p:nvPicPr>
            <p:cNvPr id="90" name="Picture 89">
              <a:extLst>
                <a:ext uri="{FF2B5EF4-FFF2-40B4-BE49-F238E27FC236}">
                  <a16:creationId xmlns:a16="http://schemas.microsoft.com/office/drawing/2014/main" id="{3C8BC9C7-E0A3-DE69-2484-93F4F979AC2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7685" y="3990229"/>
              <a:ext cx="318387" cy="280446"/>
            </a:xfrm>
            <a:prstGeom prst="rect">
              <a:avLst/>
            </a:prstGeom>
          </p:spPr>
        </p:pic>
        <p:sp>
          <p:nvSpPr>
            <p:cNvPr id="91" name="TextBox 52">
              <a:extLst>
                <a:ext uri="{FF2B5EF4-FFF2-40B4-BE49-F238E27FC236}">
                  <a16:creationId xmlns:a16="http://schemas.microsoft.com/office/drawing/2014/main" id="{77F6939C-AE0E-47F4-E792-DD7EB2CA3EBB}"/>
                </a:ext>
              </a:extLst>
            </p:cNvPr>
            <p:cNvSpPr txBox="1"/>
            <p:nvPr/>
          </p:nvSpPr>
          <p:spPr>
            <a:xfrm>
              <a:off x="827732" y="5531704"/>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200"/>
                </a:spcBef>
                <a:spcAft>
                  <a:spcPts val="200"/>
                </a:spcAft>
                <a:defRPr/>
              </a:pPr>
              <a:r>
                <a:rPr kumimoji="0" lang="en-US" sz="800" b="0" i="0" u="none" strike="noStrike" kern="1200" cap="none" spc="0" normalizeH="0" baseline="0" noProof="0">
                  <a:ln>
                    <a:noFill/>
                  </a:ln>
                  <a:solidFill>
                    <a:prstClr val="black"/>
                  </a:solidFill>
                  <a:effectLst/>
                  <a:uLnTx/>
                  <a:uFillTx/>
                  <a:latin typeface="Segoe UI"/>
                  <a:ea typeface="+mn-ea"/>
                  <a:cs typeface="+mn-cs"/>
                </a:rPr>
                <a:t>Suggest 10 compelling taglines based on </a:t>
              </a:r>
              <a:r>
                <a:rPr lang="en-US" sz="800" noProof="0">
                  <a:solidFill>
                    <a:schemeClr val="accent1"/>
                  </a:solidFill>
                  <a:latin typeface="Segoe UI"/>
                </a:rPr>
                <a:t>file </a:t>
              </a:r>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pic>
          <p:nvPicPr>
            <p:cNvPr id="92" name="Graphic 54">
              <a:extLst>
                <a:ext uri="{FF2B5EF4-FFF2-40B4-BE49-F238E27FC236}">
                  <a16:creationId xmlns:a16="http://schemas.microsoft.com/office/drawing/2014/main" id="{65761076-6D3D-7556-10B2-97B635C633C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5561325"/>
              <a:ext cx="163426" cy="163426"/>
            </a:xfrm>
            <a:prstGeom prst="rect">
              <a:avLst/>
            </a:prstGeom>
          </p:spPr>
        </p:pic>
      </p:grpSp>
      <p:grpSp>
        <p:nvGrpSpPr>
          <p:cNvPr id="50" name="Group 49">
            <a:extLst>
              <a:ext uri="{FF2B5EF4-FFF2-40B4-BE49-F238E27FC236}">
                <a16:creationId xmlns:a16="http://schemas.microsoft.com/office/drawing/2014/main" id="{4C8CDEB3-72A7-6912-DCE1-144EC22275A7}"/>
              </a:ext>
            </a:extLst>
          </p:cNvPr>
          <p:cNvGrpSpPr/>
          <p:nvPr/>
        </p:nvGrpSpPr>
        <p:grpSpPr>
          <a:xfrm>
            <a:off x="5027366" y="3809424"/>
            <a:ext cx="2153223" cy="2221428"/>
            <a:chOff x="5027366" y="3809424"/>
            <a:chExt cx="2153223" cy="2221428"/>
          </a:xfrm>
        </p:grpSpPr>
        <p:sp>
          <p:nvSpPr>
            <p:cNvPr id="81" name="Rounded Rectangle 1">
              <a:extLst>
                <a:ext uri="{FF2B5EF4-FFF2-40B4-BE49-F238E27FC236}">
                  <a16:creationId xmlns:a16="http://schemas.microsoft.com/office/drawing/2014/main" id="{2FFB0952-0EFB-5087-4B0B-532FD1084B1A}"/>
                </a:ext>
                <a:ext uri="{C183D7F6-B498-43B3-948B-1728B52AA6E4}">
                  <adec:decorative xmlns:adec="http://schemas.microsoft.com/office/drawing/2017/decorative" val="1"/>
                </a:ext>
              </a:extLst>
            </p:cNvPr>
            <p:cNvSpPr/>
            <p:nvPr/>
          </p:nvSpPr>
          <p:spPr bwMode="auto">
            <a:xfrm>
              <a:off x="5027366"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82" name="TextBox 69">
              <a:extLst>
                <a:ext uri="{FF2B5EF4-FFF2-40B4-BE49-F238E27FC236}">
                  <a16:creationId xmlns:a16="http://schemas.microsoft.com/office/drawing/2014/main" id="{E52BAE3D-B4AF-4E1B-8FBC-6434A4F04572}"/>
                </a:ext>
              </a:extLst>
            </p:cNvPr>
            <p:cNvSpPr txBox="1"/>
            <p:nvPr/>
          </p:nvSpPr>
          <p:spPr>
            <a:xfrm>
              <a:off x="5148286" y="4303478"/>
              <a:ext cx="1932245"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What did they say …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when you vaguely remember someone mentioning a topic, have Copilot do the research.</a:t>
              </a:r>
            </a:p>
          </p:txBody>
        </p:sp>
        <p:sp>
          <p:nvSpPr>
            <p:cNvPr id="83" name="TextBox 9">
              <a:extLst>
                <a:ext uri="{FF2B5EF4-FFF2-40B4-BE49-F238E27FC236}">
                  <a16:creationId xmlns:a16="http://schemas.microsoft.com/office/drawing/2014/main" id="{05EA08C6-2AF3-B118-625F-6FD3BBAFE6C1}"/>
                </a:ext>
              </a:extLst>
            </p:cNvPr>
            <p:cNvSpPr txBox="1"/>
            <p:nvPr/>
          </p:nvSpPr>
          <p:spPr>
            <a:xfrm>
              <a:off x="6789135"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8</a:t>
              </a:r>
            </a:p>
          </p:txBody>
        </p:sp>
        <p:pic>
          <p:nvPicPr>
            <p:cNvPr id="84" name="Picture 83">
              <a:extLst>
                <a:ext uri="{FF2B5EF4-FFF2-40B4-BE49-F238E27FC236}">
                  <a16:creationId xmlns:a16="http://schemas.microsoft.com/office/drawing/2014/main" id="{48486E2F-78CF-A749-ED75-BE7255B935E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04834" y="3990229"/>
              <a:ext cx="318387" cy="280446"/>
            </a:xfrm>
            <a:prstGeom prst="rect">
              <a:avLst/>
            </a:prstGeom>
          </p:spPr>
        </p:pic>
        <p:sp>
          <p:nvSpPr>
            <p:cNvPr id="85" name="TextBox 60">
              <a:extLst>
                <a:ext uri="{FF2B5EF4-FFF2-40B4-BE49-F238E27FC236}">
                  <a16:creationId xmlns:a16="http://schemas.microsoft.com/office/drawing/2014/main" id="{5490C1F1-BD9A-DDDF-DD09-B99848722ED8}"/>
                </a:ext>
              </a:extLst>
            </p:cNvPr>
            <p:cNvSpPr txBox="1"/>
            <p:nvPr/>
          </p:nvSpPr>
          <p:spPr>
            <a:xfrm>
              <a:off x="5338447" y="5531704"/>
              <a:ext cx="1062417"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What did </a:t>
              </a:r>
              <a:r>
                <a:rPr lang="en-US" sz="800" noProof="0">
                  <a:solidFill>
                    <a:schemeClr val="accent1"/>
                  </a:solidFill>
                  <a:latin typeface="Segoe UI"/>
                </a:rPr>
                <a:t>person</a:t>
              </a:r>
              <a:r>
                <a:rPr kumimoji="0" lang="en-US" sz="800" b="0" i="0" u="none" strike="noStrike" kern="1200" cap="none" spc="0" normalizeH="0" baseline="0" noProof="0">
                  <a:ln>
                    <a:noFill/>
                  </a:ln>
                  <a:solidFill>
                    <a:prstClr val="black"/>
                  </a:solidFill>
                  <a:effectLst/>
                  <a:uLnTx/>
                  <a:uFillTx/>
                  <a:latin typeface="Segoe UI"/>
                  <a:ea typeface="+mn-ea"/>
                  <a:cs typeface="+mn-cs"/>
                </a:rPr>
                <a:t> say about </a:t>
              </a:r>
              <a:r>
                <a:rPr lang="en-US" sz="800" noProof="0">
                  <a:solidFill>
                    <a:schemeClr val="accent1"/>
                  </a:solidFill>
                  <a:latin typeface="Segoe UI"/>
                </a:rPr>
                <a:t>topic</a:t>
              </a:r>
            </a:p>
          </p:txBody>
        </p:sp>
        <p:pic>
          <p:nvPicPr>
            <p:cNvPr id="86" name="Graphic 62">
              <a:extLst>
                <a:ext uri="{FF2B5EF4-FFF2-40B4-BE49-F238E27FC236}">
                  <a16:creationId xmlns:a16="http://schemas.microsoft.com/office/drawing/2014/main" id="{3CFE66D8-7B77-EE15-8E3A-391C9C8DC3A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5561325"/>
              <a:ext cx="163426" cy="163426"/>
            </a:xfrm>
            <a:prstGeom prst="rect">
              <a:avLst/>
            </a:prstGeom>
          </p:spPr>
        </p:pic>
      </p:grpSp>
      <p:grpSp>
        <p:nvGrpSpPr>
          <p:cNvPr id="51" name="Group 50">
            <a:extLst>
              <a:ext uri="{FF2B5EF4-FFF2-40B4-BE49-F238E27FC236}">
                <a16:creationId xmlns:a16="http://schemas.microsoft.com/office/drawing/2014/main" id="{1AA13A1F-3E81-D5C9-D38E-E1311C0BB222}"/>
              </a:ext>
            </a:extLst>
          </p:cNvPr>
          <p:cNvGrpSpPr/>
          <p:nvPr/>
        </p:nvGrpSpPr>
        <p:grpSpPr>
          <a:xfrm>
            <a:off x="9549461" y="3809424"/>
            <a:ext cx="2153223" cy="2221427"/>
            <a:chOff x="9549461" y="3809424"/>
            <a:chExt cx="2153223" cy="2221427"/>
          </a:xfrm>
        </p:grpSpPr>
        <p:sp>
          <p:nvSpPr>
            <p:cNvPr id="75" name="Rounded Rectangle 1">
              <a:extLst>
                <a:ext uri="{FF2B5EF4-FFF2-40B4-BE49-F238E27FC236}">
                  <a16:creationId xmlns:a16="http://schemas.microsoft.com/office/drawing/2014/main" id="{2CB8BC68-4A0F-DF73-9429-B5345E4A9D51}"/>
                </a:ext>
                <a:ext uri="{C183D7F6-B498-43B3-948B-1728B52AA6E4}">
                  <adec:decorative xmlns:adec="http://schemas.microsoft.com/office/drawing/2017/decorative" val="1"/>
                </a:ext>
              </a:extLst>
            </p:cNvPr>
            <p:cNvSpPr/>
            <p:nvPr/>
          </p:nvSpPr>
          <p:spPr bwMode="auto">
            <a:xfrm>
              <a:off x="9549461" y="3809424"/>
              <a:ext cx="2153223" cy="2221427"/>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76" name="TextBox 77">
              <a:extLst>
                <a:ext uri="{FF2B5EF4-FFF2-40B4-BE49-F238E27FC236}">
                  <a16:creationId xmlns:a16="http://schemas.microsoft.com/office/drawing/2014/main" id="{1C7CBD6D-CEB8-F2AE-5C57-A793C4CD3CED}"/>
                </a:ext>
              </a:extLst>
            </p:cNvPr>
            <p:cNvSpPr txBox="1"/>
            <p:nvPr/>
          </p:nvSpPr>
          <p:spPr>
            <a:xfrm>
              <a:off x="9670381" y="4303478"/>
              <a:ext cx="1895427" cy="112851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Translate a message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with business becoming increasingly international, it’s important to be able to read or write messages in other languages.</a:t>
              </a:r>
            </a:p>
          </p:txBody>
        </p:sp>
        <p:sp>
          <p:nvSpPr>
            <p:cNvPr id="77" name="TextBox 11">
              <a:extLst>
                <a:ext uri="{FF2B5EF4-FFF2-40B4-BE49-F238E27FC236}">
                  <a16:creationId xmlns:a16="http://schemas.microsoft.com/office/drawing/2014/main" id="{FF9CFBFA-5D67-8DB3-95F3-8E0483267F3A}"/>
                </a:ext>
              </a:extLst>
            </p:cNvPr>
            <p:cNvSpPr txBox="1"/>
            <p:nvPr/>
          </p:nvSpPr>
          <p:spPr>
            <a:xfrm>
              <a:off x="11104442" y="3809424"/>
              <a:ext cx="598242"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10</a:t>
              </a:r>
            </a:p>
          </p:txBody>
        </p:sp>
        <p:pic>
          <p:nvPicPr>
            <p:cNvPr id="78" name="Picture 77">
              <a:extLst>
                <a:ext uri="{FF2B5EF4-FFF2-40B4-BE49-F238E27FC236}">
                  <a16:creationId xmlns:a16="http://schemas.microsoft.com/office/drawing/2014/main" id="{5C96A3F8-2E2F-D120-ECB1-56202343EC7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3990229"/>
              <a:ext cx="318387" cy="280446"/>
            </a:xfrm>
            <a:prstGeom prst="rect">
              <a:avLst/>
            </a:prstGeom>
          </p:spPr>
        </p:pic>
        <p:sp>
          <p:nvSpPr>
            <p:cNvPr id="79" name="TextBox 68">
              <a:extLst>
                <a:ext uri="{FF2B5EF4-FFF2-40B4-BE49-F238E27FC236}">
                  <a16:creationId xmlns:a16="http://schemas.microsoft.com/office/drawing/2014/main" id="{40F39368-80B5-2D20-CB6E-EC40E0407BB9}"/>
                </a:ext>
              </a:extLst>
            </p:cNvPr>
            <p:cNvSpPr txBox="1"/>
            <p:nvPr/>
          </p:nvSpPr>
          <p:spPr>
            <a:xfrm>
              <a:off x="9866807" y="5531704"/>
              <a:ext cx="1237635"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Translate the following text into French: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80" name="Graphic 70">
              <a:extLst>
                <a:ext uri="{FF2B5EF4-FFF2-40B4-BE49-F238E27FC236}">
                  <a16:creationId xmlns:a16="http://schemas.microsoft.com/office/drawing/2014/main" id="{23B1E8BE-C7E2-9EE3-65B8-0B813CE0D5E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5561325"/>
              <a:ext cx="163426" cy="163426"/>
            </a:xfrm>
            <a:prstGeom prst="rect">
              <a:avLst/>
            </a:prstGeom>
          </p:spPr>
        </p:pic>
      </p:grpSp>
      <p:grpSp>
        <p:nvGrpSpPr>
          <p:cNvPr id="52" name="Group 51">
            <a:extLst>
              <a:ext uri="{FF2B5EF4-FFF2-40B4-BE49-F238E27FC236}">
                <a16:creationId xmlns:a16="http://schemas.microsoft.com/office/drawing/2014/main" id="{4EC09701-7D54-23C5-EE17-469EC77CC48F}"/>
              </a:ext>
              <a:ext uri="{C183D7F6-B498-43B3-948B-1728B52AA6E4}">
                <adec:decorative xmlns:adec="http://schemas.microsoft.com/office/drawing/2017/decorative" val="1"/>
              </a:ext>
            </a:extLst>
          </p:cNvPr>
          <p:cNvGrpSpPr/>
          <p:nvPr/>
        </p:nvGrpSpPr>
        <p:grpSpPr>
          <a:xfrm>
            <a:off x="5027366" y="1463713"/>
            <a:ext cx="2153223" cy="2221428"/>
            <a:chOff x="5027366" y="1463713"/>
            <a:chExt cx="2153223" cy="2221428"/>
          </a:xfrm>
        </p:grpSpPr>
        <p:sp>
          <p:nvSpPr>
            <p:cNvPr id="69" name="Rounded Rectangle 1">
              <a:extLst>
                <a:ext uri="{FF2B5EF4-FFF2-40B4-BE49-F238E27FC236}">
                  <a16:creationId xmlns:a16="http://schemas.microsoft.com/office/drawing/2014/main" id="{A16D7BC9-CC42-6637-0619-9FC39BBBA2E5}"/>
                </a:ext>
                <a:ext uri="{C183D7F6-B498-43B3-948B-1728B52AA6E4}">
                  <adec:decorative xmlns:adec="http://schemas.microsoft.com/office/drawing/2017/decorative" val="1"/>
                </a:ext>
              </a:extLst>
            </p:cNvPr>
            <p:cNvSpPr/>
            <p:nvPr/>
          </p:nvSpPr>
          <p:spPr bwMode="auto">
            <a:xfrm>
              <a:off x="5027366"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70" name="TextBox 49">
              <a:extLst>
                <a:ext uri="{FF2B5EF4-FFF2-40B4-BE49-F238E27FC236}">
                  <a16:creationId xmlns:a16="http://schemas.microsoft.com/office/drawing/2014/main" id="{7AFBB748-579B-3C99-1D2B-06F6827E18F7}"/>
                </a:ext>
              </a:extLst>
            </p:cNvPr>
            <p:cNvSpPr txBox="1"/>
            <p:nvPr/>
          </p:nvSpPr>
          <p:spPr>
            <a:xfrm>
              <a:off x="5148286" y="1957766"/>
              <a:ext cx="18143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Draft email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personalize the tone and length.</a:t>
              </a:r>
            </a:p>
          </p:txBody>
        </p:sp>
        <p:sp>
          <p:nvSpPr>
            <p:cNvPr id="71" name="TextBox 3">
              <a:extLst>
                <a:ext uri="{FF2B5EF4-FFF2-40B4-BE49-F238E27FC236}">
                  <a16:creationId xmlns:a16="http://schemas.microsoft.com/office/drawing/2014/main" id="{2ADAF7D3-1361-516B-4C57-0716A04B1728}"/>
                </a:ext>
              </a:extLst>
            </p:cNvPr>
            <p:cNvSpPr txBox="1"/>
            <p:nvPr/>
          </p:nvSpPr>
          <p:spPr>
            <a:xfrm>
              <a:off x="6789135"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3</a:t>
              </a:r>
            </a:p>
          </p:txBody>
        </p:sp>
        <p:sp>
          <p:nvSpPr>
            <p:cNvPr id="72" name="TextBox 41">
              <a:extLst>
                <a:ext uri="{FF2B5EF4-FFF2-40B4-BE49-F238E27FC236}">
                  <a16:creationId xmlns:a16="http://schemas.microsoft.com/office/drawing/2014/main" id="{B733B91A-E5FE-30D7-D4AF-32F7151B95BB}"/>
                </a:ext>
              </a:extLst>
            </p:cNvPr>
            <p:cNvSpPr txBox="1"/>
            <p:nvPr/>
          </p:nvSpPr>
          <p:spPr>
            <a:xfrm>
              <a:off x="5338447" y="2983690"/>
              <a:ext cx="1549719"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to [name] that informs them that Project X is delayed two weeks. Make it short and casual in tone.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73" name="Graphic 42">
              <a:extLst>
                <a:ext uri="{FF2B5EF4-FFF2-40B4-BE49-F238E27FC236}">
                  <a16:creationId xmlns:a16="http://schemas.microsoft.com/office/drawing/2014/main" id="{17E96F4E-BD69-280D-2CB5-60538CD190B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3013311"/>
              <a:ext cx="163426" cy="163426"/>
            </a:xfrm>
            <a:prstGeom prst="rect">
              <a:avLst/>
            </a:prstGeom>
          </p:spPr>
        </p:pic>
        <p:pic>
          <p:nvPicPr>
            <p:cNvPr id="74" name="Picture 73" descr="A blue square with a letter o&#10;&#10;Description automatically generated">
              <a:extLst>
                <a:ext uri="{FF2B5EF4-FFF2-40B4-BE49-F238E27FC236}">
                  <a16:creationId xmlns:a16="http://schemas.microsoft.com/office/drawing/2014/main" id="{C0780738-3B05-1363-6CA6-4DEA4D8AAF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116" y="1619990"/>
              <a:ext cx="301524" cy="280446"/>
            </a:xfrm>
            <a:prstGeom prst="rect">
              <a:avLst/>
            </a:prstGeom>
          </p:spPr>
        </p:pic>
      </p:grpSp>
      <p:grpSp>
        <p:nvGrpSpPr>
          <p:cNvPr id="53" name="Group 52">
            <a:extLst>
              <a:ext uri="{FF2B5EF4-FFF2-40B4-BE49-F238E27FC236}">
                <a16:creationId xmlns:a16="http://schemas.microsoft.com/office/drawing/2014/main" id="{73B59520-EF5F-C37E-4313-0620F4FA27A4}"/>
              </a:ext>
            </a:extLst>
          </p:cNvPr>
          <p:cNvGrpSpPr/>
          <p:nvPr/>
        </p:nvGrpSpPr>
        <p:grpSpPr>
          <a:xfrm>
            <a:off x="7288413" y="3809424"/>
            <a:ext cx="2153223" cy="2221428"/>
            <a:chOff x="7288413" y="3809424"/>
            <a:chExt cx="2153223" cy="2221428"/>
          </a:xfrm>
        </p:grpSpPr>
        <p:sp>
          <p:nvSpPr>
            <p:cNvPr id="63" name="Rounded Rectangle 1">
              <a:extLst>
                <a:ext uri="{FF2B5EF4-FFF2-40B4-BE49-F238E27FC236}">
                  <a16:creationId xmlns:a16="http://schemas.microsoft.com/office/drawing/2014/main" id="{A6C2A085-1AC7-F7A7-E478-F9DA2B990470}"/>
                </a:ext>
                <a:ext uri="{C183D7F6-B498-43B3-948B-1728B52AA6E4}">
                  <adec:decorative xmlns:adec="http://schemas.microsoft.com/office/drawing/2017/decorative" val="1"/>
                </a:ext>
              </a:extLst>
            </p:cNvPr>
            <p:cNvSpPr/>
            <p:nvPr/>
          </p:nvSpPr>
          <p:spPr bwMode="auto">
            <a:xfrm>
              <a:off x="7288413"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64" name="TextBox 73">
              <a:extLst>
                <a:ext uri="{FF2B5EF4-FFF2-40B4-BE49-F238E27FC236}">
                  <a16:creationId xmlns:a16="http://schemas.microsoft.com/office/drawing/2014/main" id="{DC7859A8-E639-AE86-5C20-CD525CE847A3}"/>
                </a:ext>
              </a:extLst>
            </p:cNvPr>
            <p:cNvSpPr txBox="1"/>
            <p:nvPr/>
          </p:nvSpPr>
          <p:spPr>
            <a:xfrm>
              <a:off x="7409333" y="4303478"/>
              <a:ext cx="17426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How do I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a:t>
              </a:r>
              <a:r>
                <a:rPr lang="en-US" sz="1000" noProof="0"/>
                <a:t>let Copilot help you build or fix formulas in Excel</a:t>
              </a:r>
              <a:r>
                <a:rPr lang="en-US" sz="1000" noProof="0">
                  <a:solidFill>
                    <a:prstClr val="black"/>
                  </a:solidFill>
                  <a:latin typeface="Segoe UI"/>
                </a:rPr>
                <a:t>.</a:t>
              </a:r>
            </a:p>
          </p:txBody>
        </p:sp>
        <p:sp>
          <p:nvSpPr>
            <p:cNvPr id="65" name="TextBox 10">
              <a:extLst>
                <a:ext uri="{FF2B5EF4-FFF2-40B4-BE49-F238E27FC236}">
                  <a16:creationId xmlns:a16="http://schemas.microsoft.com/office/drawing/2014/main" id="{C679F92A-A63B-8C92-5DE1-5CFA4E885555}"/>
                </a:ext>
              </a:extLst>
            </p:cNvPr>
            <p:cNvSpPr txBox="1"/>
            <p:nvPr/>
          </p:nvSpPr>
          <p:spPr>
            <a:xfrm>
              <a:off x="9050182"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9</a:t>
              </a:r>
            </a:p>
          </p:txBody>
        </p:sp>
        <p:sp>
          <p:nvSpPr>
            <p:cNvPr id="66" name="TextBox 64">
              <a:extLst>
                <a:ext uri="{FF2B5EF4-FFF2-40B4-BE49-F238E27FC236}">
                  <a16:creationId xmlns:a16="http://schemas.microsoft.com/office/drawing/2014/main" id="{64255297-57D1-7547-0902-3084582632E3}"/>
                </a:ext>
              </a:extLst>
            </p:cNvPr>
            <p:cNvSpPr txBox="1"/>
            <p:nvPr/>
          </p:nvSpPr>
          <p:spPr>
            <a:xfrm>
              <a:off x="7602299" y="5531704"/>
              <a:ext cx="1549719"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800" noProof="0"/>
                <a:t>How do I sum values that are greater than 0?</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7" name="Graphic 66">
              <a:extLst>
                <a:ext uri="{FF2B5EF4-FFF2-40B4-BE49-F238E27FC236}">
                  <a16:creationId xmlns:a16="http://schemas.microsoft.com/office/drawing/2014/main" id="{0FA4F0F9-65F6-3F0A-9FC6-62BD9D138C5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5561325"/>
              <a:ext cx="163426" cy="163426"/>
            </a:xfrm>
            <a:prstGeom prst="rect">
              <a:avLst/>
            </a:prstGeom>
          </p:spPr>
        </p:pic>
      </p:grpSp>
      <p:sp>
        <p:nvSpPr>
          <p:cNvPr id="54" name="TextBox 108">
            <a:extLst>
              <a:ext uri="{FF2B5EF4-FFF2-40B4-BE49-F238E27FC236}">
                <a16:creationId xmlns:a16="http://schemas.microsoft.com/office/drawing/2014/main" id="{C507FB5A-E697-FD95-BEA0-4F363564A701}"/>
              </a:ext>
            </a:extLst>
          </p:cNvPr>
          <p:cNvSpPr txBox="1"/>
          <p:nvPr/>
        </p:nvSpPr>
        <p:spPr>
          <a:xfrm>
            <a:off x="2148800" y="6254847"/>
            <a:ext cx="7894400" cy="36689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US" sz="1800" b="1" kern="100" noProof="0">
                <a:effectLst/>
                <a:latin typeface="Segoe UI Semibold" panose="020B0502040204020203" pitchFamily="34" charset="0"/>
                <a:ea typeface="Aptos" panose="020B0004020202020204" pitchFamily="34" charset="0"/>
                <a:cs typeface="Segoe UI Semibold" panose="020B0502040204020203" pitchFamily="34" charset="0"/>
              </a:rPr>
              <a:t> For more prompts, visit Copilot Lab at: </a:t>
            </a:r>
            <a:r>
              <a:rPr lang="en-US" sz="1800" b="1" kern="100" noProof="0">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hlinkClick r:id="rId7"/>
              </a:rPr>
              <a:t>aka.ms/</a:t>
            </a:r>
            <a:r>
              <a:rPr lang="en-US" sz="1800" b="1" kern="100" noProof="0" err="1">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hlinkClick r:id="rId7"/>
              </a:rPr>
              <a:t>promtps</a:t>
            </a:r>
            <a:endParaRPr lang="en-US" sz="1800" b="1" kern="100" noProof="0">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endParaRPr>
          </a:p>
        </p:txBody>
      </p:sp>
      <p:grpSp>
        <p:nvGrpSpPr>
          <p:cNvPr id="55" name="Group 54">
            <a:extLst>
              <a:ext uri="{FF2B5EF4-FFF2-40B4-BE49-F238E27FC236}">
                <a16:creationId xmlns:a16="http://schemas.microsoft.com/office/drawing/2014/main" id="{B1D9F39A-05D8-1E30-151B-79CD4E0A8BCF}"/>
              </a:ext>
              <a:ext uri="{C183D7F6-B498-43B3-948B-1728B52AA6E4}">
                <adec:decorative xmlns:adec="http://schemas.microsoft.com/office/drawing/2017/decorative" val="1"/>
              </a:ext>
            </a:extLst>
          </p:cNvPr>
          <p:cNvGrpSpPr/>
          <p:nvPr/>
        </p:nvGrpSpPr>
        <p:grpSpPr>
          <a:xfrm>
            <a:off x="2766319" y="3809424"/>
            <a:ext cx="2153223" cy="2221428"/>
            <a:chOff x="2766319" y="3809424"/>
            <a:chExt cx="2153223" cy="2221428"/>
          </a:xfrm>
        </p:grpSpPr>
        <p:grpSp>
          <p:nvGrpSpPr>
            <p:cNvPr id="56" name="Group 55">
              <a:extLst>
                <a:ext uri="{FF2B5EF4-FFF2-40B4-BE49-F238E27FC236}">
                  <a16:creationId xmlns:a16="http://schemas.microsoft.com/office/drawing/2014/main" id="{9F0FAEB7-F0E8-2EA7-416F-5503AA31B3C1}"/>
                </a:ext>
              </a:extLst>
            </p:cNvPr>
            <p:cNvGrpSpPr/>
            <p:nvPr/>
          </p:nvGrpSpPr>
          <p:grpSpPr>
            <a:xfrm>
              <a:off x="2766319" y="3809424"/>
              <a:ext cx="2153223" cy="2221428"/>
              <a:chOff x="2766319" y="3809424"/>
              <a:chExt cx="2153223" cy="2221428"/>
            </a:xfrm>
          </p:grpSpPr>
          <p:sp>
            <p:nvSpPr>
              <p:cNvPr id="58" name="Rounded Rectangle 1">
                <a:extLst>
                  <a:ext uri="{FF2B5EF4-FFF2-40B4-BE49-F238E27FC236}">
                    <a16:creationId xmlns:a16="http://schemas.microsoft.com/office/drawing/2014/main" id="{677A3F3F-3968-D627-AF99-67456FE7BF9F}"/>
                  </a:ext>
                  <a:ext uri="{C183D7F6-B498-43B3-948B-1728B52AA6E4}">
                    <adec:decorative xmlns:adec="http://schemas.microsoft.com/office/drawing/2017/decorative" val="1"/>
                  </a:ext>
                </a:extLst>
              </p:cNvPr>
              <p:cNvSpPr/>
              <p:nvPr/>
            </p:nvSpPr>
            <p:spPr bwMode="auto">
              <a:xfrm>
                <a:off x="2766319"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59" name="TextBox 65">
                <a:extLst>
                  <a:ext uri="{FF2B5EF4-FFF2-40B4-BE49-F238E27FC236}">
                    <a16:creationId xmlns:a16="http://schemas.microsoft.com/office/drawing/2014/main" id="{3B34582A-3E0F-43B3-D808-D1A043F9CF77}"/>
                  </a:ext>
                </a:extLst>
              </p:cNvPr>
              <p:cNvSpPr txBox="1"/>
              <p:nvPr/>
            </p:nvSpPr>
            <p:spPr>
              <a:xfrm>
                <a:off x="2887238" y="4303478"/>
                <a:ext cx="1972597"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Help me write …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jumpstart creativity and write and edit like a pro by getting a first draft in seconds.</a:t>
                </a:r>
              </a:p>
            </p:txBody>
          </p:sp>
          <p:sp>
            <p:nvSpPr>
              <p:cNvPr id="60" name="TextBox 8">
                <a:extLst>
                  <a:ext uri="{FF2B5EF4-FFF2-40B4-BE49-F238E27FC236}">
                    <a16:creationId xmlns:a16="http://schemas.microsoft.com/office/drawing/2014/main" id="{AA0E9C18-63E2-F1DA-4A62-D99F2643D73B}"/>
                  </a:ext>
                </a:extLst>
              </p:cNvPr>
              <p:cNvSpPr txBox="1"/>
              <p:nvPr/>
            </p:nvSpPr>
            <p:spPr>
              <a:xfrm>
                <a:off x="4528088"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7</a:t>
                </a:r>
              </a:p>
            </p:txBody>
          </p:sp>
          <p:sp>
            <p:nvSpPr>
              <p:cNvPr id="61" name="TextBox 56">
                <a:extLst>
                  <a:ext uri="{FF2B5EF4-FFF2-40B4-BE49-F238E27FC236}">
                    <a16:creationId xmlns:a16="http://schemas.microsoft.com/office/drawing/2014/main" id="{3D2521F0-E585-E507-1023-BDD1C7235CE7}"/>
                  </a:ext>
                </a:extLst>
              </p:cNvPr>
              <p:cNvSpPr txBox="1"/>
              <p:nvPr/>
            </p:nvSpPr>
            <p:spPr>
              <a:xfrm>
                <a:off x="3085792" y="5531704"/>
                <a:ext cx="1149873"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Generate three ways to say [x]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2" name="Graphic 58">
                <a:extLst>
                  <a:ext uri="{FF2B5EF4-FFF2-40B4-BE49-F238E27FC236}">
                    <a16:creationId xmlns:a16="http://schemas.microsoft.com/office/drawing/2014/main" id="{497A663F-407A-B4F4-FCFE-D64D1DDD0BB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5561325"/>
                <a:ext cx="163426" cy="163426"/>
              </a:xfrm>
              <a:prstGeom prst="rect">
                <a:avLst/>
              </a:prstGeom>
            </p:spPr>
          </p:pic>
        </p:grpSp>
        <p:pic>
          <p:nvPicPr>
            <p:cNvPr id="57" name="Picture 56" descr="A blue square with white letter on it&#10;&#10;Description automatically generated">
              <a:extLst>
                <a:ext uri="{FF2B5EF4-FFF2-40B4-BE49-F238E27FC236}">
                  <a16:creationId xmlns:a16="http://schemas.microsoft.com/office/drawing/2014/main" id="{33884DBE-C957-747C-63D1-637816C93E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60920" y="3990160"/>
              <a:ext cx="301525" cy="280584"/>
            </a:xfrm>
            <a:prstGeom prst="rect">
              <a:avLst/>
            </a:prstGeom>
          </p:spPr>
        </p:pic>
      </p:grpSp>
      <p:pic>
        <p:nvPicPr>
          <p:cNvPr id="5" name="Picture 4">
            <a:extLst>
              <a:ext uri="{FF2B5EF4-FFF2-40B4-BE49-F238E27FC236}">
                <a16:creationId xmlns:a16="http://schemas.microsoft.com/office/drawing/2014/main" id="{D8DEECC6-4FF2-3A0A-5D12-5ED7B403631C}"/>
              </a:ext>
            </a:extLst>
          </p:cNvPr>
          <p:cNvPicPr>
            <a:picLocks noChangeAspect="1"/>
          </p:cNvPicPr>
          <p:nvPr/>
        </p:nvPicPr>
        <p:blipFill>
          <a:blip r:embed="rId9" cstate="screen">
            <a:extLst>
              <a:ext uri="{28A0092B-C50C-407E-A947-70E740481C1C}">
                <a14:useLocalDpi xmlns:a14="http://schemas.microsoft.com/office/drawing/2010/main"/>
              </a:ext>
            </a:extLst>
          </a:blip>
          <a:srcRect l="16065" t="16861" r="12585" b="22031"/>
          <a:stretch/>
        </p:blipFill>
        <p:spPr>
          <a:xfrm>
            <a:off x="7455514" y="3966800"/>
            <a:ext cx="391454" cy="335268"/>
          </a:xfrm>
          <a:prstGeom prst="ellipse">
            <a:avLst/>
          </a:prstGeom>
          <a:solidFill>
            <a:schemeClr val="bg1"/>
          </a:solidFill>
        </p:spPr>
      </p:pic>
    </p:spTree>
    <p:extLst>
      <p:ext uri="{BB962C8B-B14F-4D97-AF65-F5344CB8AC3E}">
        <p14:creationId xmlns:p14="http://schemas.microsoft.com/office/powerpoint/2010/main" val="272126198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a:extLst>
              <a:ext uri="{FF2B5EF4-FFF2-40B4-BE49-F238E27FC236}">
                <a16:creationId xmlns:a16="http://schemas.microsoft.com/office/drawing/2014/main" id="{98BFE39B-1528-621E-FB62-476136D03ABB}"/>
              </a:ext>
            </a:extLst>
          </p:cNvPr>
          <p:cNvSpPr>
            <a:spLocks noGrp="1"/>
          </p:cNvSpPr>
          <p:nvPr>
            <p:ph type="title"/>
          </p:nvPr>
        </p:nvSpPr>
        <p:spPr/>
        <p:txBody>
          <a:bodyPr>
            <a:noAutofit/>
          </a:bodyPr>
          <a:lstStyle/>
          <a:p>
            <a:r>
              <a:rPr lang="en-US" noProof="0"/>
              <a:t>”Effort” level for each scenario </a:t>
            </a:r>
            <a:br>
              <a:rPr lang="en-US" noProof="0"/>
            </a:br>
            <a:endParaRPr lang="en-US" sz="2000" noProof="0"/>
          </a:p>
        </p:txBody>
      </p:sp>
      <p:sp>
        <p:nvSpPr>
          <p:cNvPr id="3" name="Rectangle: Rounded Corners 34">
            <a:extLst>
              <a:ext uri="{FF2B5EF4-FFF2-40B4-BE49-F238E27FC236}">
                <a16:creationId xmlns:a16="http://schemas.microsoft.com/office/drawing/2014/main" id="{F80C1D04-3704-9FEA-363D-8F25042F93D0}"/>
              </a:ext>
              <a:ext uri="{C183D7F6-B498-43B3-948B-1728B52AA6E4}">
                <adec:decorative xmlns:adec="http://schemas.microsoft.com/office/drawing/2017/decorative" val="1"/>
              </a:ext>
            </a:extLst>
          </p:cNvPr>
          <p:cNvSpPr/>
          <p:nvPr/>
        </p:nvSpPr>
        <p:spPr bwMode="auto">
          <a:xfrm>
            <a:off x="1879041" y="1842801"/>
            <a:ext cx="8410471" cy="4168324"/>
          </a:xfrm>
          <a:custGeom>
            <a:avLst/>
            <a:gdLst>
              <a:gd name="connsiteX0" fmla="*/ 0 w 4508748"/>
              <a:gd name="connsiteY0" fmla="*/ 58322 h 1647518"/>
              <a:gd name="connsiteX1" fmla="*/ 58322 w 4508748"/>
              <a:gd name="connsiteY1" fmla="*/ 0 h 1647518"/>
              <a:gd name="connsiteX2" fmla="*/ 4450426 w 4508748"/>
              <a:gd name="connsiteY2" fmla="*/ 0 h 1647518"/>
              <a:gd name="connsiteX3" fmla="*/ 4508748 w 4508748"/>
              <a:gd name="connsiteY3" fmla="*/ 58322 h 1647518"/>
              <a:gd name="connsiteX4" fmla="*/ 4508748 w 4508748"/>
              <a:gd name="connsiteY4" fmla="*/ 1589196 h 1647518"/>
              <a:gd name="connsiteX5" fmla="*/ 4450426 w 4508748"/>
              <a:gd name="connsiteY5" fmla="*/ 1647518 h 1647518"/>
              <a:gd name="connsiteX6" fmla="*/ 58322 w 4508748"/>
              <a:gd name="connsiteY6" fmla="*/ 1647518 h 1647518"/>
              <a:gd name="connsiteX7" fmla="*/ 0 w 4508748"/>
              <a:gd name="connsiteY7" fmla="*/ 1589196 h 1647518"/>
              <a:gd name="connsiteX8" fmla="*/ 0 w 4508748"/>
              <a:gd name="connsiteY8" fmla="*/ 58322 h 1647518"/>
              <a:gd name="connsiteX0" fmla="*/ 0 w 4508748"/>
              <a:gd name="connsiteY0" fmla="*/ 58666 h 1647862"/>
              <a:gd name="connsiteX1" fmla="*/ 58322 w 4508748"/>
              <a:gd name="connsiteY1" fmla="*/ 344 h 1647862"/>
              <a:gd name="connsiteX2" fmla="*/ 1333055 w 4508748"/>
              <a:gd name="connsiteY2" fmla="*/ 0 h 1647862"/>
              <a:gd name="connsiteX3" fmla="*/ 4450426 w 4508748"/>
              <a:gd name="connsiteY3" fmla="*/ 344 h 1647862"/>
              <a:gd name="connsiteX4" fmla="*/ 4508748 w 4508748"/>
              <a:gd name="connsiteY4" fmla="*/ 58666 h 1647862"/>
              <a:gd name="connsiteX5" fmla="*/ 4508748 w 4508748"/>
              <a:gd name="connsiteY5" fmla="*/ 1589540 h 1647862"/>
              <a:gd name="connsiteX6" fmla="*/ 4450426 w 4508748"/>
              <a:gd name="connsiteY6" fmla="*/ 1647862 h 1647862"/>
              <a:gd name="connsiteX7" fmla="*/ 58322 w 4508748"/>
              <a:gd name="connsiteY7" fmla="*/ 1647862 h 1647862"/>
              <a:gd name="connsiteX8" fmla="*/ 0 w 4508748"/>
              <a:gd name="connsiteY8" fmla="*/ 1589540 h 1647862"/>
              <a:gd name="connsiteX9" fmla="*/ 0 w 4508748"/>
              <a:gd name="connsiteY9" fmla="*/ 58666 h 1647862"/>
              <a:gd name="connsiteX0" fmla="*/ 0 w 4508748"/>
              <a:gd name="connsiteY0" fmla="*/ 60254 h 1649450"/>
              <a:gd name="connsiteX1" fmla="*/ 58322 w 4508748"/>
              <a:gd name="connsiteY1" fmla="*/ 1932 h 1649450"/>
              <a:gd name="connsiteX2" fmla="*/ 1333055 w 4508748"/>
              <a:gd name="connsiteY2" fmla="*/ 1588 h 1649450"/>
              <a:gd name="connsiteX3" fmla="*/ 3172967 w 4508748"/>
              <a:gd name="connsiteY3" fmla="*/ 0 h 1649450"/>
              <a:gd name="connsiteX4" fmla="*/ 4450426 w 4508748"/>
              <a:gd name="connsiteY4" fmla="*/ 1932 h 1649450"/>
              <a:gd name="connsiteX5" fmla="*/ 4508748 w 4508748"/>
              <a:gd name="connsiteY5" fmla="*/ 60254 h 1649450"/>
              <a:gd name="connsiteX6" fmla="*/ 4508748 w 4508748"/>
              <a:gd name="connsiteY6" fmla="*/ 1591128 h 1649450"/>
              <a:gd name="connsiteX7" fmla="*/ 4450426 w 4508748"/>
              <a:gd name="connsiteY7" fmla="*/ 1649450 h 1649450"/>
              <a:gd name="connsiteX8" fmla="*/ 58322 w 4508748"/>
              <a:gd name="connsiteY8" fmla="*/ 1649450 h 1649450"/>
              <a:gd name="connsiteX9" fmla="*/ 0 w 4508748"/>
              <a:gd name="connsiteY9" fmla="*/ 1591128 h 1649450"/>
              <a:gd name="connsiteX10" fmla="*/ 0 w 4508748"/>
              <a:gd name="connsiteY10" fmla="*/ 60254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424495 w 4508748"/>
              <a:gd name="connsiteY9" fmla="*/ 93028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399095 w 4508748"/>
              <a:gd name="connsiteY9" fmla="*/ 2541 h 1649450"/>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335595 w 4508748"/>
              <a:gd name="connsiteY9" fmla="*/ 0 h 1650084"/>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29251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874035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8748" h="1650084">
                <a:moveTo>
                  <a:pt x="2874035" y="634"/>
                </a:moveTo>
                <a:lnTo>
                  <a:pt x="4450426" y="2566"/>
                </a:lnTo>
                <a:cubicBezTo>
                  <a:pt x="4482636" y="2566"/>
                  <a:pt x="4508748" y="28678"/>
                  <a:pt x="4508748" y="60888"/>
                </a:cubicBezTo>
                <a:lnTo>
                  <a:pt x="4508748" y="1591762"/>
                </a:lnTo>
                <a:cubicBezTo>
                  <a:pt x="4508748" y="1623972"/>
                  <a:pt x="4482636" y="1650084"/>
                  <a:pt x="4450426" y="1650084"/>
                </a:cubicBezTo>
                <a:lnTo>
                  <a:pt x="58322" y="1650084"/>
                </a:lnTo>
                <a:cubicBezTo>
                  <a:pt x="26112" y="1650084"/>
                  <a:pt x="0" y="1623972"/>
                  <a:pt x="0" y="1591762"/>
                </a:cubicBezTo>
                <a:lnTo>
                  <a:pt x="0" y="60888"/>
                </a:lnTo>
                <a:cubicBezTo>
                  <a:pt x="0" y="28678"/>
                  <a:pt x="26112" y="2566"/>
                  <a:pt x="58322" y="2566"/>
                </a:cubicBezTo>
                <a:lnTo>
                  <a:pt x="1609776" y="0"/>
                </a:lnTo>
              </a:path>
            </a:pathLst>
          </a:custGeom>
          <a:solidFill>
            <a:schemeClr val="bg1"/>
          </a:solidFill>
          <a:ln w="9525" cap="flat" cmpd="sng" algn="ctr">
            <a:gradFill flip="none" rotWithShape="1">
              <a:gsLst>
                <a:gs pos="15000">
                  <a:srgbClr val="1264B1"/>
                </a:gs>
                <a:gs pos="100000">
                  <a:srgbClr val="944DCF"/>
                </a:gs>
              </a:gsLst>
              <a:lin ang="0" scaled="1"/>
              <a:tileRect/>
            </a:grad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3A4953"/>
              </a:solidFill>
              <a:effectLst/>
              <a:uLnTx/>
              <a:uFillTx/>
              <a:latin typeface="Segoe UI"/>
              <a:ea typeface="Segoe UI" pitchFamily="34" charset="0"/>
              <a:cs typeface="Segoe UI" pitchFamily="34" charset="0"/>
            </a:endParaRPr>
          </a:p>
        </p:txBody>
      </p:sp>
      <p:pic>
        <p:nvPicPr>
          <p:cNvPr id="10" name="Picture 9">
            <a:extLst>
              <a:ext uri="{FF2B5EF4-FFF2-40B4-BE49-F238E27FC236}">
                <a16:creationId xmlns:a16="http://schemas.microsoft.com/office/drawing/2014/main" id="{7D86F053-A9CF-1DAE-4AE2-E851005062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80913" y="229526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grpSp>
        <p:nvGrpSpPr>
          <p:cNvPr id="11" name="Group 10">
            <a:extLst>
              <a:ext uri="{FF2B5EF4-FFF2-40B4-BE49-F238E27FC236}">
                <a16:creationId xmlns:a16="http://schemas.microsoft.com/office/drawing/2014/main" id="{0080B77E-F273-5C44-258C-E7DD7A7704F9}"/>
              </a:ext>
            </a:extLst>
          </p:cNvPr>
          <p:cNvGrpSpPr/>
          <p:nvPr/>
        </p:nvGrpSpPr>
        <p:grpSpPr>
          <a:xfrm>
            <a:off x="5701753" y="3091377"/>
            <a:ext cx="744537" cy="744536"/>
            <a:chOff x="5553520" y="1717263"/>
            <a:chExt cx="640110" cy="640108"/>
          </a:xfrm>
        </p:grpSpPr>
        <p:sp>
          <p:nvSpPr>
            <p:cNvPr id="12" name="Oval 11">
              <a:extLst>
                <a:ext uri="{FF2B5EF4-FFF2-40B4-BE49-F238E27FC236}">
                  <a16:creationId xmlns:a16="http://schemas.microsoft.com/office/drawing/2014/main" id="{EA16DA85-030D-A3A6-F34A-BEC4C124C383}"/>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3" name="Oval 1091_1">
              <a:extLst>
                <a:ext uri="{FF2B5EF4-FFF2-40B4-BE49-F238E27FC236}">
                  <a16:creationId xmlns:a16="http://schemas.microsoft.com/office/drawing/2014/main" id="{25C226EA-FAD9-7023-9921-2C9EF8DC60F2}"/>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14" name="Rectangle 13">
            <a:extLst>
              <a:ext uri="{FF2B5EF4-FFF2-40B4-BE49-F238E27FC236}">
                <a16:creationId xmlns:a16="http://schemas.microsoft.com/office/drawing/2014/main" id="{E56782E7-AAE2-7A77-5B10-08DC175ECF5C}"/>
              </a:ext>
            </a:extLst>
          </p:cNvPr>
          <p:cNvSpPr/>
          <p:nvPr/>
        </p:nvSpPr>
        <p:spPr bwMode="auto">
          <a:xfrm>
            <a:off x="4811114" y="2508605"/>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Buy</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pic>
        <p:nvPicPr>
          <p:cNvPr id="15" name="!Copilot">
            <a:extLst>
              <a:ext uri="{FF2B5EF4-FFF2-40B4-BE49-F238E27FC236}">
                <a16:creationId xmlns:a16="http://schemas.microsoft.com/office/drawing/2014/main" id="{638B6E89-74D7-F9F8-E909-F1E0DDC9C74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68464" y="1518339"/>
            <a:ext cx="636771" cy="636770"/>
          </a:xfrm>
          <a:prstGeom prst="rect">
            <a:avLst/>
          </a:prstGeom>
          <a:noFill/>
          <a:ln>
            <a:noFill/>
            <a:headEnd type="none" w="med" len="med"/>
            <a:tailEnd type="none" w="med" len="med"/>
          </a:ln>
          <a:effectLst>
            <a:outerShdw blurRad="50800" dist="38100" dir="2700000" sx="103000" sy="103000" algn="tl" rotWithShape="0">
              <a:prstClr val="black">
                <a:alpha val="40000"/>
              </a:prstClr>
            </a:outerShdw>
          </a:effectLst>
        </p:spPr>
      </p:pic>
      <p:sp>
        <p:nvSpPr>
          <p:cNvPr id="21" name="Rectangle 20">
            <a:extLst>
              <a:ext uri="{FF2B5EF4-FFF2-40B4-BE49-F238E27FC236}">
                <a16:creationId xmlns:a16="http://schemas.microsoft.com/office/drawing/2014/main" id="{6C8AF7A2-94ED-5EE9-0E85-66B6413660F9}"/>
              </a:ext>
            </a:extLst>
          </p:cNvPr>
          <p:cNvSpPr/>
          <p:nvPr/>
        </p:nvSpPr>
        <p:spPr bwMode="auto">
          <a:xfrm>
            <a:off x="4725368" y="4554992"/>
            <a:ext cx="2464939"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indent="-171450" defTabSz="932472" fontAlgn="base">
              <a:spcBef>
                <a:spcPct val="0"/>
              </a:spcBef>
              <a:spcAft>
                <a:spcPct val="0"/>
              </a:spcAft>
              <a:buFont typeface="Arial" panose="020B0604020202020204" pitchFamily="34" charset="0"/>
              <a:buChar char="•"/>
              <a:defRPr/>
            </a:pPr>
            <a:r>
              <a:rPr lang="en-US" sz="1100" noProof="0">
                <a:solidFill>
                  <a:srgbClr val="000000"/>
                </a:solidFill>
              </a:rPr>
              <a:t>Microsoft 365 Copilot</a:t>
            </a:r>
          </a:p>
          <a:p>
            <a:pPr marL="171450" indent="-171450" defTabSz="932472" fontAlgn="base">
              <a:spcBef>
                <a:spcPct val="0"/>
              </a:spcBef>
              <a:spcAft>
                <a:spcPct val="0"/>
              </a:spcAft>
              <a:buFont typeface="Arial" panose="020B0604020202020204" pitchFamily="34" charset="0"/>
              <a:buChar char="•"/>
              <a:defRPr/>
            </a:pPr>
            <a:r>
              <a:rPr lang="en-US" sz="1100" noProof="0">
                <a:solidFill>
                  <a:srgbClr val="000000"/>
                </a:solidFill>
              </a:rPr>
              <a:t>Security Copilot</a:t>
            </a:r>
          </a:p>
        </p:txBody>
      </p:sp>
      <p:sp>
        <p:nvSpPr>
          <p:cNvPr id="23" name="TextBox 22">
            <a:extLst>
              <a:ext uri="{FF2B5EF4-FFF2-40B4-BE49-F238E27FC236}">
                <a16:creationId xmlns:a16="http://schemas.microsoft.com/office/drawing/2014/main" id="{CF00C3D3-B1E4-C188-849F-54568FD4C06A}"/>
              </a:ext>
            </a:extLst>
          </p:cNvPr>
          <p:cNvSpPr txBox="1"/>
          <p:nvPr/>
        </p:nvSpPr>
        <p:spPr>
          <a:xfrm>
            <a:off x="4714068" y="4197574"/>
            <a:ext cx="247623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Unlock productivity out of the box</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26" name="TextBox 25">
            <a:extLst>
              <a:ext uri="{FF2B5EF4-FFF2-40B4-BE49-F238E27FC236}">
                <a16:creationId xmlns:a16="http://schemas.microsoft.com/office/drawing/2014/main" id="{E1578706-B029-DEF1-C008-D7020D177FC1}"/>
              </a:ext>
            </a:extLst>
          </p:cNvPr>
          <p:cNvSpPr txBox="1"/>
          <p:nvPr/>
        </p:nvSpPr>
        <p:spPr>
          <a:xfrm>
            <a:off x="5860555" y="3258646"/>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2</a:t>
            </a:r>
          </a:p>
        </p:txBody>
      </p:sp>
      <p:pic>
        <p:nvPicPr>
          <p:cNvPr id="28" name="Picture 27">
            <a:extLst>
              <a:ext uri="{FF2B5EF4-FFF2-40B4-BE49-F238E27FC236}">
                <a16:creationId xmlns:a16="http://schemas.microsoft.com/office/drawing/2014/main" id="{C175B5BC-E29B-076E-FA5F-F0F27F6E8C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10695" y="2306333"/>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grpSp>
        <p:nvGrpSpPr>
          <p:cNvPr id="29" name="Group 28">
            <a:extLst>
              <a:ext uri="{FF2B5EF4-FFF2-40B4-BE49-F238E27FC236}">
                <a16:creationId xmlns:a16="http://schemas.microsoft.com/office/drawing/2014/main" id="{BD93BD7B-828A-B5DF-846E-D226201DEC8D}"/>
              </a:ext>
            </a:extLst>
          </p:cNvPr>
          <p:cNvGrpSpPr/>
          <p:nvPr/>
        </p:nvGrpSpPr>
        <p:grpSpPr>
          <a:xfrm>
            <a:off x="8236148" y="3013880"/>
            <a:ext cx="744537" cy="744536"/>
            <a:chOff x="5553520" y="1717263"/>
            <a:chExt cx="640110" cy="640108"/>
          </a:xfrm>
        </p:grpSpPr>
        <p:sp>
          <p:nvSpPr>
            <p:cNvPr id="30" name="Oval 29">
              <a:extLst>
                <a:ext uri="{FF2B5EF4-FFF2-40B4-BE49-F238E27FC236}">
                  <a16:creationId xmlns:a16="http://schemas.microsoft.com/office/drawing/2014/main" id="{3B29053F-F06D-745A-5735-A93B31CF4DFF}"/>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2" name="Oval 1091_1">
              <a:extLst>
                <a:ext uri="{FF2B5EF4-FFF2-40B4-BE49-F238E27FC236}">
                  <a16:creationId xmlns:a16="http://schemas.microsoft.com/office/drawing/2014/main" id="{C203A788-395D-554D-7C14-CA24CAAEF703}"/>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33" name="Rectangle 32">
            <a:extLst>
              <a:ext uri="{FF2B5EF4-FFF2-40B4-BE49-F238E27FC236}">
                <a16:creationId xmlns:a16="http://schemas.microsoft.com/office/drawing/2014/main" id="{75BC062F-832E-722B-BF7D-121DE5649341}"/>
              </a:ext>
            </a:extLst>
          </p:cNvPr>
          <p:cNvSpPr/>
          <p:nvPr/>
        </p:nvSpPr>
        <p:spPr bwMode="auto">
          <a:xfrm>
            <a:off x="7857112" y="2498781"/>
            <a:ext cx="1423604"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Extend</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34" name="Rectangle 33">
            <a:extLst>
              <a:ext uri="{FF2B5EF4-FFF2-40B4-BE49-F238E27FC236}">
                <a16:creationId xmlns:a16="http://schemas.microsoft.com/office/drawing/2014/main" id="{2817A4C0-E0D0-FAD3-FAFB-657E4EBC47D9}"/>
              </a:ext>
            </a:extLst>
          </p:cNvPr>
          <p:cNvSpPr/>
          <p:nvPr/>
        </p:nvSpPr>
        <p:spPr bwMode="auto">
          <a:xfrm>
            <a:off x="7311197" y="4597071"/>
            <a:ext cx="2627388"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indent="-171450">
              <a:buFont typeface="Arial" panose="020B0604020202020204" pitchFamily="34" charset="0"/>
              <a:buChar char="•"/>
              <a:defRPr/>
            </a:pPr>
            <a:r>
              <a:rPr lang="en-US" sz="1100" noProof="0">
                <a:solidFill>
                  <a:srgbClr val="000000"/>
                </a:solidFill>
              </a:rPr>
              <a:t>Role-based Copilot agents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chemeClr val="tx1"/>
                </a:solidFill>
                <a:effectLst/>
                <a:uLnTx/>
                <a:uFillTx/>
                <a:ea typeface="+mn-ea"/>
                <a:cs typeface="+mn-cs"/>
              </a:rPr>
              <a:t>Copilot Studio</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noProof="0">
                <a:solidFill>
                  <a:schemeClr val="tx1"/>
                </a:solidFill>
              </a:rPr>
              <a:t>Azure AI Studio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35" name="TextBox 34">
            <a:extLst>
              <a:ext uri="{FF2B5EF4-FFF2-40B4-BE49-F238E27FC236}">
                <a16:creationId xmlns:a16="http://schemas.microsoft.com/office/drawing/2014/main" id="{C8395AFA-C865-21DF-7A84-4ECE8494F3C4}"/>
              </a:ext>
            </a:extLst>
          </p:cNvPr>
          <p:cNvSpPr txBox="1"/>
          <p:nvPr/>
        </p:nvSpPr>
        <p:spPr>
          <a:xfrm>
            <a:off x="7294273" y="4082878"/>
            <a:ext cx="2475710"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Tailor your data, systems and workflows via Copilot agents</a:t>
            </a:r>
          </a:p>
        </p:txBody>
      </p:sp>
      <p:sp>
        <p:nvSpPr>
          <p:cNvPr id="36" name="TextBox 35">
            <a:extLst>
              <a:ext uri="{FF2B5EF4-FFF2-40B4-BE49-F238E27FC236}">
                <a16:creationId xmlns:a16="http://schemas.microsoft.com/office/drawing/2014/main" id="{74DA14D6-5779-A9FE-105D-339F0D79B923}"/>
              </a:ext>
            </a:extLst>
          </p:cNvPr>
          <p:cNvSpPr txBox="1"/>
          <p:nvPr/>
        </p:nvSpPr>
        <p:spPr>
          <a:xfrm>
            <a:off x="8392878" y="3203879"/>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3</a:t>
            </a:r>
          </a:p>
        </p:txBody>
      </p:sp>
      <p:sp>
        <p:nvSpPr>
          <p:cNvPr id="38" name="Arc 37">
            <a:extLst>
              <a:ext uri="{FF2B5EF4-FFF2-40B4-BE49-F238E27FC236}">
                <a16:creationId xmlns:a16="http://schemas.microsoft.com/office/drawing/2014/main" id="{07FDE929-50EA-B875-BDB6-38130A48A1BA}"/>
              </a:ext>
              <a:ext uri="{C183D7F6-B498-43B3-948B-1728B52AA6E4}">
                <adec:decorative xmlns:adec="http://schemas.microsoft.com/office/drawing/2017/decorative" val="1"/>
              </a:ext>
            </a:extLst>
          </p:cNvPr>
          <p:cNvSpPr/>
          <p:nvPr/>
        </p:nvSpPr>
        <p:spPr>
          <a:xfrm rot="4256932">
            <a:off x="5738513" y="3134456"/>
            <a:ext cx="740664" cy="683948"/>
          </a:xfrm>
          <a:prstGeom prst="arc">
            <a:avLst>
              <a:gd name="adj1" fmla="val 13985583"/>
              <a:gd name="adj2" fmla="val 21476276"/>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66" name="Oval 65">
            <a:extLst>
              <a:ext uri="{FF2B5EF4-FFF2-40B4-BE49-F238E27FC236}">
                <a16:creationId xmlns:a16="http://schemas.microsoft.com/office/drawing/2014/main" id="{3B92D806-4233-2EAB-C6A1-F9E0DEB92A41}"/>
              </a:ext>
              <a:ext uri="{C183D7F6-B498-43B3-948B-1728B52AA6E4}">
                <adec:decorative xmlns:adec="http://schemas.microsoft.com/office/drawing/2017/decorative" val="1"/>
              </a:ext>
            </a:extLst>
          </p:cNvPr>
          <p:cNvSpPr/>
          <p:nvPr/>
        </p:nvSpPr>
        <p:spPr>
          <a:xfrm>
            <a:off x="8240478" y="3098975"/>
            <a:ext cx="731520" cy="731520"/>
          </a:xfrm>
          <a:prstGeom prst="ellipse">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67" name="Picture 66">
            <a:extLst>
              <a:ext uri="{FF2B5EF4-FFF2-40B4-BE49-F238E27FC236}">
                <a16:creationId xmlns:a16="http://schemas.microsoft.com/office/drawing/2014/main" id="{B571EBC8-A462-D319-C57C-12F5E7CAC6C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30909" y="231125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68" name="Rectangle 67">
            <a:extLst>
              <a:ext uri="{FF2B5EF4-FFF2-40B4-BE49-F238E27FC236}">
                <a16:creationId xmlns:a16="http://schemas.microsoft.com/office/drawing/2014/main" id="{E0F5EFAE-776F-44E9-5CDE-128AF8C9EDE8}"/>
              </a:ext>
            </a:extLst>
          </p:cNvPr>
          <p:cNvSpPr/>
          <p:nvPr/>
        </p:nvSpPr>
        <p:spPr bwMode="auto">
          <a:xfrm>
            <a:off x="2203638" y="2569969"/>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Start</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69" name="Rectangle 68">
            <a:extLst>
              <a:ext uri="{FF2B5EF4-FFF2-40B4-BE49-F238E27FC236}">
                <a16:creationId xmlns:a16="http://schemas.microsoft.com/office/drawing/2014/main" id="{0D21CDE8-32BC-BAD9-85ED-3A5A224F82B0}"/>
              </a:ext>
            </a:extLst>
          </p:cNvPr>
          <p:cNvSpPr/>
          <p:nvPr/>
        </p:nvSpPr>
        <p:spPr bwMode="auto">
          <a:xfrm>
            <a:off x="2226441" y="4566104"/>
            <a:ext cx="2398972"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32472"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i="0" u="none" strike="noStrike" kern="1200" cap="none" spc="0" normalizeH="0" baseline="0" noProof="0">
                <a:ln>
                  <a:noFill/>
                </a:ln>
                <a:solidFill>
                  <a:srgbClr val="000000"/>
                </a:solidFill>
                <a:effectLst/>
                <a:uLnTx/>
                <a:uFillTx/>
                <a:latin typeface="Segoe UI"/>
                <a:ea typeface="+mn-ea"/>
                <a:cs typeface="+mn-cs"/>
              </a:rPr>
              <a:t>Microsoft Copilot</a:t>
            </a:r>
          </a:p>
        </p:txBody>
      </p:sp>
      <p:sp>
        <p:nvSpPr>
          <p:cNvPr id="70" name="TextBox 69">
            <a:extLst>
              <a:ext uri="{FF2B5EF4-FFF2-40B4-BE49-F238E27FC236}">
                <a16:creationId xmlns:a16="http://schemas.microsoft.com/office/drawing/2014/main" id="{54D29E12-4AF2-0B91-6B55-DFC4772E4D58}"/>
              </a:ext>
            </a:extLst>
          </p:cNvPr>
          <p:cNvSpPr txBox="1"/>
          <p:nvPr/>
        </p:nvSpPr>
        <p:spPr>
          <a:xfrm>
            <a:off x="2226441" y="4212150"/>
            <a:ext cx="238812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Your first step into generative AI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71" name="Arc 70">
            <a:extLst>
              <a:ext uri="{FF2B5EF4-FFF2-40B4-BE49-F238E27FC236}">
                <a16:creationId xmlns:a16="http://schemas.microsoft.com/office/drawing/2014/main" id="{551E9954-DAA9-A9D8-1F25-28442EA091A3}"/>
              </a:ext>
              <a:ext uri="{C183D7F6-B498-43B3-948B-1728B52AA6E4}">
                <adec:decorative xmlns:adec="http://schemas.microsoft.com/office/drawing/2017/decorative" val="1"/>
              </a:ext>
            </a:extLst>
          </p:cNvPr>
          <p:cNvSpPr/>
          <p:nvPr/>
        </p:nvSpPr>
        <p:spPr>
          <a:xfrm>
            <a:off x="3094171" y="3162536"/>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grpSp>
        <p:nvGrpSpPr>
          <p:cNvPr id="72" name="Group 71">
            <a:extLst>
              <a:ext uri="{FF2B5EF4-FFF2-40B4-BE49-F238E27FC236}">
                <a16:creationId xmlns:a16="http://schemas.microsoft.com/office/drawing/2014/main" id="{B431EE5E-5CA5-A425-BF69-941ACA0BB7E2}"/>
              </a:ext>
            </a:extLst>
          </p:cNvPr>
          <p:cNvGrpSpPr/>
          <p:nvPr/>
        </p:nvGrpSpPr>
        <p:grpSpPr>
          <a:xfrm>
            <a:off x="3092234" y="3177350"/>
            <a:ext cx="744537" cy="744536"/>
            <a:chOff x="5553520" y="1717263"/>
            <a:chExt cx="640110" cy="640108"/>
          </a:xfrm>
        </p:grpSpPr>
        <p:sp>
          <p:nvSpPr>
            <p:cNvPr id="73" name="Oval 72">
              <a:extLst>
                <a:ext uri="{FF2B5EF4-FFF2-40B4-BE49-F238E27FC236}">
                  <a16:creationId xmlns:a16="http://schemas.microsoft.com/office/drawing/2014/main" id="{9AD6DA66-C5A2-8D2A-33EA-7010BF166228}"/>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74" name="Oval 1091_1">
              <a:extLst>
                <a:ext uri="{FF2B5EF4-FFF2-40B4-BE49-F238E27FC236}">
                  <a16:creationId xmlns:a16="http://schemas.microsoft.com/office/drawing/2014/main" id="{34019C0B-CCFB-9415-E140-457CEA5DBBC9}"/>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75" name="TextBox 74">
            <a:extLst>
              <a:ext uri="{FF2B5EF4-FFF2-40B4-BE49-F238E27FC236}">
                <a16:creationId xmlns:a16="http://schemas.microsoft.com/office/drawing/2014/main" id="{60CFB97A-3BEC-0AC5-3269-6992F910B89C}"/>
              </a:ext>
            </a:extLst>
          </p:cNvPr>
          <p:cNvSpPr txBox="1"/>
          <p:nvPr/>
        </p:nvSpPr>
        <p:spPr>
          <a:xfrm>
            <a:off x="3262552" y="3270134"/>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1</a:t>
            </a:r>
          </a:p>
        </p:txBody>
      </p:sp>
      <p:sp>
        <p:nvSpPr>
          <p:cNvPr id="16" name="Arc 15">
            <a:extLst>
              <a:ext uri="{FF2B5EF4-FFF2-40B4-BE49-F238E27FC236}">
                <a16:creationId xmlns:a16="http://schemas.microsoft.com/office/drawing/2014/main" id="{BC536F31-1C17-A480-8866-B9F624BCFCB5}"/>
              </a:ext>
              <a:ext uri="{C183D7F6-B498-43B3-948B-1728B52AA6E4}">
                <adec:decorative xmlns:adec="http://schemas.microsoft.com/office/drawing/2017/decorative" val="1"/>
              </a:ext>
            </a:extLst>
          </p:cNvPr>
          <p:cNvSpPr/>
          <p:nvPr/>
        </p:nvSpPr>
        <p:spPr>
          <a:xfrm>
            <a:off x="5693499" y="3097363"/>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46073176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7E3E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989251-49BF-143B-CC48-F95711E4A26C}"/>
              </a:ext>
            </a:extLst>
          </p:cNvPr>
          <p:cNvSpPr>
            <a:spLocks noGrp="1"/>
          </p:cNvSpPr>
          <p:nvPr>
            <p:ph type="title"/>
          </p:nvPr>
        </p:nvSpPr>
        <p:spPr>
          <a:xfrm>
            <a:off x="588264" y="3243302"/>
            <a:ext cx="4733036" cy="1107996"/>
          </a:xfrm>
        </p:spPr>
        <p:txBody>
          <a:bodyPr/>
          <a:lstStyle/>
          <a:p>
            <a:r>
              <a:rPr lang="en-US" noProof="0"/>
              <a:t>Copilot scenarios for</a:t>
            </a:r>
            <a:br>
              <a:rPr lang="en-US" noProof="0"/>
            </a:br>
            <a:r>
              <a:rPr lang="en-US" noProof="0">
                <a:gradFill>
                  <a:gsLst>
                    <a:gs pos="35000">
                      <a:srgbClr val="0078D4"/>
                    </a:gs>
                    <a:gs pos="0">
                      <a:srgbClr val="C03BC4"/>
                    </a:gs>
                  </a:gsLst>
                  <a:path path="circle">
                    <a:fillToRect l="100000" t="100000"/>
                  </a:path>
                </a:gradFill>
              </a:rPr>
              <a:t>Financial Services</a:t>
            </a:r>
          </a:p>
        </p:txBody>
      </p:sp>
      <p:pic>
        <p:nvPicPr>
          <p:cNvPr id="6" name="Picture 5" descr="A rainbow colored logo on a black background&#10;&#10;Description automatically generated">
            <a:extLst>
              <a:ext uri="{FF2B5EF4-FFF2-40B4-BE49-F238E27FC236}">
                <a16:creationId xmlns:a16="http://schemas.microsoft.com/office/drawing/2014/main" id="{9993DC62-4060-2762-A3B2-8A5A3417E3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165" y="1881533"/>
            <a:ext cx="1166467" cy="1166467"/>
          </a:xfrm>
          <a:prstGeom prst="rect">
            <a:avLst/>
          </a:prstGeom>
        </p:spPr>
      </p:pic>
      <p:pic>
        <p:nvPicPr>
          <p:cNvPr id="2" name="Picture 1">
            <a:extLst>
              <a:ext uri="{FF2B5EF4-FFF2-40B4-BE49-F238E27FC236}">
                <a16:creationId xmlns:a16="http://schemas.microsoft.com/office/drawing/2014/main" id="{4035835D-1824-BE68-07FE-027A8BD472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42050" y="895349"/>
            <a:ext cx="5086351" cy="5086351"/>
          </a:xfrm>
          <a:prstGeom prst="roundRect">
            <a:avLst>
              <a:gd name="adj" fmla="val 4674"/>
            </a:avLst>
          </a:prstGeom>
          <a:ln w="12700">
            <a:solidFill>
              <a:schemeClr val="bg1"/>
            </a:solidFill>
          </a:ln>
          <a:effectLst>
            <a:outerShdw blurRad="127000" dist="127000" dir="2700000" algn="tl" rotWithShape="0">
              <a:prstClr val="black">
                <a:alpha val="15000"/>
              </a:prstClr>
            </a:outerShdw>
          </a:effectLst>
        </p:spPr>
      </p:pic>
    </p:spTree>
    <p:extLst>
      <p:ext uri="{BB962C8B-B14F-4D97-AF65-F5344CB8AC3E}">
        <p14:creationId xmlns:p14="http://schemas.microsoft.com/office/powerpoint/2010/main" val="214819579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8AC0F-3C1F-A8DA-7980-567E2BE46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7FE0D4-F9DD-2321-6AA8-C6F97E932EDF}"/>
              </a:ext>
            </a:extLst>
          </p:cNvPr>
          <p:cNvSpPr>
            <a:spLocks noGrp="1"/>
          </p:cNvSpPr>
          <p:nvPr>
            <p:ph type="title"/>
          </p:nvPr>
        </p:nvSpPr>
        <p:spPr>
          <a:xfrm>
            <a:off x="571501" y="472190"/>
            <a:ext cx="11049000" cy="553998"/>
          </a:xfrm>
        </p:spPr>
        <p:txBody>
          <a:bodyPr/>
          <a:lstStyle/>
          <a:p>
            <a:pPr algn="ctr"/>
            <a:r>
              <a:rPr lang="en-US" noProof="0"/>
              <a:t>Copilot </a:t>
            </a:r>
            <a:r>
              <a:rPr lang="en-US" noProof="0">
                <a:gradFill>
                  <a:gsLst>
                    <a:gs pos="44000">
                      <a:srgbClr val="0078D4"/>
                    </a:gs>
                    <a:gs pos="0">
                      <a:srgbClr val="C03BC4"/>
                    </a:gs>
                  </a:gsLst>
                  <a:path path="circle">
                    <a:fillToRect l="100000" t="100000"/>
                  </a:path>
                </a:gradFill>
              </a:rPr>
              <a:t>Financial Services </a:t>
            </a:r>
            <a:r>
              <a:rPr lang="en-US" noProof="0"/>
              <a:t>scenarios</a:t>
            </a:r>
            <a:endParaRPr lang="en-US" noProof="0">
              <a:gradFill>
                <a:gsLst>
                  <a:gs pos="44000">
                    <a:srgbClr val="0078D4"/>
                  </a:gs>
                  <a:gs pos="0">
                    <a:srgbClr val="C03BC4"/>
                  </a:gs>
                </a:gsLst>
                <a:path path="circle">
                  <a:fillToRect l="100000" t="100000"/>
                </a:path>
              </a:gradFill>
            </a:endParaRPr>
          </a:p>
        </p:txBody>
      </p:sp>
      <p:pic>
        <p:nvPicPr>
          <p:cNvPr id="3" name="Picture 2">
            <a:extLst>
              <a:ext uri="{FF2B5EF4-FFF2-40B4-BE49-F238E27FC236}">
                <a16:creationId xmlns:a16="http://schemas.microsoft.com/office/drawing/2014/main" id="{B376A401-CB2E-05D3-95B8-D8686A52A2A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39756" y="1795624"/>
            <a:ext cx="10712489" cy="4132218"/>
          </a:xfrm>
          <a:prstGeom prst="roundRect">
            <a:avLst>
              <a:gd name="adj" fmla="val 3194"/>
            </a:avLst>
          </a:prstGeom>
          <a:ln w="6350">
            <a:solidFill>
              <a:schemeClr val="bg1">
                <a:lumMod val="95000"/>
              </a:schemeClr>
            </a:solidFill>
          </a:ln>
          <a:effectLst>
            <a:outerShdw blurRad="127000" dist="127000" dir="2700000" algn="tl" rotWithShape="0">
              <a:prstClr val="black">
                <a:alpha val="20000"/>
              </a:prstClr>
            </a:outerShdw>
          </a:effectLst>
        </p:spPr>
      </p:pic>
      <p:sp>
        <p:nvSpPr>
          <p:cNvPr id="7" name="Rectangle: Rounded Corners 78">
            <a:extLst>
              <a:ext uri="{FF2B5EF4-FFF2-40B4-BE49-F238E27FC236}">
                <a16:creationId xmlns:a16="http://schemas.microsoft.com/office/drawing/2014/main" id="{00F9BBA2-47DE-A890-3B05-0BC754684F2D}"/>
              </a:ext>
              <a:ext uri="{C183D7F6-B498-43B3-948B-1728B52AA6E4}">
                <adec:decorative xmlns:adec="http://schemas.microsoft.com/office/drawing/2017/decorative" val="1"/>
              </a:ext>
            </a:extLst>
          </p:cNvPr>
          <p:cNvSpPr/>
          <p:nvPr/>
        </p:nvSpPr>
        <p:spPr bwMode="auto">
          <a:xfrm>
            <a:off x="986083" y="3716567"/>
            <a:ext cx="3200400" cy="1828800"/>
          </a:xfrm>
          <a:prstGeom prst="roundRect">
            <a:avLst>
              <a:gd name="adj" fmla="val 679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9" name="Rectangle: Rounded Corners 81">
            <a:extLst>
              <a:ext uri="{FF2B5EF4-FFF2-40B4-BE49-F238E27FC236}">
                <a16:creationId xmlns:a16="http://schemas.microsoft.com/office/drawing/2014/main" id="{15CE6BFA-5CFF-3C02-DC6B-D2C5BF673221}"/>
              </a:ext>
              <a:ext uri="{C183D7F6-B498-43B3-948B-1728B52AA6E4}">
                <adec:decorative xmlns:adec="http://schemas.microsoft.com/office/drawing/2017/decorative" val="1"/>
              </a:ext>
            </a:extLst>
          </p:cNvPr>
          <p:cNvSpPr/>
          <p:nvPr/>
        </p:nvSpPr>
        <p:spPr bwMode="auto">
          <a:xfrm>
            <a:off x="4495800" y="3718108"/>
            <a:ext cx="3200400" cy="1828800"/>
          </a:xfrm>
          <a:prstGeom prst="roundRect">
            <a:avLst>
              <a:gd name="adj" fmla="val 6053"/>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0" name="Rectangle: Rounded Corners 83">
            <a:extLst>
              <a:ext uri="{FF2B5EF4-FFF2-40B4-BE49-F238E27FC236}">
                <a16:creationId xmlns:a16="http://schemas.microsoft.com/office/drawing/2014/main" id="{BDF6B994-BDEC-2037-AAF2-3085D8CDAD22}"/>
              </a:ext>
              <a:ext uri="{C183D7F6-B498-43B3-948B-1728B52AA6E4}">
                <adec:decorative xmlns:adec="http://schemas.microsoft.com/office/drawing/2017/decorative" val="1"/>
              </a:ext>
            </a:extLst>
          </p:cNvPr>
          <p:cNvSpPr/>
          <p:nvPr/>
        </p:nvSpPr>
        <p:spPr bwMode="auto">
          <a:xfrm>
            <a:off x="8001000" y="3716567"/>
            <a:ext cx="3200400" cy="1828800"/>
          </a:xfrm>
          <a:prstGeom prst="roundRect">
            <a:avLst>
              <a:gd name="adj" fmla="val 5310"/>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1" name="TextBox 22">
            <a:extLst>
              <a:ext uri="{FF2B5EF4-FFF2-40B4-BE49-F238E27FC236}">
                <a16:creationId xmlns:a16="http://schemas.microsoft.com/office/drawing/2014/main" id="{E8664ED7-CBB1-5D14-FF4C-2EC26ABCB214}"/>
              </a:ext>
            </a:extLst>
          </p:cNvPr>
          <p:cNvSpPr txBox="1"/>
          <p:nvPr/>
        </p:nvSpPr>
        <p:spPr>
          <a:xfrm>
            <a:off x="1444752" y="3886687"/>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Overview and KPIs</a:t>
            </a:r>
          </a:p>
        </p:txBody>
      </p:sp>
      <p:sp>
        <p:nvSpPr>
          <p:cNvPr id="12" name="TextBox 23">
            <a:extLst>
              <a:ext uri="{FF2B5EF4-FFF2-40B4-BE49-F238E27FC236}">
                <a16:creationId xmlns:a16="http://schemas.microsoft.com/office/drawing/2014/main" id="{C6F5FA3E-2DEC-1989-4B5B-AC582FA8E881}"/>
              </a:ext>
            </a:extLst>
          </p:cNvPr>
          <p:cNvSpPr txBox="1"/>
          <p:nvPr/>
        </p:nvSpPr>
        <p:spPr>
          <a:xfrm>
            <a:off x="1210100" y="4234841"/>
            <a:ext cx="2752367"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1111"/>
                </a:solidFill>
                <a:effectLst/>
                <a:uLnTx/>
                <a:uFillTx/>
                <a:latin typeface="Segoe UI "/>
                <a:ea typeface="Roboto"/>
                <a:cs typeface="Roboto"/>
              </a:rPr>
              <a:t>KPIs play a crucial role in the sector, providing a compass to navigate toward success. Let's dive into KPIs for Financial Services and how Copilot can assist.</a:t>
            </a:r>
            <a:endParaRPr kumimoji="0" lang="en-US" sz="1400" b="0" i="0" u="none" strike="noStrike" kern="1200" cap="none" spc="0" normalizeH="0" baseline="0" noProof="0">
              <a:ln>
                <a:noFill/>
              </a:ln>
              <a:solidFill>
                <a:srgbClr val="000000"/>
              </a:solidFill>
              <a:effectLst/>
              <a:uLnTx/>
              <a:uFillTx/>
              <a:latin typeface="Segoe UI "/>
              <a:ea typeface="+mn-ea"/>
              <a:cs typeface="+mn-cs"/>
            </a:endParaRPr>
          </a:p>
        </p:txBody>
      </p:sp>
      <p:sp>
        <p:nvSpPr>
          <p:cNvPr id="21" name="TextBox 25">
            <a:extLst>
              <a:ext uri="{FF2B5EF4-FFF2-40B4-BE49-F238E27FC236}">
                <a16:creationId xmlns:a16="http://schemas.microsoft.com/office/drawing/2014/main" id="{D03B9D5E-A340-C2A8-0255-8902FD701EAB}"/>
              </a:ext>
            </a:extLst>
          </p:cNvPr>
          <p:cNvSpPr txBox="1"/>
          <p:nvPr/>
        </p:nvSpPr>
        <p:spPr>
          <a:xfrm>
            <a:off x="4954469" y="3888228"/>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Use case by role</a:t>
            </a:r>
          </a:p>
        </p:txBody>
      </p:sp>
      <p:sp>
        <p:nvSpPr>
          <p:cNvPr id="22" name="TextBox 26">
            <a:extLst>
              <a:ext uri="{FF2B5EF4-FFF2-40B4-BE49-F238E27FC236}">
                <a16:creationId xmlns:a16="http://schemas.microsoft.com/office/drawing/2014/main" id="{CC78C69F-21E0-8752-130E-8D7BDC192AC8}"/>
              </a:ext>
            </a:extLst>
          </p:cNvPr>
          <p:cNvSpPr txBox="1"/>
          <p:nvPr/>
        </p:nvSpPr>
        <p:spPr>
          <a:xfrm>
            <a:off x="4724400" y="4236382"/>
            <a:ext cx="2743200"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Copilot can simplify the tasks that Financial Services pros perform every day. Look at key use cases and how Copilot can be your AI assistant along the way.</a:t>
            </a:r>
          </a:p>
        </p:txBody>
      </p:sp>
      <p:sp>
        <p:nvSpPr>
          <p:cNvPr id="23" name="TextBox 28">
            <a:extLst>
              <a:ext uri="{FF2B5EF4-FFF2-40B4-BE49-F238E27FC236}">
                <a16:creationId xmlns:a16="http://schemas.microsoft.com/office/drawing/2014/main" id="{019560C5-D268-5131-6CA7-8319F4780E86}"/>
              </a:ext>
            </a:extLst>
          </p:cNvPr>
          <p:cNvSpPr txBox="1"/>
          <p:nvPr/>
        </p:nvSpPr>
        <p:spPr>
          <a:xfrm>
            <a:off x="8197423" y="3886687"/>
            <a:ext cx="2807554"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Day in the life</a:t>
            </a:r>
          </a:p>
        </p:txBody>
      </p:sp>
      <p:sp>
        <p:nvSpPr>
          <p:cNvPr id="24" name="TextBox 29">
            <a:extLst>
              <a:ext uri="{FF2B5EF4-FFF2-40B4-BE49-F238E27FC236}">
                <a16:creationId xmlns:a16="http://schemas.microsoft.com/office/drawing/2014/main" id="{AE35EF6F-1A97-65F2-EC64-66A2E2F862EB}"/>
              </a:ext>
            </a:extLst>
          </p:cNvPr>
          <p:cNvSpPr txBox="1"/>
          <p:nvPr/>
        </p:nvSpPr>
        <p:spPr>
          <a:xfrm>
            <a:off x="8301778" y="4234841"/>
            <a:ext cx="2598844" cy="69236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See how real-life Financial Services pros are using Copilot in their day-to-day.</a:t>
            </a:r>
          </a:p>
        </p:txBody>
      </p:sp>
    </p:spTree>
    <p:extLst>
      <p:ext uri="{BB962C8B-B14F-4D97-AF65-F5344CB8AC3E}">
        <p14:creationId xmlns:p14="http://schemas.microsoft.com/office/powerpoint/2010/main" val="427609897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A7ABE-33D6-0054-ACF4-78B1841F6EE9}"/>
            </a:ext>
          </a:extLst>
        </p:cNvPr>
        <p:cNvGrpSpPr/>
        <p:nvPr/>
      </p:nvGrpSpPr>
      <p:grpSpPr>
        <a:xfrm>
          <a:off x="0" y="0"/>
          <a:ext cx="0" cy="0"/>
          <a:chOff x="0" y="0"/>
          <a:chExt cx="0" cy="0"/>
        </a:xfrm>
      </p:grpSpPr>
      <p:sp>
        <p:nvSpPr>
          <p:cNvPr id="54" name="Rounded Rectangle 53">
            <a:extLst>
              <a:ext uri="{FF2B5EF4-FFF2-40B4-BE49-F238E27FC236}">
                <a16:creationId xmlns:a16="http://schemas.microsoft.com/office/drawing/2014/main" id="{C20D90C6-1050-18A0-1D2E-62F0299F5AA1}"/>
              </a:ext>
            </a:extLst>
          </p:cNvPr>
          <p:cNvSpPr/>
          <p:nvPr/>
        </p:nvSpPr>
        <p:spPr bwMode="auto">
          <a:xfrm>
            <a:off x="409195" y="1201222"/>
            <a:ext cx="5918427" cy="1323708"/>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55" name="Rounded Rectangle 54">
            <a:extLst>
              <a:ext uri="{FF2B5EF4-FFF2-40B4-BE49-F238E27FC236}">
                <a16:creationId xmlns:a16="http://schemas.microsoft.com/office/drawing/2014/main" id="{D03AFD4A-C30B-7B30-4AF9-8F5DF7B299D3}"/>
              </a:ext>
            </a:extLst>
          </p:cNvPr>
          <p:cNvSpPr/>
          <p:nvPr/>
        </p:nvSpPr>
        <p:spPr bwMode="auto">
          <a:xfrm>
            <a:off x="6562602" y="2678081"/>
            <a:ext cx="5243043" cy="3866404"/>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1">
            <a:extLst>
              <a:ext uri="{FF2B5EF4-FFF2-40B4-BE49-F238E27FC236}">
                <a16:creationId xmlns:a16="http://schemas.microsoft.com/office/drawing/2014/main" id="{C4DDE9F5-508F-BF6D-8127-C6D78B58ACB7}"/>
              </a:ext>
            </a:extLst>
          </p:cNvPr>
          <p:cNvSpPr>
            <a:spLocks noGrp="1"/>
          </p:cNvSpPr>
          <p:nvPr>
            <p:ph type="title"/>
          </p:nvPr>
        </p:nvSpPr>
        <p:spPr/>
        <p:txBody>
          <a:bodyPr/>
          <a:lstStyle/>
          <a:p>
            <a:r>
              <a:rPr lang="en-US" noProof="0">
                <a:cs typeface="Segoe UI"/>
              </a:rPr>
              <a:t>Copilot solutions in </a:t>
            </a:r>
            <a:r>
              <a:rPr lang="en-US" noProof="0">
                <a:gradFill>
                  <a:gsLst>
                    <a:gs pos="26000">
                      <a:srgbClr val="0078D4"/>
                    </a:gs>
                    <a:gs pos="0">
                      <a:srgbClr val="C03BC4"/>
                    </a:gs>
                  </a:gsLst>
                  <a:path path="circle">
                    <a:fillToRect l="100000" t="100000"/>
                  </a:path>
                </a:gradFill>
              </a:rPr>
              <a:t>Financial Services</a:t>
            </a:r>
          </a:p>
        </p:txBody>
      </p:sp>
      <p:sp>
        <p:nvSpPr>
          <p:cNvPr id="4" name="Freeform 27">
            <a:extLst>
              <a:ext uri="{FF2B5EF4-FFF2-40B4-BE49-F238E27FC236}">
                <a16:creationId xmlns:a16="http://schemas.microsoft.com/office/drawing/2014/main" id="{19B05E86-79E2-71DE-D256-A78BA7A9397A}"/>
              </a:ext>
              <a:ext uri="{C183D7F6-B498-43B3-948B-1728B52AA6E4}">
                <adec:decorative xmlns:adec="http://schemas.microsoft.com/office/drawing/2017/decorative" val="1"/>
              </a:ext>
            </a:extLst>
          </p:cNvPr>
          <p:cNvSpPr/>
          <p:nvPr/>
        </p:nvSpPr>
        <p:spPr bwMode="auto">
          <a:xfrm rot="5400000" flipV="1">
            <a:off x="-222847" y="1860784"/>
            <a:ext cx="1209846" cy="54238"/>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 name="TextBox 4">
            <a:extLst>
              <a:ext uri="{FF2B5EF4-FFF2-40B4-BE49-F238E27FC236}">
                <a16:creationId xmlns:a16="http://schemas.microsoft.com/office/drawing/2014/main" id="{C9B45B42-3131-476F-697D-5C5354E6385F}"/>
              </a:ext>
            </a:extLst>
          </p:cNvPr>
          <p:cNvSpPr txBox="1"/>
          <p:nvPr/>
        </p:nvSpPr>
        <p:spPr>
          <a:xfrm>
            <a:off x="655216" y="1775819"/>
            <a:ext cx="1025776" cy="430887"/>
          </a:xfrm>
          <a:prstGeom prst="rect">
            <a:avLst/>
          </a:prstGeom>
          <a:noFill/>
        </p:spPr>
        <p:txBody>
          <a:bodyPr wrap="square" lIns="0" tIns="0" rIns="0" bIns="0" anchor="ctr">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Segoe UI" pitchFamily="34" charset="0"/>
                <a:cs typeface="Segoe UI Semibold" panose="020B0702040204020203" pitchFamily="34" charset="0"/>
              </a:rPr>
              <a:t>Goals and challenges</a:t>
            </a:r>
          </a:p>
        </p:txBody>
      </p:sp>
      <p:sp>
        <p:nvSpPr>
          <p:cNvPr id="6" name="Text Placeholder 5">
            <a:extLst>
              <a:ext uri="{FF2B5EF4-FFF2-40B4-BE49-F238E27FC236}">
                <a16:creationId xmlns:a16="http://schemas.microsoft.com/office/drawing/2014/main" id="{B6E9852F-3DD4-4B6A-E058-A44987BF9E86}"/>
              </a:ext>
            </a:extLst>
          </p:cNvPr>
          <p:cNvSpPr txBox="1">
            <a:spLocks/>
          </p:cNvSpPr>
          <p:nvPr/>
        </p:nvSpPr>
        <p:spPr>
          <a:xfrm>
            <a:off x="1906456" y="1272797"/>
            <a:ext cx="4282705" cy="1230209"/>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rPr>
              <a:t>The financial services industry, encompassing banking, insurance, and capital markets, is impacted by changing interest rates, inflation, regulatory policies, and the global economy. Some key challenges are quickly adapting to change, optimizing the use of rapidly evolving technological advancements, identifying competitive advantages to expand their revenue model, and adapting the way they manage their customers finances.  </a:t>
            </a:r>
          </a:p>
        </p:txBody>
      </p:sp>
      <p:sp>
        <p:nvSpPr>
          <p:cNvPr id="8" name="Freeform 27">
            <a:extLst>
              <a:ext uri="{FF2B5EF4-FFF2-40B4-BE49-F238E27FC236}">
                <a16:creationId xmlns:a16="http://schemas.microsoft.com/office/drawing/2014/main" id="{2E899DE4-6074-3A12-DC17-7A93D335E20B}"/>
              </a:ext>
              <a:ext uri="{C183D7F6-B498-43B3-948B-1728B52AA6E4}">
                <adec:decorative xmlns:adec="http://schemas.microsoft.com/office/drawing/2017/decorative" val="1"/>
              </a:ext>
            </a:extLst>
          </p:cNvPr>
          <p:cNvSpPr/>
          <p:nvPr/>
        </p:nvSpPr>
        <p:spPr bwMode="auto">
          <a:xfrm rot="5400000" flipV="1">
            <a:off x="4607960" y="4577254"/>
            <a:ext cx="3844060" cy="4571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5" name="Graphic 120" descr="Icon of an arrow hitting the bullseye">
            <a:extLst>
              <a:ext uri="{FF2B5EF4-FFF2-40B4-BE49-F238E27FC236}">
                <a16:creationId xmlns:a16="http://schemas.microsoft.com/office/drawing/2014/main" id="{CB059B72-FE0D-405F-427B-4748CC2A01F4}"/>
              </a:ext>
            </a:extLst>
          </p:cNvPr>
          <p:cNvSpPr>
            <a:spLocks noChangeAspect="1"/>
          </p:cNvSpPr>
          <p:nvPr/>
        </p:nvSpPr>
        <p:spPr>
          <a:xfrm>
            <a:off x="655216" y="1378125"/>
            <a:ext cx="274320" cy="274320"/>
          </a:xfrm>
          <a:custGeom>
            <a:avLst/>
            <a:gdLst>
              <a:gd name="connsiteX0" fmla="*/ 95269 w 190538"/>
              <a:gd name="connsiteY0" fmla="*/ 0 h 190538"/>
              <a:gd name="connsiteX1" fmla="*/ 127911 w 190538"/>
              <a:gd name="connsiteY1" fmla="*/ 5734 h 190538"/>
              <a:gd name="connsiteX2" fmla="*/ 116529 w 190538"/>
              <a:gd name="connsiteY2" fmla="*/ 17107 h 190538"/>
              <a:gd name="connsiteX3" fmla="*/ 17136 w 190538"/>
              <a:gd name="connsiteY3" fmla="*/ 74002 h 190538"/>
              <a:gd name="connsiteX4" fmla="*/ 74031 w 190538"/>
              <a:gd name="connsiteY4" fmla="*/ 173395 h 190538"/>
              <a:gd name="connsiteX5" fmla="*/ 173425 w 190538"/>
              <a:gd name="connsiteY5" fmla="*/ 116500 h 190538"/>
              <a:gd name="connsiteX6" fmla="*/ 173431 w 190538"/>
              <a:gd name="connsiteY6" fmla="*/ 74028 h 190538"/>
              <a:gd name="connsiteX7" fmla="*/ 184804 w 190538"/>
              <a:gd name="connsiteY7" fmla="*/ 62655 h 190538"/>
              <a:gd name="connsiteX8" fmla="*/ 190538 w 190538"/>
              <a:gd name="connsiteY8" fmla="*/ 95269 h 190538"/>
              <a:gd name="connsiteX9" fmla="*/ 95269 w 190538"/>
              <a:gd name="connsiteY9" fmla="*/ 190538 h 190538"/>
              <a:gd name="connsiteX10" fmla="*/ 0 w 190538"/>
              <a:gd name="connsiteY10" fmla="*/ 95269 h 190538"/>
              <a:gd name="connsiteX11" fmla="*/ 95269 w 190538"/>
              <a:gd name="connsiteY11" fmla="*/ 0 h 190538"/>
              <a:gd name="connsiteX12" fmla="*/ 95269 w 190538"/>
              <a:gd name="connsiteY12" fmla="*/ 38119 h 190538"/>
              <a:gd name="connsiteX13" fmla="*/ 109576 w 190538"/>
              <a:gd name="connsiteY13" fmla="*/ 39929 h 190538"/>
              <a:gd name="connsiteX14" fmla="*/ 109576 w 190538"/>
              <a:gd name="connsiteY14" fmla="*/ 54854 h 190538"/>
              <a:gd name="connsiteX15" fmla="*/ 54872 w 190538"/>
              <a:gd name="connsiteY15" fmla="*/ 80967 h 190538"/>
              <a:gd name="connsiteX16" fmla="*/ 80983 w 190538"/>
              <a:gd name="connsiteY16" fmla="*/ 135671 h 190538"/>
              <a:gd name="connsiteX17" fmla="*/ 135688 w 190538"/>
              <a:gd name="connsiteY17" fmla="*/ 109558 h 190538"/>
              <a:gd name="connsiteX18" fmla="*/ 135693 w 190538"/>
              <a:gd name="connsiteY18" fmla="*/ 80982 h 190538"/>
              <a:gd name="connsiteX19" fmla="*/ 150619 w 190538"/>
              <a:gd name="connsiteY19" fmla="*/ 80982 h 190538"/>
              <a:gd name="connsiteX20" fmla="*/ 109571 w 190538"/>
              <a:gd name="connsiteY20" fmla="*/ 150605 h 190538"/>
              <a:gd name="connsiteX21" fmla="*/ 39948 w 190538"/>
              <a:gd name="connsiteY21" fmla="*/ 109557 h 190538"/>
              <a:gd name="connsiteX22" fmla="*/ 80996 w 190538"/>
              <a:gd name="connsiteY22" fmla="*/ 39934 h 190538"/>
              <a:gd name="connsiteX23" fmla="*/ 95288 w 190538"/>
              <a:gd name="connsiteY23" fmla="*/ 38119 h 190538"/>
              <a:gd name="connsiteX24" fmla="*/ 114319 w 190538"/>
              <a:gd name="connsiteY24" fmla="*/ 95269 h 190538"/>
              <a:gd name="connsiteX25" fmla="*/ 95263 w 190538"/>
              <a:gd name="connsiteY25" fmla="*/ 114313 h 190538"/>
              <a:gd name="connsiteX26" fmla="*/ 76219 w 190538"/>
              <a:gd name="connsiteY26" fmla="*/ 95257 h 190538"/>
              <a:gd name="connsiteX27" fmla="*/ 95275 w 190538"/>
              <a:gd name="connsiteY27" fmla="*/ 76213 h 190538"/>
              <a:gd name="connsiteX28" fmla="*/ 102727 w 190538"/>
              <a:gd name="connsiteY28" fmla="*/ 77734 h 190538"/>
              <a:gd name="connsiteX29" fmla="*/ 119110 w 190538"/>
              <a:gd name="connsiteY29" fmla="*/ 61351 h 190538"/>
              <a:gd name="connsiteX30" fmla="*/ 119101 w 190538"/>
              <a:gd name="connsiteY30" fmla="*/ 30975 h 190538"/>
              <a:gd name="connsiteX31" fmla="*/ 121196 w 190538"/>
              <a:gd name="connsiteY31" fmla="*/ 25927 h 190538"/>
              <a:gd name="connsiteX32" fmla="*/ 145009 w 190538"/>
              <a:gd name="connsiteY32" fmla="*/ 2115 h 190538"/>
              <a:gd name="connsiteX33" fmla="*/ 155112 w 190538"/>
              <a:gd name="connsiteY33" fmla="*/ 2121 h 190538"/>
              <a:gd name="connsiteX34" fmla="*/ 157201 w 190538"/>
              <a:gd name="connsiteY34" fmla="*/ 7163 h 190538"/>
              <a:gd name="connsiteX35" fmla="*/ 157201 w 190538"/>
              <a:gd name="connsiteY35" fmla="*/ 33357 h 190538"/>
              <a:gd name="connsiteX36" fmla="*/ 183394 w 190538"/>
              <a:gd name="connsiteY36" fmla="*/ 33357 h 190538"/>
              <a:gd name="connsiteX37" fmla="*/ 190531 w 190538"/>
              <a:gd name="connsiteY37" fmla="*/ 40507 h 190538"/>
              <a:gd name="connsiteX38" fmla="*/ 188443 w 190538"/>
              <a:gd name="connsiteY38" fmla="*/ 45549 h 190538"/>
              <a:gd name="connsiteX39" fmla="*/ 164630 w 190538"/>
              <a:gd name="connsiteY39" fmla="*/ 69361 h 190538"/>
              <a:gd name="connsiteX40" fmla="*/ 159582 w 190538"/>
              <a:gd name="connsiteY40" fmla="*/ 71457 h 190538"/>
              <a:gd name="connsiteX41" fmla="*/ 129197 w 190538"/>
              <a:gd name="connsiteY41" fmla="*/ 71457 h 190538"/>
              <a:gd name="connsiteX42" fmla="*/ 112814 w 190538"/>
              <a:gd name="connsiteY42" fmla="*/ 87840 h 190538"/>
              <a:gd name="connsiteX43" fmla="*/ 114319 w 190538"/>
              <a:gd name="connsiteY43" fmla="*/ 95269 h 190538"/>
              <a:gd name="connsiteX44" fmla="*/ 156620 w 190538"/>
              <a:gd name="connsiteY44" fmla="*/ 57169 h 190538"/>
              <a:gd name="connsiteX45" fmla="*/ 166145 w 190538"/>
              <a:gd name="connsiteY45" fmla="*/ 47644 h 190538"/>
              <a:gd name="connsiteX46" fmla="*/ 150047 w 190538"/>
              <a:gd name="connsiteY46" fmla="*/ 47644 h 190538"/>
              <a:gd name="connsiteX47" fmla="*/ 142904 w 190538"/>
              <a:gd name="connsiteY47" fmla="*/ 40500 h 190538"/>
              <a:gd name="connsiteX48" fmla="*/ 142904 w 190538"/>
              <a:gd name="connsiteY48" fmla="*/ 24403 h 190538"/>
              <a:gd name="connsiteX49" fmla="*/ 133388 w 190538"/>
              <a:gd name="connsiteY49" fmla="*/ 33928 h 190538"/>
              <a:gd name="connsiteX50" fmla="*/ 133388 w 190538"/>
              <a:gd name="connsiteY50" fmla="*/ 56607 h 190538"/>
              <a:gd name="connsiteX51" fmla="*/ 133960 w 190538"/>
              <a:gd name="connsiteY51" fmla="*/ 57169 h 190538"/>
              <a:gd name="connsiteX52" fmla="*/ 156629 w 190538"/>
              <a:gd name="connsiteY52" fmla="*/ 57169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538" h="190538">
                <a:moveTo>
                  <a:pt x="95269" y="0"/>
                </a:moveTo>
                <a:cubicBezTo>
                  <a:pt x="106737" y="0"/>
                  <a:pt x="117729" y="2029"/>
                  <a:pt x="127911" y="5734"/>
                </a:cubicBezTo>
                <a:lnTo>
                  <a:pt x="116529" y="17107"/>
                </a:lnTo>
                <a:cubicBezTo>
                  <a:pt x="73371" y="5372"/>
                  <a:pt x="28871" y="30844"/>
                  <a:pt x="17136" y="74002"/>
                </a:cubicBezTo>
                <a:cubicBezTo>
                  <a:pt x="5400" y="117160"/>
                  <a:pt x="30873" y="161659"/>
                  <a:pt x="74031" y="173395"/>
                </a:cubicBezTo>
                <a:cubicBezTo>
                  <a:pt x="117189" y="185131"/>
                  <a:pt x="161689" y="159658"/>
                  <a:pt x="173425" y="116500"/>
                </a:cubicBezTo>
                <a:cubicBezTo>
                  <a:pt x="177205" y="102596"/>
                  <a:pt x="177208" y="87934"/>
                  <a:pt x="173431" y="74028"/>
                </a:cubicBezTo>
                <a:lnTo>
                  <a:pt x="184804" y="62655"/>
                </a:lnTo>
                <a:cubicBezTo>
                  <a:pt x="188608" y="73108"/>
                  <a:pt x="190549" y="84146"/>
                  <a:pt x="190538" y="95269"/>
                </a:cubicBezTo>
                <a:cubicBezTo>
                  <a:pt x="190538" y="147885"/>
                  <a:pt x="147885" y="190538"/>
                  <a:pt x="95269" y="190538"/>
                </a:cubicBezTo>
                <a:cubicBezTo>
                  <a:pt x="42653" y="190538"/>
                  <a:pt x="0" y="147885"/>
                  <a:pt x="0" y="95269"/>
                </a:cubicBezTo>
                <a:cubicBezTo>
                  <a:pt x="0" y="42653"/>
                  <a:pt x="42653" y="0"/>
                  <a:pt x="95269" y="0"/>
                </a:cubicBezTo>
                <a:close/>
                <a:moveTo>
                  <a:pt x="95269" y="38119"/>
                </a:moveTo>
                <a:cubicBezTo>
                  <a:pt x="100095" y="38117"/>
                  <a:pt x="104902" y="38725"/>
                  <a:pt x="109576" y="39929"/>
                </a:cubicBezTo>
                <a:lnTo>
                  <a:pt x="109576" y="54854"/>
                </a:lnTo>
                <a:cubicBezTo>
                  <a:pt x="87259" y="46959"/>
                  <a:pt x="62767" y="58650"/>
                  <a:pt x="54872" y="80967"/>
                </a:cubicBezTo>
                <a:cubicBezTo>
                  <a:pt x="46976" y="103283"/>
                  <a:pt x="58667" y="127775"/>
                  <a:pt x="80983" y="135671"/>
                </a:cubicBezTo>
                <a:cubicBezTo>
                  <a:pt x="103301" y="143567"/>
                  <a:pt x="127792" y="131876"/>
                  <a:pt x="135688" y="109558"/>
                </a:cubicBezTo>
                <a:cubicBezTo>
                  <a:pt x="138958" y="100313"/>
                  <a:pt x="138960" y="90227"/>
                  <a:pt x="135693" y="80982"/>
                </a:cubicBezTo>
                <a:lnTo>
                  <a:pt x="150619" y="80982"/>
                </a:lnTo>
                <a:cubicBezTo>
                  <a:pt x="158509" y="111543"/>
                  <a:pt x="140132" y="142713"/>
                  <a:pt x="109571" y="150605"/>
                </a:cubicBezTo>
                <a:cubicBezTo>
                  <a:pt x="79010" y="158495"/>
                  <a:pt x="47839" y="140118"/>
                  <a:pt x="39948" y="109557"/>
                </a:cubicBezTo>
                <a:cubicBezTo>
                  <a:pt x="32058" y="78996"/>
                  <a:pt x="50435" y="47825"/>
                  <a:pt x="80996" y="39934"/>
                </a:cubicBezTo>
                <a:cubicBezTo>
                  <a:pt x="85664" y="38728"/>
                  <a:pt x="90467" y="38119"/>
                  <a:pt x="95288" y="38119"/>
                </a:cubicBezTo>
                <a:close/>
                <a:moveTo>
                  <a:pt x="114319" y="95269"/>
                </a:moveTo>
                <a:cubicBezTo>
                  <a:pt x="114315" y="105790"/>
                  <a:pt x="105784" y="114316"/>
                  <a:pt x="95263" y="114313"/>
                </a:cubicBezTo>
                <a:cubicBezTo>
                  <a:pt x="84742" y="114310"/>
                  <a:pt x="76216" y="105778"/>
                  <a:pt x="76219" y="95257"/>
                </a:cubicBezTo>
                <a:cubicBezTo>
                  <a:pt x="76222" y="84735"/>
                  <a:pt x="84754" y="76210"/>
                  <a:pt x="95275" y="76213"/>
                </a:cubicBezTo>
                <a:cubicBezTo>
                  <a:pt x="97836" y="76214"/>
                  <a:pt x="100371" y="76731"/>
                  <a:pt x="102727" y="77734"/>
                </a:cubicBezTo>
                <a:lnTo>
                  <a:pt x="119110" y="61351"/>
                </a:lnTo>
                <a:lnTo>
                  <a:pt x="119101" y="30975"/>
                </a:lnTo>
                <a:cubicBezTo>
                  <a:pt x="119103" y="29081"/>
                  <a:pt x="119856" y="27266"/>
                  <a:pt x="121196" y="25927"/>
                </a:cubicBezTo>
                <a:lnTo>
                  <a:pt x="145009" y="2115"/>
                </a:lnTo>
                <a:cubicBezTo>
                  <a:pt x="147800" y="-674"/>
                  <a:pt x="152323" y="-671"/>
                  <a:pt x="155112" y="2121"/>
                </a:cubicBezTo>
                <a:cubicBezTo>
                  <a:pt x="156447" y="3459"/>
                  <a:pt x="157199" y="5272"/>
                  <a:pt x="157201" y="7163"/>
                </a:cubicBezTo>
                <a:lnTo>
                  <a:pt x="157201" y="33357"/>
                </a:lnTo>
                <a:lnTo>
                  <a:pt x="183394" y="33357"/>
                </a:lnTo>
                <a:cubicBezTo>
                  <a:pt x="187340" y="33360"/>
                  <a:pt x="190535" y="36561"/>
                  <a:pt x="190531" y="40507"/>
                </a:cubicBezTo>
                <a:cubicBezTo>
                  <a:pt x="190530" y="42397"/>
                  <a:pt x="189779" y="44211"/>
                  <a:pt x="188443" y="45549"/>
                </a:cubicBezTo>
                <a:lnTo>
                  <a:pt x="164630" y="69361"/>
                </a:lnTo>
                <a:cubicBezTo>
                  <a:pt x="163292" y="70701"/>
                  <a:pt x="161475" y="71455"/>
                  <a:pt x="159582" y="71457"/>
                </a:cubicBezTo>
                <a:lnTo>
                  <a:pt x="129197" y="71457"/>
                </a:lnTo>
                <a:lnTo>
                  <a:pt x="112814" y="87840"/>
                </a:lnTo>
                <a:cubicBezTo>
                  <a:pt x="113786" y="90126"/>
                  <a:pt x="114319" y="92631"/>
                  <a:pt x="114319" y="95269"/>
                </a:cubicBezTo>
                <a:close/>
                <a:moveTo>
                  <a:pt x="156620" y="57169"/>
                </a:moveTo>
                <a:lnTo>
                  <a:pt x="166145" y="47644"/>
                </a:lnTo>
                <a:lnTo>
                  <a:pt x="150047" y="47644"/>
                </a:lnTo>
                <a:cubicBezTo>
                  <a:pt x="146102" y="47644"/>
                  <a:pt x="142904" y="44446"/>
                  <a:pt x="142904" y="40500"/>
                </a:cubicBezTo>
                <a:lnTo>
                  <a:pt x="142904" y="24403"/>
                </a:lnTo>
                <a:lnTo>
                  <a:pt x="133388" y="33928"/>
                </a:lnTo>
                <a:lnTo>
                  <a:pt x="133388" y="56607"/>
                </a:lnTo>
                <a:cubicBezTo>
                  <a:pt x="133590" y="56783"/>
                  <a:pt x="133781" y="56970"/>
                  <a:pt x="133960" y="57169"/>
                </a:cubicBezTo>
                <a:lnTo>
                  <a:pt x="156629" y="57169"/>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6" name="Rounded Rectangle 55">
            <a:extLst>
              <a:ext uri="{FF2B5EF4-FFF2-40B4-BE49-F238E27FC236}">
                <a16:creationId xmlns:a16="http://schemas.microsoft.com/office/drawing/2014/main" id="{5724942C-8023-EBEA-C833-6AC0C27B2987}"/>
              </a:ext>
            </a:extLst>
          </p:cNvPr>
          <p:cNvSpPr/>
          <p:nvPr/>
        </p:nvSpPr>
        <p:spPr bwMode="auto">
          <a:xfrm>
            <a:off x="6555609" y="1201222"/>
            <a:ext cx="5243043" cy="1323709"/>
          </a:xfrm>
          <a:prstGeom prst="roundRect">
            <a:avLst>
              <a:gd name="adj" fmla="val 4803"/>
            </a:avLst>
          </a:prstGeom>
          <a:solidFill>
            <a:schemeClr val="bg1"/>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 name="Freeform 27">
            <a:extLst>
              <a:ext uri="{FF2B5EF4-FFF2-40B4-BE49-F238E27FC236}">
                <a16:creationId xmlns:a16="http://schemas.microsoft.com/office/drawing/2014/main" id="{FB548EDE-3AF1-C29D-8F2E-50FA39004E64}"/>
              </a:ext>
              <a:ext uri="{C183D7F6-B498-43B3-948B-1728B52AA6E4}">
                <adec:decorative xmlns:adec="http://schemas.microsoft.com/office/drawing/2017/decorative" val="1"/>
              </a:ext>
            </a:extLst>
          </p:cNvPr>
          <p:cNvSpPr/>
          <p:nvPr/>
        </p:nvSpPr>
        <p:spPr bwMode="auto">
          <a:xfrm rot="5400000" flipV="1">
            <a:off x="5866415" y="1840219"/>
            <a:ext cx="1323709" cy="4571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3" name="TextBox 12">
            <a:extLst>
              <a:ext uri="{FF2B5EF4-FFF2-40B4-BE49-F238E27FC236}">
                <a16:creationId xmlns:a16="http://schemas.microsoft.com/office/drawing/2014/main" id="{E3B1A36B-C8D3-2581-B526-5B9E087DB7CF}"/>
              </a:ext>
            </a:extLst>
          </p:cNvPr>
          <p:cNvSpPr txBox="1"/>
          <p:nvPr/>
        </p:nvSpPr>
        <p:spPr>
          <a:xfrm>
            <a:off x="6623184" y="1956558"/>
            <a:ext cx="1268357" cy="215444"/>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cs typeface="Segoe UI Semibold" panose="020B0702040204020203" pitchFamily="34" charset="0"/>
              </a:rPr>
              <a:t>FSI roles</a:t>
            </a:r>
          </a:p>
        </p:txBody>
      </p:sp>
      <p:sp>
        <p:nvSpPr>
          <p:cNvPr id="14" name="Graphic 74" descr="Icon of a person with a checkmark">
            <a:extLst>
              <a:ext uri="{FF2B5EF4-FFF2-40B4-BE49-F238E27FC236}">
                <a16:creationId xmlns:a16="http://schemas.microsoft.com/office/drawing/2014/main" id="{22839000-D740-EC53-6537-B2A52A0875E7}"/>
              </a:ext>
            </a:extLst>
          </p:cNvPr>
          <p:cNvSpPr/>
          <p:nvPr/>
        </p:nvSpPr>
        <p:spPr>
          <a:xfrm>
            <a:off x="6801629" y="1489411"/>
            <a:ext cx="315793" cy="337740"/>
          </a:xfrm>
          <a:custGeom>
            <a:avLst/>
            <a:gdLst>
              <a:gd name="connsiteX0" fmla="*/ 147599 w 199986"/>
              <a:gd name="connsiteY0" fmla="*/ 95212 h 199986"/>
              <a:gd name="connsiteX1" fmla="*/ 199987 w 199986"/>
              <a:gd name="connsiteY1" fmla="*/ 147599 h 199986"/>
              <a:gd name="connsiteX2" fmla="*/ 147599 w 199986"/>
              <a:gd name="connsiteY2" fmla="*/ 199987 h 199986"/>
              <a:gd name="connsiteX3" fmla="*/ 95212 w 199986"/>
              <a:gd name="connsiteY3" fmla="*/ 147599 h 199986"/>
              <a:gd name="connsiteX4" fmla="*/ 147599 w 199986"/>
              <a:gd name="connsiteY4" fmla="*/ 95212 h 199986"/>
              <a:gd name="connsiteX5" fmla="*/ 122396 w 199986"/>
              <a:gd name="connsiteY5" fmla="*/ 144228 h 199986"/>
              <a:gd name="connsiteX6" fmla="*/ 115662 w 199986"/>
              <a:gd name="connsiteY6" fmla="*/ 144345 h 199986"/>
              <a:gd name="connsiteX7" fmla="*/ 115662 w 199986"/>
              <a:gd name="connsiteY7" fmla="*/ 150962 h 199986"/>
              <a:gd name="connsiteX8" fmla="*/ 134712 w 199986"/>
              <a:gd name="connsiteY8" fmla="*/ 170012 h 199986"/>
              <a:gd name="connsiteX9" fmla="*/ 141446 w 199986"/>
              <a:gd name="connsiteY9" fmla="*/ 170012 h 199986"/>
              <a:gd name="connsiteX10" fmla="*/ 179546 w 199986"/>
              <a:gd name="connsiteY10" fmla="*/ 131912 h 199986"/>
              <a:gd name="connsiteX11" fmla="*/ 179429 w 199986"/>
              <a:gd name="connsiteY11" fmla="*/ 125178 h 199986"/>
              <a:gd name="connsiteX12" fmla="*/ 172812 w 199986"/>
              <a:gd name="connsiteY12" fmla="*/ 125178 h 199986"/>
              <a:gd name="connsiteX13" fmla="*/ 138074 w 199986"/>
              <a:gd name="connsiteY13" fmla="*/ 159915 h 199986"/>
              <a:gd name="connsiteX14" fmla="*/ 122396 w 199986"/>
              <a:gd name="connsiteY14" fmla="*/ 144228 h 199986"/>
              <a:gd name="connsiteX15" fmla="*/ 95421 w 199986"/>
              <a:gd name="connsiteY15" fmla="*/ 114262 h 199986"/>
              <a:gd name="connsiteX16" fmla="*/ 88678 w 199986"/>
              <a:gd name="connsiteY16" fmla="*/ 128549 h 199986"/>
              <a:gd name="connsiteX17" fmla="*/ 21422 w 199986"/>
              <a:gd name="connsiteY17" fmla="*/ 128549 h 199986"/>
              <a:gd name="connsiteX18" fmla="*/ 14278 w 199986"/>
              <a:gd name="connsiteY18" fmla="*/ 135674 h 199986"/>
              <a:gd name="connsiteX19" fmla="*/ 14278 w 199986"/>
              <a:gd name="connsiteY19" fmla="*/ 135693 h 199986"/>
              <a:gd name="connsiteX20" fmla="*/ 14278 w 199986"/>
              <a:gd name="connsiteY20" fmla="*/ 141189 h 199986"/>
              <a:gd name="connsiteX21" fmla="*/ 19421 w 199986"/>
              <a:gd name="connsiteY21" fmla="*/ 155105 h 199986"/>
              <a:gd name="connsiteX22" fmla="*/ 76162 w 199986"/>
              <a:gd name="connsiteY22" fmla="*/ 176193 h 199986"/>
              <a:gd name="connsiteX23" fmla="*/ 92164 w 199986"/>
              <a:gd name="connsiteY23" fmla="*/ 175184 h 199986"/>
              <a:gd name="connsiteX24" fmla="*/ 100851 w 199986"/>
              <a:gd name="connsiteY24" fmla="*/ 188195 h 199986"/>
              <a:gd name="connsiteX25" fmla="*/ 76162 w 199986"/>
              <a:gd name="connsiteY25" fmla="*/ 190481 h 199986"/>
              <a:gd name="connsiteX26" fmla="*/ 8553 w 199986"/>
              <a:gd name="connsiteY26" fmla="*/ 164382 h 199986"/>
              <a:gd name="connsiteX27" fmla="*/ 0 w 199986"/>
              <a:gd name="connsiteY27" fmla="*/ 141189 h 199986"/>
              <a:gd name="connsiteX28" fmla="*/ 0 w 199986"/>
              <a:gd name="connsiteY28" fmla="*/ 135693 h 199986"/>
              <a:gd name="connsiteX29" fmla="*/ 21412 w 199986"/>
              <a:gd name="connsiteY29" fmla="*/ 114262 h 199986"/>
              <a:gd name="connsiteX30" fmla="*/ 21422 w 199986"/>
              <a:gd name="connsiteY30" fmla="*/ 114262 h 199986"/>
              <a:gd name="connsiteX31" fmla="*/ 95431 w 199986"/>
              <a:gd name="connsiteY31" fmla="*/ 114262 h 199986"/>
              <a:gd name="connsiteX32" fmla="*/ 76162 w 199986"/>
              <a:gd name="connsiteY32" fmla="*/ 0 h 199986"/>
              <a:gd name="connsiteX33" fmla="*/ 123787 w 199986"/>
              <a:gd name="connsiteY33" fmla="*/ 47625 h 199986"/>
              <a:gd name="connsiteX34" fmla="*/ 76162 w 199986"/>
              <a:gd name="connsiteY34" fmla="*/ 95250 h 199986"/>
              <a:gd name="connsiteX35" fmla="*/ 28537 w 199986"/>
              <a:gd name="connsiteY35" fmla="*/ 47625 h 199986"/>
              <a:gd name="connsiteX36" fmla="*/ 76162 w 199986"/>
              <a:gd name="connsiteY36" fmla="*/ 0 h 199986"/>
              <a:gd name="connsiteX37" fmla="*/ 76162 w 199986"/>
              <a:gd name="connsiteY37" fmla="*/ 14288 h 199986"/>
              <a:gd name="connsiteX38" fmla="*/ 42824 w 199986"/>
              <a:gd name="connsiteY38" fmla="*/ 47625 h 199986"/>
              <a:gd name="connsiteX39" fmla="*/ 76162 w 199986"/>
              <a:gd name="connsiteY39" fmla="*/ 80963 h 199986"/>
              <a:gd name="connsiteX40" fmla="*/ 109499 w 199986"/>
              <a:gd name="connsiteY40" fmla="*/ 47625 h 199986"/>
              <a:gd name="connsiteX41" fmla="*/ 76162 w 199986"/>
              <a:gd name="connsiteY41" fmla="*/ 14288 h 1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9986" h="199986">
                <a:moveTo>
                  <a:pt x="147599" y="95212"/>
                </a:moveTo>
                <a:cubicBezTo>
                  <a:pt x="176533" y="95212"/>
                  <a:pt x="199987" y="118666"/>
                  <a:pt x="199987" y="147599"/>
                </a:cubicBezTo>
                <a:cubicBezTo>
                  <a:pt x="199987" y="176533"/>
                  <a:pt x="176533" y="199987"/>
                  <a:pt x="147599" y="199987"/>
                </a:cubicBezTo>
                <a:cubicBezTo>
                  <a:pt x="118666" y="199987"/>
                  <a:pt x="95212" y="176533"/>
                  <a:pt x="95212" y="147599"/>
                </a:cubicBezTo>
                <a:cubicBezTo>
                  <a:pt x="95212" y="118666"/>
                  <a:pt x="118666" y="95212"/>
                  <a:pt x="147599" y="95212"/>
                </a:cubicBezTo>
                <a:close/>
                <a:moveTo>
                  <a:pt x="122396" y="144228"/>
                </a:moveTo>
                <a:cubicBezTo>
                  <a:pt x="120505" y="142401"/>
                  <a:pt x="117489" y="142453"/>
                  <a:pt x="115662" y="144345"/>
                </a:cubicBezTo>
                <a:cubicBezTo>
                  <a:pt x="113880" y="146191"/>
                  <a:pt x="113880" y="149116"/>
                  <a:pt x="115662" y="150962"/>
                </a:cubicBezTo>
                <a:lnTo>
                  <a:pt x="134712" y="170012"/>
                </a:lnTo>
                <a:cubicBezTo>
                  <a:pt x="136571" y="171871"/>
                  <a:pt x="139586" y="171871"/>
                  <a:pt x="141446" y="170012"/>
                </a:cubicBezTo>
                <a:lnTo>
                  <a:pt x="179546" y="131912"/>
                </a:lnTo>
                <a:cubicBezTo>
                  <a:pt x="181373" y="130020"/>
                  <a:pt x="181321" y="127004"/>
                  <a:pt x="179429" y="125178"/>
                </a:cubicBezTo>
                <a:cubicBezTo>
                  <a:pt x="177583" y="123395"/>
                  <a:pt x="174658" y="123395"/>
                  <a:pt x="172812" y="125178"/>
                </a:cubicBezTo>
                <a:lnTo>
                  <a:pt x="138074" y="159915"/>
                </a:lnTo>
                <a:lnTo>
                  <a:pt x="122396" y="144228"/>
                </a:lnTo>
                <a:close/>
                <a:moveTo>
                  <a:pt x="95421" y="114262"/>
                </a:moveTo>
                <a:cubicBezTo>
                  <a:pt x="92571" y="118716"/>
                  <a:pt x="90304" y="123517"/>
                  <a:pt x="88678" y="128549"/>
                </a:cubicBezTo>
                <a:lnTo>
                  <a:pt x="21422" y="128549"/>
                </a:lnTo>
                <a:cubicBezTo>
                  <a:pt x="17482" y="128544"/>
                  <a:pt x="14283" y="131734"/>
                  <a:pt x="14278" y="135674"/>
                </a:cubicBezTo>
                <a:cubicBezTo>
                  <a:pt x="14278" y="135681"/>
                  <a:pt x="14278" y="135686"/>
                  <a:pt x="14278" y="135693"/>
                </a:cubicBezTo>
                <a:lnTo>
                  <a:pt x="14278" y="141189"/>
                </a:lnTo>
                <a:cubicBezTo>
                  <a:pt x="14278" y="146294"/>
                  <a:pt x="16107" y="151228"/>
                  <a:pt x="19421" y="155105"/>
                </a:cubicBezTo>
                <a:cubicBezTo>
                  <a:pt x="31356" y="169088"/>
                  <a:pt x="50082" y="176193"/>
                  <a:pt x="76162" y="176193"/>
                </a:cubicBezTo>
                <a:cubicBezTo>
                  <a:pt x="81848" y="176193"/>
                  <a:pt x="87173" y="175851"/>
                  <a:pt x="92164" y="175184"/>
                </a:cubicBezTo>
                <a:cubicBezTo>
                  <a:pt x="94498" y="179899"/>
                  <a:pt x="97431" y="184261"/>
                  <a:pt x="100851" y="188195"/>
                </a:cubicBezTo>
                <a:cubicBezTo>
                  <a:pt x="93269" y="189719"/>
                  <a:pt x="85039" y="190481"/>
                  <a:pt x="76162" y="190481"/>
                </a:cubicBezTo>
                <a:cubicBezTo>
                  <a:pt x="46196" y="190481"/>
                  <a:pt x="23470" y="181861"/>
                  <a:pt x="8553" y="164382"/>
                </a:cubicBezTo>
                <a:cubicBezTo>
                  <a:pt x="3033" y="157916"/>
                  <a:pt x="0" y="149692"/>
                  <a:pt x="0" y="141189"/>
                </a:cubicBezTo>
                <a:lnTo>
                  <a:pt x="0" y="135693"/>
                </a:lnTo>
                <a:cubicBezTo>
                  <a:pt x="-5" y="123862"/>
                  <a:pt x="9581" y="114268"/>
                  <a:pt x="21412" y="114262"/>
                </a:cubicBezTo>
                <a:cubicBezTo>
                  <a:pt x="21415" y="114262"/>
                  <a:pt x="21419" y="114262"/>
                  <a:pt x="21422" y="114262"/>
                </a:cubicBezTo>
                <a:lnTo>
                  <a:pt x="95431" y="114262"/>
                </a:lnTo>
                <a:close/>
                <a:moveTo>
                  <a:pt x="76162" y="0"/>
                </a:moveTo>
                <a:cubicBezTo>
                  <a:pt x="102464" y="0"/>
                  <a:pt x="123787" y="21322"/>
                  <a:pt x="123787" y="47625"/>
                </a:cubicBezTo>
                <a:cubicBezTo>
                  <a:pt x="123787" y="73928"/>
                  <a:pt x="102464" y="95250"/>
                  <a:pt x="76162" y="95250"/>
                </a:cubicBezTo>
                <a:cubicBezTo>
                  <a:pt x="49859" y="95250"/>
                  <a:pt x="28537" y="73928"/>
                  <a:pt x="28537" y="47625"/>
                </a:cubicBezTo>
                <a:cubicBezTo>
                  <a:pt x="28537" y="21322"/>
                  <a:pt x="49859" y="0"/>
                  <a:pt x="76162" y="0"/>
                </a:cubicBezTo>
                <a:close/>
                <a:moveTo>
                  <a:pt x="76162" y="14288"/>
                </a:moveTo>
                <a:cubicBezTo>
                  <a:pt x="57750" y="14288"/>
                  <a:pt x="42824" y="29213"/>
                  <a:pt x="42824" y="47625"/>
                </a:cubicBezTo>
                <a:cubicBezTo>
                  <a:pt x="42824" y="66037"/>
                  <a:pt x="57750" y="80963"/>
                  <a:pt x="76162" y="80963"/>
                </a:cubicBezTo>
                <a:cubicBezTo>
                  <a:pt x="94574" y="80963"/>
                  <a:pt x="109499" y="66037"/>
                  <a:pt x="109499" y="47625"/>
                </a:cubicBezTo>
                <a:cubicBezTo>
                  <a:pt x="109499" y="29213"/>
                  <a:pt x="94574" y="14288"/>
                  <a:pt x="76162" y="14288"/>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7" name="Rounded Rectangle 56">
            <a:extLst>
              <a:ext uri="{FF2B5EF4-FFF2-40B4-BE49-F238E27FC236}">
                <a16:creationId xmlns:a16="http://schemas.microsoft.com/office/drawing/2014/main" id="{195AB6F0-D2FB-7441-5866-E078DD78FA07}"/>
              </a:ext>
            </a:extLst>
          </p:cNvPr>
          <p:cNvSpPr/>
          <p:nvPr/>
        </p:nvSpPr>
        <p:spPr bwMode="auto">
          <a:xfrm>
            <a:off x="354957" y="2678081"/>
            <a:ext cx="5949192" cy="3844061"/>
          </a:xfrm>
          <a:prstGeom prst="roundRect">
            <a:avLst>
              <a:gd name="adj" fmla="val 2239"/>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6" name="TextBox 25">
            <a:extLst>
              <a:ext uri="{FF2B5EF4-FFF2-40B4-BE49-F238E27FC236}">
                <a16:creationId xmlns:a16="http://schemas.microsoft.com/office/drawing/2014/main" id="{B9ACAEF4-5846-A509-B37C-DB00C355CAA8}"/>
              </a:ext>
            </a:extLst>
          </p:cNvPr>
          <p:cNvSpPr txBox="1">
            <a:spLocks/>
          </p:cNvSpPr>
          <p:nvPr/>
        </p:nvSpPr>
        <p:spPr>
          <a:xfrm>
            <a:off x="596167" y="2772739"/>
            <a:ext cx="5428409" cy="215444"/>
          </a:xfrm>
          <a:prstGeom prst="rect">
            <a:avLst/>
          </a:prstGeom>
          <a:noFill/>
        </p:spPr>
        <p:txBody>
          <a:bodyPr wrap="square" lIns="0" tIns="0" rIns="0" bIns="0">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Microsoft Copilot opportunity to impact key functional KPIs</a:t>
            </a:r>
          </a:p>
        </p:txBody>
      </p:sp>
      <p:sp>
        <p:nvSpPr>
          <p:cNvPr id="58" name="Round Same Side Corner Rectangle 57">
            <a:extLst>
              <a:ext uri="{FF2B5EF4-FFF2-40B4-BE49-F238E27FC236}">
                <a16:creationId xmlns:a16="http://schemas.microsoft.com/office/drawing/2014/main" id="{5F559F92-3B57-A9AE-7048-7B71910C5C38}"/>
              </a:ext>
            </a:extLst>
          </p:cNvPr>
          <p:cNvSpPr/>
          <p:nvPr/>
        </p:nvSpPr>
        <p:spPr bwMode="auto">
          <a:xfrm>
            <a:off x="363922" y="6054150"/>
            <a:ext cx="5948178" cy="463468"/>
          </a:xfrm>
          <a:prstGeom prst="round2SameRect">
            <a:avLst>
              <a:gd name="adj1" fmla="val 0"/>
              <a:gd name="adj2" fmla="val 21063"/>
            </a:avLst>
          </a:prstGeom>
          <a:gradFill flip="none" rotWithShape="1">
            <a:gsLst>
              <a:gs pos="35000">
                <a:srgbClr val="0078D4"/>
              </a:gs>
              <a:gs pos="0">
                <a:srgbClr val="C03BC4"/>
              </a:gs>
            </a:gsLst>
            <a:path path="circle">
              <a:fillToRect l="100000" t="100000"/>
            </a:path>
            <a:tileRect r="-100000" b="-100000"/>
          </a:gra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2" name="TextBox 31">
            <a:extLst>
              <a:ext uri="{FF2B5EF4-FFF2-40B4-BE49-F238E27FC236}">
                <a16:creationId xmlns:a16="http://schemas.microsoft.com/office/drawing/2014/main" id="{91E2A9A2-090C-316A-71D0-0482E6554A32}"/>
              </a:ext>
            </a:extLst>
          </p:cNvPr>
          <p:cNvSpPr txBox="1"/>
          <p:nvPr/>
        </p:nvSpPr>
        <p:spPr>
          <a:xfrm>
            <a:off x="1026591" y="6226870"/>
            <a:ext cx="960199"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Revenue growth</a:t>
            </a:r>
          </a:p>
        </p:txBody>
      </p:sp>
      <p:sp>
        <p:nvSpPr>
          <p:cNvPr id="33" name="TextBox 32">
            <a:extLst>
              <a:ext uri="{FF2B5EF4-FFF2-40B4-BE49-F238E27FC236}">
                <a16:creationId xmlns:a16="http://schemas.microsoft.com/office/drawing/2014/main" id="{C88944E3-9EE1-3646-EBB9-6BDB18304883}"/>
              </a:ext>
            </a:extLst>
          </p:cNvPr>
          <p:cNvSpPr txBox="1"/>
          <p:nvPr/>
        </p:nvSpPr>
        <p:spPr>
          <a:xfrm>
            <a:off x="2654245" y="6226870"/>
            <a:ext cx="1604606"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Cost savings and avoidance</a:t>
            </a:r>
          </a:p>
        </p:txBody>
      </p:sp>
      <p:sp>
        <p:nvSpPr>
          <p:cNvPr id="34" name="TextBox 33">
            <a:extLst>
              <a:ext uri="{FF2B5EF4-FFF2-40B4-BE49-F238E27FC236}">
                <a16:creationId xmlns:a16="http://schemas.microsoft.com/office/drawing/2014/main" id="{EDB8C513-24B2-2D20-81F5-39D7CA392593}"/>
              </a:ext>
            </a:extLst>
          </p:cNvPr>
          <p:cNvSpPr txBox="1"/>
          <p:nvPr/>
        </p:nvSpPr>
        <p:spPr>
          <a:xfrm>
            <a:off x="4809346" y="6150669"/>
            <a:ext cx="1414106"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Improve employee experience</a:t>
            </a:r>
          </a:p>
        </p:txBody>
      </p:sp>
      <p:sp>
        <p:nvSpPr>
          <p:cNvPr id="35" name="Graphic 47" descr="Icon of a piggy bank ">
            <a:extLst>
              <a:ext uri="{FF2B5EF4-FFF2-40B4-BE49-F238E27FC236}">
                <a16:creationId xmlns:a16="http://schemas.microsoft.com/office/drawing/2014/main" id="{ADA92BE4-674C-7059-E2FF-D61E86F418B3}"/>
              </a:ext>
            </a:extLst>
          </p:cNvPr>
          <p:cNvSpPr>
            <a:spLocks noChangeAspect="1"/>
          </p:cNvSpPr>
          <p:nvPr/>
        </p:nvSpPr>
        <p:spPr>
          <a:xfrm>
            <a:off x="2274188" y="6207098"/>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6" name="Graphic 13" descr="Icon of a chart made of vertical lines with a line tracing the top of each, turning into an arrow pointing up">
            <a:extLst>
              <a:ext uri="{FF2B5EF4-FFF2-40B4-BE49-F238E27FC236}">
                <a16:creationId xmlns:a16="http://schemas.microsoft.com/office/drawing/2014/main" id="{E45F0AB8-0F77-880C-1570-F4F4DCBD9E49}"/>
              </a:ext>
            </a:extLst>
          </p:cNvPr>
          <p:cNvSpPr>
            <a:spLocks noChangeAspect="1"/>
          </p:cNvSpPr>
          <p:nvPr/>
        </p:nvSpPr>
        <p:spPr>
          <a:xfrm>
            <a:off x="663714" y="6207564"/>
            <a:ext cx="182880" cy="192501"/>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7" name="Freeform: Shape 124" descr="Employee retention icon">
            <a:extLst>
              <a:ext uri="{FF2B5EF4-FFF2-40B4-BE49-F238E27FC236}">
                <a16:creationId xmlns:a16="http://schemas.microsoft.com/office/drawing/2014/main" id="{BB909738-02FE-EEE5-219D-E2CCF5CA40D3}"/>
              </a:ext>
            </a:extLst>
          </p:cNvPr>
          <p:cNvSpPr/>
          <p:nvPr/>
        </p:nvSpPr>
        <p:spPr>
          <a:xfrm>
            <a:off x="4438848" y="6208564"/>
            <a:ext cx="190500" cy="190500"/>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61" name="Freeform 27">
            <a:extLst>
              <a:ext uri="{FF2B5EF4-FFF2-40B4-BE49-F238E27FC236}">
                <a16:creationId xmlns:a16="http://schemas.microsoft.com/office/drawing/2014/main" id="{0151D30B-179F-065D-B4D3-FE61F92AA9A8}"/>
              </a:ext>
              <a:ext uri="{C183D7F6-B498-43B3-948B-1728B52AA6E4}">
                <adec:decorative xmlns:adec="http://schemas.microsoft.com/office/drawing/2017/decorative" val="1"/>
              </a:ext>
            </a:extLst>
          </p:cNvPr>
          <p:cNvSpPr/>
          <p:nvPr/>
        </p:nvSpPr>
        <p:spPr bwMode="auto">
          <a:xfrm rot="5400000" flipV="1">
            <a:off x="-1274859" y="4330248"/>
            <a:ext cx="3313874" cy="5423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88" name="TextBox 87">
            <a:extLst>
              <a:ext uri="{FF2B5EF4-FFF2-40B4-BE49-F238E27FC236}">
                <a16:creationId xmlns:a16="http://schemas.microsoft.com/office/drawing/2014/main" id="{EE33857D-47F5-13F4-7B9B-A46C93EC519D}"/>
              </a:ext>
            </a:extLst>
          </p:cNvPr>
          <p:cNvSpPr txBox="1"/>
          <p:nvPr/>
        </p:nvSpPr>
        <p:spPr>
          <a:xfrm>
            <a:off x="6801629" y="3957069"/>
            <a:ext cx="1025776"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a:rPr>
              <a:t>Copilot can assist with...</a:t>
            </a:r>
            <a:endPar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panose="020B0702040204020203" pitchFamily="34" charset="0"/>
            </a:endParaRPr>
          </a:p>
        </p:txBody>
      </p:sp>
      <p:sp>
        <p:nvSpPr>
          <p:cNvPr id="89" name="Graphic 60">
            <a:extLst>
              <a:ext uri="{FF2B5EF4-FFF2-40B4-BE49-F238E27FC236}">
                <a16:creationId xmlns:a16="http://schemas.microsoft.com/office/drawing/2014/main" id="{307FA7BF-D5E3-2F13-FC62-5F2BC1F7CD2B}"/>
              </a:ext>
              <a:ext uri="{C183D7F6-B498-43B3-948B-1728B52AA6E4}">
                <adec:decorative xmlns:adec="http://schemas.microsoft.com/office/drawing/2017/decorative" val="1"/>
              </a:ext>
            </a:extLst>
          </p:cNvPr>
          <p:cNvSpPr>
            <a:spLocks/>
          </p:cNvSpPr>
          <p:nvPr/>
        </p:nvSpPr>
        <p:spPr>
          <a:xfrm>
            <a:off x="6801629" y="3528895"/>
            <a:ext cx="304800" cy="304800"/>
          </a:xfrm>
          <a:custGeom>
            <a:avLst/>
            <a:gdLst>
              <a:gd name="connsiteX0" fmla="*/ 1524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 name="connsiteX5" fmla="*/ 152400 w 304800"/>
              <a:gd name="connsiteY5" fmla="*/ 25405 h 304800"/>
              <a:gd name="connsiteX6" fmla="*/ 25405 w 304800"/>
              <a:gd name="connsiteY6" fmla="*/ 152400 h 304800"/>
              <a:gd name="connsiteX7" fmla="*/ 152400 w 304800"/>
              <a:gd name="connsiteY7" fmla="*/ 279395 h 304800"/>
              <a:gd name="connsiteX8" fmla="*/ 279395 w 304800"/>
              <a:gd name="connsiteY8" fmla="*/ 152400 h 304800"/>
              <a:gd name="connsiteX9" fmla="*/ 152400 w 304800"/>
              <a:gd name="connsiteY9" fmla="*/ 25405 h 304800"/>
              <a:gd name="connsiteX10" fmla="*/ 152400 w 304800"/>
              <a:gd name="connsiteY10" fmla="*/ 205740 h 304800"/>
              <a:gd name="connsiteX11" fmla="*/ 167640 w 304800"/>
              <a:gd name="connsiteY11" fmla="*/ 220980 h 304800"/>
              <a:gd name="connsiteX12" fmla="*/ 152400 w 304800"/>
              <a:gd name="connsiteY12" fmla="*/ 236220 h 304800"/>
              <a:gd name="connsiteX13" fmla="*/ 137160 w 304800"/>
              <a:gd name="connsiteY13" fmla="*/ 220980 h 304800"/>
              <a:gd name="connsiteX14" fmla="*/ 152400 w 304800"/>
              <a:gd name="connsiteY14" fmla="*/ 205740 h 304800"/>
              <a:gd name="connsiteX15" fmla="*/ 152400 w 304800"/>
              <a:gd name="connsiteY15" fmla="*/ 72390 h 304800"/>
              <a:gd name="connsiteX16" fmla="*/ 194310 w 304800"/>
              <a:gd name="connsiteY16" fmla="*/ 114300 h 304800"/>
              <a:gd name="connsiteX17" fmla="*/ 178293 w 304800"/>
              <a:gd name="connsiteY17" fmla="*/ 150251 h 304800"/>
              <a:gd name="connsiteX18" fmla="*/ 175717 w 304800"/>
              <a:gd name="connsiteY18" fmla="*/ 152857 h 304800"/>
              <a:gd name="connsiteX19" fmla="*/ 163830 w 304800"/>
              <a:gd name="connsiteY19" fmla="*/ 175260 h 304800"/>
              <a:gd name="connsiteX20" fmla="*/ 152400 w 304800"/>
              <a:gd name="connsiteY20" fmla="*/ 186690 h 304800"/>
              <a:gd name="connsiteX21" fmla="*/ 140970 w 304800"/>
              <a:gd name="connsiteY21" fmla="*/ 175260 h 304800"/>
              <a:gd name="connsiteX22" fmla="*/ 156987 w 304800"/>
              <a:gd name="connsiteY22" fmla="*/ 139309 h 304800"/>
              <a:gd name="connsiteX23" fmla="*/ 159563 w 304800"/>
              <a:gd name="connsiteY23" fmla="*/ 136703 h 304800"/>
              <a:gd name="connsiteX24" fmla="*/ 171450 w 304800"/>
              <a:gd name="connsiteY24" fmla="*/ 114300 h 304800"/>
              <a:gd name="connsiteX25" fmla="*/ 152339 w 304800"/>
              <a:gd name="connsiteY25" fmla="*/ 95312 h 304800"/>
              <a:gd name="connsiteX26" fmla="*/ 133457 w 304800"/>
              <a:gd name="connsiteY26" fmla="*/ 112349 h 304800"/>
              <a:gd name="connsiteX27" fmla="*/ 133350 w 304800"/>
              <a:gd name="connsiteY27" fmla="*/ 114300 h 304800"/>
              <a:gd name="connsiteX28" fmla="*/ 121920 w 304800"/>
              <a:gd name="connsiteY28" fmla="*/ 125730 h 304800"/>
              <a:gd name="connsiteX29" fmla="*/ 110490 w 304800"/>
              <a:gd name="connsiteY29" fmla="*/ 114300 h 304800"/>
              <a:gd name="connsiteX30" fmla="*/ 152400 w 304800"/>
              <a:gd name="connsiteY30" fmla="*/ 7239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800">
                <a:moveTo>
                  <a:pt x="152400" y="0"/>
                </a:moveTo>
                <a:cubicBezTo>
                  <a:pt x="236571" y="0"/>
                  <a:pt x="304800" y="68245"/>
                  <a:pt x="304800" y="152400"/>
                </a:cubicBezTo>
                <a:cubicBezTo>
                  <a:pt x="304800" y="236555"/>
                  <a:pt x="236571" y="304800"/>
                  <a:pt x="152400" y="304800"/>
                </a:cubicBezTo>
                <a:cubicBezTo>
                  <a:pt x="68229" y="304800"/>
                  <a:pt x="0" y="236555"/>
                  <a:pt x="0" y="152400"/>
                </a:cubicBezTo>
                <a:cubicBezTo>
                  <a:pt x="0" y="68245"/>
                  <a:pt x="68229" y="0"/>
                  <a:pt x="152400" y="0"/>
                </a:cubicBezTo>
                <a:close/>
                <a:moveTo>
                  <a:pt x="152400" y="25405"/>
                </a:moveTo>
                <a:cubicBezTo>
                  <a:pt x="82372" y="25405"/>
                  <a:pt x="25405" y="82372"/>
                  <a:pt x="25405" y="152400"/>
                </a:cubicBezTo>
                <a:cubicBezTo>
                  <a:pt x="25405" y="222428"/>
                  <a:pt x="82372" y="279395"/>
                  <a:pt x="152400" y="279395"/>
                </a:cubicBezTo>
                <a:cubicBezTo>
                  <a:pt x="222428" y="279395"/>
                  <a:pt x="279395" y="222428"/>
                  <a:pt x="279395" y="152400"/>
                </a:cubicBezTo>
                <a:cubicBezTo>
                  <a:pt x="279395" y="82372"/>
                  <a:pt x="222428" y="25405"/>
                  <a:pt x="152400" y="25405"/>
                </a:cubicBezTo>
                <a:close/>
                <a:moveTo>
                  <a:pt x="152400" y="205740"/>
                </a:moveTo>
                <a:cubicBezTo>
                  <a:pt x="160817" y="205740"/>
                  <a:pt x="167640" y="212563"/>
                  <a:pt x="167640" y="220980"/>
                </a:cubicBezTo>
                <a:cubicBezTo>
                  <a:pt x="167640" y="229397"/>
                  <a:pt x="160817" y="236220"/>
                  <a:pt x="152400" y="236220"/>
                </a:cubicBezTo>
                <a:cubicBezTo>
                  <a:pt x="143983" y="236220"/>
                  <a:pt x="137160" y="229397"/>
                  <a:pt x="137160" y="220980"/>
                </a:cubicBezTo>
                <a:cubicBezTo>
                  <a:pt x="137160" y="212563"/>
                  <a:pt x="143983" y="205740"/>
                  <a:pt x="152400" y="205740"/>
                </a:cubicBezTo>
                <a:close/>
                <a:moveTo>
                  <a:pt x="152400" y="72390"/>
                </a:moveTo>
                <a:cubicBezTo>
                  <a:pt x="175547" y="72390"/>
                  <a:pt x="194310" y="91154"/>
                  <a:pt x="194310" y="114300"/>
                </a:cubicBezTo>
                <a:cubicBezTo>
                  <a:pt x="194310" y="129692"/>
                  <a:pt x="189784" y="138288"/>
                  <a:pt x="178293" y="150251"/>
                </a:cubicBezTo>
                <a:lnTo>
                  <a:pt x="175717" y="152857"/>
                </a:lnTo>
                <a:cubicBezTo>
                  <a:pt x="166238" y="162336"/>
                  <a:pt x="163830" y="166360"/>
                  <a:pt x="163830" y="175260"/>
                </a:cubicBezTo>
                <a:cubicBezTo>
                  <a:pt x="163830" y="181572"/>
                  <a:pt x="158712" y="186690"/>
                  <a:pt x="152400" y="186690"/>
                </a:cubicBezTo>
                <a:cubicBezTo>
                  <a:pt x="146088" y="186690"/>
                  <a:pt x="140970" y="181572"/>
                  <a:pt x="140970" y="175260"/>
                </a:cubicBezTo>
                <a:cubicBezTo>
                  <a:pt x="140970" y="159868"/>
                  <a:pt x="145496" y="151272"/>
                  <a:pt x="156987" y="139309"/>
                </a:cubicBezTo>
                <a:lnTo>
                  <a:pt x="159563" y="136703"/>
                </a:lnTo>
                <a:cubicBezTo>
                  <a:pt x="169042" y="127224"/>
                  <a:pt x="171450" y="123200"/>
                  <a:pt x="171450" y="114300"/>
                </a:cubicBezTo>
                <a:cubicBezTo>
                  <a:pt x="171416" y="103779"/>
                  <a:pt x="162859" y="95278"/>
                  <a:pt x="152339" y="95312"/>
                </a:cubicBezTo>
                <a:cubicBezTo>
                  <a:pt x="142621" y="95343"/>
                  <a:pt x="134484" y="102685"/>
                  <a:pt x="133457" y="112349"/>
                </a:cubicBezTo>
                <a:lnTo>
                  <a:pt x="133350" y="114300"/>
                </a:lnTo>
                <a:cubicBezTo>
                  <a:pt x="133350" y="120613"/>
                  <a:pt x="128232" y="125730"/>
                  <a:pt x="121920" y="125730"/>
                </a:cubicBezTo>
                <a:cubicBezTo>
                  <a:pt x="115607" y="125730"/>
                  <a:pt x="110490" y="120613"/>
                  <a:pt x="110490" y="114300"/>
                </a:cubicBezTo>
                <a:cubicBezTo>
                  <a:pt x="110490" y="91154"/>
                  <a:pt x="129253" y="72390"/>
                  <a:pt x="152400" y="7239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cxnSp>
        <p:nvCxnSpPr>
          <p:cNvPr id="99" name="Straight Connector 98">
            <a:extLst>
              <a:ext uri="{FF2B5EF4-FFF2-40B4-BE49-F238E27FC236}">
                <a16:creationId xmlns:a16="http://schemas.microsoft.com/office/drawing/2014/main" id="{79DFFA62-458C-D435-7CF1-542CCB3B922C}"/>
              </a:ext>
              <a:ext uri="{C183D7F6-B498-43B3-948B-1728B52AA6E4}">
                <adec:decorative xmlns:adec="http://schemas.microsoft.com/office/drawing/2017/decorative" val="1"/>
              </a:ext>
            </a:extLst>
          </p:cNvPr>
          <p:cNvCxnSpPr>
            <a:cxnSpLocks/>
          </p:cNvCxnSpPr>
          <p:nvPr/>
        </p:nvCxnSpPr>
        <p:spPr>
          <a:xfrm>
            <a:off x="342686" y="5314208"/>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59" name="Text Placeholder 4">
            <a:extLst>
              <a:ext uri="{FF2B5EF4-FFF2-40B4-BE49-F238E27FC236}">
                <a16:creationId xmlns:a16="http://schemas.microsoft.com/office/drawing/2014/main" id="{1F589CEB-9BD9-754F-CD88-5C71DCFB2550}"/>
              </a:ext>
            </a:extLst>
          </p:cNvPr>
          <p:cNvSpPr txBox="1">
            <a:spLocks/>
          </p:cNvSpPr>
          <p:nvPr/>
        </p:nvSpPr>
        <p:spPr>
          <a:xfrm>
            <a:off x="8061407" y="3047313"/>
            <a:ext cx="3510235" cy="2516651"/>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r>
              <a:rPr kumimoji="0" lang="en-US" sz="1000" b="0" i="0" u="none" strike="noStrike" kern="1200" cap="none" spc="0" normalizeH="0" baseline="0" noProof="0" dirty="0">
                <a:ln>
                  <a:noFill/>
                </a:ln>
                <a:solidFill>
                  <a:srgbClr val="000000"/>
                </a:solidFill>
                <a:effectLst/>
                <a:uLnTx/>
                <a:uFillTx/>
                <a:ea typeface="+mn-ea"/>
                <a:cs typeface="Segoe UI Semilight" panose="020B0402040204020203" pitchFamily="34" charset="0"/>
              </a:rPr>
              <a:t>Copilot assists financial services organizations with numerous tasks that impact critical areas like contact center management in banking, insurance underwriting, and portfolio management within capital markets. </a:t>
            </a: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lang="en-US" sz="1000" noProof="0" dirty="0">
                <a:hlinkClick r:id="rId3" action="ppaction://hlinksldjump"/>
              </a:rPr>
              <a:t>Financial advisory support system</a:t>
            </a:r>
            <a:endParaRPr lang="en-US" sz="1000" noProof="0" dirty="0"/>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lang="en-US" sz="1000" dirty="0">
                <a:hlinkClick r:id="rId4" action="ppaction://hlinksldjump"/>
              </a:rPr>
              <a:t>Speed credit memo generation</a:t>
            </a:r>
            <a:endParaRPr lang="en-US" sz="1000" noProof="0" dirty="0"/>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lang="en-US" sz="1000" noProof="0" dirty="0">
                <a:hlinkClick r:id="rId5" action="ppaction://hlinksldjump"/>
              </a:rPr>
              <a:t>Process a claim</a:t>
            </a:r>
            <a:endParaRPr lang="en-US" sz="1000" noProof="0" dirty="0"/>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lang="en-US" sz="1000" noProof="0" dirty="0">
                <a:hlinkClick r:id="rId6" action="ppaction://hlinksldjump"/>
              </a:rPr>
              <a:t>Issue a policy</a:t>
            </a:r>
            <a:endParaRPr lang="en-US" sz="1000" noProof="0" dirty="0"/>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lang="en-US" sz="1000" noProof="0" dirty="0">
                <a:hlinkClick r:id="rId7" action="ppaction://hlinksldjump"/>
              </a:rPr>
              <a:t>Create a quote</a:t>
            </a:r>
            <a:endParaRPr lang="en-US" sz="1000" noProof="0" dirty="0">
              <a:hlinkClick r:id="" action="ppaction://noaction">
                <a:extLst>
                  <a:ext uri="{A12FA001-AC4F-418D-AE19-62706E023703}">
                    <ahyp:hlinkClr xmlns:ahyp="http://schemas.microsoft.com/office/drawing/2018/hyperlinkcolor" val="tx"/>
                  </a:ext>
                </a:extLst>
              </a:hlinkClick>
            </a:endParaRPr>
          </a:p>
          <a:p>
            <a:pPr marL="114300" indent="-114300" defTabSz="582780">
              <a:lnSpc>
                <a:spcPct val="110000"/>
              </a:lnSpc>
              <a:spcBef>
                <a:spcPct val="0"/>
              </a:spcBef>
              <a:spcAft>
                <a:spcPts val="300"/>
              </a:spcAft>
              <a:buSzTx/>
              <a:buFont typeface="Arial" panose="020B0604020202020204" pitchFamily="34" charset="0"/>
              <a:buChar char="•"/>
              <a:defRPr/>
            </a:pPr>
            <a:r>
              <a:rPr lang="en-US" sz="1000" noProof="0" dirty="0">
                <a:solidFill>
                  <a:srgbClr val="8661C5"/>
                </a:solidFill>
                <a:hlinkClick r:id="rId8" action="ppaction://hlinksldjump">
                  <a:extLst>
                    <a:ext uri="{A12FA001-AC4F-418D-AE19-62706E023703}">
                      <ahyp:hlinkClr xmlns:ahyp="http://schemas.microsoft.com/office/drawing/2018/hyperlinkcolor" val="tx"/>
                    </a:ext>
                  </a:extLst>
                </a:hlinkClick>
              </a:rPr>
              <a:t>AI-assisted broker portfolio management</a:t>
            </a:r>
            <a:endParaRPr lang="en-US" sz="1000" noProof="0" dirty="0">
              <a:solidFill>
                <a:srgbClr val="8661C5"/>
              </a:solidFill>
            </a:endParaRPr>
          </a:p>
          <a:p>
            <a:pPr marL="114300" indent="-114300" defTabSz="582780">
              <a:lnSpc>
                <a:spcPct val="110000"/>
              </a:lnSpc>
              <a:spcBef>
                <a:spcPct val="0"/>
              </a:spcBef>
              <a:spcAft>
                <a:spcPts val="300"/>
              </a:spcAft>
              <a:buSzTx/>
              <a:buFont typeface="Arial" panose="020B0604020202020204" pitchFamily="34" charset="0"/>
              <a:buChar char="•"/>
              <a:defRPr/>
            </a:pPr>
            <a:r>
              <a:rPr lang="en-US" sz="1000" noProof="0" dirty="0">
                <a:hlinkClick r:id="rId9" action="ppaction://hlinksldjump"/>
              </a:rPr>
              <a:t>Produce daily market report</a:t>
            </a:r>
            <a:endParaRPr lang="en-US" sz="1000" noProof="0" dirty="0"/>
          </a:p>
          <a:p>
            <a:pPr marL="114300" indent="-114300" defTabSz="582780">
              <a:lnSpc>
                <a:spcPct val="110000"/>
              </a:lnSpc>
              <a:spcBef>
                <a:spcPct val="0"/>
              </a:spcBef>
              <a:spcAft>
                <a:spcPts val="300"/>
              </a:spcAft>
              <a:buSzTx/>
              <a:buFont typeface="Arial" panose="020B0604020202020204" pitchFamily="34" charset="0"/>
              <a:buChar char="•"/>
              <a:defRPr/>
            </a:pPr>
            <a:r>
              <a:rPr lang="en-US" sz="1000" noProof="0" dirty="0">
                <a:hlinkClick r:id="rId10" action="ppaction://hlinksldjump"/>
              </a:rPr>
              <a:t>Implement Know Your Customer (KYC) regulations</a:t>
            </a:r>
            <a:endParaRPr lang="en-US" sz="1000" dirty="0">
              <a:solidFill>
                <a:srgbClr val="8661C5"/>
              </a:solidFill>
            </a:endParaRPr>
          </a:p>
          <a:p>
            <a:pPr marL="114300" indent="-114300" defTabSz="582780">
              <a:lnSpc>
                <a:spcPct val="110000"/>
              </a:lnSpc>
              <a:spcBef>
                <a:spcPct val="0"/>
              </a:spcBef>
              <a:spcAft>
                <a:spcPts val="300"/>
              </a:spcAft>
              <a:buSzTx/>
              <a:buFont typeface="Arial" panose="020B0604020202020204" pitchFamily="34" charset="0"/>
              <a:buChar char="•"/>
              <a:defRPr/>
            </a:pPr>
            <a:endParaRPr lang="en-US" sz="1000" noProof="0" dirty="0">
              <a:solidFill>
                <a:srgbClr val="8661C5"/>
              </a:solidFill>
            </a:endParaRPr>
          </a:p>
        </p:txBody>
      </p:sp>
      <p:sp>
        <p:nvSpPr>
          <p:cNvPr id="60" name="Text Placeholder 10">
            <a:extLst>
              <a:ext uri="{FF2B5EF4-FFF2-40B4-BE49-F238E27FC236}">
                <a16:creationId xmlns:a16="http://schemas.microsoft.com/office/drawing/2014/main" id="{45560AE6-F2A3-666C-879B-151DA8C1D8EC}"/>
              </a:ext>
            </a:extLst>
          </p:cNvPr>
          <p:cNvSpPr txBox="1">
            <a:spLocks/>
          </p:cNvSpPr>
          <p:nvPr/>
        </p:nvSpPr>
        <p:spPr>
          <a:xfrm>
            <a:off x="8848290" y="2146775"/>
            <a:ext cx="808495"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Portfolio Manager</a:t>
            </a:r>
          </a:p>
        </p:txBody>
      </p:sp>
      <p:sp>
        <p:nvSpPr>
          <p:cNvPr id="62" name="Text Placeholder 10">
            <a:extLst>
              <a:ext uri="{FF2B5EF4-FFF2-40B4-BE49-F238E27FC236}">
                <a16:creationId xmlns:a16="http://schemas.microsoft.com/office/drawing/2014/main" id="{9638CA20-F555-7A23-27AC-E68EFA1198A1}"/>
              </a:ext>
            </a:extLst>
          </p:cNvPr>
          <p:cNvSpPr txBox="1">
            <a:spLocks/>
          </p:cNvSpPr>
          <p:nvPr/>
        </p:nvSpPr>
        <p:spPr>
          <a:xfrm>
            <a:off x="7504708" y="2146775"/>
            <a:ext cx="1296257"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Underwriting</a:t>
            </a:r>
          </a:p>
        </p:txBody>
      </p:sp>
      <p:sp>
        <p:nvSpPr>
          <p:cNvPr id="63" name="Text Placeholder 10">
            <a:extLst>
              <a:ext uri="{FF2B5EF4-FFF2-40B4-BE49-F238E27FC236}">
                <a16:creationId xmlns:a16="http://schemas.microsoft.com/office/drawing/2014/main" id="{3C5F09F2-CC0C-9C39-F45F-FCEFFC871D6B}"/>
              </a:ext>
            </a:extLst>
          </p:cNvPr>
          <p:cNvSpPr txBox="1">
            <a:spLocks/>
          </p:cNvSpPr>
          <p:nvPr/>
        </p:nvSpPr>
        <p:spPr>
          <a:xfrm>
            <a:off x="9773612" y="2146775"/>
            <a:ext cx="720189"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Branch Manager</a:t>
            </a:r>
          </a:p>
        </p:txBody>
      </p:sp>
      <p:sp>
        <p:nvSpPr>
          <p:cNvPr id="64" name="Text Placeholder 10">
            <a:extLst>
              <a:ext uri="{FF2B5EF4-FFF2-40B4-BE49-F238E27FC236}">
                <a16:creationId xmlns:a16="http://schemas.microsoft.com/office/drawing/2014/main" id="{13D65C09-3BC4-0FED-AF1F-3DFF62864FB7}"/>
              </a:ext>
            </a:extLst>
          </p:cNvPr>
          <p:cNvSpPr txBox="1">
            <a:spLocks/>
          </p:cNvSpPr>
          <p:nvPr/>
        </p:nvSpPr>
        <p:spPr>
          <a:xfrm>
            <a:off x="10588557" y="2146775"/>
            <a:ext cx="795087"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Customer Service</a:t>
            </a:r>
          </a:p>
        </p:txBody>
      </p:sp>
      <p:pic>
        <p:nvPicPr>
          <p:cNvPr id="65" name="Picture 64">
            <a:extLst>
              <a:ext uri="{FF2B5EF4-FFF2-40B4-BE49-F238E27FC236}">
                <a16:creationId xmlns:a16="http://schemas.microsoft.com/office/drawing/2014/main" id="{7DEEA5AB-FCB3-EC4D-943B-78033A1F03C0}"/>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809936" y="1410852"/>
            <a:ext cx="685800" cy="685800"/>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pic>
      <p:pic>
        <p:nvPicPr>
          <p:cNvPr id="66" name="Picture 65">
            <a:extLst>
              <a:ext uri="{FF2B5EF4-FFF2-40B4-BE49-F238E27FC236}">
                <a16:creationId xmlns:a16="http://schemas.microsoft.com/office/drawing/2014/main" id="{84CDB5BD-25D4-C8CA-C4AF-2F796C8EB1C1}"/>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9790622" y="1415960"/>
            <a:ext cx="685800" cy="685800"/>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pic>
      <p:pic>
        <p:nvPicPr>
          <p:cNvPr id="67" name="Picture 66">
            <a:extLst>
              <a:ext uri="{FF2B5EF4-FFF2-40B4-BE49-F238E27FC236}">
                <a16:creationId xmlns:a16="http://schemas.microsoft.com/office/drawing/2014/main" id="{1D6D5F9F-9347-55E0-14D5-1903A60C27C9}"/>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8909637" y="1406636"/>
            <a:ext cx="685800" cy="685800"/>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pic>
      <p:pic>
        <p:nvPicPr>
          <p:cNvPr id="68" name="Picture 67">
            <a:extLst>
              <a:ext uri="{FF2B5EF4-FFF2-40B4-BE49-F238E27FC236}">
                <a16:creationId xmlns:a16="http://schemas.microsoft.com/office/drawing/2014/main" id="{2F93285D-0FEF-5D95-47C5-8B151DDE04B4}"/>
              </a:ext>
            </a:extLst>
          </p:cNvPr>
          <p:cNvPicPr>
            <a:picLocks noChangeAspect="1"/>
          </p:cNvPicPr>
          <p:nvPr/>
        </p:nvPicPr>
        <p:blipFill rotWithShape="1">
          <a:blip r:embed="rId14" cstate="screen">
            <a:extLst>
              <a:ext uri="{BEBA8EAE-BF5A-486C-A8C5-ECC9F3942E4B}">
                <a14:imgProps xmlns:a14="http://schemas.microsoft.com/office/drawing/2010/main">
                  <a14:imgLayer r:embed="rId15">
                    <a14:imgEffect>
                      <a14:brightnessContrast bright="20000"/>
                    </a14:imgEffect>
                  </a14:imgLayer>
                </a14:imgProps>
              </a:ext>
              <a:ext uri="{28A0092B-C50C-407E-A947-70E740481C1C}">
                <a14:useLocalDpi xmlns:a14="http://schemas.microsoft.com/office/drawing/2010/main"/>
              </a:ext>
            </a:extLst>
          </a:blip>
          <a:srcRect/>
          <a:stretch/>
        </p:blipFill>
        <p:spPr>
          <a:xfrm>
            <a:off x="10639092" y="1415960"/>
            <a:ext cx="685800" cy="685800"/>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pic>
      <p:cxnSp>
        <p:nvCxnSpPr>
          <p:cNvPr id="69" name="Straight Connector 68">
            <a:extLst>
              <a:ext uri="{FF2B5EF4-FFF2-40B4-BE49-F238E27FC236}">
                <a16:creationId xmlns:a16="http://schemas.microsoft.com/office/drawing/2014/main" id="{FF18D42E-25E4-19FA-221F-6539B94B3792}"/>
              </a:ext>
              <a:ext uri="{C183D7F6-B498-43B3-948B-1728B52AA6E4}">
                <adec:decorative xmlns:adec="http://schemas.microsoft.com/office/drawing/2017/decorative" val="1"/>
              </a:ext>
            </a:extLst>
          </p:cNvPr>
          <p:cNvCxnSpPr>
            <a:cxnSpLocks/>
          </p:cNvCxnSpPr>
          <p:nvPr/>
        </p:nvCxnSpPr>
        <p:spPr>
          <a:xfrm>
            <a:off x="329370" y="3823532"/>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29031D2-F7A4-5250-8DD0-F09158D74D8D}"/>
              </a:ext>
              <a:ext uri="{C183D7F6-B498-43B3-948B-1728B52AA6E4}">
                <adec:decorative xmlns:adec="http://schemas.microsoft.com/office/drawing/2017/decorative" val="1"/>
              </a:ext>
            </a:extLst>
          </p:cNvPr>
          <p:cNvCxnSpPr>
            <a:cxnSpLocks/>
          </p:cNvCxnSpPr>
          <p:nvPr/>
        </p:nvCxnSpPr>
        <p:spPr>
          <a:xfrm>
            <a:off x="329370" y="4739395"/>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DEA9841-0452-1EDC-7A3D-A791EAE288BD}"/>
              </a:ext>
              <a:ext uri="{C183D7F6-B498-43B3-948B-1728B52AA6E4}">
                <adec:decorative xmlns:adec="http://schemas.microsoft.com/office/drawing/2017/decorative" val="1"/>
              </a:ext>
            </a:extLst>
          </p:cNvPr>
          <p:cNvCxnSpPr>
            <a:cxnSpLocks/>
          </p:cNvCxnSpPr>
          <p:nvPr/>
        </p:nvCxnSpPr>
        <p:spPr>
          <a:xfrm>
            <a:off x="329370" y="6098024"/>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F377CB1A-5D5D-7F15-5AB2-302BDEAB8DDB}"/>
              </a:ext>
            </a:extLst>
          </p:cNvPr>
          <p:cNvGrpSpPr/>
          <p:nvPr/>
        </p:nvGrpSpPr>
        <p:grpSpPr>
          <a:xfrm>
            <a:off x="595907" y="3103882"/>
            <a:ext cx="5458065" cy="663836"/>
            <a:chOff x="6272784" y="1809256"/>
            <a:chExt cx="5458065" cy="663836"/>
          </a:xfrm>
        </p:grpSpPr>
        <p:sp>
          <p:nvSpPr>
            <p:cNvPr id="73" name="TextBox 72">
              <a:extLst>
                <a:ext uri="{FF2B5EF4-FFF2-40B4-BE49-F238E27FC236}">
                  <a16:creationId xmlns:a16="http://schemas.microsoft.com/office/drawing/2014/main" id="{B44C7216-FE9D-F0E8-D472-056D2B3B97AD}"/>
                </a:ext>
              </a:extLst>
            </p:cNvPr>
            <p:cNvSpPr txBox="1"/>
            <p:nvPr/>
          </p:nvSpPr>
          <p:spPr>
            <a:xfrm>
              <a:off x="6603643" y="1987286"/>
              <a:ext cx="861860" cy="307777"/>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000" b="0" i="0" strike="noStrike" kern="1200" cap="none" spc="0" normalizeH="0" baseline="0" noProof="0">
                  <a:ln>
                    <a:noFill/>
                  </a:ln>
                  <a:solidFill>
                    <a:schemeClr val="accent2">
                      <a:lumMod val="50000"/>
                    </a:schemeClr>
                  </a:solidFill>
                  <a:effectLst/>
                  <a:uLnTx/>
                  <a:uFillTx/>
                  <a:latin typeface="Segoe UI Semibold"/>
                  <a:ea typeface="+mn-ea"/>
                  <a:cs typeface="Segoe UI Semibold" panose="020B0702040204020203" pitchFamily="34" charset="0"/>
                </a:rPr>
                <a:t>Increase client retention</a:t>
              </a:r>
            </a:p>
          </p:txBody>
        </p:sp>
        <p:sp>
          <p:nvSpPr>
            <p:cNvPr id="74" name="TextBox 73">
              <a:extLst>
                <a:ext uri="{FF2B5EF4-FFF2-40B4-BE49-F238E27FC236}">
                  <a16:creationId xmlns:a16="http://schemas.microsoft.com/office/drawing/2014/main" id="{C485637A-7634-E40E-2F4B-A87AE10DC0A4}"/>
                </a:ext>
              </a:extLst>
            </p:cNvPr>
            <p:cNvSpPr txBox="1"/>
            <p:nvPr/>
          </p:nvSpPr>
          <p:spPr>
            <a:xfrm>
              <a:off x="7655232" y="1809256"/>
              <a:ext cx="4075617" cy="663836"/>
            </a:xfrm>
            <a:prstGeom prst="rect">
              <a:avLst/>
            </a:prstGeom>
            <a:noFill/>
          </p:spPr>
          <p:txBody>
            <a:bodyPr wrap="square" lIns="0" tIns="0" rIns="0" bIns="0" anchor="ctr">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highlight>
                    <a:srgbClr val="FFFFFF"/>
                  </a:highlight>
                  <a:uLnTx/>
                  <a:uFillTx/>
                  <a:latin typeface="Segoe UI" panose="020B0502040204020203" pitchFamily="34" charset="0"/>
                  <a:ea typeface="+mn-ea"/>
                  <a:cs typeface="+mn-cs"/>
                </a:rPr>
                <a:t>Streamline operations for faster resolution of customer issues, providing tools for decision-making and strategy development. This can lead to higher customer satisfaction, increased customer lifetime value, and maximized customer investment portfolio.</a:t>
              </a:r>
              <a:endParaRPr kumimoji="0" lang="en-US" sz="800" b="1" i="0" u="none" strike="noStrike" kern="1200" cap="none" spc="0" normalizeH="0" baseline="0" noProof="0">
                <a:ln>
                  <a:noFill/>
                </a:ln>
                <a:solidFill>
                  <a:prstClr val="black"/>
                </a:solidFill>
                <a:effectLst/>
                <a:uLnTx/>
                <a:uFillTx/>
                <a:latin typeface="Segoe UI"/>
                <a:ea typeface="+mn-ea"/>
                <a:cs typeface="+mn-cs"/>
              </a:endParaRPr>
            </a:p>
          </p:txBody>
        </p:sp>
        <p:sp>
          <p:nvSpPr>
            <p:cNvPr id="75" name="Graphic 13" descr="Icon of a chart made of vertical lines with a line tracing the top of each, turning into an arrow pointing up">
              <a:extLst>
                <a:ext uri="{FF2B5EF4-FFF2-40B4-BE49-F238E27FC236}">
                  <a16:creationId xmlns:a16="http://schemas.microsoft.com/office/drawing/2014/main" id="{28E82D42-99C2-304D-5A54-2E1712441CE1}"/>
                </a:ext>
              </a:extLst>
            </p:cNvPr>
            <p:cNvSpPr>
              <a:spLocks noChangeAspect="1"/>
            </p:cNvSpPr>
            <p:nvPr/>
          </p:nvSpPr>
          <p:spPr>
            <a:xfrm>
              <a:off x="6272784" y="2044523"/>
              <a:ext cx="183641" cy="193302"/>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grpSp>
      <p:grpSp>
        <p:nvGrpSpPr>
          <p:cNvPr id="76" name="Group 75">
            <a:extLst>
              <a:ext uri="{FF2B5EF4-FFF2-40B4-BE49-F238E27FC236}">
                <a16:creationId xmlns:a16="http://schemas.microsoft.com/office/drawing/2014/main" id="{ED3F1821-A125-C485-7E09-43D710213DFB}"/>
              </a:ext>
            </a:extLst>
          </p:cNvPr>
          <p:cNvGrpSpPr/>
          <p:nvPr/>
        </p:nvGrpSpPr>
        <p:grpSpPr>
          <a:xfrm>
            <a:off x="595907" y="3860462"/>
            <a:ext cx="5303834" cy="833113"/>
            <a:chOff x="6272784" y="2594470"/>
            <a:chExt cx="5303834" cy="833113"/>
          </a:xfrm>
        </p:grpSpPr>
        <p:sp>
          <p:nvSpPr>
            <p:cNvPr id="77" name="Graphic 13" descr="Icon of a chart made of vertical lines with a line tracing the top of each, turning into an arrow pointing up">
              <a:extLst>
                <a:ext uri="{FF2B5EF4-FFF2-40B4-BE49-F238E27FC236}">
                  <a16:creationId xmlns:a16="http://schemas.microsoft.com/office/drawing/2014/main" id="{4FB2496A-FFD4-9EED-F5A0-A997A8817D7C}"/>
                </a:ext>
              </a:extLst>
            </p:cNvPr>
            <p:cNvSpPr>
              <a:spLocks noChangeAspect="1"/>
            </p:cNvSpPr>
            <p:nvPr/>
          </p:nvSpPr>
          <p:spPr>
            <a:xfrm>
              <a:off x="6272784" y="2914375"/>
              <a:ext cx="183641" cy="193302"/>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78" name="TextBox 77">
              <a:extLst>
                <a:ext uri="{FF2B5EF4-FFF2-40B4-BE49-F238E27FC236}">
                  <a16:creationId xmlns:a16="http://schemas.microsoft.com/office/drawing/2014/main" id="{F3C62FAA-1F45-29DE-C98F-03E710A7CEFA}"/>
                </a:ext>
              </a:extLst>
            </p:cNvPr>
            <p:cNvSpPr txBox="1"/>
            <p:nvPr/>
          </p:nvSpPr>
          <p:spPr>
            <a:xfrm>
              <a:off x="6603642" y="2857138"/>
              <a:ext cx="861860" cy="307777"/>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000" b="0" i="0" strike="noStrike" kern="1200" cap="none" spc="0" normalizeH="0" baseline="0" noProof="0">
                  <a:ln>
                    <a:noFill/>
                  </a:ln>
                  <a:solidFill>
                    <a:schemeClr val="accent2">
                      <a:lumMod val="50000"/>
                    </a:schemeClr>
                  </a:solidFill>
                  <a:effectLst/>
                  <a:uLnTx/>
                  <a:uFillTx/>
                  <a:latin typeface="Segoe UI Semibold"/>
                  <a:ea typeface="+mn-ea"/>
                  <a:cs typeface="Segoe UI Semibold" panose="020B0702040204020203" pitchFamily="34" charset="0"/>
                </a:rPr>
                <a:t>Assets under management</a:t>
              </a:r>
            </a:p>
          </p:txBody>
        </p:sp>
        <p:sp>
          <p:nvSpPr>
            <p:cNvPr id="79" name="TextBox 78">
              <a:extLst>
                <a:ext uri="{FF2B5EF4-FFF2-40B4-BE49-F238E27FC236}">
                  <a16:creationId xmlns:a16="http://schemas.microsoft.com/office/drawing/2014/main" id="{44AC6444-058F-C5C7-F25D-842188DA19C5}"/>
                </a:ext>
              </a:extLst>
            </p:cNvPr>
            <p:cNvSpPr txBox="1"/>
            <p:nvPr/>
          </p:nvSpPr>
          <p:spPr>
            <a:xfrm>
              <a:off x="7655232" y="2594470"/>
              <a:ext cx="3921386" cy="833113"/>
            </a:xfrm>
            <a:prstGeom prst="rect">
              <a:avLst/>
            </a:prstGeom>
            <a:noFill/>
          </p:spPr>
          <p:txBody>
            <a:bodyPr wrap="square" lIns="0" tIns="0" rIns="0" bIns="0" anchor="ctr">
              <a:spAutoFit/>
            </a:bodyPr>
            <a:lstStyle/>
            <a:p>
              <a:pPr>
                <a:lnSpc>
                  <a:spcPct val="110000"/>
                </a:lnSpc>
                <a:defRPr/>
              </a:pPr>
              <a:r>
                <a:rPr lang="en-US" sz="1000" noProof="0">
                  <a:solidFill>
                    <a:srgbClr val="000000"/>
                  </a:solidFill>
                  <a:highlight>
                    <a:srgbClr val="FFFFFF"/>
                  </a:highlight>
                  <a:latin typeface="Segoe UI"/>
                  <a:cs typeface="Segoe UI"/>
                </a:rPr>
                <a:t>Differentiate </a:t>
              </a:r>
              <a:r>
                <a:rPr kumimoji="0" lang="en-US" sz="1000" b="0" i="0" u="none" strike="noStrike" kern="1200" cap="none" spc="0" normalizeH="0" baseline="0" noProof="0">
                  <a:ln>
                    <a:noFill/>
                  </a:ln>
                  <a:solidFill>
                    <a:srgbClr val="000000"/>
                  </a:solidFill>
                  <a:effectLst/>
                  <a:highlight>
                    <a:srgbClr val="FFFFFF"/>
                  </a:highlight>
                  <a:uLnTx/>
                  <a:uFillTx/>
                  <a:latin typeface="Segoe UI"/>
                  <a:cs typeface="Segoe UI"/>
                </a:rPr>
                <a:t>customer interactions from competitors to help increase market share; Reduce the time for comprehensive portfolio evaluation with change recommendations reflecting market dynamics; Build trust and confidence among clients leading to increased number of active investors.</a:t>
              </a:r>
              <a:r>
                <a:rPr lang="en-US" sz="1000" noProof="0">
                  <a:solidFill>
                    <a:srgbClr val="000000"/>
                  </a:solidFill>
                  <a:highlight>
                    <a:srgbClr val="FFFFFF"/>
                  </a:highlight>
                  <a:latin typeface="Segoe UI"/>
                  <a:cs typeface="Segoe UI"/>
                </a:rPr>
                <a:t> </a:t>
              </a:r>
              <a:endParaRPr kumimoji="0" lang="en-US" sz="1000" b="0" i="0" u="none" strike="noStrike" kern="1200" cap="none" spc="0" normalizeH="0" baseline="0" noProof="0">
                <a:ln>
                  <a:noFill/>
                </a:ln>
                <a:solidFill>
                  <a:srgbClr val="000000"/>
                </a:solidFill>
                <a:effectLst/>
                <a:highlight>
                  <a:srgbClr val="FFFFFF"/>
                </a:highlight>
                <a:uLnTx/>
                <a:uFillTx/>
                <a:latin typeface="Segoe UI" panose="020B0502040204020203" pitchFamily="34" charset="0"/>
                <a:ea typeface="+mn-ea"/>
                <a:cs typeface="+mn-cs"/>
              </a:endParaRPr>
            </a:p>
          </p:txBody>
        </p:sp>
      </p:grpSp>
      <p:grpSp>
        <p:nvGrpSpPr>
          <p:cNvPr id="80" name="Group 79">
            <a:extLst>
              <a:ext uri="{FF2B5EF4-FFF2-40B4-BE49-F238E27FC236}">
                <a16:creationId xmlns:a16="http://schemas.microsoft.com/office/drawing/2014/main" id="{A1C63B38-7FB6-DF6E-4DC1-AE1D283363D6}"/>
              </a:ext>
            </a:extLst>
          </p:cNvPr>
          <p:cNvGrpSpPr/>
          <p:nvPr/>
        </p:nvGrpSpPr>
        <p:grpSpPr>
          <a:xfrm>
            <a:off x="587741" y="4766334"/>
            <a:ext cx="5458065" cy="494559"/>
            <a:chOff x="6272784" y="3693779"/>
            <a:chExt cx="5458065" cy="494559"/>
          </a:xfrm>
        </p:grpSpPr>
        <p:sp>
          <p:nvSpPr>
            <p:cNvPr id="81" name="TextBox 80">
              <a:extLst>
                <a:ext uri="{FF2B5EF4-FFF2-40B4-BE49-F238E27FC236}">
                  <a16:creationId xmlns:a16="http://schemas.microsoft.com/office/drawing/2014/main" id="{22159A1A-24F7-25A1-6918-43A4E89A88A1}"/>
                </a:ext>
              </a:extLst>
            </p:cNvPr>
            <p:cNvSpPr txBox="1"/>
            <p:nvPr/>
          </p:nvSpPr>
          <p:spPr>
            <a:xfrm>
              <a:off x="6601968" y="3821268"/>
              <a:ext cx="861860" cy="307777"/>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000" b="0" i="0" strike="noStrike" kern="1200" cap="none" spc="0" normalizeH="0" baseline="0" noProof="0" err="1">
                  <a:ln>
                    <a:noFill/>
                  </a:ln>
                  <a:solidFill>
                    <a:schemeClr val="accent2">
                      <a:lumMod val="50000"/>
                    </a:schemeClr>
                  </a:solidFill>
                  <a:effectLst/>
                  <a:uLnTx/>
                  <a:uFillTx/>
                  <a:latin typeface="Segoe UI Semibold"/>
                  <a:ea typeface="+mn-ea"/>
                  <a:cs typeface="Segoe UI Semibold" panose="020B0702040204020203" pitchFamily="34" charset="0"/>
                </a:rPr>
                <a:t>Opex</a:t>
              </a:r>
              <a:r>
                <a:rPr kumimoji="0" lang="en-US" sz="1000" b="0" i="0" strike="noStrike" kern="1200" cap="none" spc="0" normalizeH="0" baseline="0" noProof="0">
                  <a:ln>
                    <a:noFill/>
                  </a:ln>
                  <a:solidFill>
                    <a:schemeClr val="accent2">
                      <a:lumMod val="50000"/>
                    </a:schemeClr>
                  </a:solidFill>
                  <a:effectLst/>
                  <a:uLnTx/>
                  <a:uFillTx/>
                  <a:latin typeface="Segoe UI Semibold"/>
                  <a:ea typeface="+mn-ea"/>
                  <a:cs typeface="Segoe UI Semibold" panose="020B0702040204020203" pitchFamily="34" charset="0"/>
                </a:rPr>
                <a:t> % of revenue</a:t>
              </a:r>
            </a:p>
          </p:txBody>
        </p:sp>
        <p:sp>
          <p:nvSpPr>
            <p:cNvPr id="82" name="TextBox 81">
              <a:extLst>
                <a:ext uri="{FF2B5EF4-FFF2-40B4-BE49-F238E27FC236}">
                  <a16:creationId xmlns:a16="http://schemas.microsoft.com/office/drawing/2014/main" id="{21B8FC6D-1D14-51F1-8A2A-C51C1775C870}"/>
                </a:ext>
              </a:extLst>
            </p:cNvPr>
            <p:cNvSpPr txBox="1"/>
            <p:nvPr/>
          </p:nvSpPr>
          <p:spPr>
            <a:xfrm>
              <a:off x="7655232" y="3693779"/>
              <a:ext cx="4075617" cy="494559"/>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242424"/>
                  </a:solidFill>
                  <a:effectLst/>
                  <a:uLnTx/>
                  <a:uFillTx/>
                  <a:latin typeface="Segoe UI" panose="020B0502040204020203" pitchFamily="34" charset="0"/>
                  <a:ea typeface="+mn-ea"/>
                  <a:cs typeface="+mn-cs"/>
                </a:rPr>
                <a:t>Improve productivity by leveraging automation to quickly prioritize and accomplish daily tasks, optimize processes, and save time and effort on daily tasks. </a:t>
              </a:r>
              <a:endPar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p:txBody>
        </p:sp>
        <p:sp>
          <p:nvSpPr>
            <p:cNvPr id="83" name="Graphic 47" descr="Icon of a piggy bank ">
              <a:extLst>
                <a:ext uri="{FF2B5EF4-FFF2-40B4-BE49-F238E27FC236}">
                  <a16:creationId xmlns:a16="http://schemas.microsoft.com/office/drawing/2014/main" id="{C48D64DC-1D64-6EF1-60B0-4900EFD00D5F}"/>
                </a:ext>
              </a:extLst>
            </p:cNvPr>
            <p:cNvSpPr>
              <a:spLocks noChangeAspect="1"/>
            </p:cNvSpPr>
            <p:nvPr/>
          </p:nvSpPr>
          <p:spPr>
            <a:xfrm>
              <a:off x="6272784" y="3878440"/>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grpSp>
      <p:grpSp>
        <p:nvGrpSpPr>
          <p:cNvPr id="84" name="Group 83">
            <a:extLst>
              <a:ext uri="{FF2B5EF4-FFF2-40B4-BE49-F238E27FC236}">
                <a16:creationId xmlns:a16="http://schemas.microsoft.com/office/drawing/2014/main" id="{3D4FE3E5-9502-89A9-413A-F8EAE91F55E3}"/>
              </a:ext>
            </a:extLst>
          </p:cNvPr>
          <p:cNvGrpSpPr/>
          <p:nvPr/>
        </p:nvGrpSpPr>
        <p:grpSpPr>
          <a:xfrm>
            <a:off x="595907" y="5410721"/>
            <a:ext cx="1192719" cy="461665"/>
            <a:chOff x="6272784" y="4721313"/>
            <a:chExt cx="1192719" cy="461665"/>
          </a:xfrm>
        </p:grpSpPr>
        <p:sp>
          <p:nvSpPr>
            <p:cNvPr id="85" name="TextBox 84">
              <a:extLst>
                <a:ext uri="{FF2B5EF4-FFF2-40B4-BE49-F238E27FC236}">
                  <a16:creationId xmlns:a16="http://schemas.microsoft.com/office/drawing/2014/main" id="{127F24E9-2E29-18B9-BFFC-DDEEF5400709}"/>
                </a:ext>
              </a:extLst>
            </p:cNvPr>
            <p:cNvSpPr txBox="1"/>
            <p:nvPr/>
          </p:nvSpPr>
          <p:spPr>
            <a:xfrm>
              <a:off x="6603643" y="4721313"/>
              <a:ext cx="861860" cy="461665"/>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000" b="0" i="0" strike="noStrike" kern="1200" cap="none" spc="0" normalizeH="0" baseline="0" noProof="0">
                  <a:ln>
                    <a:noFill/>
                  </a:ln>
                  <a:solidFill>
                    <a:schemeClr val="accent2">
                      <a:lumMod val="50000"/>
                    </a:schemeClr>
                  </a:solidFill>
                  <a:effectLst/>
                  <a:uLnTx/>
                  <a:uFillTx/>
                  <a:latin typeface="Segoe UI Semibold"/>
                  <a:ea typeface="+mn-ea"/>
                  <a:cs typeface="Segoe UI Semibold" panose="020B0702040204020203" pitchFamily="34" charset="0"/>
                </a:rPr>
                <a:t>Manage risk and compliance </a:t>
              </a:r>
            </a:p>
          </p:txBody>
        </p:sp>
        <p:sp>
          <p:nvSpPr>
            <p:cNvPr id="86" name="Graphic 47" descr="Icon of a piggy bank ">
              <a:extLst>
                <a:ext uri="{FF2B5EF4-FFF2-40B4-BE49-F238E27FC236}">
                  <a16:creationId xmlns:a16="http://schemas.microsoft.com/office/drawing/2014/main" id="{F3A9BF4F-6C89-432B-D1E7-DCEADFF6AF2F}"/>
                </a:ext>
              </a:extLst>
            </p:cNvPr>
            <p:cNvSpPr>
              <a:spLocks noChangeAspect="1"/>
            </p:cNvSpPr>
            <p:nvPr/>
          </p:nvSpPr>
          <p:spPr>
            <a:xfrm>
              <a:off x="6272784" y="4855429"/>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grpSp>
      <p:sp>
        <p:nvSpPr>
          <p:cNvPr id="87" name="TextBox 86">
            <a:extLst>
              <a:ext uri="{FF2B5EF4-FFF2-40B4-BE49-F238E27FC236}">
                <a16:creationId xmlns:a16="http://schemas.microsoft.com/office/drawing/2014/main" id="{56565B27-1F82-4574-3A6A-8FCAF3748715}"/>
              </a:ext>
            </a:extLst>
          </p:cNvPr>
          <p:cNvSpPr txBox="1"/>
          <p:nvPr/>
        </p:nvSpPr>
        <p:spPr>
          <a:xfrm>
            <a:off x="1978354" y="5375575"/>
            <a:ext cx="4075617" cy="494559"/>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242424"/>
                </a:solidFill>
                <a:effectLst/>
                <a:uLnTx/>
                <a:uFillTx/>
                <a:latin typeface="Segoe UI" panose="020B0502040204020203" pitchFamily="34" charset="0"/>
                <a:ea typeface="+mn-ea"/>
                <a:cs typeface="+mn-cs"/>
              </a:rPr>
              <a:t>Generate insights and content within the everyday flow of work, expedite investigations, and communicate more effectively to prevent and remediate compliance issues.</a:t>
            </a:r>
          </a:p>
        </p:txBody>
      </p:sp>
    </p:spTree>
    <p:extLst>
      <p:ext uri="{BB962C8B-B14F-4D97-AF65-F5344CB8AC3E}">
        <p14:creationId xmlns:p14="http://schemas.microsoft.com/office/powerpoint/2010/main" val="361408260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75AC2-3327-B98E-4728-990C8FADFFD8}"/>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18DC892B-7A31-A202-2D42-D21A3CC31D4D}"/>
              </a:ext>
              <a:ext uri="{C183D7F6-B498-43B3-948B-1728B52AA6E4}">
                <adec:decorative xmlns:adec="http://schemas.microsoft.com/office/drawing/2017/decorative" val="1"/>
              </a:ext>
            </a:extLst>
          </p:cNvPr>
          <p:cNvSpPr/>
          <p:nvPr/>
        </p:nvSpPr>
        <p:spPr bwMode="auto">
          <a:xfrm>
            <a:off x="3600835" y="5024655"/>
            <a:ext cx="1471549" cy="50883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9" name="Rectangle 8">
            <a:extLst>
              <a:ext uri="{FF2B5EF4-FFF2-40B4-BE49-F238E27FC236}">
                <a16:creationId xmlns:a16="http://schemas.microsoft.com/office/drawing/2014/main" id="{9C27205E-AFB5-2F02-3F9F-7F36D5C2A13A}"/>
              </a:ext>
              <a:ext uri="{C183D7F6-B498-43B3-948B-1728B52AA6E4}">
                <adec:decorative xmlns:adec="http://schemas.microsoft.com/office/drawing/2017/decorative" val="1"/>
              </a:ext>
            </a:extLst>
          </p:cNvPr>
          <p:cNvSpPr/>
          <p:nvPr/>
        </p:nvSpPr>
        <p:spPr bwMode="auto">
          <a:xfrm>
            <a:off x="3717893" y="3006193"/>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9" name="Rounded Rectangle 23">
            <a:extLst>
              <a:ext uri="{FF2B5EF4-FFF2-40B4-BE49-F238E27FC236}">
                <a16:creationId xmlns:a16="http://schemas.microsoft.com/office/drawing/2014/main" id="{352AF212-9275-482F-7830-0116DC4F6640}"/>
              </a:ext>
              <a:ext uri="{C183D7F6-B498-43B3-948B-1728B52AA6E4}">
                <adec:decorative xmlns:adec="http://schemas.microsoft.com/office/drawing/2017/decorative" val="1"/>
              </a:ext>
            </a:extLst>
          </p:cNvPr>
          <p:cNvSpPr/>
          <p:nvPr/>
        </p:nvSpPr>
        <p:spPr bwMode="auto">
          <a:xfrm>
            <a:off x="4601780" y="2587632"/>
            <a:ext cx="6541532" cy="2054378"/>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4" name="Rounded Rectangle 39">
            <a:extLst>
              <a:ext uri="{FF2B5EF4-FFF2-40B4-BE49-F238E27FC236}">
                <a16:creationId xmlns:a16="http://schemas.microsoft.com/office/drawing/2014/main" id="{251B81DC-2E2F-CEFC-27D5-1B52AB716227}"/>
              </a:ext>
              <a:ext uri="{C183D7F6-B498-43B3-948B-1728B52AA6E4}">
                <adec:decorative xmlns:adec="http://schemas.microsoft.com/office/drawing/2017/decorative" val="1"/>
              </a:ext>
            </a:extLst>
          </p:cNvPr>
          <p:cNvSpPr/>
          <p:nvPr/>
        </p:nvSpPr>
        <p:spPr bwMode="auto">
          <a:xfrm>
            <a:off x="4654733" y="4729537"/>
            <a:ext cx="6562359" cy="1721878"/>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5" name="Rounded Rectangle 79">
            <a:extLst>
              <a:ext uri="{FF2B5EF4-FFF2-40B4-BE49-F238E27FC236}">
                <a16:creationId xmlns:a16="http://schemas.microsoft.com/office/drawing/2014/main" id="{C5FC9BAF-CA61-119D-CDBC-374CA2E4FB86}"/>
              </a:ext>
              <a:ext uri="{C183D7F6-B498-43B3-948B-1728B52AA6E4}">
                <adec:decorative xmlns:adec="http://schemas.microsoft.com/office/drawing/2017/decorative" val="1"/>
              </a:ext>
            </a:extLst>
          </p:cNvPr>
          <p:cNvSpPr/>
          <p:nvPr/>
        </p:nvSpPr>
        <p:spPr bwMode="auto">
          <a:xfrm>
            <a:off x="202367" y="1921056"/>
            <a:ext cx="3796712" cy="4701258"/>
          </a:xfrm>
          <a:prstGeom prst="roundRect">
            <a:avLst>
              <a:gd name="adj" fmla="val 2935"/>
            </a:avLst>
          </a:prstGeom>
          <a:no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6" name="Rounded Rectangle 80">
            <a:extLst>
              <a:ext uri="{FF2B5EF4-FFF2-40B4-BE49-F238E27FC236}">
                <a16:creationId xmlns:a16="http://schemas.microsoft.com/office/drawing/2014/main" id="{ED6FD13F-96CD-2E8D-F2CB-9D0B730C99E5}"/>
              </a:ext>
              <a:ext uri="{C183D7F6-B498-43B3-948B-1728B52AA6E4}">
                <adec:decorative xmlns:adec="http://schemas.microsoft.com/office/drawing/2017/decorative" val="1"/>
              </a:ext>
            </a:extLst>
          </p:cNvPr>
          <p:cNvSpPr/>
          <p:nvPr/>
        </p:nvSpPr>
        <p:spPr bwMode="auto">
          <a:xfrm>
            <a:off x="4451240" y="1918416"/>
            <a:ext cx="6808430" cy="4701258"/>
          </a:xfrm>
          <a:prstGeom prst="roundRect">
            <a:avLst>
              <a:gd name="adj" fmla="val 2180"/>
            </a:avLst>
          </a:prstGeom>
          <a:noFill/>
          <a:ln>
            <a:gradFill flip="none" rotWithShape="1">
              <a:gsLst>
                <a:gs pos="0">
                  <a:srgbClr val="C03BC4"/>
                </a:gs>
                <a:gs pos="100000">
                  <a:srgbClr val="0078D4"/>
                </a:gs>
              </a:gsLst>
              <a:lin ang="135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2" name="Rounded Rectangle 23">
            <a:extLst>
              <a:ext uri="{FF2B5EF4-FFF2-40B4-BE49-F238E27FC236}">
                <a16:creationId xmlns:a16="http://schemas.microsoft.com/office/drawing/2014/main" id="{08EC399D-5D9B-9C77-A4FF-99C86CDC9719}"/>
              </a:ext>
              <a:ext uri="{C183D7F6-B498-43B3-948B-1728B52AA6E4}">
                <adec:decorative xmlns:adec="http://schemas.microsoft.com/office/drawing/2017/decorative" val="1"/>
              </a:ext>
            </a:extLst>
          </p:cNvPr>
          <p:cNvSpPr/>
          <p:nvPr/>
        </p:nvSpPr>
        <p:spPr bwMode="auto">
          <a:xfrm>
            <a:off x="306732" y="2585534"/>
            <a:ext cx="3495724" cy="2056476"/>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0" name="Title 9">
            <a:extLst>
              <a:ext uri="{FF2B5EF4-FFF2-40B4-BE49-F238E27FC236}">
                <a16:creationId xmlns:a16="http://schemas.microsoft.com/office/drawing/2014/main" id="{E0E18216-5ACB-0C16-201A-5F8D3E9097C8}"/>
              </a:ext>
            </a:extLst>
          </p:cNvPr>
          <p:cNvSpPr>
            <a:spLocks noGrp="1"/>
          </p:cNvSpPr>
          <p:nvPr>
            <p:ph type="title"/>
          </p:nvPr>
        </p:nvSpPr>
        <p:spPr/>
        <p:txBody>
          <a:bodyPr/>
          <a:lstStyle/>
          <a:p>
            <a:r>
              <a:rPr lang="en-US" sz="3200" spc="-70" noProof="0"/>
              <a:t>Improve customer interactions and optimize costs in </a:t>
            </a:r>
            <a:r>
              <a:rPr lang="en-US" sz="3200" spc="-70" noProof="0">
                <a:solidFill>
                  <a:srgbClr val="0070C0"/>
                </a:solidFill>
              </a:rPr>
              <a:t>FSI</a:t>
            </a:r>
          </a:p>
        </p:txBody>
      </p:sp>
      <p:sp>
        <p:nvSpPr>
          <p:cNvPr id="7" name="Rectangle: Rounded Corners 10">
            <a:extLst>
              <a:ext uri="{FF2B5EF4-FFF2-40B4-BE49-F238E27FC236}">
                <a16:creationId xmlns:a16="http://schemas.microsoft.com/office/drawing/2014/main" id="{C29F7948-698E-E54D-0C9E-F08C402679A9}"/>
              </a:ext>
            </a:extLst>
          </p:cNvPr>
          <p:cNvSpPr/>
          <p:nvPr/>
        </p:nvSpPr>
        <p:spPr>
          <a:xfrm>
            <a:off x="426262" y="1778302"/>
            <a:ext cx="1350147" cy="273059"/>
          </a:xfrm>
          <a:prstGeom prst="roundRect">
            <a:avLst>
              <a:gd name="adj" fmla="val 50000"/>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Key Processes</a:t>
            </a:r>
          </a:p>
        </p:txBody>
      </p:sp>
      <p:sp>
        <p:nvSpPr>
          <p:cNvPr id="5" name="Rectangle: Rounded Corners 10">
            <a:extLst>
              <a:ext uri="{FF2B5EF4-FFF2-40B4-BE49-F238E27FC236}">
                <a16:creationId xmlns:a16="http://schemas.microsoft.com/office/drawing/2014/main" id="{CDB4B834-95BF-81E7-C707-8D97C3E918D2}"/>
              </a:ext>
            </a:extLst>
          </p:cNvPr>
          <p:cNvSpPr/>
          <p:nvPr/>
        </p:nvSpPr>
        <p:spPr>
          <a:xfrm>
            <a:off x="1905910" y="1778302"/>
            <a:ext cx="1811983" cy="273059"/>
          </a:xfrm>
          <a:prstGeom prst="roundRect">
            <a:avLst>
              <a:gd name="adj" fmla="val 50000"/>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Segoe UI Semibold"/>
                <a:ea typeface="+mn-ea"/>
                <a:cs typeface="Segoe UI" panose="020B0502040204020203" pitchFamily="34" charset="0"/>
              </a:rPr>
              <a:t>Before AI</a:t>
            </a:r>
          </a:p>
        </p:txBody>
      </p:sp>
      <p:sp>
        <p:nvSpPr>
          <p:cNvPr id="27" name="TextBox 26">
            <a:extLst>
              <a:ext uri="{FF2B5EF4-FFF2-40B4-BE49-F238E27FC236}">
                <a16:creationId xmlns:a16="http://schemas.microsoft.com/office/drawing/2014/main" id="{481D5AB3-20CA-C331-5FC7-BE11FA3EA28C}"/>
              </a:ext>
            </a:extLst>
          </p:cNvPr>
          <p:cNvSpPr txBox="1"/>
          <p:nvPr/>
        </p:nvSpPr>
        <p:spPr>
          <a:xfrm>
            <a:off x="450470" y="3123492"/>
            <a:ext cx="1217648"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Front office</a:t>
            </a:r>
          </a:p>
        </p:txBody>
      </p:sp>
      <p:sp>
        <p:nvSpPr>
          <p:cNvPr id="36" name="TextBox 35">
            <a:extLst>
              <a:ext uri="{FF2B5EF4-FFF2-40B4-BE49-F238E27FC236}">
                <a16:creationId xmlns:a16="http://schemas.microsoft.com/office/drawing/2014/main" id="{73673E36-3DB8-155B-46F6-6C9BE1494BD5}"/>
              </a:ext>
            </a:extLst>
          </p:cNvPr>
          <p:cNvSpPr txBox="1"/>
          <p:nvPr/>
        </p:nvSpPr>
        <p:spPr>
          <a:xfrm>
            <a:off x="1572885" y="2982667"/>
            <a:ext cx="2210922" cy="597471"/>
          </a:xfrm>
          <a:prstGeom prst="rect">
            <a:avLst/>
          </a:prstGeom>
          <a:noFill/>
        </p:spPr>
        <p:txBody>
          <a:bodyPr wrap="square" lIns="0" tIns="0" rIns="0" bIns="0" rtlCol="0">
            <a:spAutoFit/>
          </a:bodyPr>
          <a:lstStyle/>
          <a:p>
            <a:pPr lvl="0">
              <a:lnSpc>
                <a:spcPct val="110000"/>
              </a:lnSpc>
              <a:spcBef>
                <a:spcPts val="300"/>
              </a:spcBef>
              <a:defRPr/>
            </a:pPr>
            <a:r>
              <a:rPr lang="en-US" sz="900" noProof="0">
                <a:solidFill>
                  <a:srgbClr val="000000"/>
                </a:solidFill>
                <a:latin typeface="Segoe UI" panose="020B0502040204020203" pitchFamily="34" charset="0"/>
                <a:cs typeface="Segoe UI" panose="020B0502040204020203" pitchFamily="34" charset="0"/>
              </a:rPr>
              <a:t>Providing a seamless and personalized customer experience is challenging while accessing data sources and maintaining compliance.</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62" name="Rounded Rectangle 39">
            <a:extLst>
              <a:ext uri="{FF2B5EF4-FFF2-40B4-BE49-F238E27FC236}">
                <a16:creationId xmlns:a16="http://schemas.microsoft.com/office/drawing/2014/main" id="{BF1D3363-7B31-1515-5DBD-CB57D556FAB5}"/>
              </a:ext>
              <a:ext uri="{C183D7F6-B498-43B3-948B-1728B52AA6E4}">
                <adec:decorative xmlns:adec="http://schemas.microsoft.com/office/drawing/2017/decorative" val="1"/>
              </a:ext>
            </a:extLst>
          </p:cNvPr>
          <p:cNvSpPr/>
          <p:nvPr/>
        </p:nvSpPr>
        <p:spPr bwMode="auto">
          <a:xfrm>
            <a:off x="319432" y="4812909"/>
            <a:ext cx="3495724" cy="1638506"/>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EAA00"/>
              </a:solidFill>
              <a:effectLst/>
              <a:uLnTx/>
              <a:uFillTx/>
              <a:latin typeface="Segoe UI"/>
              <a:ea typeface="Segoe UI" pitchFamily="34" charset="0"/>
              <a:cs typeface="Segoe UI" pitchFamily="34" charset="0"/>
            </a:endParaRPr>
          </a:p>
        </p:txBody>
      </p:sp>
      <p:sp>
        <p:nvSpPr>
          <p:cNvPr id="63" name="TextBox 62">
            <a:extLst>
              <a:ext uri="{FF2B5EF4-FFF2-40B4-BE49-F238E27FC236}">
                <a16:creationId xmlns:a16="http://schemas.microsoft.com/office/drawing/2014/main" id="{9774D396-3A9A-9A57-B7FE-C63E3A78DB20}"/>
              </a:ext>
            </a:extLst>
          </p:cNvPr>
          <p:cNvSpPr txBox="1"/>
          <p:nvPr/>
        </p:nvSpPr>
        <p:spPr>
          <a:xfrm>
            <a:off x="489333" y="5089009"/>
            <a:ext cx="93467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Back office</a:t>
            </a:r>
          </a:p>
        </p:txBody>
      </p:sp>
      <p:sp>
        <p:nvSpPr>
          <p:cNvPr id="40" name="TextBox 39">
            <a:extLst>
              <a:ext uri="{FF2B5EF4-FFF2-40B4-BE49-F238E27FC236}">
                <a16:creationId xmlns:a16="http://schemas.microsoft.com/office/drawing/2014/main" id="{7A58A959-665F-9462-2B17-168926209C54}"/>
              </a:ext>
            </a:extLst>
          </p:cNvPr>
          <p:cNvSpPr txBox="1"/>
          <p:nvPr/>
        </p:nvSpPr>
        <p:spPr>
          <a:xfrm>
            <a:off x="1572885" y="5033200"/>
            <a:ext cx="2093393" cy="489634"/>
          </a:xfrm>
          <a:prstGeom prst="rect">
            <a:avLst/>
          </a:prstGeom>
          <a:noFill/>
        </p:spPr>
        <p:txBody>
          <a:bodyPr wrap="square" lIns="0" tIns="0" rIns="0" bIns="0" rtlCol="0">
            <a:spAutoFit/>
          </a:bodyPr>
          <a:lstStyle/>
          <a:p>
            <a:pPr lvl="0">
              <a:lnSpc>
                <a:spcPct val="110000"/>
              </a:lnSpc>
              <a:spcBef>
                <a:spcPts val="300"/>
              </a:spcBef>
              <a:defRPr/>
            </a:pPr>
            <a:r>
              <a:rPr lang="en-US" sz="900" noProof="0">
                <a:solidFill>
                  <a:srgbClr val="000000"/>
                </a:solidFill>
                <a:latin typeface="Segoe UI" panose="020B0502040204020203" pitchFamily="34" charset="0"/>
                <a:cs typeface="Segoe UI" panose="020B0502040204020203" pitchFamily="34" charset="0"/>
              </a:rPr>
              <a:t>Complex procedures, lack of clear guidelines, and repetitive tasks can hinder productivity.</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6" name="Rectangle: Rounded Corners 10">
            <a:extLst>
              <a:ext uri="{FF2B5EF4-FFF2-40B4-BE49-F238E27FC236}">
                <a16:creationId xmlns:a16="http://schemas.microsoft.com/office/drawing/2014/main" id="{C87A150C-A006-7FAC-7185-3803C9ADD230}"/>
              </a:ext>
            </a:extLst>
          </p:cNvPr>
          <p:cNvSpPr/>
          <p:nvPr/>
        </p:nvSpPr>
        <p:spPr>
          <a:xfrm>
            <a:off x="4599657" y="1760723"/>
            <a:ext cx="1811983" cy="273059"/>
          </a:xfrm>
          <a:prstGeom prst="roundRect">
            <a:avLst>
              <a:gd name="adj" fmla="val 50000"/>
            </a:avLst>
          </a:prstGeom>
          <a:gradFill flip="none" rotWithShape="1">
            <a:gsLst>
              <a:gs pos="100000">
                <a:srgbClr val="0078D4"/>
              </a:gs>
              <a:gs pos="29000">
                <a:srgbClr val="8661C5"/>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Using AI</a:t>
            </a:r>
          </a:p>
        </p:txBody>
      </p:sp>
      <p:sp>
        <p:nvSpPr>
          <p:cNvPr id="29" name="AI Prospecting 2">
            <a:extLst>
              <a:ext uri="{FF2B5EF4-FFF2-40B4-BE49-F238E27FC236}">
                <a16:creationId xmlns:a16="http://schemas.microsoft.com/office/drawing/2014/main" id="{9F765050-D9F3-BDB1-2D72-A063B80B74A0}"/>
              </a:ext>
            </a:extLst>
          </p:cNvPr>
          <p:cNvSpPr txBox="1"/>
          <p:nvPr/>
        </p:nvSpPr>
        <p:spPr>
          <a:xfrm>
            <a:off x="4732426" y="2643550"/>
            <a:ext cx="2791243"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1000" noProof="0">
                <a:solidFill>
                  <a:srgbClr val="0070C0"/>
                </a:solidFill>
                <a:latin typeface="Segoe UI Semibold"/>
                <a:cs typeface="Segoe UI" panose="020B0502040204020203" pitchFamily="34" charset="0"/>
                <a:hlinkClick r:id="rId3" action="ppaction://hlinksldjump"/>
              </a:rPr>
              <a:t>Financial advisory support system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18" name="AI Prospecting 2">
            <a:extLst>
              <a:ext uri="{FF2B5EF4-FFF2-40B4-BE49-F238E27FC236}">
                <a16:creationId xmlns:a16="http://schemas.microsoft.com/office/drawing/2014/main" id="{21A617F7-2CBC-A5C3-5A8D-DA3AF2D0FBE0}"/>
              </a:ext>
            </a:extLst>
          </p:cNvPr>
          <p:cNvSpPr txBox="1"/>
          <p:nvPr/>
        </p:nvSpPr>
        <p:spPr>
          <a:xfrm>
            <a:off x="4850330" y="2898494"/>
            <a:ext cx="2447988"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900" noProof="0">
                <a:solidFill>
                  <a:srgbClr val="000000"/>
                </a:solidFill>
                <a:latin typeface="Segoe UI" panose="020B0502040204020203" pitchFamily="34" charset="0"/>
                <a:cs typeface="Segoe UI" panose="020B0502040204020203" pitchFamily="34" charset="0"/>
              </a:rPr>
              <a:t>In Banking deliver personalized and effective support to clients.</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34" name="TextBox 33">
            <a:extLst>
              <a:ext uri="{FF2B5EF4-FFF2-40B4-BE49-F238E27FC236}">
                <a16:creationId xmlns:a16="http://schemas.microsoft.com/office/drawing/2014/main" id="{50610403-957F-9E22-2B8C-524CA400979C}"/>
              </a:ext>
            </a:extLst>
          </p:cNvPr>
          <p:cNvSpPr txBox="1"/>
          <p:nvPr/>
        </p:nvSpPr>
        <p:spPr>
          <a:xfrm>
            <a:off x="4669093" y="4921897"/>
            <a:ext cx="2984872"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4" action="ppaction://hlinksldjump"/>
              </a:rPr>
              <a:t>Process a claim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24" name="Efficient Updating CRM 2">
            <a:extLst>
              <a:ext uri="{FF2B5EF4-FFF2-40B4-BE49-F238E27FC236}">
                <a16:creationId xmlns:a16="http://schemas.microsoft.com/office/drawing/2014/main" id="{F855A6FD-A56E-DD1E-9DC8-3A758464A347}"/>
              </a:ext>
            </a:extLst>
          </p:cNvPr>
          <p:cNvSpPr txBox="1"/>
          <p:nvPr/>
        </p:nvSpPr>
        <p:spPr>
          <a:xfrm>
            <a:off x="4850330" y="5128311"/>
            <a:ext cx="2560120"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900" noProof="0">
                <a:solidFill>
                  <a:srgbClr val="000000"/>
                </a:solidFill>
                <a:latin typeface="Segoe UI" panose="020B0502040204020203" pitchFamily="34" charset="0"/>
                <a:cs typeface="Segoe UI" panose="020B0502040204020203" pitchFamily="34" charset="0"/>
              </a:rPr>
              <a:t>For Insurance simplify the claims process with improved data access and communications,</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pic>
        <p:nvPicPr>
          <p:cNvPr id="21" name="Picture 20">
            <a:extLst>
              <a:ext uri="{FF2B5EF4-FFF2-40B4-BE49-F238E27FC236}">
                <a16:creationId xmlns:a16="http://schemas.microsoft.com/office/drawing/2014/main" id="{4177DA6C-1405-1B0A-1A42-7DC3618E9C6E}"/>
              </a:ext>
              <a:ext uri="{C183D7F6-B498-43B3-948B-1728B52AA6E4}">
                <adec:decorative xmlns:adec="http://schemas.microsoft.com/office/drawing/2017/decorative" val="1"/>
              </a:ext>
            </a:extLst>
          </p:cNvPr>
          <p:cNvPicPr>
            <a:picLocks noChangeAspect="1"/>
          </p:cNvPicPr>
          <p:nvPr/>
        </p:nvPicPr>
        <p:blipFill>
          <a:blip r:embed="rId5" cstate="screen">
            <a:alphaModFix/>
            <a:extLst>
              <a:ext uri="{28A0092B-C50C-407E-A947-70E740481C1C}">
                <a14:useLocalDpi xmlns:a14="http://schemas.microsoft.com/office/drawing/2010/main"/>
              </a:ext>
            </a:extLst>
          </a:blip>
          <a:stretch>
            <a:fillRect/>
          </a:stretch>
        </p:blipFill>
        <p:spPr>
          <a:xfrm>
            <a:off x="10529628" y="3580138"/>
            <a:ext cx="2176500" cy="3277862"/>
          </a:xfrm>
          <a:prstGeom prst="rect">
            <a:avLst/>
          </a:prstGeom>
        </p:spPr>
      </p:pic>
      <p:sp>
        <p:nvSpPr>
          <p:cNvPr id="4" name="TextBox 3">
            <a:extLst>
              <a:ext uri="{FF2B5EF4-FFF2-40B4-BE49-F238E27FC236}">
                <a16:creationId xmlns:a16="http://schemas.microsoft.com/office/drawing/2014/main" id="{4A709DBE-495A-07C6-5F19-E610B0C818F3}"/>
              </a:ext>
            </a:extLst>
          </p:cNvPr>
          <p:cNvSpPr txBox="1"/>
          <p:nvPr/>
        </p:nvSpPr>
        <p:spPr>
          <a:xfrm>
            <a:off x="4567492" y="3317805"/>
            <a:ext cx="2984872"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6" action="ppaction://hlinksldjump"/>
              </a:rPr>
              <a:t>Create a quote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35" name="AI Prospecting 2">
            <a:extLst>
              <a:ext uri="{FF2B5EF4-FFF2-40B4-BE49-F238E27FC236}">
                <a16:creationId xmlns:a16="http://schemas.microsoft.com/office/drawing/2014/main" id="{E6C5B87B-0DD5-D6D3-48E3-B5892D8B27D1}"/>
              </a:ext>
            </a:extLst>
          </p:cNvPr>
          <p:cNvSpPr txBox="1"/>
          <p:nvPr/>
        </p:nvSpPr>
        <p:spPr>
          <a:xfrm>
            <a:off x="8126370" y="2656551"/>
            <a:ext cx="2278208"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7" action="ppaction://hlinksldjump"/>
              </a:rPr>
              <a:t>Issue a policy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3" name="TextBox 2">
            <a:extLst>
              <a:ext uri="{FF2B5EF4-FFF2-40B4-BE49-F238E27FC236}">
                <a16:creationId xmlns:a16="http://schemas.microsoft.com/office/drawing/2014/main" id="{1DBDA297-5852-F64B-875D-2C1EBFDEDF01}"/>
              </a:ext>
            </a:extLst>
          </p:cNvPr>
          <p:cNvSpPr txBox="1"/>
          <p:nvPr/>
        </p:nvSpPr>
        <p:spPr>
          <a:xfrm>
            <a:off x="7872546" y="3337936"/>
            <a:ext cx="2984872"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8" action="ppaction://hlinksldjump"/>
              </a:rPr>
              <a:t>AI-assisted broker portfolio management - Extend</a:t>
            </a: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rPr>
              <a:t> </a:t>
            </a:r>
          </a:p>
        </p:txBody>
      </p:sp>
      <p:sp>
        <p:nvSpPr>
          <p:cNvPr id="8" name="AI Prospecting 2">
            <a:extLst>
              <a:ext uri="{FF2B5EF4-FFF2-40B4-BE49-F238E27FC236}">
                <a16:creationId xmlns:a16="http://schemas.microsoft.com/office/drawing/2014/main" id="{71A37B48-2244-05DA-7A8F-38B0BEE9F9A7}"/>
              </a:ext>
            </a:extLst>
          </p:cNvPr>
          <p:cNvSpPr txBox="1"/>
          <p:nvPr/>
        </p:nvSpPr>
        <p:spPr>
          <a:xfrm>
            <a:off x="7956590" y="2906308"/>
            <a:ext cx="2447988"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900" noProof="0">
                <a:solidFill>
                  <a:srgbClr val="000000"/>
                </a:solidFill>
                <a:latin typeface="Segoe UI" panose="020B0502040204020203" pitchFamily="34" charset="0"/>
                <a:cs typeface="Segoe UI" panose="020B0502040204020203" pitchFamily="34" charset="0"/>
              </a:rPr>
              <a:t>For Insurance get assistance with the steps of personalizing a policy and communications</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19" name="AI Prospecting 2">
            <a:extLst>
              <a:ext uri="{FF2B5EF4-FFF2-40B4-BE49-F238E27FC236}">
                <a16:creationId xmlns:a16="http://schemas.microsoft.com/office/drawing/2014/main" id="{BE5AA8BC-4867-199D-BFAD-AA09A08E5C99}"/>
              </a:ext>
            </a:extLst>
          </p:cNvPr>
          <p:cNvSpPr txBox="1"/>
          <p:nvPr/>
        </p:nvSpPr>
        <p:spPr>
          <a:xfrm>
            <a:off x="8006369" y="3529533"/>
            <a:ext cx="2766405"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900" noProof="0">
                <a:solidFill>
                  <a:srgbClr val="000000"/>
                </a:solidFill>
                <a:latin typeface="Segoe UI" panose="020B0502040204020203" pitchFamily="34" charset="0"/>
                <a:cs typeface="Segoe UI" panose="020B0502040204020203" pitchFamily="34" charset="0"/>
              </a:rPr>
              <a:t>For Capital markets, create recommendations based on analyzing portfolios and current events</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26" name="AI Prospecting 2">
            <a:extLst>
              <a:ext uri="{FF2B5EF4-FFF2-40B4-BE49-F238E27FC236}">
                <a16:creationId xmlns:a16="http://schemas.microsoft.com/office/drawing/2014/main" id="{FFD4CE73-F94E-69EB-C7E0-BDAAD058F6F1}"/>
              </a:ext>
            </a:extLst>
          </p:cNvPr>
          <p:cNvSpPr txBox="1"/>
          <p:nvPr/>
        </p:nvSpPr>
        <p:spPr>
          <a:xfrm>
            <a:off x="4872006" y="3505256"/>
            <a:ext cx="2447988" cy="44512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900" noProof="0">
                <a:solidFill>
                  <a:srgbClr val="000000"/>
                </a:solidFill>
                <a:latin typeface="Segoe UI" panose="020B0502040204020203" pitchFamily="34" charset="0"/>
                <a:cs typeface="Segoe UI" panose="020B0502040204020203" pitchFamily="34" charset="0"/>
              </a:rPr>
              <a:t>For Insurance access knowledge repositories and craft communications to quickly create a quote</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2" name="TextBox 1">
            <a:extLst>
              <a:ext uri="{FF2B5EF4-FFF2-40B4-BE49-F238E27FC236}">
                <a16:creationId xmlns:a16="http://schemas.microsoft.com/office/drawing/2014/main" id="{64700E33-5DCB-7906-294B-FE0318C45E51}"/>
              </a:ext>
            </a:extLst>
          </p:cNvPr>
          <p:cNvSpPr txBox="1"/>
          <p:nvPr/>
        </p:nvSpPr>
        <p:spPr>
          <a:xfrm>
            <a:off x="4669093" y="5583961"/>
            <a:ext cx="2984872"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70C0"/>
                </a:solidFill>
                <a:effectLst/>
                <a:uLnTx/>
                <a:uFillTx/>
                <a:latin typeface="Segoe UI Semibold"/>
                <a:ea typeface="+mn-ea"/>
                <a:cs typeface="Segoe UI" panose="020B0502040204020203" pitchFamily="34" charset="0"/>
                <a:hlinkClick r:id="rId9" action="ppaction://hlinksldjump"/>
              </a:rPr>
              <a:t>Speed credit memo generation - Extend</a:t>
            </a:r>
            <a:endParaRPr kumimoji="0" lang="en-US" sz="1000" b="0" i="0" u="none" strike="noStrike" kern="1200" cap="none" spc="0" normalizeH="0" baseline="0" noProof="0" dirty="0">
              <a:ln>
                <a:noFill/>
              </a:ln>
              <a:solidFill>
                <a:srgbClr val="0070C0"/>
              </a:solidFill>
              <a:effectLst/>
              <a:uLnTx/>
              <a:uFillTx/>
              <a:latin typeface="Segoe UI Semibold"/>
              <a:ea typeface="+mn-ea"/>
              <a:cs typeface="Segoe UI" panose="020B0502040204020203" pitchFamily="34" charset="0"/>
            </a:endParaRPr>
          </a:p>
        </p:txBody>
      </p:sp>
      <p:sp>
        <p:nvSpPr>
          <p:cNvPr id="11" name="Efficient Updating CRM 2">
            <a:extLst>
              <a:ext uri="{FF2B5EF4-FFF2-40B4-BE49-F238E27FC236}">
                <a16:creationId xmlns:a16="http://schemas.microsoft.com/office/drawing/2014/main" id="{B9D84BCF-802F-02EC-1679-BA4904BECF17}"/>
              </a:ext>
            </a:extLst>
          </p:cNvPr>
          <p:cNvSpPr txBox="1"/>
          <p:nvPr/>
        </p:nvSpPr>
        <p:spPr>
          <a:xfrm>
            <a:off x="4850330" y="5790375"/>
            <a:ext cx="2560120" cy="14042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900" noProof="0">
                <a:solidFill>
                  <a:srgbClr val="000000"/>
                </a:solidFill>
                <a:latin typeface="Segoe UI" panose="020B0502040204020203" pitchFamily="34" charset="0"/>
                <a:cs typeface="Segoe UI" panose="020B0502040204020203" pitchFamily="34" charset="0"/>
              </a:rPr>
              <a:t>In Banking speed the loan process</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12" name="TextBox 11">
            <a:extLst>
              <a:ext uri="{FF2B5EF4-FFF2-40B4-BE49-F238E27FC236}">
                <a16:creationId xmlns:a16="http://schemas.microsoft.com/office/drawing/2014/main" id="{8E393156-A779-2034-59DC-AA5F3226D92C}"/>
              </a:ext>
            </a:extLst>
          </p:cNvPr>
          <p:cNvSpPr txBox="1"/>
          <p:nvPr/>
        </p:nvSpPr>
        <p:spPr>
          <a:xfrm>
            <a:off x="7668325" y="4921897"/>
            <a:ext cx="2984872" cy="307777"/>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10" action="ppaction://hlinksldjump"/>
              </a:rPr>
              <a:t>Implement Know Your Customer (KYC) regulations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13" name="Efficient Updating CRM 2">
            <a:extLst>
              <a:ext uri="{FF2B5EF4-FFF2-40B4-BE49-F238E27FC236}">
                <a16:creationId xmlns:a16="http://schemas.microsoft.com/office/drawing/2014/main" id="{11A47903-76E7-01BB-D31C-DBA9C12C3215}"/>
              </a:ext>
            </a:extLst>
          </p:cNvPr>
          <p:cNvSpPr txBox="1"/>
          <p:nvPr/>
        </p:nvSpPr>
        <p:spPr>
          <a:xfrm>
            <a:off x="7862611" y="5291189"/>
            <a:ext cx="2560120" cy="14042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900" noProof="0">
                <a:solidFill>
                  <a:srgbClr val="000000"/>
                </a:solidFill>
                <a:latin typeface="Segoe UI" panose="020B0502040204020203" pitchFamily="34" charset="0"/>
                <a:cs typeface="Segoe UI" panose="020B0502040204020203" pitchFamily="34" charset="0"/>
              </a:rPr>
              <a:t>Simplify the process of verifying sources of money</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17" name="TextBox 16">
            <a:extLst>
              <a:ext uri="{FF2B5EF4-FFF2-40B4-BE49-F238E27FC236}">
                <a16:creationId xmlns:a16="http://schemas.microsoft.com/office/drawing/2014/main" id="{B4080F71-1432-34FA-217C-C07243EE49A5}"/>
              </a:ext>
            </a:extLst>
          </p:cNvPr>
          <p:cNvSpPr txBox="1"/>
          <p:nvPr/>
        </p:nvSpPr>
        <p:spPr>
          <a:xfrm>
            <a:off x="4567492" y="4028777"/>
            <a:ext cx="2984872"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11" action="ppaction://hlinksldjump"/>
              </a:rPr>
              <a:t>Produce daily market reports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20" name="AI Prospecting 2">
            <a:extLst>
              <a:ext uri="{FF2B5EF4-FFF2-40B4-BE49-F238E27FC236}">
                <a16:creationId xmlns:a16="http://schemas.microsoft.com/office/drawing/2014/main" id="{9DBC11B9-E4A7-5AE8-6729-19CCD7469408}"/>
              </a:ext>
            </a:extLst>
          </p:cNvPr>
          <p:cNvSpPr txBox="1"/>
          <p:nvPr/>
        </p:nvSpPr>
        <p:spPr>
          <a:xfrm>
            <a:off x="4872006" y="4216228"/>
            <a:ext cx="2447988" cy="292772"/>
          </a:xfrm>
          <a:prstGeom prst="rect">
            <a:avLst/>
          </a:prstGeom>
          <a:noFill/>
        </p:spPr>
        <p:txBody>
          <a:bodyPr wrap="square" lIns="0" tIns="0" rIns="0" bIns="0" rtlCol="0">
            <a:spAutoFit/>
          </a:bodyPr>
          <a:lstStyle/>
          <a:p>
            <a:pPr lvl="0" algn="ctr">
              <a:lnSpc>
                <a:spcPct val="110000"/>
              </a:lnSpc>
              <a:defRPr/>
            </a:pPr>
            <a:r>
              <a:rPr lang="en-US" sz="900">
                <a:solidFill>
                  <a:srgbClr val="000000"/>
                </a:solidFill>
                <a:latin typeface="Segoe UI" panose="020B0502040204020203" pitchFamily="34" charset="0"/>
                <a:cs typeface="Segoe UI" panose="020B0502040204020203" pitchFamily="34" charset="0"/>
              </a:rPr>
              <a:t>For Capital markets, create a daily report for customers</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1384771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75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750"/>
                                        <p:tgtEl>
                                          <p:spTgt spid="4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75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75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75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75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75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75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0" grpId="0"/>
      <p:bldP spid="18" grpId="0"/>
      <p:bldP spid="24" grpId="0"/>
      <p:bldP spid="8" grpId="0"/>
      <p:bldP spid="19" grpId="0"/>
      <p:bldP spid="26" grpId="0"/>
      <p:bldP spid="11" grpId="0"/>
      <p:bldP spid="13"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D3685-3E6C-AEC7-0899-38B4FB55FADA}"/>
            </a:ext>
          </a:extLst>
        </p:cNvPr>
        <p:cNvGrpSpPr/>
        <p:nvPr/>
      </p:nvGrpSpPr>
      <p:grpSpPr>
        <a:xfrm>
          <a:off x="0" y="0"/>
          <a:ext cx="0" cy="0"/>
          <a:chOff x="0" y="0"/>
          <a:chExt cx="0" cy="0"/>
        </a:xfrm>
      </p:grpSpPr>
      <p:sp>
        <p:nvSpPr>
          <p:cNvPr id="32" name="Title 31">
            <a:extLst>
              <a:ext uri="{FF2B5EF4-FFF2-40B4-BE49-F238E27FC236}">
                <a16:creationId xmlns:a16="http://schemas.microsoft.com/office/drawing/2014/main" id="{E8C57B36-E3C7-F5AE-BE1E-746D8A86FFA7}"/>
              </a:ext>
            </a:extLst>
          </p:cNvPr>
          <p:cNvSpPr>
            <a:spLocks noGrp="1"/>
          </p:cNvSpPr>
          <p:nvPr>
            <p:ph type="title"/>
          </p:nvPr>
        </p:nvSpPr>
        <p:spPr>
          <a:xfrm>
            <a:off x="584200" y="387766"/>
            <a:ext cx="5672544" cy="263149"/>
          </a:xfrm>
        </p:spPr>
        <p:txBody>
          <a:bodyPr/>
          <a:lstStyle/>
          <a:p>
            <a:r>
              <a:rPr lang="en-US" noProof="0">
                <a:solidFill>
                  <a:srgbClr val="0078D4"/>
                </a:solidFill>
              </a:rPr>
              <a:t>Banking | </a:t>
            </a:r>
            <a:r>
              <a:rPr lang="en-US" noProof="0"/>
              <a:t>Financial advisory support system</a:t>
            </a:r>
          </a:p>
        </p:txBody>
      </p:sp>
      <p:sp>
        <p:nvSpPr>
          <p:cNvPr id="92" name="Text Placeholder 46">
            <a:extLst>
              <a:ext uri="{FF2B5EF4-FFF2-40B4-BE49-F238E27FC236}">
                <a16:creationId xmlns:a16="http://schemas.microsoft.com/office/drawing/2014/main" id="{E7D0ECC3-5733-95DB-CA36-CDB7A0237650}"/>
              </a:ext>
            </a:extLst>
          </p:cNvPr>
          <p:cNvSpPr>
            <a:spLocks noGrp="1"/>
          </p:cNvSpPr>
          <p:nvPr>
            <p:ph type="body" sz="quarter" idx="11"/>
          </p:nvPr>
        </p:nvSpPr>
        <p:spPr>
          <a:xfrm>
            <a:off x="584200" y="1593881"/>
            <a:ext cx="2808000" cy="345600"/>
          </a:xfrm>
        </p:spPr>
        <p:txBody>
          <a:bodyPr/>
          <a:lstStyle/>
          <a:p>
            <a:r>
              <a:rPr lang="en-US" spc="-30" noProof="0"/>
              <a:t>1. Summarize customer support issues</a:t>
            </a:r>
          </a:p>
        </p:txBody>
      </p:sp>
      <p:sp>
        <p:nvSpPr>
          <p:cNvPr id="93" name="Text Placeholder 47">
            <a:extLst>
              <a:ext uri="{FF2B5EF4-FFF2-40B4-BE49-F238E27FC236}">
                <a16:creationId xmlns:a16="http://schemas.microsoft.com/office/drawing/2014/main" id="{970FF1F8-91A3-6470-DC91-5889F93761E1}"/>
              </a:ext>
            </a:extLst>
          </p:cNvPr>
          <p:cNvSpPr>
            <a:spLocks noGrp="1"/>
          </p:cNvSpPr>
          <p:nvPr>
            <p:ph type="body" sz="quarter" idx="12"/>
          </p:nvPr>
        </p:nvSpPr>
        <p:spPr>
          <a:xfrm>
            <a:off x="584200" y="4052218"/>
            <a:ext cx="2808000" cy="345600"/>
          </a:xfrm>
        </p:spPr>
        <p:txBody>
          <a:bodyPr/>
          <a:lstStyle/>
          <a:p>
            <a:r>
              <a:rPr lang="en-US" noProof="0"/>
              <a:t>6. Support Center response plans</a:t>
            </a:r>
          </a:p>
        </p:txBody>
      </p:sp>
      <p:sp>
        <p:nvSpPr>
          <p:cNvPr id="94" name="Text Placeholder 48">
            <a:extLst>
              <a:ext uri="{FF2B5EF4-FFF2-40B4-BE49-F238E27FC236}">
                <a16:creationId xmlns:a16="http://schemas.microsoft.com/office/drawing/2014/main" id="{54744EEC-2F6D-5B49-CDAE-B2675FF735D6}"/>
              </a:ext>
            </a:extLst>
          </p:cNvPr>
          <p:cNvSpPr>
            <a:spLocks noGrp="1"/>
          </p:cNvSpPr>
          <p:nvPr>
            <p:ph type="body" sz="quarter" idx="13"/>
          </p:nvPr>
        </p:nvSpPr>
        <p:spPr>
          <a:xfrm>
            <a:off x="4047840" y="1593881"/>
            <a:ext cx="2808000" cy="345600"/>
          </a:xfrm>
        </p:spPr>
        <p:txBody>
          <a:bodyPr/>
          <a:lstStyle/>
          <a:p>
            <a:r>
              <a:rPr lang="en-US" noProof="0"/>
              <a:t>2. Resolve complex customer issues</a:t>
            </a:r>
          </a:p>
        </p:txBody>
      </p:sp>
      <p:sp>
        <p:nvSpPr>
          <p:cNvPr id="95" name="Text Placeholder 49">
            <a:extLst>
              <a:ext uri="{FF2B5EF4-FFF2-40B4-BE49-F238E27FC236}">
                <a16:creationId xmlns:a16="http://schemas.microsoft.com/office/drawing/2014/main" id="{A797927A-4567-AEA3-3E84-22AC8C0B6E40}"/>
              </a:ext>
            </a:extLst>
          </p:cNvPr>
          <p:cNvSpPr>
            <a:spLocks noGrp="1"/>
          </p:cNvSpPr>
          <p:nvPr>
            <p:ph type="body" sz="quarter" idx="14"/>
          </p:nvPr>
        </p:nvSpPr>
        <p:spPr>
          <a:xfrm>
            <a:off x="4047840" y="4052218"/>
            <a:ext cx="2808000" cy="345600"/>
          </a:xfrm>
        </p:spPr>
        <p:txBody>
          <a:bodyPr/>
          <a:lstStyle/>
          <a:p>
            <a:r>
              <a:rPr lang="en-US" noProof="0" dirty="0"/>
              <a:t>5. Review quality assurance data</a:t>
            </a:r>
          </a:p>
        </p:txBody>
      </p:sp>
      <p:sp>
        <p:nvSpPr>
          <p:cNvPr id="98" name="Text Placeholder 50">
            <a:extLst>
              <a:ext uri="{FF2B5EF4-FFF2-40B4-BE49-F238E27FC236}">
                <a16:creationId xmlns:a16="http://schemas.microsoft.com/office/drawing/2014/main" id="{0BEF703D-7BE2-24F6-1728-C2E9B4AF7A6B}"/>
              </a:ext>
            </a:extLst>
          </p:cNvPr>
          <p:cNvSpPr>
            <a:spLocks noGrp="1"/>
          </p:cNvSpPr>
          <p:nvPr>
            <p:ph type="body" sz="quarter" idx="15"/>
          </p:nvPr>
        </p:nvSpPr>
        <p:spPr>
          <a:xfrm>
            <a:off x="7511481" y="1593881"/>
            <a:ext cx="2808000" cy="345600"/>
          </a:xfrm>
        </p:spPr>
        <p:txBody>
          <a:bodyPr/>
          <a:lstStyle/>
          <a:p>
            <a:r>
              <a:rPr lang="en-US" noProof="0"/>
              <a:t>3. Prepare for department meeting</a:t>
            </a:r>
          </a:p>
        </p:txBody>
      </p:sp>
      <p:sp>
        <p:nvSpPr>
          <p:cNvPr id="99" name="Text Placeholder 51">
            <a:extLst>
              <a:ext uri="{FF2B5EF4-FFF2-40B4-BE49-F238E27FC236}">
                <a16:creationId xmlns:a16="http://schemas.microsoft.com/office/drawing/2014/main" id="{D5155C27-7364-7092-8993-7D545EC124B8}"/>
              </a:ext>
            </a:extLst>
          </p:cNvPr>
          <p:cNvSpPr>
            <a:spLocks noGrp="1"/>
          </p:cNvSpPr>
          <p:nvPr>
            <p:ph type="body" sz="quarter" idx="16"/>
          </p:nvPr>
        </p:nvSpPr>
        <p:spPr>
          <a:xfrm>
            <a:off x="7511481" y="4052218"/>
            <a:ext cx="2808000" cy="345600"/>
          </a:xfrm>
        </p:spPr>
        <p:txBody>
          <a:bodyPr/>
          <a:lstStyle/>
          <a:p>
            <a:r>
              <a:rPr lang="en-US" noProof="0"/>
              <a:t>4. Identify potential training needs</a:t>
            </a:r>
          </a:p>
        </p:txBody>
      </p:sp>
      <p:sp>
        <p:nvSpPr>
          <p:cNvPr id="55" name="Text Placeholder 54">
            <a:extLst>
              <a:ext uri="{FF2B5EF4-FFF2-40B4-BE49-F238E27FC236}">
                <a16:creationId xmlns:a16="http://schemas.microsoft.com/office/drawing/2014/main" id="{E4AA91E4-E1A9-7676-F97D-0C7F799A9DA8}"/>
              </a:ext>
            </a:extLst>
          </p:cNvPr>
          <p:cNvSpPr>
            <a:spLocks noGrp="1"/>
          </p:cNvSpPr>
          <p:nvPr>
            <p:ph type="body" sz="quarter" idx="17"/>
          </p:nvPr>
        </p:nvSpPr>
        <p:spPr>
          <a:xfrm>
            <a:off x="6519107" y="521099"/>
            <a:ext cx="3599821" cy="169277"/>
          </a:xfrm>
        </p:spPr>
        <p:txBody>
          <a:bodyPr/>
          <a:lstStyle/>
          <a:p>
            <a:r>
              <a:rPr lang="en-US" noProof="0"/>
              <a:t>Microsoft 365 Copilot and Copilot Studio</a:t>
            </a:r>
          </a:p>
        </p:txBody>
      </p:sp>
      <p:sp>
        <p:nvSpPr>
          <p:cNvPr id="100" name="Text Placeholder 53">
            <a:extLst>
              <a:ext uri="{FF2B5EF4-FFF2-40B4-BE49-F238E27FC236}">
                <a16:creationId xmlns:a16="http://schemas.microsoft.com/office/drawing/2014/main" id="{0C38ED82-1877-63C2-2C69-FDCB4E579F59}"/>
              </a:ext>
            </a:extLst>
          </p:cNvPr>
          <p:cNvSpPr>
            <a:spLocks noGrp="1"/>
          </p:cNvSpPr>
          <p:nvPr>
            <p:ph type="body" sz="quarter" idx="18"/>
          </p:nvPr>
        </p:nvSpPr>
        <p:spPr>
          <a:xfrm>
            <a:off x="584200" y="2032188"/>
            <a:ext cx="2808000" cy="626701"/>
          </a:xfrm>
        </p:spPr>
        <p:txBody>
          <a:bodyPr/>
          <a:lstStyle/>
          <a:p>
            <a:r>
              <a:rPr lang="en-US" noProof="0"/>
              <a:t>Prompt Copilot to compile a table of high-priority customer issues from yesterday, sorted by severity and potential financial impact. Copilot pulls data from your CRM ticketing solution.</a:t>
            </a:r>
          </a:p>
        </p:txBody>
      </p:sp>
      <p:sp>
        <p:nvSpPr>
          <p:cNvPr id="101" name="Text Placeholder 54">
            <a:extLst>
              <a:ext uri="{FF2B5EF4-FFF2-40B4-BE49-F238E27FC236}">
                <a16:creationId xmlns:a16="http://schemas.microsoft.com/office/drawing/2014/main" id="{C69A7172-FED1-2E44-D7A0-3191032EBB68}"/>
              </a:ext>
            </a:extLst>
          </p:cNvPr>
          <p:cNvSpPr>
            <a:spLocks noGrp="1"/>
          </p:cNvSpPr>
          <p:nvPr>
            <p:ph type="body" sz="quarter" idx="19"/>
          </p:nvPr>
        </p:nvSpPr>
        <p:spPr>
          <a:xfrm>
            <a:off x="4047840" y="2032188"/>
            <a:ext cx="2808000" cy="626701"/>
          </a:xfrm>
        </p:spPr>
        <p:txBody>
          <a:bodyPr/>
          <a:lstStyle/>
          <a:p>
            <a:r>
              <a:rPr lang="en-US" noProof="0"/>
              <a:t>Ask Copilot for the protocol to address the disputed transaction. Copilot provides a suggestion based on internal documents. Prompt Copilot to draft a message to address the disputed item.</a:t>
            </a:r>
          </a:p>
        </p:txBody>
      </p:sp>
      <p:sp>
        <p:nvSpPr>
          <p:cNvPr id="102" name="Text Placeholder 55">
            <a:extLst>
              <a:ext uri="{FF2B5EF4-FFF2-40B4-BE49-F238E27FC236}">
                <a16:creationId xmlns:a16="http://schemas.microsoft.com/office/drawing/2014/main" id="{67D6C2B2-3D0D-2337-D3C6-6B521A5421EC}"/>
              </a:ext>
            </a:extLst>
          </p:cNvPr>
          <p:cNvSpPr>
            <a:spLocks noGrp="1"/>
          </p:cNvSpPr>
          <p:nvPr>
            <p:ph type="body" sz="quarter" idx="20"/>
          </p:nvPr>
        </p:nvSpPr>
        <p:spPr>
          <a:xfrm>
            <a:off x="7511481" y="2032188"/>
            <a:ext cx="2808000" cy="626701"/>
          </a:xfrm>
        </p:spPr>
        <p:txBody>
          <a:bodyPr/>
          <a:lstStyle/>
          <a:p>
            <a:r>
              <a:rPr lang="en-US" noProof="0"/>
              <a:t>Prompt Copilot to analyze the most common customer inquiries over specified time frame and identify potential process improvements to share in weekly meeting.</a:t>
            </a:r>
          </a:p>
        </p:txBody>
      </p:sp>
      <p:sp>
        <p:nvSpPr>
          <p:cNvPr id="103" name="Text Placeholder 56">
            <a:extLst>
              <a:ext uri="{FF2B5EF4-FFF2-40B4-BE49-F238E27FC236}">
                <a16:creationId xmlns:a16="http://schemas.microsoft.com/office/drawing/2014/main" id="{BC2422E2-CB08-6E0F-A1EE-24608D0C003F}"/>
              </a:ext>
            </a:extLst>
          </p:cNvPr>
          <p:cNvSpPr>
            <a:spLocks noGrp="1"/>
          </p:cNvSpPr>
          <p:nvPr>
            <p:ph type="body" sz="quarter" idx="21"/>
          </p:nvPr>
        </p:nvSpPr>
        <p:spPr>
          <a:xfrm>
            <a:off x="584200" y="3208260"/>
            <a:ext cx="2808000" cy="626701"/>
          </a:xfrm>
        </p:spPr>
        <p:txBody>
          <a:bodyPr/>
          <a:lstStyle/>
          <a:p>
            <a:r>
              <a:rPr lang="en-US" noProof="0"/>
              <a:t>Benefit: </a:t>
            </a:r>
            <a:r>
              <a:rPr lang="en-US" b="1" noProof="0"/>
              <a:t>Prioritize customer issues </a:t>
            </a:r>
            <a:r>
              <a:rPr lang="en-US" noProof="0"/>
              <a:t>from a given time period.</a:t>
            </a:r>
          </a:p>
        </p:txBody>
      </p:sp>
      <p:sp>
        <p:nvSpPr>
          <p:cNvPr id="104" name="Text Placeholder 57">
            <a:extLst>
              <a:ext uri="{FF2B5EF4-FFF2-40B4-BE49-F238E27FC236}">
                <a16:creationId xmlns:a16="http://schemas.microsoft.com/office/drawing/2014/main" id="{10839322-8AD8-87F0-B4F5-B9FB8103ACC6}"/>
              </a:ext>
            </a:extLst>
          </p:cNvPr>
          <p:cNvSpPr>
            <a:spLocks noGrp="1"/>
          </p:cNvSpPr>
          <p:nvPr>
            <p:ph type="body" sz="quarter" idx="22"/>
          </p:nvPr>
        </p:nvSpPr>
        <p:spPr>
          <a:xfrm>
            <a:off x="584200" y="5641938"/>
            <a:ext cx="2808000" cy="626701"/>
          </a:xfrm>
        </p:spPr>
        <p:txBody>
          <a:bodyPr/>
          <a:lstStyle/>
          <a:p>
            <a:r>
              <a:rPr lang="en-US" noProof="0"/>
              <a:t>Benefit: </a:t>
            </a:r>
            <a:r>
              <a:rPr lang="en-US" b="1" noProof="0"/>
              <a:t>Prepare a plan for an upcoming crisis situation </a:t>
            </a:r>
            <a:r>
              <a:rPr lang="en-US" noProof="0"/>
              <a:t>so the team can communicate professionally and calmly with customers. </a:t>
            </a:r>
          </a:p>
        </p:txBody>
      </p:sp>
      <p:sp>
        <p:nvSpPr>
          <p:cNvPr id="105" name="Text Placeholder 58">
            <a:extLst>
              <a:ext uri="{FF2B5EF4-FFF2-40B4-BE49-F238E27FC236}">
                <a16:creationId xmlns:a16="http://schemas.microsoft.com/office/drawing/2014/main" id="{1588BD5A-1C6A-ECC8-7F4F-81BE4F9B905B}"/>
              </a:ext>
            </a:extLst>
          </p:cNvPr>
          <p:cNvSpPr>
            <a:spLocks noGrp="1"/>
          </p:cNvSpPr>
          <p:nvPr>
            <p:ph type="body" sz="quarter" idx="23"/>
          </p:nvPr>
        </p:nvSpPr>
        <p:spPr>
          <a:xfrm>
            <a:off x="4047840" y="3208260"/>
            <a:ext cx="2808000" cy="626701"/>
          </a:xfrm>
        </p:spPr>
        <p:txBody>
          <a:bodyPr/>
          <a:lstStyle/>
          <a:p>
            <a:r>
              <a:rPr lang="en-US" noProof="0"/>
              <a:t>Benefit: </a:t>
            </a:r>
            <a:r>
              <a:rPr lang="en-US" b="1" noProof="0"/>
              <a:t>Quickly address high-priority issues </a:t>
            </a:r>
            <a:r>
              <a:rPr lang="en-US" noProof="0"/>
              <a:t>by asking Copilot to find the right protocol based on internal company documents. </a:t>
            </a:r>
          </a:p>
        </p:txBody>
      </p:sp>
      <p:sp>
        <p:nvSpPr>
          <p:cNvPr id="106" name="Text Placeholder 59">
            <a:extLst>
              <a:ext uri="{FF2B5EF4-FFF2-40B4-BE49-F238E27FC236}">
                <a16:creationId xmlns:a16="http://schemas.microsoft.com/office/drawing/2014/main" id="{C06979A1-E369-7582-A8BD-30295AE2513F}"/>
              </a:ext>
            </a:extLst>
          </p:cNvPr>
          <p:cNvSpPr>
            <a:spLocks noGrp="1"/>
          </p:cNvSpPr>
          <p:nvPr>
            <p:ph type="body" sz="quarter" idx="24"/>
          </p:nvPr>
        </p:nvSpPr>
        <p:spPr>
          <a:xfrm>
            <a:off x="4047840" y="5641938"/>
            <a:ext cx="2808000" cy="626701"/>
          </a:xfrm>
        </p:spPr>
        <p:txBody>
          <a:bodyPr/>
          <a:lstStyle/>
          <a:p>
            <a:r>
              <a:rPr lang="en-US" noProof="0"/>
              <a:t>Benefit: </a:t>
            </a:r>
            <a:r>
              <a:rPr lang="en-US" b="1" noProof="0"/>
              <a:t>Ensure quality assurance </a:t>
            </a:r>
            <a:r>
              <a:rPr lang="en-US" noProof="0"/>
              <a:t>by understanding customer sentiment. </a:t>
            </a:r>
          </a:p>
        </p:txBody>
      </p:sp>
      <p:sp>
        <p:nvSpPr>
          <p:cNvPr id="107" name="Text Placeholder 60">
            <a:extLst>
              <a:ext uri="{FF2B5EF4-FFF2-40B4-BE49-F238E27FC236}">
                <a16:creationId xmlns:a16="http://schemas.microsoft.com/office/drawing/2014/main" id="{78444432-3F0A-F4B8-3FEF-22D5D6349626}"/>
              </a:ext>
            </a:extLst>
          </p:cNvPr>
          <p:cNvSpPr>
            <a:spLocks noGrp="1"/>
          </p:cNvSpPr>
          <p:nvPr>
            <p:ph type="body" sz="quarter" idx="25"/>
          </p:nvPr>
        </p:nvSpPr>
        <p:spPr>
          <a:xfrm>
            <a:off x="7511481" y="3208260"/>
            <a:ext cx="2808000" cy="626701"/>
          </a:xfrm>
        </p:spPr>
        <p:txBody>
          <a:bodyPr>
            <a:normAutofit/>
          </a:bodyPr>
          <a:lstStyle/>
          <a:p>
            <a:r>
              <a:rPr lang="en-US" noProof="0"/>
              <a:t>Benefit: </a:t>
            </a:r>
            <a:r>
              <a:rPr lang="en-US" b="1" noProof="0"/>
              <a:t>Prepare for a weekly department meeting </a:t>
            </a:r>
            <a:r>
              <a:rPr lang="en-US" noProof="0"/>
              <a:t>with a summary and actionable insights that can be shared in the meeting invite.</a:t>
            </a:r>
          </a:p>
        </p:txBody>
      </p:sp>
      <p:sp>
        <p:nvSpPr>
          <p:cNvPr id="110" name="Text Placeholder 82">
            <a:extLst>
              <a:ext uri="{FF2B5EF4-FFF2-40B4-BE49-F238E27FC236}">
                <a16:creationId xmlns:a16="http://schemas.microsoft.com/office/drawing/2014/main" id="{DDA30896-BF3F-37E1-AE18-06D4DE8EC9A0}"/>
              </a:ext>
            </a:extLst>
          </p:cNvPr>
          <p:cNvSpPr>
            <a:spLocks noGrp="1"/>
          </p:cNvSpPr>
          <p:nvPr>
            <p:ph type="body" sz="quarter" idx="26"/>
          </p:nvPr>
        </p:nvSpPr>
        <p:spPr>
          <a:xfrm>
            <a:off x="7511481" y="5641938"/>
            <a:ext cx="2808000" cy="626701"/>
          </a:xfrm>
        </p:spPr>
        <p:txBody>
          <a:bodyPr/>
          <a:lstStyle/>
          <a:p>
            <a:r>
              <a:rPr lang="en-US" noProof="0"/>
              <a:t>Benefit: </a:t>
            </a:r>
            <a:r>
              <a:rPr lang="en-US" b="1" noProof="0"/>
              <a:t>Mitigate customer issues </a:t>
            </a:r>
            <a:r>
              <a:rPr lang="en-US" noProof="0"/>
              <a:t>by using Copilot to identify relevant training modules.</a:t>
            </a:r>
          </a:p>
        </p:txBody>
      </p:sp>
      <p:sp>
        <p:nvSpPr>
          <p:cNvPr id="111" name="Text Placeholder 83">
            <a:extLst>
              <a:ext uri="{FF2B5EF4-FFF2-40B4-BE49-F238E27FC236}">
                <a16:creationId xmlns:a16="http://schemas.microsoft.com/office/drawing/2014/main" id="{0D434B14-7066-B318-3340-8BB70FF19664}"/>
              </a:ext>
            </a:extLst>
          </p:cNvPr>
          <p:cNvSpPr>
            <a:spLocks noGrp="1"/>
          </p:cNvSpPr>
          <p:nvPr>
            <p:ph type="body" sz="quarter" idx="27"/>
          </p:nvPr>
        </p:nvSpPr>
        <p:spPr>
          <a:xfrm>
            <a:off x="584200" y="4488366"/>
            <a:ext cx="2808000" cy="626701"/>
          </a:xfrm>
        </p:spPr>
        <p:txBody>
          <a:bodyPr/>
          <a:lstStyle/>
          <a:p>
            <a:r>
              <a:rPr lang="en-US" noProof="0"/>
              <a:t>Ask Copilot to draft a response plan and customer notification protocol that can be used in a data breech situation.</a:t>
            </a:r>
          </a:p>
        </p:txBody>
      </p:sp>
      <p:sp>
        <p:nvSpPr>
          <p:cNvPr id="112" name="Text Placeholder 84">
            <a:extLst>
              <a:ext uri="{FF2B5EF4-FFF2-40B4-BE49-F238E27FC236}">
                <a16:creationId xmlns:a16="http://schemas.microsoft.com/office/drawing/2014/main" id="{4FE699AA-9109-E0BF-7D17-6DFDE916E000}"/>
              </a:ext>
            </a:extLst>
          </p:cNvPr>
          <p:cNvSpPr>
            <a:spLocks noGrp="1"/>
          </p:cNvSpPr>
          <p:nvPr>
            <p:ph type="body" sz="quarter" idx="28"/>
          </p:nvPr>
        </p:nvSpPr>
        <p:spPr>
          <a:xfrm>
            <a:off x="4047841" y="4488366"/>
            <a:ext cx="2808000" cy="626701"/>
          </a:xfrm>
        </p:spPr>
        <p:txBody>
          <a:bodyPr/>
          <a:lstStyle/>
          <a:p>
            <a:r>
              <a:rPr lang="en-US" noProof="0"/>
              <a:t>Prompt Copilot to analyze the sentiment of customer interactions for this week. Copilot surfaces a sentiment analysis dashboard from Power BI.</a:t>
            </a:r>
          </a:p>
        </p:txBody>
      </p:sp>
      <p:sp>
        <p:nvSpPr>
          <p:cNvPr id="114" name="Text Placeholder 85">
            <a:extLst>
              <a:ext uri="{FF2B5EF4-FFF2-40B4-BE49-F238E27FC236}">
                <a16:creationId xmlns:a16="http://schemas.microsoft.com/office/drawing/2014/main" id="{06175391-F8C6-F6E5-4C28-F0F7B8C9226F}"/>
              </a:ext>
            </a:extLst>
          </p:cNvPr>
          <p:cNvSpPr>
            <a:spLocks noGrp="1"/>
          </p:cNvSpPr>
          <p:nvPr>
            <p:ph type="body" sz="quarter" idx="29"/>
          </p:nvPr>
        </p:nvSpPr>
        <p:spPr>
          <a:xfrm>
            <a:off x="7511481" y="4488366"/>
            <a:ext cx="2808000" cy="626701"/>
          </a:xfrm>
        </p:spPr>
        <p:txBody>
          <a:bodyPr/>
          <a:lstStyle/>
          <a:p>
            <a:r>
              <a:rPr lang="en-US" noProof="0"/>
              <a:t>Prompt Copilot to suggest training modules. Copilot suggests relevant modules with links to specific courses.</a:t>
            </a:r>
          </a:p>
        </p:txBody>
      </p:sp>
      <p:sp>
        <p:nvSpPr>
          <p:cNvPr id="85" name="Text Placeholder 84">
            <a:extLst>
              <a:ext uri="{FF2B5EF4-FFF2-40B4-BE49-F238E27FC236}">
                <a16:creationId xmlns:a16="http://schemas.microsoft.com/office/drawing/2014/main" id="{85985354-79E7-080E-20D6-D77210A24490}"/>
              </a:ext>
            </a:extLst>
          </p:cNvPr>
          <p:cNvSpPr>
            <a:spLocks noGrp="1"/>
          </p:cNvSpPr>
          <p:nvPr>
            <p:ph type="body" sz="quarter" idx="30"/>
          </p:nvPr>
        </p:nvSpPr>
        <p:spPr>
          <a:xfrm>
            <a:off x="10430234" y="521099"/>
            <a:ext cx="1456966" cy="175614"/>
          </a:xfrm>
        </p:spPr>
        <p:txBody>
          <a:bodyPr/>
          <a:lstStyle/>
          <a:p>
            <a:r>
              <a:rPr lang="en-US" noProof="0"/>
              <a:t>Extend</a:t>
            </a:r>
          </a:p>
        </p:txBody>
      </p:sp>
      <p:sp>
        <p:nvSpPr>
          <p:cNvPr id="151" name="Text Placeholder 150">
            <a:extLst>
              <a:ext uri="{FF2B5EF4-FFF2-40B4-BE49-F238E27FC236}">
                <a16:creationId xmlns:a16="http://schemas.microsoft.com/office/drawing/2014/main" id="{31941E83-85CD-7DCC-A468-A57C295D4172}"/>
              </a:ext>
            </a:extLst>
          </p:cNvPr>
          <p:cNvSpPr>
            <a:spLocks noGrp="1"/>
          </p:cNvSpPr>
          <p:nvPr>
            <p:ph type="body" sz="quarter" idx="38"/>
          </p:nvPr>
        </p:nvSpPr>
        <p:spPr>
          <a:solidFill>
            <a:srgbClr val="0070C0"/>
          </a:solidFill>
        </p:spPr>
        <p:txBody>
          <a:bodyPr/>
          <a:lstStyle/>
          <a:p>
            <a:endParaRPr lang="en-US" noProof="0"/>
          </a:p>
        </p:txBody>
      </p:sp>
      <p:sp>
        <p:nvSpPr>
          <p:cNvPr id="152" name="Text Placeholder 151">
            <a:extLst>
              <a:ext uri="{FF2B5EF4-FFF2-40B4-BE49-F238E27FC236}">
                <a16:creationId xmlns:a16="http://schemas.microsoft.com/office/drawing/2014/main" id="{26849989-B45F-D0A5-5AB3-3FBADD85D71B}"/>
              </a:ext>
            </a:extLst>
          </p:cNvPr>
          <p:cNvSpPr>
            <a:spLocks noGrp="1"/>
          </p:cNvSpPr>
          <p:nvPr>
            <p:ph type="body" sz="quarter" idx="39"/>
          </p:nvPr>
        </p:nvSpPr>
        <p:spPr>
          <a:solidFill>
            <a:srgbClr val="0070C0"/>
          </a:solidFill>
        </p:spPr>
        <p:txBody>
          <a:bodyPr/>
          <a:lstStyle/>
          <a:p>
            <a:endParaRPr lang="en-US" noProof="0"/>
          </a:p>
        </p:txBody>
      </p:sp>
      <p:sp>
        <p:nvSpPr>
          <p:cNvPr id="153" name="Text Placeholder 152">
            <a:extLst>
              <a:ext uri="{FF2B5EF4-FFF2-40B4-BE49-F238E27FC236}">
                <a16:creationId xmlns:a16="http://schemas.microsoft.com/office/drawing/2014/main" id="{9881F867-FF4A-0534-CC16-A5A5201F28BA}"/>
              </a:ext>
            </a:extLst>
          </p:cNvPr>
          <p:cNvSpPr>
            <a:spLocks noGrp="1"/>
          </p:cNvSpPr>
          <p:nvPr>
            <p:ph type="body" sz="quarter" idx="40"/>
          </p:nvPr>
        </p:nvSpPr>
        <p:spPr>
          <a:solidFill>
            <a:srgbClr val="0078D4"/>
          </a:solidFill>
        </p:spPr>
        <p:txBody>
          <a:bodyPr/>
          <a:lstStyle/>
          <a:p>
            <a:endParaRPr lang="en-US" noProof="0"/>
          </a:p>
        </p:txBody>
      </p:sp>
      <p:grpSp>
        <p:nvGrpSpPr>
          <p:cNvPr id="135" name="Group 134">
            <a:extLst>
              <a:ext uri="{FF2B5EF4-FFF2-40B4-BE49-F238E27FC236}">
                <a16:creationId xmlns:a16="http://schemas.microsoft.com/office/drawing/2014/main" id="{B5E469D2-B989-CC2F-A695-71D151DDDC67}"/>
              </a:ext>
            </a:extLst>
          </p:cNvPr>
          <p:cNvGrpSpPr/>
          <p:nvPr/>
        </p:nvGrpSpPr>
        <p:grpSpPr>
          <a:xfrm>
            <a:off x="1508691" y="5198503"/>
            <a:ext cx="1883509" cy="360000"/>
            <a:chOff x="588263" y="1217924"/>
            <a:chExt cx="1883509" cy="360000"/>
          </a:xfrm>
        </p:grpSpPr>
        <p:pic>
          <p:nvPicPr>
            <p:cNvPr id="136" name="Picture 135" descr="Zip Co logo SVG free download, id: 101874 - Brandlogos.net">
              <a:hlinkClick r:id="rId3"/>
              <a:extLst>
                <a:ext uri="{FF2B5EF4-FFF2-40B4-BE49-F238E27FC236}">
                  <a16:creationId xmlns:a16="http://schemas.microsoft.com/office/drawing/2014/main" id="{799A9EEE-2F84-36C1-E0C2-4FC2AC5FAE53}"/>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37" name="TextBox 136">
              <a:extLst>
                <a:ext uri="{FF2B5EF4-FFF2-40B4-BE49-F238E27FC236}">
                  <a16:creationId xmlns:a16="http://schemas.microsoft.com/office/drawing/2014/main" id="{7F366C58-06C3-F15A-2DD0-5354573F84E2}"/>
                </a:ext>
                <a:ext uri="{C183D7F6-B498-43B3-948B-1728B52AA6E4}">
                  <adec:decorative xmlns:adec="http://schemas.microsoft.com/office/drawing/2017/decorative" val="0"/>
                </a:ext>
              </a:extLst>
            </p:cNvPr>
            <p:cNvSpPr txBox="1"/>
            <p:nvPr/>
          </p:nvSpPr>
          <p:spPr>
            <a:xfrm>
              <a:off x="1047214" y="1313286"/>
              <a:ext cx="1424558"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lang="en-US" sz="1100" baseline="30000" noProof="0" dirty="0">
                  <a:solidFill>
                    <a:prstClr val="black"/>
                  </a:solidFill>
                  <a:latin typeface="Segoe UI Semibold"/>
                </a:rPr>
                <a:t>1</a:t>
              </a:r>
              <a:endParaRPr lang="en-US" sz="1100" noProof="0" dirty="0">
                <a:solidFill>
                  <a:prstClr val="black"/>
                </a:solidFill>
                <a:latin typeface="Segoe UI Semibold"/>
              </a:endParaRPr>
            </a:p>
          </p:txBody>
        </p:sp>
      </p:grpSp>
      <p:grpSp>
        <p:nvGrpSpPr>
          <p:cNvPr id="138" name="Group 137">
            <a:extLst>
              <a:ext uri="{FF2B5EF4-FFF2-40B4-BE49-F238E27FC236}">
                <a16:creationId xmlns:a16="http://schemas.microsoft.com/office/drawing/2014/main" id="{0AE85E58-7415-EFB5-E560-5935773CD297}"/>
              </a:ext>
            </a:extLst>
          </p:cNvPr>
          <p:cNvGrpSpPr/>
          <p:nvPr/>
        </p:nvGrpSpPr>
        <p:grpSpPr>
          <a:xfrm>
            <a:off x="4735266" y="2819048"/>
            <a:ext cx="1556253" cy="360000"/>
            <a:chOff x="588263" y="1217924"/>
            <a:chExt cx="1556253" cy="360000"/>
          </a:xfrm>
        </p:grpSpPr>
        <p:pic>
          <p:nvPicPr>
            <p:cNvPr id="139" name="Picture 138" descr="Zip Co logo SVG free download, id: 101874 - Brandlogos.net">
              <a:hlinkClick r:id="rId3"/>
              <a:extLst>
                <a:ext uri="{FF2B5EF4-FFF2-40B4-BE49-F238E27FC236}">
                  <a16:creationId xmlns:a16="http://schemas.microsoft.com/office/drawing/2014/main" id="{B5B7374A-237D-0F2F-2F90-D6D890AC207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40" name="TextBox 139">
              <a:extLst>
                <a:ext uri="{FF2B5EF4-FFF2-40B4-BE49-F238E27FC236}">
                  <a16:creationId xmlns:a16="http://schemas.microsoft.com/office/drawing/2014/main" id="{81BC0C0F-02B7-B30A-65EE-C8FC7723470E}"/>
                </a:ext>
                <a:ext uri="{C183D7F6-B498-43B3-948B-1728B52AA6E4}">
                  <adec:decorative xmlns:adec="http://schemas.microsoft.com/office/drawing/2017/decorative" val="0"/>
                </a:ext>
              </a:extLst>
            </p:cNvPr>
            <p:cNvSpPr txBox="1"/>
            <p:nvPr/>
          </p:nvSpPr>
          <p:spPr>
            <a:xfrm>
              <a:off x="1047213" y="1313286"/>
              <a:ext cx="1097303"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lang="en-US" sz="1100" baseline="30000" noProof="0" dirty="0">
                  <a:solidFill>
                    <a:prstClr val="black"/>
                  </a:solidFill>
                  <a:latin typeface="Segoe UI Semibold"/>
                </a:rPr>
                <a:t>2</a:t>
              </a:r>
              <a:endParaRPr lang="en-US" sz="1100" noProof="0" dirty="0">
                <a:solidFill>
                  <a:prstClr val="black"/>
                </a:solidFill>
                <a:latin typeface="Segoe UI Semibold"/>
              </a:endParaRPr>
            </a:p>
          </p:txBody>
        </p:sp>
      </p:grpSp>
      <p:grpSp>
        <p:nvGrpSpPr>
          <p:cNvPr id="147" name="Group 146">
            <a:extLst>
              <a:ext uri="{FF2B5EF4-FFF2-40B4-BE49-F238E27FC236}">
                <a16:creationId xmlns:a16="http://schemas.microsoft.com/office/drawing/2014/main" id="{6ED11B65-EE4E-1E1A-D39C-00FEFDE2AC0A}"/>
              </a:ext>
            </a:extLst>
          </p:cNvPr>
          <p:cNvGrpSpPr/>
          <p:nvPr/>
        </p:nvGrpSpPr>
        <p:grpSpPr>
          <a:xfrm>
            <a:off x="8376885" y="5198503"/>
            <a:ext cx="1510065" cy="360000"/>
            <a:chOff x="588263" y="1217924"/>
            <a:chExt cx="1510065" cy="360000"/>
          </a:xfrm>
        </p:grpSpPr>
        <p:pic>
          <p:nvPicPr>
            <p:cNvPr id="148" name="Picture 147" descr="Zip Co logo SVG free download, id: 101874 - Brandlogos.net">
              <a:hlinkClick r:id="rId3"/>
              <a:extLst>
                <a:ext uri="{FF2B5EF4-FFF2-40B4-BE49-F238E27FC236}">
                  <a16:creationId xmlns:a16="http://schemas.microsoft.com/office/drawing/2014/main" id="{CA036D21-C54A-DB3A-CDEF-58523E30523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49" name="TextBox 148">
              <a:extLst>
                <a:ext uri="{FF2B5EF4-FFF2-40B4-BE49-F238E27FC236}">
                  <a16:creationId xmlns:a16="http://schemas.microsoft.com/office/drawing/2014/main" id="{BED9C2C4-08AB-598A-25E8-1F521319B729}"/>
                </a:ext>
                <a:ext uri="{C183D7F6-B498-43B3-948B-1728B52AA6E4}">
                  <adec:decorative xmlns:adec="http://schemas.microsoft.com/office/drawing/2017/decorative" val="0"/>
                </a:ext>
              </a:extLst>
            </p:cNvPr>
            <p:cNvSpPr txBox="1"/>
            <p:nvPr/>
          </p:nvSpPr>
          <p:spPr>
            <a:xfrm>
              <a:off x="1047214" y="1313286"/>
              <a:ext cx="105111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lang="en-US" sz="1100" baseline="30000" noProof="0" dirty="0">
                  <a:solidFill>
                    <a:prstClr val="black"/>
                  </a:solidFill>
                  <a:latin typeface="Segoe UI Semibold"/>
                </a:rPr>
                <a:t> 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pic>
        <p:nvPicPr>
          <p:cNvPr id="3" name="Picture 2">
            <a:extLst>
              <a:ext uri="{FF2B5EF4-FFF2-40B4-BE49-F238E27FC236}">
                <a16:creationId xmlns:a16="http://schemas.microsoft.com/office/drawing/2014/main" id="{FA91C795-A5ED-5D69-5B24-33A8E51FC62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959481" y="4303886"/>
            <a:ext cx="2232519" cy="2554114"/>
          </a:xfrm>
          <a:prstGeom prst="rect">
            <a:avLst/>
          </a:prstGeom>
        </p:spPr>
      </p:pic>
      <p:sp>
        <p:nvSpPr>
          <p:cNvPr id="4" name="Rectangle: Rounded Corners 6">
            <a:extLst>
              <a:ext uri="{FF2B5EF4-FFF2-40B4-BE49-F238E27FC236}">
                <a16:creationId xmlns:a16="http://schemas.microsoft.com/office/drawing/2014/main" id="{EFEEC74B-27ED-B31F-ECCE-86703409C594}"/>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5" name="Group 4">
            <a:extLst>
              <a:ext uri="{FF2B5EF4-FFF2-40B4-BE49-F238E27FC236}">
                <a16:creationId xmlns:a16="http://schemas.microsoft.com/office/drawing/2014/main" id="{DB09D897-303A-1E3C-724C-1998CCA99D9E}"/>
              </a:ext>
            </a:extLst>
          </p:cNvPr>
          <p:cNvGrpSpPr/>
          <p:nvPr/>
        </p:nvGrpSpPr>
        <p:grpSpPr>
          <a:xfrm>
            <a:off x="1624328" y="1132756"/>
            <a:ext cx="1332000" cy="216000"/>
            <a:chOff x="1198144" y="862657"/>
            <a:chExt cx="1332000" cy="216000"/>
          </a:xfrm>
        </p:grpSpPr>
        <p:sp>
          <p:nvSpPr>
            <p:cNvPr id="6" name="Rectangle: Rounded Corners 6">
              <a:extLst>
                <a:ext uri="{FF2B5EF4-FFF2-40B4-BE49-F238E27FC236}">
                  <a16:creationId xmlns:a16="http://schemas.microsoft.com/office/drawing/2014/main" id="{6AD0A06A-4817-666E-6E0D-917F4C7DFA07}"/>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Client retention</a:t>
              </a:r>
            </a:p>
          </p:txBody>
        </p:sp>
        <p:pic>
          <p:nvPicPr>
            <p:cNvPr id="7" name="Graphic 6">
              <a:extLst>
                <a:ext uri="{FF2B5EF4-FFF2-40B4-BE49-F238E27FC236}">
                  <a16:creationId xmlns:a16="http://schemas.microsoft.com/office/drawing/2014/main" id="{55B6801F-F0AB-20A5-DA99-FF61CDABE5F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44929" y="898657"/>
              <a:ext cx="144000" cy="144000"/>
            </a:xfrm>
            <a:prstGeom prst="rect">
              <a:avLst/>
            </a:prstGeom>
          </p:spPr>
        </p:pic>
      </p:grpSp>
      <p:sp>
        <p:nvSpPr>
          <p:cNvPr id="14" name="Rectangle: Rounded Corners 6">
            <a:extLst>
              <a:ext uri="{FF2B5EF4-FFF2-40B4-BE49-F238E27FC236}">
                <a16:creationId xmlns:a16="http://schemas.microsoft.com/office/drawing/2014/main" id="{C322EB56-0A9C-4C0B-7E1F-C45799BE6576}"/>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5" name="Group 14">
            <a:extLst>
              <a:ext uri="{FF2B5EF4-FFF2-40B4-BE49-F238E27FC236}">
                <a16:creationId xmlns:a16="http://schemas.microsoft.com/office/drawing/2014/main" id="{9630A496-7CD1-2BC6-B2E9-06FA41937102}"/>
              </a:ext>
            </a:extLst>
          </p:cNvPr>
          <p:cNvGrpSpPr/>
          <p:nvPr/>
        </p:nvGrpSpPr>
        <p:grpSpPr>
          <a:xfrm>
            <a:off x="7523373" y="1127774"/>
            <a:ext cx="1260000" cy="216000"/>
            <a:chOff x="1194743" y="1140160"/>
            <a:chExt cx="1260000" cy="216000"/>
          </a:xfrm>
        </p:grpSpPr>
        <p:sp>
          <p:nvSpPr>
            <p:cNvPr id="16" name="Rectangle: Rounded Corners 6">
              <a:extLst>
                <a:ext uri="{FF2B5EF4-FFF2-40B4-BE49-F238E27FC236}">
                  <a16:creationId xmlns:a16="http://schemas.microsoft.com/office/drawing/2014/main" id="{B2F8991F-EBC4-28FB-E5F8-1603098C568B}"/>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17" name="Graphic 16">
              <a:extLst>
                <a:ext uri="{FF2B5EF4-FFF2-40B4-BE49-F238E27FC236}">
                  <a16:creationId xmlns:a16="http://schemas.microsoft.com/office/drawing/2014/main" id="{40AB8EEB-89D8-88D4-FBE7-250BF5BFFC8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41527" y="1176160"/>
              <a:ext cx="144000" cy="144000"/>
            </a:xfrm>
            <a:prstGeom prst="rect">
              <a:avLst/>
            </a:prstGeom>
          </p:spPr>
        </p:pic>
      </p:grpSp>
      <p:grpSp>
        <p:nvGrpSpPr>
          <p:cNvPr id="18" name="Group 17">
            <a:extLst>
              <a:ext uri="{FF2B5EF4-FFF2-40B4-BE49-F238E27FC236}">
                <a16:creationId xmlns:a16="http://schemas.microsoft.com/office/drawing/2014/main" id="{DF47C2AC-78AD-BD36-A25C-5F811920455A}"/>
              </a:ext>
            </a:extLst>
          </p:cNvPr>
          <p:cNvGrpSpPr/>
          <p:nvPr/>
        </p:nvGrpSpPr>
        <p:grpSpPr>
          <a:xfrm>
            <a:off x="8868697" y="1127774"/>
            <a:ext cx="1260000" cy="216000"/>
            <a:chOff x="1194743" y="1140160"/>
            <a:chExt cx="1260000" cy="216000"/>
          </a:xfrm>
        </p:grpSpPr>
        <p:sp>
          <p:nvSpPr>
            <p:cNvPr id="19" name="Rectangle: Rounded Corners 6">
              <a:extLst>
                <a:ext uri="{FF2B5EF4-FFF2-40B4-BE49-F238E27FC236}">
                  <a16:creationId xmlns:a16="http://schemas.microsoft.com/office/drawing/2014/main" id="{403AE180-1F1C-0150-3E72-FD74E9FE44A8}"/>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Cost savings</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20" name="Graphic 19">
              <a:extLst>
                <a:ext uri="{FF2B5EF4-FFF2-40B4-BE49-F238E27FC236}">
                  <a16:creationId xmlns:a16="http://schemas.microsoft.com/office/drawing/2014/main" id="{5C67E759-1A83-77D6-093B-091FBAF7ED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41527" y="1176160"/>
              <a:ext cx="144000" cy="144000"/>
            </a:xfrm>
            <a:prstGeom prst="rect">
              <a:avLst/>
            </a:prstGeom>
          </p:spPr>
        </p:pic>
      </p:grpSp>
      <p:grpSp>
        <p:nvGrpSpPr>
          <p:cNvPr id="27" name="Group 26">
            <a:extLst>
              <a:ext uri="{FF2B5EF4-FFF2-40B4-BE49-F238E27FC236}">
                <a16:creationId xmlns:a16="http://schemas.microsoft.com/office/drawing/2014/main" id="{701FE975-3FAB-09E0-5823-DE2F67AEDF51}"/>
              </a:ext>
            </a:extLst>
          </p:cNvPr>
          <p:cNvGrpSpPr/>
          <p:nvPr/>
        </p:nvGrpSpPr>
        <p:grpSpPr>
          <a:xfrm>
            <a:off x="4330241" y="5177236"/>
            <a:ext cx="2243199" cy="360000"/>
            <a:chOff x="4869686" y="5198502"/>
            <a:chExt cx="2243199" cy="360000"/>
          </a:xfrm>
        </p:grpSpPr>
        <p:grpSp>
          <p:nvGrpSpPr>
            <p:cNvPr id="28" name="Group 27">
              <a:extLst>
                <a:ext uri="{FF2B5EF4-FFF2-40B4-BE49-F238E27FC236}">
                  <a16:creationId xmlns:a16="http://schemas.microsoft.com/office/drawing/2014/main" id="{CA148F3E-F01F-FCBD-7A41-808930173F31}"/>
                </a:ext>
              </a:extLst>
            </p:cNvPr>
            <p:cNvGrpSpPr/>
            <p:nvPr/>
          </p:nvGrpSpPr>
          <p:grpSpPr>
            <a:xfrm>
              <a:off x="4869686" y="5198502"/>
              <a:ext cx="1081717" cy="360000"/>
              <a:chOff x="588263" y="1217924"/>
              <a:chExt cx="1081717" cy="360000"/>
            </a:xfrm>
          </p:grpSpPr>
          <p:pic>
            <p:nvPicPr>
              <p:cNvPr id="33" name="Picture 32" descr="Zip Co logo SVG free download, id: 101874 - Brandlogos.net">
                <a:hlinkClick r:id="rId3"/>
                <a:extLst>
                  <a:ext uri="{FF2B5EF4-FFF2-40B4-BE49-F238E27FC236}">
                    <a16:creationId xmlns:a16="http://schemas.microsoft.com/office/drawing/2014/main" id="{672FBD31-5E8B-066F-0D3F-D83B72F3555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34" name="TextBox 33">
                <a:extLst>
                  <a:ext uri="{FF2B5EF4-FFF2-40B4-BE49-F238E27FC236}">
                    <a16:creationId xmlns:a16="http://schemas.microsoft.com/office/drawing/2014/main" id="{F94AAD84-E4B4-837E-0DA5-9A6D899B6C48}"/>
                  </a:ext>
                  <a:ext uri="{C183D7F6-B498-43B3-948B-1728B52AA6E4}">
                    <adec:decorative xmlns:adec="http://schemas.microsoft.com/office/drawing/2017/decorative" val="0"/>
                  </a:ext>
                </a:extLst>
              </p:cNvPr>
              <p:cNvSpPr txBox="1"/>
              <p:nvPr/>
            </p:nvSpPr>
            <p:spPr>
              <a:xfrm>
                <a:off x="1047214" y="1228648"/>
                <a:ext cx="622766" cy="338554"/>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lang="en-US" sz="1100" baseline="30000" noProof="0" dirty="0">
                    <a:solidFill>
                      <a:prstClr val="black"/>
                    </a:solidFill>
                    <a:latin typeface="Segoe UI Semibold"/>
                  </a:rPr>
                  <a:t> 2</a:t>
                </a:r>
                <a:endParaRPr lang="en-US" sz="1100" noProof="0" dirty="0">
                  <a:solidFill>
                    <a:prstClr val="black"/>
                  </a:solidFill>
                  <a:latin typeface="Segoe UI Semibold"/>
                </a:endParaRPr>
              </a:p>
            </p:txBody>
          </p:sp>
        </p:grpSp>
        <p:grpSp>
          <p:nvGrpSpPr>
            <p:cNvPr id="29" name="Group 28">
              <a:extLst>
                <a:ext uri="{FF2B5EF4-FFF2-40B4-BE49-F238E27FC236}">
                  <a16:creationId xmlns:a16="http://schemas.microsoft.com/office/drawing/2014/main" id="{DFDB17EB-7DBE-5251-9961-B70C14829A41}"/>
                </a:ext>
              </a:extLst>
            </p:cNvPr>
            <p:cNvGrpSpPr/>
            <p:nvPr/>
          </p:nvGrpSpPr>
          <p:grpSpPr>
            <a:xfrm>
              <a:off x="6023934" y="5198502"/>
              <a:ext cx="1088951" cy="360000"/>
              <a:chOff x="588263" y="4576748"/>
              <a:chExt cx="1088951" cy="360000"/>
            </a:xfrm>
          </p:grpSpPr>
          <p:pic>
            <p:nvPicPr>
              <p:cNvPr id="30" name="Picture 29">
                <a:extLst>
                  <a:ext uri="{FF2B5EF4-FFF2-40B4-BE49-F238E27FC236}">
                    <a16:creationId xmlns:a16="http://schemas.microsoft.com/office/drawing/2014/main" id="{CEB6F084-5FF4-A3F1-D708-5FB27010973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4576748"/>
                <a:ext cx="360000" cy="360000"/>
              </a:xfrm>
              <a:prstGeom prst="ellipse">
                <a:avLst/>
              </a:prstGeom>
              <a:solidFill>
                <a:schemeClr val="bg1"/>
              </a:solidFill>
            </p:spPr>
          </p:pic>
          <p:sp>
            <p:nvSpPr>
              <p:cNvPr id="31" name="TextBox 30">
                <a:extLst>
                  <a:ext uri="{FF2B5EF4-FFF2-40B4-BE49-F238E27FC236}">
                    <a16:creationId xmlns:a16="http://schemas.microsoft.com/office/drawing/2014/main" id="{442ED2E5-820A-17FB-C65E-4F1B3B397B3E}"/>
                  </a:ext>
                  <a:ext uri="{C183D7F6-B498-43B3-948B-1728B52AA6E4}">
                    <adec:decorative xmlns:adec="http://schemas.microsoft.com/office/drawing/2017/decorative" val="0"/>
                  </a:ext>
                </a:extLst>
              </p:cNvPr>
              <p:cNvSpPr txBox="1"/>
              <p:nvPr/>
            </p:nvSpPr>
            <p:spPr>
              <a:xfrm>
                <a:off x="1047214" y="4602860"/>
                <a:ext cx="630000" cy="307777"/>
              </a:xfrm>
              <a:prstGeom prst="rect">
                <a:avLst/>
              </a:prstGeom>
              <a:noFill/>
            </p:spPr>
            <p:txBody>
              <a:bodyPr wrap="square" lIns="0" tIns="0" rIns="0" bIns="0" rtlCol="0" anchor="ctr">
                <a:spAutoFit/>
              </a:bodyPr>
              <a:lstStyle/>
              <a:p>
                <a:pPr marR="0" lvl="0" indent="0" defTabSz="914367" fontAlgn="auto">
                  <a:lnSpc>
                    <a:spcPct val="100000"/>
                  </a:lnSpc>
                  <a:spcBef>
                    <a:spcPts val="0"/>
                  </a:spcBef>
                  <a:spcAft>
                    <a:spcPts val="0"/>
                  </a:spcAft>
                  <a:buClrTx/>
                  <a:buSzTx/>
                  <a:buFontTx/>
                  <a:buNone/>
                  <a:tabLst/>
                  <a:defRPr/>
                </a:pPr>
                <a:r>
                  <a:rPr lang="en-US" sz="1000" noProof="0">
                    <a:solidFill>
                      <a:prstClr val="black"/>
                    </a:solidFill>
                    <a:latin typeface="Segoe UI Semibold"/>
                  </a:rPr>
                  <a:t>Copilot in </a:t>
                </a:r>
                <a:br>
                  <a:rPr lang="en-US" sz="1000" noProof="0">
                    <a:solidFill>
                      <a:prstClr val="black"/>
                    </a:solidFill>
                    <a:latin typeface="Segoe UI Semibold"/>
                  </a:rPr>
                </a:br>
                <a:r>
                  <a:rPr lang="en-US" sz="1000" noProof="0">
                    <a:solidFill>
                      <a:prstClr val="black"/>
                    </a:solidFill>
                    <a:latin typeface="Segoe UI Semibold"/>
                  </a:rPr>
                  <a:t>Power BI</a:t>
                </a:r>
              </a:p>
            </p:txBody>
          </p:sp>
        </p:grpSp>
      </p:grpSp>
      <p:sp>
        <p:nvSpPr>
          <p:cNvPr id="8" name="Graphic 2">
            <a:hlinkClick r:id="rId11"/>
            <a:extLst>
              <a:ext uri="{FF2B5EF4-FFF2-40B4-BE49-F238E27FC236}">
                <a16:creationId xmlns:a16="http://schemas.microsoft.com/office/drawing/2014/main" id="{8DA6A31A-7D0C-2874-4AC8-8C3CB875716B}"/>
              </a:ext>
            </a:extLst>
          </p:cNvPr>
          <p:cNvSpPr/>
          <p:nvPr/>
        </p:nvSpPr>
        <p:spPr>
          <a:xfrm>
            <a:off x="5285185" y="405036"/>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
        <p:nvSpPr>
          <p:cNvPr id="9" name="Text Placeholder 44">
            <a:extLst>
              <a:ext uri="{FF2B5EF4-FFF2-40B4-BE49-F238E27FC236}">
                <a16:creationId xmlns:a16="http://schemas.microsoft.com/office/drawing/2014/main" id="{0A0318BF-7D12-56C4-8A96-108885C6D34D}"/>
              </a:ext>
            </a:extLst>
          </p:cNvPr>
          <p:cNvSpPr txBox="1">
            <a:spLocks/>
          </p:cNvSpPr>
          <p:nvPr/>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Copilot Chat at </a:t>
            </a:r>
            <a:r>
              <a:rPr lang="en-US" noProof="0" dirty="0">
                <a:hlinkClick r:id="rId12"/>
              </a:rPr>
              <a:t>copilot.microsoft.com </a:t>
            </a:r>
            <a:r>
              <a:rPr lang="en-US" noProof="0" dirty="0"/>
              <a:t>or the Microsoft Copilot mobile app and set toggle to “Web”.</a:t>
            </a:r>
          </a:p>
          <a:p>
            <a:r>
              <a:rPr lang="en-US" baseline="30000" noProof="0" dirty="0"/>
              <a:t>2</a:t>
            </a:r>
            <a:r>
              <a:rPr lang="en-US" noProof="0" dirty="0"/>
              <a:t>Access Copilot Chat at </a:t>
            </a:r>
            <a:r>
              <a:rPr lang="en-US" noProof="0" dirty="0">
                <a:hlinkClick r:id="rId12"/>
              </a:rPr>
              <a:t>copilot.microsoft.com</a:t>
            </a:r>
            <a:r>
              <a:rPr lang="en-US" noProof="0" dirty="0"/>
              <a:t>, the Microsoft Copilot mobile app, or the Copilot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grpSp>
        <p:nvGrpSpPr>
          <p:cNvPr id="10" name="Group 9">
            <a:extLst>
              <a:ext uri="{FF2B5EF4-FFF2-40B4-BE49-F238E27FC236}">
                <a16:creationId xmlns:a16="http://schemas.microsoft.com/office/drawing/2014/main" id="{D9E54C39-6DD4-9405-74E6-868934F33A71}"/>
              </a:ext>
            </a:extLst>
          </p:cNvPr>
          <p:cNvGrpSpPr/>
          <p:nvPr/>
        </p:nvGrpSpPr>
        <p:grpSpPr>
          <a:xfrm>
            <a:off x="842617" y="2806906"/>
            <a:ext cx="2250050" cy="411140"/>
            <a:chOff x="767112" y="2825909"/>
            <a:chExt cx="2250050" cy="411140"/>
          </a:xfrm>
        </p:grpSpPr>
        <p:sp>
          <p:nvSpPr>
            <p:cNvPr id="11" name="TextBox 10">
              <a:extLst>
                <a:ext uri="{FF2B5EF4-FFF2-40B4-BE49-F238E27FC236}">
                  <a16:creationId xmlns:a16="http://schemas.microsoft.com/office/drawing/2014/main" id="{D5794DC6-09E4-DDF9-3E2A-D2C322CDEFEB}"/>
                </a:ext>
                <a:ext uri="{C183D7F6-B498-43B3-948B-1728B52AA6E4}">
                  <adec:decorative xmlns:adec="http://schemas.microsoft.com/office/drawing/2017/decorative" val="0"/>
                </a:ext>
              </a:extLst>
            </p:cNvPr>
            <p:cNvSpPr txBox="1"/>
            <p:nvPr/>
          </p:nvSpPr>
          <p:spPr>
            <a:xfrm>
              <a:off x="1124978" y="292927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CRM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12" name="Picture 2" descr="Copilot Studio Generative AI pricing - Power Platform Community">
              <a:extLst>
                <a:ext uri="{FF2B5EF4-FFF2-40B4-BE49-F238E27FC236}">
                  <a16:creationId xmlns:a16="http://schemas.microsoft.com/office/drawing/2014/main" id="{A54DD15A-33EE-1A18-FC57-307B749CE2B7}"/>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64EB8832-E692-C324-D543-4C06F97BF1A4}"/>
              </a:ext>
            </a:extLst>
          </p:cNvPr>
          <p:cNvGrpSpPr/>
          <p:nvPr/>
        </p:nvGrpSpPr>
        <p:grpSpPr>
          <a:xfrm>
            <a:off x="7825837" y="2688492"/>
            <a:ext cx="2250050" cy="411140"/>
            <a:chOff x="767112" y="2825909"/>
            <a:chExt cx="2250050" cy="411140"/>
          </a:xfrm>
        </p:grpSpPr>
        <p:sp>
          <p:nvSpPr>
            <p:cNvPr id="21" name="TextBox 20">
              <a:extLst>
                <a:ext uri="{FF2B5EF4-FFF2-40B4-BE49-F238E27FC236}">
                  <a16:creationId xmlns:a16="http://schemas.microsoft.com/office/drawing/2014/main" id="{03439A70-18E8-BFE9-F486-8738E45A1A46}"/>
                </a:ext>
                <a:ext uri="{C183D7F6-B498-43B3-948B-1728B52AA6E4}">
                  <adec:decorative xmlns:adec="http://schemas.microsoft.com/office/drawing/2017/decorative" val="0"/>
                </a:ext>
              </a:extLst>
            </p:cNvPr>
            <p:cNvSpPr txBox="1"/>
            <p:nvPr/>
          </p:nvSpPr>
          <p:spPr>
            <a:xfrm>
              <a:off x="1124978" y="292927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CRM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35" name="Picture 2" descr="Copilot Studio Generative AI pricing - Power Platform Community">
              <a:extLst>
                <a:ext uri="{FF2B5EF4-FFF2-40B4-BE49-F238E27FC236}">
                  <a16:creationId xmlns:a16="http://schemas.microsoft.com/office/drawing/2014/main" id="{D992F01C-069E-9E5A-E0CF-576851148906}"/>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56108718"/>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3" ma:contentTypeDescription="Create a new document." ma:contentTypeScope="" ma:versionID="3179e1be26f23a129528d230448053e8">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d3f859843280ba2968dbadbb5350bb26"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2.xml><?xml version="1.0" encoding="utf-8"?>
<ds:datastoreItem xmlns:ds="http://schemas.openxmlformats.org/officeDocument/2006/customXml" ds:itemID="{E4F575D1-D3E6-4B2E-81B9-7181EE16BC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2c9beb-9115-4dd4-b4b0-98592a7680e2"/>
    <ds:schemaRef ds:uri="9b9b331a-5640-4f50-a010-6cc4266aa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49B3AD-9962-4CE5-8E0A-2C8D95E7DE3D}">
  <ds:schemaRefs>
    <ds:schemaRef ds:uri="c12c9beb-9115-4dd4-b4b0-98592a7680e2"/>
    <ds:schemaRef ds:uri="http://schemas.microsoft.com/sharepoint/v3"/>
    <ds:schemaRef ds:uri="http://purl.org/dc/elements/1.1/"/>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9b9b331a-5640-4f50-a010-6cc4266aa39c"/>
    <ds:schemaRef ds:uri="http://schemas.microsoft.com/office/2006/metadata/properties"/>
    <ds:schemaRef ds:uri="http://www.w3.org/XML/1998/namespace"/>
    <ds:schemaRef ds:uri="http://purl.org/dc/terms/"/>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5425</Words>
  <Application>Microsoft Office PowerPoint</Application>
  <PresentationFormat>Widescreen</PresentationFormat>
  <Paragraphs>538</Paragraphs>
  <Slides>18</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Aptos</vt:lpstr>
      <vt:lpstr>Arial</vt:lpstr>
      <vt:lpstr>Segoe UI</vt:lpstr>
      <vt:lpstr>Segoe UI </vt:lpstr>
      <vt:lpstr>Segoe UI Semibold</vt:lpstr>
      <vt:lpstr>Segoe UI Semilight</vt:lpstr>
      <vt:lpstr>Wingdings</vt:lpstr>
      <vt:lpstr>Light 16x9</vt:lpstr>
      <vt:lpstr>Copilot Scenario Library</vt:lpstr>
      <vt:lpstr>Copilot value journey</vt:lpstr>
      <vt:lpstr>Top 10 to "Try First"</vt:lpstr>
      <vt:lpstr>”Effort” level for each scenario  </vt:lpstr>
      <vt:lpstr>Copilot scenarios for Financial Services</vt:lpstr>
      <vt:lpstr>Copilot Financial Services scenarios</vt:lpstr>
      <vt:lpstr>Copilot solutions in Financial Services</vt:lpstr>
      <vt:lpstr>Improve customer interactions and optimize costs in FSI</vt:lpstr>
      <vt:lpstr>Banking | Financial advisory support system</vt:lpstr>
      <vt:lpstr>Banking | Speed credit memo generation</vt:lpstr>
      <vt:lpstr>Insurance | Process a claim</vt:lpstr>
      <vt:lpstr>Insurance | Issue a policy</vt:lpstr>
      <vt:lpstr>Insurance | Create a quote</vt:lpstr>
      <vt:lpstr>Capital Markets | AI-assisted broker portfolio management</vt:lpstr>
      <vt:lpstr>Capital Markets | Produce daily market reports</vt:lpstr>
      <vt:lpstr>Capital Markets | Conduct company research</vt:lpstr>
      <vt:lpstr>Financial Services | Implement Know Your Customer (KYC) regulations</vt:lpstr>
      <vt:lpstr>A day in the life of an Analyst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2024-09-25T15:39:48Z</dcterms:created>
  <dcterms:modified xsi:type="dcterms:W3CDTF">2025-01-15T13:48:35Z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