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39"/>
  </p:notesMasterIdLst>
  <p:sldIdLst>
    <p:sldId id="1633" r:id="rId5"/>
    <p:sldId id="375" r:id="rId6"/>
    <p:sldId id="440" r:id="rId7"/>
    <p:sldId id="334" r:id="rId8"/>
    <p:sldId id="2147483468" r:id="rId9"/>
    <p:sldId id="341" r:id="rId10"/>
    <p:sldId id="433" r:id="rId11"/>
    <p:sldId id="473" r:id="rId12"/>
    <p:sldId id="399" r:id="rId13"/>
    <p:sldId id="398" r:id="rId14"/>
    <p:sldId id="2147483592" r:id="rId15"/>
    <p:sldId id="2147483593" r:id="rId16"/>
    <p:sldId id="397" r:id="rId17"/>
    <p:sldId id="400" r:id="rId18"/>
    <p:sldId id="401" r:id="rId19"/>
    <p:sldId id="364" r:id="rId20"/>
    <p:sldId id="2147483641" r:id="rId21"/>
    <p:sldId id="327" r:id="rId22"/>
    <p:sldId id="370" r:id="rId23"/>
    <p:sldId id="2147483642" r:id="rId24"/>
    <p:sldId id="367" r:id="rId25"/>
    <p:sldId id="328" r:id="rId26"/>
    <p:sldId id="369" r:id="rId27"/>
    <p:sldId id="2147483643" r:id="rId28"/>
    <p:sldId id="365" r:id="rId29"/>
    <p:sldId id="492" r:id="rId30"/>
    <p:sldId id="366" r:id="rId31"/>
    <p:sldId id="368" r:id="rId32"/>
    <p:sldId id="465" r:id="rId33"/>
    <p:sldId id="302" r:id="rId34"/>
    <p:sldId id="372" r:id="rId35"/>
    <p:sldId id="373" r:id="rId36"/>
    <p:sldId id="279" r:id="rId37"/>
    <p:sldId id="2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5</a:t>
            </a:fld>
            <a:endParaRPr lang="en-US"/>
          </a:p>
        </p:txBody>
      </p:sp>
    </p:spTree>
    <p:extLst>
      <p:ext uri="{BB962C8B-B14F-4D97-AF65-F5344CB8AC3E}">
        <p14:creationId xmlns:p14="http://schemas.microsoft.com/office/powerpoint/2010/main" val="44880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42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7814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4" name="Level">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4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4 Top">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4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5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5 Top">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5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F409A53-7F00-DA1F-E7F8-EDF5445894F6}"/>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82496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7" r:id="rId8"/>
    <p:sldLayoutId id="2147483816"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sv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hyperlink" Target="https://www.youtube.com/watch?v=s-SHe_QqvkI"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0.png"/><Relationship Id="rId3" Type="http://schemas.openxmlformats.org/officeDocument/2006/relationships/image" Target="../media/image32.svg"/><Relationship Id="rId7" Type="http://schemas.openxmlformats.org/officeDocument/2006/relationships/image" Target="../media/image38.png"/><Relationship Id="rId12" Type="http://schemas.openxmlformats.org/officeDocument/2006/relationships/hyperlink" Target="https://www.microsoft.com/en-us/videoplayer/embed/RW1lEd0" TargetMode="Externa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4.svg"/><Relationship Id="rId5" Type="http://schemas.openxmlformats.org/officeDocument/2006/relationships/image" Target="../media/image35.png"/><Relationship Id="rId10" Type="http://schemas.openxmlformats.org/officeDocument/2006/relationships/image" Target="../media/image33.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svg"/><Relationship Id="rId7"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0.png"/><Relationship Id="rId5" Type="http://schemas.openxmlformats.org/officeDocument/2006/relationships/image" Target="../media/image38.png"/><Relationship Id="rId10" Type="http://schemas.openxmlformats.org/officeDocument/2006/relationships/image" Target="../media/image34.svg"/><Relationship Id="rId4" Type="http://schemas.openxmlformats.org/officeDocument/2006/relationships/image" Target="../media/image37.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https://www.microsoft.com/en-us/videoplayer/embed/RW1lwnO" TargetMode="External"/><Relationship Id="rId3" Type="http://schemas.openxmlformats.org/officeDocument/2006/relationships/image" Target="../media/image32.svg"/><Relationship Id="rId7" Type="http://schemas.openxmlformats.org/officeDocument/2006/relationships/image" Target="../media/image38.png"/><Relationship Id="rId12" Type="http://schemas.openxmlformats.org/officeDocument/2006/relationships/image" Target="../media/image3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3.png"/><Relationship Id="rId5" Type="http://schemas.openxmlformats.org/officeDocument/2006/relationships/image" Target="../media/image35.png"/><Relationship Id="rId10" Type="http://schemas.openxmlformats.org/officeDocument/2006/relationships/image" Target="../media/image36.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svg"/><Relationship Id="rId7" Type="http://schemas.openxmlformats.org/officeDocument/2006/relationships/image" Target="../media/image42.png"/><Relationship Id="rId12"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4.svg"/><Relationship Id="rId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image" Target="../media/image38.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2.svg"/><Relationship Id="rId7" Type="http://schemas.openxmlformats.org/officeDocument/2006/relationships/image" Target="../media/image39.pn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44.svg"/><Relationship Id="rId10" Type="http://schemas.openxmlformats.org/officeDocument/2006/relationships/image" Target="../media/image34.svg"/><Relationship Id="rId4" Type="http://schemas.openxmlformats.org/officeDocument/2006/relationships/image" Target="../media/image43.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svg"/><Relationship Id="rId7" Type="http://schemas.openxmlformats.org/officeDocument/2006/relationships/image" Target="../media/image39.pn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44.svg"/><Relationship Id="rId10" Type="http://schemas.openxmlformats.org/officeDocument/2006/relationships/image" Target="../media/image34.svg"/><Relationship Id="rId4" Type="http://schemas.openxmlformats.org/officeDocument/2006/relationships/image" Target="../media/image43.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2.svg"/><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4.svg"/><Relationship Id="rId5" Type="http://schemas.openxmlformats.org/officeDocument/2006/relationships/image" Target="../media/image35.png"/><Relationship Id="rId10" Type="http://schemas.openxmlformats.org/officeDocument/2006/relationships/image" Target="../media/image33.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34.sv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43.png"/><Relationship Id="rId12"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32.svg"/><Relationship Id="rId5" Type="http://schemas.openxmlformats.org/officeDocument/2006/relationships/image" Target="../media/image41.png"/><Relationship Id="rId10" Type="http://schemas.openxmlformats.org/officeDocument/2006/relationships/image" Target="../media/image31.png"/><Relationship Id="rId4" Type="http://schemas.openxmlformats.org/officeDocument/2006/relationships/image" Target="../media/image35.png"/><Relationship Id="rId9" Type="http://schemas.openxmlformats.org/officeDocument/2006/relationships/image" Target="../media/image36.png"/><Relationship Id="rId1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4.sv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37.png"/><Relationship Id="rId12"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32.svg"/><Relationship Id="rId5" Type="http://schemas.openxmlformats.org/officeDocument/2006/relationships/image" Target="../media/image43.png"/><Relationship Id="rId10" Type="http://schemas.openxmlformats.org/officeDocument/2006/relationships/image" Target="../media/image31.png"/><Relationship Id="rId4" Type="http://schemas.openxmlformats.org/officeDocument/2006/relationships/image" Target="../media/image35.png"/><Relationship Id="rId9" Type="http://schemas.openxmlformats.org/officeDocument/2006/relationships/image" Target="../media/image36.png"/><Relationship Id="rId14" Type="http://schemas.openxmlformats.org/officeDocument/2006/relationships/hyperlink" Target="https://www.youtube.com/embed/wjDcMXXlEYQ?si=S2AB1ZGlOBZnzJNq"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svg"/><Relationship Id="rId7" Type="http://schemas.openxmlformats.org/officeDocument/2006/relationships/hyperlink" Target="https://learn.microsoft.com/en-us/microsoft-copilot-studio/template-awards-recognition" TargetMode="External"/><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hyperlink" Target="https://learn-video.azurefd.net/vod/player?id=d98a28ff-b9da-4e62-9473-818bb8fa2c13" TargetMode="External"/><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www.youtube.com/embed/zRYC-QDdR18?si=ZcnfJzy64spKXuez" TargetMode="External"/><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34.sv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33.png"/><Relationship Id="rId5" Type="http://schemas.openxmlformats.org/officeDocument/2006/relationships/image" Target="../media/image41.png"/><Relationship Id="rId10" Type="http://schemas.openxmlformats.org/officeDocument/2006/relationships/image" Target="../media/image32.svg"/><Relationship Id="rId4" Type="http://schemas.openxmlformats.org/officeDocument/2006/relationships/image" Target="../media/image37.pn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svg"/><Relationship Id="rId7"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40.png"/><Relationship Id="rId5" Type="http://schemas.openxmlformats.org/officeDocument/2006/relationships/image" Target="../media/image43.png"/><Relationship Id="rId10" Type="http://schemas.openxmlformats.org/officeDocument/2006/relationships/image" Target="../media/image34.svg"/><Relationship Id="rId4" Type="http://schemas.openxmlformats.org/officeDocument/2006/relationships/image" Target="../media/image38.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2.svg"/><Relationship Id="rId7"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sv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0.png"/><Relationship Id="rId18" Type="http://schemas.openxmlformats.org/officeDocument/2006/relationships/image" Target="../media/image40.png"/><Relationship Id="rId3" Type="http://schemas.openxmlformats.org/officeDocument/2006/relationships/image" Target="../media/image46.svg"/><Relationship Id="rId7" Type="http://schemas.openxmlformats.org/officeDocument/2006/relationships/image" Target="../media/image37.png"/><Relationship Id="rId12" Type="http://schemas.openxmlformats.org/officeDocument/2006/relationships/image" Target="../media/image49.svg"/><Relationship Id="rId17" Type="http://schemas.openxmlformats.org/officeDocument/2006/relationships/hyperlink" Target="https://www.microsoft.com/en-us/videoplayer/embed/RW1lDwb" TargetMode="External"/><Relationship Id="rId2" Type="http://schemas.openxmlformats.org/officeDocument/2006/relationships/image" Target="../media/image45.png"/><Relationship Id="rId16" Type="http://schemas.openxmlformats.org/officeDocument/2006/relationships/image" Target="../media/image53.svg"/><Relationship Id="rId1" Type="http://schemas.openxmlformats.org/officeDocument/2006/relationships/slideLayout" Target="../slideLayouts/slideLayout9.xml"/><Relationship Id="rId6" Type="http://schemas.openxmlformats.org/officeDocument/2006/relationships/image" Target="../media/image35.png"/><Relationship Id="rId11" Type="http://schemas.openxmlformats.org/officeDocument/2006/relationships/image" Target="../media/image48.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52.png"/><Relationship Id="rId10" Type="http://schemas.openxmlformats.org/officeDocument/2006/relationships/image" Target="../media/image41.png"/><Relationship Id="rId4" Type="http://schemas.openxmlformats.org/officeDocument/2006/relationships/image" Target="../media/image47.png"/><Relationship Id="rId9" Type="http://schemas.openxmlformats.org/officeDocument/2006/relationships/image" Target="../media/image39.png"/><Relationship Id="rId14" Type="http://schemas.openxmlformats.org/officeDocument/2006/relationships/image" Target="../media/image51.svg"/></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51.svg"/><Relationship Id="rId3" Type="http://schemas.openxmlformats.org/officeDocument/2006/relationships/image" Target="../media/image45.png"/><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50.png"/><Relationship Id="rId2" Type="http://schemas.openxmlformats.org/officeDocument/2006/relationships/image" Target="../media/image54.png"/><Relationship Id="rId16"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49.svg"/><Relationship Id="rId5" Type="http://schemas.openxmlformats.org/officeDocument/2006/relationships/image" Target="../media/image41.pn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6.svg"/><Relationship Id="rId9" Type="http://schemas.openxmlformats.org/officeDocument/2006/relationships/hyperlink" Target="https://www.microsoft.com/en-us/videoplayer/embed/RW1lvL5" TargetMode="External"/><Relationship Id="rId14"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51.svg"/><Relationship Id="rId3" Type="http://schemas.microsoft.com/office/2007/relationships/hdphoto" Target="../media/hdphoto2.wdp"/><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50.png"/><Relationship Id="rId2" Type="http://schemas.openxmlformats.org/officeDocument/2006/relationships/image" Target="../media/image55.png"/><Relationship Id="rId16"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2.png"/><Relationship Id="rId11" Type="http://schemas.openxmlformats.org/officeDocument/2006/relationships/image" Target="../media/image49.svg"/><Relationship Id="rId5" Type="http://schemas.openxmlformats.org/officeDocument/2006/relationships/image" Target="../media/image46.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image" Target="../media/image37.png"/><Relationship Id="rId14" Type="http://schemas.openxmlformats.org/officeDocument/2006/relationships/image" Target="../media/image52.pn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2.png"/><Relationship Id="rId3" Type="http://schemas.openxmlformats.org/officeDocument/2006/relationships/image" Target="../media/image46.svg"/><Relationship Id="rId7" Type="http://schemas.openxmlformats.org/officeDocument/2006/relationships/image" Target="../media/image35.png"/><Relationship Id="rId12" Type="http://schemas.openxmlformats.org/officeDocument/2006/relationships/image" Target="../media/image51.svg"/><Relationship Id="rId2" Type="http://schemas.openxmlformats.org/officeDocument/2006/relationships/image" Target="../media/image45.png"/><Relationship Id="rId16" Type="http://schemas.microsoft.com/office/2007/relationships/hdphoto" Target="../media/hdphoto3.wdp"/><Relationship Id="rId1" Type="http://schemas.openxmlformats.org/officeDocument/2006/relationships/slideLayout" Target="../slideLayouts/slideLayout9.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50.png"/><Relationship Id="rId5" Type="http://schemas.openxmlformats.org/officeDocument/2006/relationships/image" Target="../media/image39.png"/><Relationship Id="rId15" Type="http://schemas.openxmlformats.org/officeDocument/2006/relationships/image" Target="../media/image56.png"/><Relationship Id="rId10" Type="http://schemas.openxmlformats.org/officeDocument/2006/relationships/image" Target="../media/image49.svg"/><Relationship Id="rId4" Type="http://schemas.openxmlformats.org/officeDocument/2006/relationships/image" Target="../media/image42.png"/><Relationship Id="rId9" Type="http://schemas.openxmlformats.org/officeDocument/2006/relationships/image" Target="../media/image48.png"/><Relationship Id="rId14" Type="http://schemas.openxmlformats.org/officeDocument/2006/relationships/image" Target="../media/image53.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youtube.com/embed/I7pVkTlvxq8?si=S8z4DGA9YAd0ki8n" TargetMode="Externa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3.xml"/><Relationship Id="rId18" Type="http://schemas.openxmlformats.org/officeDocument/2006/relationships/slide" Target="slide28.xml"/><Relationship Id="rId26" Type="http://schemas.openxmlformats.org/officeDocument/2006/relationships/slide" Target="slide14.xml"/><Relationship Id="rId3" Type="http://schemas.openxmlformats.org/officeDocument/2006/relationships/hyperlink" Target="https://www.microsoft.com/en-us/videoplayer/embed/RW1lwn4" TargetMode="External"/><Relationship Id="rId21" Type="http://schemas.openxmlformats.org/officeDocument/2006/relationships/hyperlink" Target="https://microsoft.sharepoint.com/:p:/t/CopilotAdoptionv-team-ScenarioLibraryProject/EaYxHylK00JLqmtkmGL_QtIB0XmFKqsuPwUryQicvOhRug?e=57s4eC&amp;nav=eyJzSWQiOjIxNDc0ODM0MDAsImNJZCI6ODY0NDY5MjgxfQ" TargetMode="External"/><Relationship Id="rId7" Type="http://schemas.openxmlformats.org/officeDocument/2006/relationships/image" Target="../media/image22.jpeg"/><Relationship Id="rId12" Type="http://schemas.openxmlformats.org/officeDocument/2006/relationships/slide" Target="slide21.xml"/><Relationship Id="rId17" Type="http://schemas.openxmlformats.org/officeDocument/2006/relationships/slide" Target="slide27.xml"/><Relationship Id="rId25" Type="http://schemas.openxmlformats.org/officeDocument/2006/relationships/slide" Target="slide9.xml"/><Relationship Id="rId2" Type="http://schemas.openxmlformats.org/officeDocument/2006/relationships/notesSlide" Target="../notesSlides/notesSlide4.xml"/><Relationship Id="rId16" Type="http://schemas.openxmlformats.org/officeDocument/2006/relationships/slide" Target="slide26.xml"/><Relationship Id="rId20" Type="http://schemas.openxmlformats.org/officeDocument/2006/relationships/slide" Target="slide30.xml"/><Relationship Id="rId1" Type="http://schemas.openxmlformats.org/officeDocument/2006/relationships/slideLayout" Target="../slideLayouts/slideLayout3.xml"/><Relationship Id="rId6" Type="http://schemas.openxmlformats.org/officeDocument/2006/relationships/image" Target="../media/image21.jpeg"/><Relationship Id="rId11" Type="http://schemas.openxmlformats.org/officeDocument/2006/relationships/slide" Target="slide20.xml"/><Relationship Id="rId24" Type="http://schemas.openxmlformats.org/officeDocument/2006/relationships/slide" Target="slide15.xml"/><Relationship Id="rId5" Type="http://schemas.openxmlformats.org/officeDocument/2006/relationships/image" Target="../media/image20.jpeg"/><Relationship Id="rId15" Type="http://schemas.openxmlformats.org/officeDocument/2006/relationships/slide" Target="slide25.xml"/><Relationship Id="rId23" Type="http://schemas.openxmlformats.org/officeDocument/2006/relationships/slide" Target="slide10.xml"/><Relationship Id="rId28" Type="http://schemas.openxmlformats.org/officeDocument/2006/relationships/slide" Target="slide11.xml"/><Relationship Id="rId10" Type="http://schemas.openxmlformats.org/officeDocument/2006/relationships/slide" Target="slide19.xml"/><Relationship Id="rId19" Type="http://schemas.openxmlformats.org/officeDocument/2006/relationships/slide" Target="slide29.xml"/><Relationship Id="rId4" Type="http://schemas.openxmlformats.org/officeDocument/2006/relationships/image" Target="../media/image19.jpeg"/><Relationship Id="rId9" Type="http://schemas.openxmlformats.org/officeDocument/2006/relationships/slide" Target="slide17.xml"/><Relationship Id="rId14" Type="http://schemas.openxmlformats.org/officeDocument/2006/relationships/slide" Target="slide24.xml"/><Relationship Id="rId22" Type="http://schemas.openxmlformats.org/officeDocument/2006/relationships/slide" Target="slide13.xml"/><Relationship Id="rId27"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5.xml"/><Relationship Id="rId3" Type="http://schemas.openxmlformats.org/officeDocument/2006/relationships/slide" Target="slide20.xml"/><Relationship Id="rId7" Type="http://schemas.openxmlformats.org/officeDocument/2006/relationships/slide" Target="slide21.xml"/><Relationship Id="rId12" Type="http://schemas.openxmlformats.org/officeDocument/2006/relationships/slide" Target="slide19.xml"/><Relationship Id="rId17" Type="http://schemas.openxmlformats.org/officeDocument/2006/relationships/slide" Target="slide30.xml"/><Relationship Id="rId2" Type="http://schemas.openxmlformats.org/officeDocument/2006/relationships/notesSlide" Target="../notesSlides/notesSlide5.xml"/><Relationship Id="rId16"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slide" Target="slide29.xml"/><Relationship Id="rId11" Type="http://schemas.openxmlformats.org/officeDocument/2006/relationships/slide" Target="slide17.xml"/><Relationship Id="rId5" Type="http://schemas.openxmlformats.org/officeDocument/2006/relationships/slide" Target="slide18.xml"/><Relationship Id="rId15" Type="http://schemas.openxmlformats.org/officeDocument/2006/relationships/slide" Target="slide28.xml"/><Relationship Id="rId10" Type="http://schemas.openxmlformats.org/officeDocument/2006/relationships/slide" Target="slide16.xml"/><Relationship Id="rId4" Type="http://schemas.openxmlformats.org/officeDocument/2006/relationships/slide" Target="slide23.xml"/><Relationship Id="rId9" Type="http://schemas.openxmlformats.org/officeDocument/2006/relationships/image" Target="../media/image23.png"/><Relationship Id="rId14" Type="http://schemas.openxmlformats.org/officeDocument/2006/relationships/slide" Target="slide2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Employee retention</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7" y="3389989"/>
            <a:ext cx="6563694" cy="6857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spcAft>
                <a:spcPts val="600"/>
              </a:spcAft>
              <a:buNone/>
              <a:defRPr/>
            </a:pPr>
            <a:r>
              <a:rPr lang="en-US" sz="1200" noProof="0" dirty="0">
                <a:solidFill>
                  <a:srgbClr val="000000"/>
                </a:solidFill>
                <a:latin typeface="Segoe UI"/>
                <a:cs typeface="Segoe UI" panose="020B0502040204020203" pitchFamily="34" charset="0"/>
              </a:rPr>
              <a:t>Reducing the stress of everyday tasks by using Microsoft 365 Copilot Chat to reduce complexity and save time can help to improve employee satisfaction, which has been shown to improve retention.</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4000940"/>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 </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065033"/>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employee turnover rates</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222B409E-C92E-812E-9C40-75AADD3DC33A}"/>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3" y="1593008"/>
            <a:ext cx="6752881" cy="1668733"/>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3" name="Text Placeholder 72">
            <a:extLst>
              <a:ext uri="{FF2B5EF4-FFF2-40B4-BE49-F238E27FC236}">
                <a16:creationId xmlns:a16="http://schemas.microsoft.com/office/drawing/2014/main" id="{A3D2998C-5E22-A1FC-F0F2-FD7C8DC0F193}"/>
              </a:ext>
            </a:extLst>
          </p:cNvPr>
          <p:cNvSpPr txBox="1">
            <a:spLocks/>
          </p:cNvSpPr>
          <p:nvPr/>
        </p:nvSpPr>
        <p:spPr>
          <a:xfrm>
            <a:off x="7980025" y="2515581"/>
            <a:ext cx="3347617" cy="44627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32597" fontAlgn="auto">
              <a:lnSpc>
                <a:spcPct val="100000"/>
              </a:lnSpc>
              <a:spcBef>
                <a:spcPts val="0"/>
              </a:spcBef>
              <a:spcAft>
                <a:spcPts val="600"/>
              </a:spcAft>
              <a:buClrTx/>
              <a:buSzTx/>
              <a:tabLst/>
              <a:defRPr/>
            </a:pPr>
            <a:r>
              <a:rPr lang="en-US" sz="1200" noProof="0">
                <a:latin typeface="Segoe UI"/>
              </a:rPr>
              <a:t>Human Resource Manager</a:t>
            </a:r>
          </a:p>
          <a:p>
            <a:pPr marR="0" lvl="0" defTabSz="932597" fontAlgn="auto">
              <a:lnSpc>
                <a:spcPct val="100000"/>
              </a:lnSpc>
              <a:spcBef>
                <a:spcPts val="0"/>
              </a:spcBef>
              <a:spcAft>
                <a:spcPts val="600"/>
              </a:spcAft>
              <a:buClrTx/>
              <a:buSzTx/>
              <a:tabLst/>
              <a:defRPr/>
            </a:pPr>
            <a:r>
              <a:rPr lang="en-US" sz="1200" noProof="0">
                <a:latin typeface="Segoe UI"/>
              </a:rPr>
              <a:t>Department Hiring Manager</a:t>
            </a:r>
          </a:p>
        </p:txBody>
      </p:sp>
      <p:sp>
        <p:nvSpPr>
          <p:cNvPr id="7" name="Text Placeholder 4">
            <a:extLst>
              <a:ext uri="{FF2B5EF4-FFF2-40B4-BE49-F238E27FC236}">
                <a16:creationId xmlns:a16="http://schemas.microsoft.com/office/drawing/2014/main" id="{75D59462-7FBB-4335-FE0B-1FA389783A83}"/>
              </a:ext>
              <a:ext uri="{C183D7F6-B498-43B3-948B-1728B52AA6E4}">
                <adec:decorative xmlns:adec="http://schemas.microsoft.com/office/drawing/2017/decorative" val="1"/>
              </a:ext>
            </a:extLst>
          </p:cNvPr>
          <p:cNvSpPr txBox="1">
            <a:spLocks/>
          </p:cNvSpPr>
          <p:nvPr/>
        </p:nvSpPr>
        <p:spPr>
          <a:xfrm>
            <a:off x="863598" y="4537904"/>
            <a:ext cx="2351758" cy="1603516"/>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lvl="0" defTabSz="932597">
              <a:spcBef>
                <a:spcPts val="0"/>
              </a:spcBef>
              <a:spcAft>
                <a:spcPts val="900"/>
              </a:spcAft>
              <a:defRPr/>
            </a:pPr>
            <a:r>
              <a:rPr lang="en-US" sz="1200" b="1" noProof="0">
                <a:solidFill>
                  <a:schemeClr val="accent2">
                    <a:lumMod val="50000"/>
                  </a:schemeClr>
                </a:solidFill>
                <a:latin typeface="Segoe UI Semibold"/>
              </a:rPr>
              <a:t>Save time</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Simplify processes and reduce mundane tasks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Reduce stress by creating a first draft for difficult emails and documents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Keep work organized</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Reduce overtime requirements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9" name="Text Placeholder 4">
            <a:extLst>
              <a:ext uri="{FF2B5EF4-FFF2-40B4-BE49-F238E27FC236}">
                <a16:creationId xmlns:a16="http://schemas.microsoft.com/office/drawing/2014/main" id="{291F1C67-7373-4CD8-6017-13600949AF52}"/>
              </a:ext>
              <a:ext uri="{C183D7F6-B498-43B3-948B-1728B52AA6E4}">
                <adec:decorative xmlns:adec="http://schemas.microsoft.com/office/drawing/2017/decorative" val="1"/>
              </a:ext>
            </a:extLst>
          </p:cNvPr>
          <p:cNvSpPr txBox="1">
            <a:spLocks/>
          </p:cNvSpPr>
          <p:nvPr/>
        </p:nvSpPr>
        <p:spPr>
          <a:xfrm>
            <a:off x="3497068" y="4537904"/>
            <a:ext cx="3020655" cy="880241"/>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marR="0" lvl="0" indent="-9525"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Foster a productive culture</a:t>
            </a:r>
          </a:p>
          <a:p>
            <a:pPr marL="172720" marR="0" lvl="0" indent="-17272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Draft and analyze employee surveys</a:t>
            </a:r>
          </a:p>
          <a:p>
            <a:pPr marL="172720" marR="0" lvl="0" indent="-17272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Improve benefit discoverability and usage</a:t>
            </a:r>
          </a:p>
          <a:p>
            <a:pPr marL="172720" marR="0" lvl="0" indent="-17272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Make internal announcements more impactful</a:t>
            </a:r>
          </a:p>
        </p:txBody>
      </p:sp>
    </p:spTree>
    <p:extLst>
      <p:ext uri="{BB962C8B-B14F-4D97-AF65-F5344CB8AC3E}">
        <p14:creationId xmlns:p14="http://schemas.microsoft.com/office/powerpoint/2010/main" val="13893734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1046440"/>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Call answered by agents</a:t>
            </a:r>
            <a:b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00000"/>
              </a:lnSpc>
              <a:spcBef>
                <a:spcPts val="0"/>
              </a:spcBef>
              <a:spcAft>
                <a:spcPts val="600"/>
              </a:spcAft>
              <a:buClrTx/>
              <a:buSzTx/>
              <a:buNone/>
              <a:tabLst/>
              <a:defRPr/>
            </a:pPr>
            <a:r>
              <a:rPr lang="en-US" sz="1200" noProof="0" dirty="0">
                <a:solidFill>
                  <a:srgbClr val="000000"/>
                </a:solidFill>
                <a:latin typeface="Segoe UI"/>
                <a:cs typeface="Segoe UI" panose="020B0502040204020203" pitchFamily="34" charset="0"/>
              </a:rPr>
              <a:t>Microsoft 365 Copilot Chat can help with self-service options for employees using HR systems which can reduce support requirements and increase employee satisfaction.</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a:latin typeface="Segoe UI"/>
                <a:cs typeface="Segoe UI" panose="020B0502040204020203" pitchFamily="34" charset="0"/>
              </a:rPr>
              <a:t>Microsoft 365 Copilot</a:t>
            </a:r>
          </a:p>
          <a:p>
            <a:pPr marL="0" indent="0" defTabSz="932597">
              <a:spcBef>
                <a:spcPts val="0"/>
              </a:spcBef>
              <a:spcAft>
                <a:spcPts val="600"/>
              </a:spcAft>
              <a:buSzTx/>
              <a:buNone/>
              <a:defRPr/>
            </a:pPr>
            <a:r>
              <a:rPr lang="en-US" sz="1200" noProof="0">
                <a:latin typeface="Segoe UI"/>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118034"/>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average resolution times</a:t>
            </a:r>
          </a:p>
        </p:txBody>
      </p:sp>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2513229"/>
            <a:ext cx="3052152" cy="455061"/>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HR Service Manager</a:t>
            </a:r>
          </a:p>
          <a:p>
            <a:pPr defTabSz="932597">
              <a:lnSpc>
                <a:spcPct val="100000"/>
              </a:lnSpc>
              <a:spcBef>
                <a:spcPts val="0"/>
              </a:spcBef>
              <a:spcAft>
                <a:spcPts val="600"/>
              </a:spcAft>
              <a:defRPr/>
            </a:pPr>
            <a:r>
              <a:rPr lang="en-US" sz="1200" noProof="0">
                <a:latin typeface="Segoe UI"/>
              </a:rPr>
              <a:t>HR Service Agent</a:t>
            </a:r>
          </a:p>
        </p:txBody>
      </p:sp>
      <p:sp>
        <p:nvSpPr>
          <p:cNvPr id="3" name="Text Placeholder 4">
            <a:extLst>
              <a:ext uri="{FF2B5EF4-FFF2-40B4-BE49-F238E27FC236}">
                <a16:creationId xmlns:a16="http://schemas.microsoft.com/office/drawing/2014/main" id="{146C0F34-D2B2-D3BC-868E-FFE03A9E7689}"/>
              </a:ext>
              <a:ext uri="{C183D7F6-B498-43B3-948B-1728B52AA6E4}">
                <adec:decorative xmlns:adec="http://schemas.microsoft.com/office/drawing/2017/decorative" val="1"/>
              </a:ext>
            </a:extLst>
          </p:cNvPr>
          <p:cNvSpPr txBox="1">
            <a:spLocks/>
          </p:cNvSpPr>
          <p:nvPr/>
        </p:nvSpPr>
        <p:spPr>
          <a:xfrm>
            <a:off x="862105" y="4580362"/>
            <a:ext cx="2794721" cy="1130951"/>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Boost productivity</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Rapidly find information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Diagnose problems faster</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Check for similar issues and resolutions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send follow-up communications</a:t>
            </a:r>
          </a:p>
        </p:txBody>
      </p:sp>
      <p:sp>
        <p:nvSpPr>
          <p:cNvPr id="4" name="Text Placeholder 4">
            <a:extLst>
              <a:ext uri="{FF2B5EF4-FFF2-40B4-BE49-F238E27FC236}">
                <a16:creationId xmlns:a16="http://schemas.microsoft.com/office/drawing/2014/main" id="{53E3B2D3-73A4-C692-9EDA-BE722A31F4ED}"/>
              </a:ext>
            </a:extLst>
          </p:cNvPr>
          <p:cNvSpPr txBox="1">
            <a:spLocks/>
          </p:cNvSpPr>
          <p:nvPr/>
        </p:nvSpPr>
        <p:spPr>
          <a:xfrm>
            <a:off x="3915155" y="4571464"/>
            <a:ext cx="3012791" cy="1126462"/>
          </a:xfrm>
          <a:prstGeom prst="rect">
            <a:avLst/>
          </a:prstGeom>
        </p:spPr>
        <p:txBody>
          <a:bodyPr vert="horz" wrap="square" lIns="0" tIns="0" rIns="0" bIns="0" numCol="1" rtlCol="0" anchor="t">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lvl="1" indent="0" defTabSz="932597">
              <a:lnSpc>
                <a:spcPct val="110000"/>
              </a:lnSpc>
              <a:spcBef>
                <a:spcPts val="0"/>
              </a:spcBef>
              <a:spcAft>
                <a:spcPts val="300"/>
              </a:spcAft>
              <a:buSzTx/>
              <a:buNone/>
              <a:defRPr/>
            </a:pPr>
            <a:r>
              <a:rPr lang="en-US" sz="1200" b="1" noProof="0">
                <a:solidFill>
                  <a:schemeClr val="accent2">
                    <a:lumMod val="50000"/>
                  </a:schemeClr>
                </a:solidFill>
                <a:latin typeface="Segoe UI Semibold"/>
                <a:cs typeface="Segoe UI Semilight" panose="020B0402040204020203" pitchFamily="34" charset="0"/>
              </a:rPr>
              <a:t>Custom Support Chatbots</a:t>
            </a:r>
          </a:p>
          <a:p>
            <a:pPr marL="142875" indent="-142875" defTabSz="932597">
              <a:lnSpc>
                <a:spcPct val="100000"/>
              </a:lnSpc>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Custom Support Chatbots (Built with Copilot Studio)</a:t>
            </a:r>
          </a:p>
          <a:p>
            <a:pPr marL="142875" indent="-142875" defTabSz="932597">
              <a:lnSpc>
                <a:spcPct val="100000"/>
              </a:lnSpc>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Develop AI-powered chatbots to handle inquiries.</a:t>
            </a:r>
          </a:p>
          <a:p>
            <a:pPr marL="142875" indent="-142875" defTabSz="932597">
              <a:lnSpc>
                <a:spcPct val="100000"/>
              </a:lnSpc>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Program chatbots to answer FAQs</a:t>
            </a:r>
            <a:endParaRPr lang="en-US" sz="1100" noProof="0">
              <a:solidFill>
                <a:schemeClr val="tx1"/>
              </a:solidFill>
              <a:latin typeface="Segoe UI"/>
              <a:cs typeface="Segoe UI"/>
            </a:endParaRPr>
          </a:p>
        </p:txBody>
      </p:sp>
    </p:spTree>
    <p:extLst>
      <p:ext uri="{BB962C8B-B14F-4D97-AF65-F5344CB8AC3E}">
        <p14:creationId xmlns:p14="http://schemas.microsoft.com/office/powerpoint/2010/main" val="20383299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1046440"/>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Issue resolution time</a:t>
            </a:r>
            <a:b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00000"/>
              </a:lnSpc>
              <a:spcBef>
                <a:spcPts val="0"/>
              </a:spcBef>
              <a:spcAft>
                <a:spcPts val="600"/>
              </a:spcAft>
              <a:buClrTx/>
              <a:buSzTx/>
              <a:buNone/>
              <a:tabLst/>
              <a:defRPr/>
            </a:pPr>
            <a:r>
              <a:rPr lang="en-US" sz="1200" noProof="0" dirty="0">
                <a:solidFill>
                  <a:srgbClr val="000000"/>
                </a:solidFill>
                <a:latin typeface="Segoe UI"/>
                <a:cs typeface="Segoe UI" panose="020B0502040204020203" pitchFamily="34" charset="0"/>
              </a:rPr>
              <a:t>Microsoft 365 Copilot Chat can help with lowering resolution times which in turn </a:t>
            </a:r>
            <a:br>
              <a:rPr lang="en-US" sz="1200" noProof="0" dirty="0">
                <a:solidFill>
                  <a:srgbClr val="000000"/>
                </a:solidFill>
                <a:latin typeface="Segoe UI"/>
                <a:cs typeface="Segoe UI" panose="020B0502040204020203" pitchFamily="34" charset="0"/>
              </a:rPr>
            </a:br>
            <a:r>
              <a:rPr lang="en-US" sz="1200" noProof="0" dirty="0">
                <a:solidFill>
                  <a:srgbClr val="000000"/>
                </a:solidFill>
                <a:latin typeface="Segoe UI"/>
                <a:cs typeface="Segoe UI" panose="020B0502040204020203" pitchFamily="34" charset="0"/>
              </a:rPr>
              <a:t>leads to increased productivity and higher employee satisfaction rates.</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7" name="Text Placeholder 5">
            <a:extLst>
              <a:ext uri="{FF2B5EF4-FFF2-40B4-BE49-F238E27FC236}">
                <a16:creationId xmlns:a16="http://schemas.microsoft.com/office/drawing/2014/main" id="{6F5F6409-965F-775A-9E08-81438DDDD7A8}"/>
              </a:ext>
            </a:extLst>
          </p:cNvPr>
          <p:cNvSpPr txBox="1">
            <a:spLocks/>
          </p:cNvSpPr>
          <p:nvPr/>
        </p:nvSpPr>
        <p:spPr>
          <a:xfrm>
            <a:off x="7980025" y="2502661"/>
            <a:ext cx="187649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932597">
              <a:lnSpc>
                <a:spcPct val="110000"/>
              </a:lnSpc>
              <a:spcBef>
                <a:spcPts val="300"/>
              </a:spcBef>
              <a:spcAft>
                <a:spcPts val="300"/>
              </a:spcAft>
              <a:buSzTx/>
              <a:buNone/>
              <a:defRPr/>
            </a:pPr>
            <a:r>
              <a:rPr lang="en-US" sz="1200" b="1" noProof="0">
                <a:solidFill>
                  <a:schemeClr val="accent2">
                    <a:lumMod val="50000"/>
                  </a:schemeClr>
                </a:solidFill>
                <a:latin typeface="Segoe UI Semibold"/>
              </a:rPr>
              <a:t>Average resolution time can require input from: </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a:latin typeface="Segoe UI"/>
                <a:cs typeface="Segoe UI" panose="020B0502040204020203" pitchFamily="34" charset="0"/>
              </a:rPr>
              <a:t>Microsoft 365 Copilot</a:t>
            </a:r>
          </a:p>
          <a:p>
            <a:pPr marL="0" indent="0" defTabSz="932597">
              <a:spcBef>
                <a:spcPts val="0"/>
              </a:spcBef>
              <a:spcAft>
                <a:spcPts val="600"/>
              </a:spcAft>
              <a:buSzTx/>
              <a:buNone/>
              <a:defRPr/>
            </a:pPr>
            <a:r>
              <a:rPr lang="en-US" sz="1200" noProof="0">
                <a:latin typeface="Segoe UI"/>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118034"/>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average resolution times</a:t>
            </a:r>
          </a:p>
        </p:txBody>
      </p:sp>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3036080"/>
            <a:ext cx="3052152" cy="455061"/>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HR Service Manager</a:t>
            </a:r>
          </a:p>
          <a:p>
            <a:pPr defTabSz="932597">
              <a:lnSpc>
                <a:spcPct val="100000"/>
              </a:lnSpc>
              <a:spcBef>
                <a:spcPts val="0"/>
              </a:spcBef>
              <a:spcAft>
                <a:spcPts val="600"/>
              </a:spcAft>
              <a:defRPr/>
            </a:pPr>
            <a:r>
              <a:rPr lang="en-US" sz="1200" noProof="0">
                <a:latin typeface="Segoe UI"/>
              </a:rPr>
              <a:t>HR Service Agent</a:t>
            </a:r>
          </a:p>
        </p:txBody>
      </p:sp>
      <p:sp>
        <p:nvSpPr>
          <p:cNvPr id="45" name="Text Placeholder 4">
            <a:extLst>
              <a:ext uri="{FF2B5EF4-FFF2-40B4-BE49-F238E27FC236}">
                <a16:creationId xmlns:a16="http://schemas.microsoft.com/office/drawing/2014/main" id="{608E9ED0-3FA8-14B9-99BB-1D6D68FF9DD6}"/>
              </a:ext>
              <a:ext uri="{C183D7F6-B498-43B3-948B-1728B52AA6E4}">
                <adec:decorative xmlns:adec="http://schemas.microsoft.com/office/drawing/2017/decorative" val="1"/>
              </a:ext>
            </a:extLst>
          </p:cNvPr>
          <p:cNvSpPr txBox="1">
            <a:spLocks/>
          </p:cNvSpPr>
          <p:nvPr/>
        </p:nvSpPr>
        <p:spPr>
          <a:xfrm>
            <a:off x="862105" y="4580362"/>
            <a:ext cx="4113656" cy="1130951"/>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Boost productivity</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Rapidly research service interactions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Create first drafts faster</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Check for similar issues and resolutions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send follow-up communications</a:t>
            </a:r>
          </a:p>
        </p:txBody>
      </p:sp>
      <p:sp>
        <p:nvSpPr>
          <p:cNvPr id="46" name="Text Placeholder 4">
            <a:extLst>
              <a:ext uri="{FF2B5EF4-FFF2-40B4-BE49-F238E27FC236}">
                <a16:creationId xmlns:a16="http://schemas.microsoft.com/office/drawing/2014/main" id="{EAE2F893-3294-3719-70B2-F76D16098E63}"/>
              </a:ext>
              <a:ext uri="{C183D7F6-B498-43B3-948B-1728B52AA6E4}">
                <adec:decorative xmlns:adec="http://schemas.microsoft.com/office/drawing/2017/decorative" val="1"/>
              </a:ext>
            </a:extLst>
          </p:cNvPr>
          <p:cNvSpPr txBox="1">
            <a:spLocks/>
          </p:cNvSpPr>
          <p:nvPr/>
        </p:nvSpPr>
        <p:spPr>
          <a:xfrm>
            <a:off x="4510232" y="4580362"/>
            <a:ext cx="2579266" cy="130869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Reduce churn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Address more queries in less time</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Personalize solutions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Improve staff availability based on automated capacity-based scheduling </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Diagnose problems faster</a:t>
            </a:r>
          </a:p>
        </p:txBody>
      </p:sp>
    </p:spTree>
    <p:extLst>
      <p:ext uri="{BB962C8B-B14F-4D97-AF65-F5344CB8AC3E}">
        <p14:creationId xmlns:p14="http://schemas.microsoft.com/office/powerpoint/2010/main" val="1643621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Cost per hire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7" y="3389989"/>
            <a:ext cx="5883078" cy="48263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10000"/>
              </a:lnSpc>
              <a:spcBef>
                <a:spcPts val="0"/>
              </a:spcBef>
              <a:spcAft>
                <a:spcPts val="600"/>
              </a:spcAft>
              <a:buClrTx/>
              <a:buSzTx/>
              <a:buNone/>
              <a:tabLst/>
              <a:defRPr/>
            </a:pPr>
            <a:r>
              <a:rPr lang="en-US" sz="1200" noProof="0">
                <a:solidFill>
                  <a:srgbClr val="000000"/>
                </a:solidFill>
                <a:latin typeface="Segoe UI"/>
                <a:cs typeface="Segoe UI" panose="020B0502040204020203" pitchFamily="34" charset="0"/>
              </a:rPr>
              <a:t>Copilot can help HR streamline the hiring process by assisting with writing job descriptions, conducting interviews and drafting communications to candidates.</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4000940"/>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 </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 Studio</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065033"/>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R="0" lvl="0" indent="0" defTabSz="932472" fontAlgn="base">
              <a:lnSpc>
                <a:spcPct val="100000"/>
              </a:lnSpc>
              <a:spcBef>
                <a:spcPct val="0"/>
              </a:spcBef>
              <a:spcAft>
                <a:spcPct val="0"/>
              </a:spcAft>
              <a:buClrTx/>
              <a:buSzTx/>
              <a:buFontTx/>
              <a:buNone/>
              <a:tabLs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with hiring</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6B7C094-8759-3C8F-1093-94762091A9AA}"/>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3" y="1593008"/>
            <a:ext cx="6743605" cy="1673016"/>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3" name="Text Placeholder 72">
            <a:extLst>
              <a:ext uri="{FF2B5EF4-FFF2-40B4-BE49-F238E27FC236}">
                <a16:creationId xmlns:a16="http://schemas.microsoft.com/office/drawing/2014/main" id="{A3D2998C-5E22-A1FC-F0F2-FD7C8DC0F193}"/>
              </a:ext>
            </a:extLst>
          </p:cNvPr>
          <p:cNvSpPr txBox="1">
            <a:spLocks/>
          </p:cNvSpPr>
          <p:nvPr/>
        </p:nvSpPr>
        <p:spPr>
          <a:xfrm>
            <a:off x="7980025" y="2515581"/>
            <a:ext cx="3347617" cy="44627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32597" fontAlgn="auto">
              <a:lnSpc>
                <a:spcPct val="100000"/>
              </a:lnSpc>
              <a:spcBef>
                <a:spcPts val="0"/>
              </a:spcBef>
              <a:spcAft>
                <a:spcPts val="600"/>
              </a:spcAft>
              <a:buClrTx/>
              <a:buSzTx/>
              <a:tabLst/>
              <a:defRPr/>
            </a:pPr>
            <a:r>
              <a:rPr lang="en-US" sz="1200" noProof="0">
                <a:latin typeface="Segoe UI"/>
              </a:rPr>
              <a:t>Human Resource Manager</a:t>
            </a:r>
          </a:p>
          <a:p>
            <a:pPr marR="0" lvl="0" defTabSz="932597" fontAlgn="auto">
              <a:lnSpc>
                <a:spcPct val="100000"/>
              </a:lnSpc>
              <a:spcBef>
                <a:spcPts val="0"/>
              </a:spcBef>
              <a:spcAft>
                <a:spcPts val="600"/>
              </a:spcAft>
              <a:buClrTx/>
              <a:buSzTx/>
              <a:tabLst/>
              <a:defRPr/>
            </a:pPr>
            <a:r>
              <a:rPr lang="en-US" sz="1200" noProof="0">
                <a:latin typeface="Segoe UI"/>
              </a:rPr>
              <a:t>Department Hiring Manager</a:t>
            </a:r>
          </a:p>
        </p:txBody>
      </p:sp>
      <p:sp>
        <p:nvSpPr>
          <p:cNvPr id="14" name="Text Placeholder 4">
            <a:extLst>
              <a:ext uri="{FF2B5EF4-FFF2-40B4-BE49-F238E27FC236}">
                <a16:creationId xmlns:a16="http://schemas.microsoft.com/office/drawing/2014/main" id="{E1339A1A-FF8D-1CF3-92FE-EBED09629526}"/>
              </a:ext>
              <a:ext uri="{C183D7F6-B498-43B3-948B-1728B52AA6E4}">
                <adec:decorative xmlns:adec="http://schemas.microsoft.com/office/drawing/2017/decorative" val="1"/>
              </a:ext>
            </a:extLst>
          </p:cNvPr>
          <p:cNvSpPr txBox="1">
            <a:spLocks/>
          </p:cNvSpPr>
          <p:nvPr/>
        </p:nvSpPr>
        <p:spPr>
          <a:xfrm>
            <a:off x="863598" y="4542210"/>
            <a:ext cx="1852139" cy="1448089"/>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Improve quality of recruitment experience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and materials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job descriptions </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Prepare for interviews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emails and chats with candidates </a:t>
            </a:r>
          </a:p>
        </p:txBody>
      </p:sp>
      <p:sp>
        <p:nvSpPr>
          <p:cNvPr id="22" name="Text Placeholder 4">
            <a:extLst>
              <a:ext uri="{FF2B5EF4-FFF2-40B4-BE49-F238E27FC236}">
                <a16:creationId xmlns:a16="http://schemas.microsoft.com/office/drawing/2014/main" id="{6C73BF99-7EF0-BBE6-5521-D0CF0091AE52}"/>
              </a:ext>
              <a:ext uri="{C183D7F6-B498-43B3-948B-1728B52AA6E4}">
                <adec:decorative xmlns:adec="http://schemas.microsoft.com/office/drawing/2017/decorative" val="1"/>
              </a:ext>
            </a:extLst>
          </p:cNvPr>
          <p:cNvSpPr txBox="1">
            <a:spLocks/>
          </p:cNvSpPr>
          <p:nvPr/>
        </p:nvSpPr>
        <p:spPr>
          <a:xfrm>
            <a:off x="2983497" y="4542210"/>
            <a:ext cx="1686715" cy="1409617"/>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Improve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employee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meetings</a:t>
            </a:r>
          </a:p>
          <a:p>
            <a:pPr marL="172720" marR="0" lvl="0" indent="-17272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Organize information from past interactions</a:t>
            </a:r>
          </a:p>
          <a:p>
            <a:pPr marL="172720" marR="0" lvl="0" indent="-17272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Completely focus during the meeting</a:t>
            </a:r>
          </a:p>
        </p:txBody>
      </p:sp>
      <p:sp>
        <p:nvSpPr>
          <p:cNvPr id="23" name="Text Placeholder 4">
            <a:extLst>
              <a:ext uri="{FF2B5EF4-FFF2-40B4-BE49-F238E27FC236}">
                <a16:creationId xmlns:a16="http://schemas.microsoft.com/office/drawing/2014/main" id="{DED77F19-E6FD-AEF9-A8B2-54A51B9E35CD}"/>
              </a:ext>
              <a:ext uri="{C183D7F6-B498-43B3-948B-1728B52AA6E4}">
                <adec:decorative xmlns:adec="http://schemas.microsoft.com/office/drawing/2017/decorative" val="1"/>
              </a:ext>
            </a:extLst>
          </p:cNvPr>
          <p:cNvSpPr txBox="1">
            <a:spLocks/>
          </p:cNvSpPr>
          <p:nvPr/>
        </p:nvSpPr>
        <p:spPr>
          <a:xfrm>
            <a:off x="4937972" y="4542210"/>
            <a:ext cx="2333089" cy="172970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Inform </a:t>
            </a:r>
            <a:br>
              <a:rPr lang="en-US" sz="1200" b="1" noProof="0">
                <a:solidFill>
                  <a:schemeClr val="accent2">
                    <a:lumMod val="50000"/>
                  </a:schemeClr>
                </a:solidFill>
                <a:latin typeface="Segoe UI Semibold"/>
              </a:rPr>
            </a:br>
            <a:r>
              <a:rPr lang="en-US" sz="1200" b="1" noProof="0">
                <a:solidFill>
                  <a:schemeClr val="accent2">
                    <a:lumMod val="50000"/>
                  </a:schemeClr>
                </a:solidFill>
                <a:latin typeface="Segoe UI Semibold"/>
              </a:rPr>
              <a:t>market research </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candidate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new employee surveys</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surveys to gain valuable insights into what makes employees happy or areas that need improvement within the organization</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419939267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Benefit usage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8" y="3389989"/>
            <a:ext cx="6657536" cy="48263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buNone/>
              <a:defRPr/>
            </a:pPr>
            <a:r>
              <a:rPr lang="en-US" sz="1200" noProof="0">
                <a:solidFill>
                  <a:srgbClr val="000000"/>
                </a:solidFill>
                <a:latin typeface="Segoe UI"/>
                <a:cs typeface="Segoe UI"/>
              </a:rPr>
              <a:t>Create improved interfaces for employees to learn about their benefits and improve registration processes.</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4000940"/>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dirty="0">
                <a:latin typeface="Segoe UI"/>
                <a:cs typeface="Segoe UI" panose="020B0502040204020203" pitchFamily="34" charset="0"/>
              </a:rPr>
              <a:t>Microsoft 365 Copilot</a:t>
            </a:r>
          </a:p>
          <a:p>
            <a:pPr marL="0" indent="0" defTabSz="932597">
              <a:spcBef>
                <a:spcPts val="0"/>
              </a:spcBef>
              <a:spcAft>
                <a:spcPts val="600"/>
              </a:spcAft>
              <a:buSzTx/>
              <a:buNone/>
              <a:defRPr/>
            </a:pPr>
            <a:r>
              <a:rPr lang="en-US" sz="1200" noProof="0" dirty="0">
                <a:latin typeface="Segoe UI"/>
                <a:cs typeface="Segoe UI" panose="020B0502040204020203" pitchFamily="34" charset="0"/>
              </a:rPr>
              <a:t>Microsoft 365 Copilot Chat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015894"/>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noProof="0">
                <a:gradFill flip="none" rotWithShape="1">
                  <a:gsLst>
                    <a:gs pos="37000">
                      <a:srgbClr val="0078D4"/>
                    </a:gs>
                    <a:gs pos="100000">
                      <a:schemeClr val="accent3"/>
                    </a:gs>
                  </a:gsLst>
                  <a:path path="circle">
                    <a:fillToRect r="100000" b="100000"/>
                  </a:path>
                  <a:tileRect l="-100000" t="-100000"/>
                </a:gradFill>
                <a:latin typeface="Segoe UI Semibold"/>
              </a:rPr>
              <a:t>How Copilot can help increase benefit usage</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 Placeholder 72">
            <a:extLst>
              <a:ext uri="{FF2B5EF4-FFF2-40B4-BE49-F238E27FC236}">
                <a16:creationId xmlns:a16="http://schemas.microsoft.com/office/drawing/2014/main" id="{A3D2998C-5E22-A1FC-F0F2-FD7C8DC0F193}"/>
              </a:ext>
            </a:extLst>
          </p:cNvPr>
          <p:cNvSpPr txBox="1">
            <a:spLocks/>
          </p:cNvSpPr>
          <p:nvPr/>
        </p:nvSpPr>
        <p:spPr>
          <a:xfrm>
            <a:off x="7980025" y="2515581"/>
            <a:ext cx="3347617" cy="70788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Human Resource Manager</a:t>
            </a:r>
          </a:p>
          <a:p>
            <a:pPr defTabSz="932597">
              <a:lnSpc>
                <a:spcPct val="100000"/>
              </a:lnSpc>
              <a:spcBef>
                <a:spcPts val="0"/>
              </a:spcBef>
              <a:spcAft>
                <a:spcPts val="600"/>
              </a:spcAft>
              <a:defRPr/>
            </a:pPr>
            <a:endParaRPr lang="en-US" sz="1200" noProof="0">
              <a:latin typeface="Segoe UI"/>
            </a:endParaRPr>
          </a:p>
          <a:p>
            <a:pPr defTabSz="932597">
              <a:lnSpc>
                <a:spcPct val="100000"/>
              </a:lnSpc>
              <a:spcBef>
                <a:spcPts val="0"/>
              </a:spcBef>
              <a:spcAft>
                <a:spcPts val="600"/>
              </a:spcAft>
              <a:defRPr/>
            </a:pPr>
            <a:r>
              <a:rPr lang="en-US" sz="1200" noProof="0">
                <a:latin typeface="Segoe UI"/>
              </a:rPr>
              <a:t>Benefit </a:t>
            </a:r>
            <a:br>
              <a:rPr lang="en-US" sz="1200" noProof="0">
                <a:latin typeface="Segoe UI"/>
              </a:rPr>
            </a:br>
            <a:r>
              <a:rPr lang="en-US" sz="1200" noProof="0">
                <a:latin typeface="Segoe UI"/>
              </a:rPr>
              <a:t>Manager</a:t>
            </a:r>
          </a:p>
        </p:txBody>
      </p:sp>
      <p:pic>
        <p:nvPicPr>
          <p:cNvPr id="7" name="Picture 6">
            <a:extLst>
              <a:ext uri="{FF2B5EF4-FFF2-40B4-BE49-F238E27FC236}">
                <a16:creationId xmlns:a16="http://schemas.microsoft.com/office/drawing/2014/main" id="{AE181FE7-D4AF-0DC6-BAE5-E52D42BD236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593007"/>
            <a:ext cx="6752884" cy="16686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1" name="Text Placeholder 4">
            <a:extLst>
              <a:ext uri="{FF2B5EF4-FFF2-40B4-BE49-F238E27FC236}">
                <a16:creationId xmlns:a16="http://schemas.microsoft.com/office/drawing/2014/main" id="{379331A6-4E68-1998-9DCD-02B624743635}"/>
              </a:ext>
            </a:extLst>
          </p:cNvPr>
          <p:cNvSpPr txBox="1">
            <a:spLocks/>
          </p:cNvSpPr>
          <p:nvPr/>
        </p:nvSpPr>
        <p:spPr>
          <a:xfrm>
            <a:off x="863601" y="4425642"/>
            <a:ext cx="2473366" cy="2713820"/>
          </a:xfrm>
          <a:prstGeom prst="rect">
            <a:avLst/>
          </a:prstGeom>
        </p:spPr>
        <p:txBody>
          <a:bodyPr vert="horz" wrap="square" lIns="0" tIns="0" rIns="0" bIns="0" numCol="1" rtlCol="0" anchor="t">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200" b="1" noProof="0">
                <a:solidFill>
                  <a:schemeClr val="accent2">
                    <a:lumMod val="50000"/>
                  </a:schemeClr>
                </a:solidFill>
                <a:latin typeface="Segoe UI Semibold"/>
              </a:rPr>
              <a:t>Create HR benefit campaign</a:t>
            </a:r>
          </a:p>
          <a:p>
            <a:pPr marL="171450" indent="-171450" defTabSz="932597">
              <a:spcBef>
                <a:spcPts val="0"/>
              </a:spcBef>
              <a:buFont typeface="Arial" panose="05000000000000000000" pitchFamily="2" charset="2"/>
              <a:buChar char="•"/>
              <a:defRPr/>
            </a:pPr>
            <a:r>
              <a:rPr lang="en-US" sz="1100" noProof="0">
                <a:latin typeface="Segoe UI"/>
                <a:cs typeface="Segoe UI"/>
              </a:rPr>
              <a:t>Generate news and announcements </a:t>
            </a:r>
            <a:br>
              <a:rPr lang="en-US" sz="1100" noProof="0">
                <a:latin typeface="Segoe UI"/>
                <a:cs typeface="Segoe UI"/>
              </a:rPr>
            </a:br>
            <a:r>
              <a:rPr lang="en-US" sz="1100" noProof="0">
                <a:latin typeface="Segoe UI"/>
                <a:cs typeface="Segoe UI"/>
              </a:rPr>
              <a:t>from your HR team or department</a:t>
            </a:r>
          </a:p>
          <a:p>
            <a:pPr marL="171450" indent="-171450" defTabSz="932597">
              <a:spcBef>
                <a:spcPts val="0"/>
              </a:spcBef>
              <a:buFont typeface="Arial" panose="05000000000000000000" pitchFamily="2" charset="2"/>
              <a:buChar char="•"/>
              <a:defRPr/>
            </a:pPr>
            <a:r>
              <a:rPr lang="en-US" sz="1100" noProof="0">
                <a:latin typeface="Segoe UI"/>
                <a:cs typeface="Segoe UI"/>
              </a:rPr>
              <a:t>Communicate policies and procedures for HR-related matters, such as benefits, payroll, performance, and compliance</a:t>
            </a:r>
          </a:p>
          <a:p>
            <a:pPr defTabSz="932597">
              <a:spcBef>
                <a:spcPts val="600"/>
              </a:spcBef>
              <a:defRPr/>
            </a:pPr>
            <a:endParaRPr lang="en-US" sz="1100" b="1" noProof="0"/>
          </a:p>
          <a:p>
            <a:pPr defTabSz="932597">
              <a:spcBef>
                <a:spcPts val="600"/>
              </a:spcBef>
              <a:defRPr/>
            </a:pPr>
            <a:br>
              <a:rPr lang="en-US" sz="1100" b="1" noProof="0"/>
            </a:br>
            <a:br>
              <a:rPr lang="en-US" sz="1100" b="1" noProof="0"/>
            </a:br>
            <a:br>
              <a:rPr lang="en-US" sz="1100" b="1" noProof="0"/>
            </a:br>
            <a:br>
              <a:rPr lang="en-US" sz="1100" b="1" noProof="0"/>
            </a:br>
            <a:endParaRPr lang="en-US" sz="1100" noProof="0">
              <a:highlight>
                <a:srgbClr val="FFFF00"/>
              </a:highlight>
              <a:latin typeface="Segoe UI"/>
              <a:cs typeface="Segoe UI"/>
            </a:endParaRPr>
          </a:p>
        </p:txBody>
      </p:sp>
      <p:sp>
        <p:nvSpPr>
          <p:cNvPr id="19" name="Text Placeholder 4">
            <a:extLst>
              <a:ext uri="{FF2B5EF4-FFF2-40B4-BE49-F238E27FC236}">
                <a16:creationId xmlns:a16="http://schemas.microsoft.com/office/drawing/2014/main" id="{51AC2739-F4F6-B9B3-6ADB-C886EA8E652F}"/>
              </a:ext>
            </a:extLst>
          </p:cNvPr>
          <p:cNvSpPr txBox="1">
            <a:spLocks/>
          </p:cNvSpPr>
          <p:nvPr/>
        </p:nvSpPr>
        <p:spPr>
          <a:xfrm>
            <a:off x="3753520" y="4425642"/>
            <a:ext cx="3466677" cy="2000548"/>
          </a:xfrm>
          <a:prstGeom prst="rect">
            <a:avLst/>
          </a:prstGeom>
        </p:spPr>
        <p:txBody>
          <a:bodyPr vert="horz" wrap="square" lIns="0" tIns="0" rIns="0" bIns="0" numCol="1" rtlCol="0" anchor="t">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200" b="1" noProof="0">
                <a:solidFill>
                  <a:schemeClr val="accent2">
                    <a:lumMod val="50000"/>
                  </a:schemeClr>
                </a:solidFill>
                <a:latin typeface="Segoe UI Semibold"/>
              </a:rPr>
              <a:t>Improve the quality of benefit materials</a:t>
            </a:r>
          </a:p>
          <a:p>
            <a:pPr marL="171450" indent="-171450" defTabSz="932597">
              <a:spcBef>
                <a:spcPts val="0"/>
              </a:spcBef>
              <a:buFont typeface="Arial" panose="05000000000000000000" pitchFamily="2" charset="2"/>
              <a:buChar char="•"/>
              <a:defRPr/>
            </a:pPr>
            <a:r>
              <a:rPr lang="en-US" sz="1100" noProof="0">
                <a:latin typeface="Segoe UI"/>
                <a:cs typeface="Segoe UI"/>
              </a:rPr>
              <a:t>Create forms and workflows for HR-related requests such as leave, expense, feedback, and recognition</a:t>
            </a:r>
          </a:p>
          <a:p>
            <a:pPr marL="171450" indent="-171450" defTabSz="932597">
              <a:spcBef>
                <a:spcPts val="0"/>
              </a:spcBef>
              <a:buFont typeface="Arial" panose="05000000000000000000" pitchFamily="2" charset="2"/>
              <a:buChar char="•"/>
              <a:defRPr/>
            </a:pPr>
            <a:r>
              <a:rPr lang="en-US" sz="1100" noProof="0">
                <a:latin typeface="Segoe UI"/>
                <a:cs typeface="Segoe UI"/>
              </a:rPr>
              <a:t>Surface learning opportunities </a:t>
            </a:r>
            <a:br>
              <a:rPr lang="en-US" sz="1100" noProof="0">
                <a:latin typeface="Segoe UI"/>
                <a:cs typeface="Segoe UI"/>
              </a:rPr>
            </a:br>
            <a:r>
              <a:rPr lang="en-US" sz="1100" noProof="0">
                <a:latin typeface="Segoe UI"/>
                <a:cs typeface="Segoe UI"/>
              </a:rPr>
              <a:t>and resources for employees.</a:t>
            </a:r>
          </a:p>
          <a:p>
            <a:pPr defTabSz="932597">
              <a:spcBef>
                <a:spcPts val="600"/>
              </a:spcBef>
              <a:defRPr/>
            </a:pPr>
            <a:r>
              <a:rPr lang="en-US" sz="1200" b="1" noProof="0">
                <a:solidFill>
                  <a:schemeClr val="accent2">
                    <a:lumMod val="50000"/>
                  </a:schemeClr>
                </a:solidFill>
                <a:latin typeface="Segoe UI Semibold"/>
              </a:rPr>
              <a:t>Improve benefits information sessions</a:t>
            </a:r>
          </a:p>
          <a:p>
            <a:pPr marL="171450" indent="-171450" defTabSz="932597">
              <a:spcBef>
                <a:spcPts val="0"/>
              </a:spcBef>
              <a:buFont typeface="Arial" panose="05000000000000000000" pitchFamily="2" charset="2"/>
              <a:buChar char="•"/>
              <a:defRPr/>
            </a:pPr>
            <a:r>
              <a:rPr lang="en-US" sz="1100" noProof="0">
                <a:latin typeface="Segoe UI"/>
                <a:cs typeface="Segoe UI"/>
              </a:rPr>
              <a:t>Use meeting recap</a:t>
            </a:r>
          </a:p>
          <a:p>
            <a:pPr marL="171450" indent="-171450" defTabSz="932597">
              <a:spcBef>
                <a:spcPts val="0"/>
              </a:spcBef>
              <a:buFont typeface="Arial" panose="05000000000000000000" pitchFamily="2" charset="2"/>
              <a:buChar char="•"/>
              <a:defRPr/>
            </a:pPr>
            <a:r>
              <a:rPr lang="en-US" sz="1100" noProof="0">
                <a:latin typeface="Segoe UI"/>
                <a:cs typeface="Segoe UI"/>
              </a:rPr>
              <a:t>Generate follow up communications </a:t>
            </a:r>
          </a:p>
          <a:p>
            <a:pPr defTabSz="932597">
              <a:lnSpc>
                <a:spcPct val="100000"/>
              </a:lnSpc>
              <a:spcBef>
                <a:spcPts val="0"/>
              </a:spcBef>
              <a:defRPr/>
            </a:pPr>
            <a:endParaRPr lang="en-US" sz="1100" noProof="0">
              <a:highlight>
                <a:srgbClr val="FFFF00"/>
              </a:highlight>
              <a:latin typeface="Segoe UI"/>
              <a:cs typeface="Segoe UI"/>
            </a:endParaRPr>
          </a:p>
        </p:txBody>
      </p:sp>
    </p:spTree>
    <p:extLst>
      <p:ext uri="{BB962C8B-B14F-4D97-AF65-F5344CB8AC3E}">
        <p14:creationId xmlns:p14="http://schemas.microsoft.com/office/powerpoint/2010/main" val="42583118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a:t>
            </a:r>
            <a:r>
              <a:rPr lang="en-US" noProof="0" err="1">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eNPS</a:t>
            </a:r>
            <a:endPar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8" y="3389989"/>
            <a:ext cx="6657536" cy="1092030"/>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10000"/>
              </a:lnSpc>
              <a:spcBef>
                <a:spcPts val="0"/>
              </a:spcBef>
              <a:spcAft>
                <a:spcPts val="0"/>
              </a:spcAft>
              <a:buClrTx/>
              <a:buSzTx/>
              <a:buNone/>
              <a:tabLst/>
              <a:defRPr/>
            </a:pPr>
            <a:r>
              <a:rPr lang="en-US" sz="1200" noProof="0" dirty="0">
                <a:solidFill>
                  <a:srgbClr val="000000"/>
                </a:solidFill>
                <a:latin typeface="Segoe UI"/>
                <a:cs typeface="Segoe UI"/>
              </a:rPr>
              <a:t>Employee Net Promoter Score (</a:t>
            </a:r>
            <a:r>
              <a:rPr lang="en-US" sz="1200" noProof="0" dirty="0" err="1">
                <a:solidFill>
                  <a:srgbClr val="000000"/>
                </a:solidFill>
                <a:latin typeface="Segoe UI"/>
                <a:cs typeface="Segoe UI"/>
              </a:rPr>
              <a:t>eNPS</a:t>
            </a:r>
            <a:r>
              <a:rPr lang="en-US" sz="1200" noProof="0" dirty="0">
                <a:solidFill>
                  <a:srgbClr val="000000"/>
                </a:solidFill>
                <a:latin typeface="Segoe UI"/>
                <a:cs typeface="Segoe UI"/>
              </a:rPr>
              <a:t>) is a valuable metric for assessing employee engagement. </a:t>
            </a:r>
            <a:br>
              <a:rPr lang="en-US" sz="1200" noProof="0" dirty="0">
                <a:solidFill>
                  <a:srgbClr val="000000"/>
                </a:solidFill>
                <a:latin typeface="Segoe UI"/>
                <a:cs typeface="Segoe UI"/>
              </a:rPr>
            </a:br>
            <a:r>
              <a:rPr lang="en-US" sz="1200" noProof="0" dirty="0">
                <a:solidFill>
                  <a:srgbClr val="000000"/>
                </a:solidFill>
                <a:latin typeface="Segoe UI"/>
                <a:cs typeface="Segoe UI"/>
              </a:rPr>
              <a:t>It measures how likely your employees are to recommend your organization as a great place to work to their friends or family. Microsoft 365 Copilot Chat plays a pivotal role in enhancing employee Net Promoter Scores (</a:t>
            </a:r>
            <a:r>
              <a:rPr lang="en-US" sz="1200" noProof="0" dirty="0" err="1">
                <a:solidFill>
                  <a:srgbClr val="000000"/>
                </a:solidFill>
                <a:latin typeface="Segoe UI"/>
                <a:cs typeface="Segoe UI"/>
              </a:rPr>
              <a:t>eNPS</a:t>
            </a:r>
            <a:r>
              <a:rPr lang="en-US" sz="1200" noProof="0" dirty="0">
                <a:solidFill>
                  <a:srgbClr val="000000"/>
                </a:solidFill>
                <a:latin typeface="Segoe UI"/>
                <a:cs typeface="Segoe UI"/>
              </a:rPr>
              <a:t>) by fostering a positive work environment and empowering employees.</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4344078"/>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932597">
              <a:spcBef>
                <a:spcPts val="0"/>
              </a:spcBef>
              <a:spcAft>
                <a:spcPts val="600"/>
              </a:spcAft>
              <a:buSzTx/>
              <a:buNone/>
              <a:defRPr/>
            </a:pPr>
            <a:r>
              <a:rPr lang="en-US" sz="1200" noProof="0" dirty="0">
                <a:latin typeface="Segoe UI"/>
                <a:cs typeface="Segoe UI" panose="020B0502040204020203" pitchFamily="34" charset="0"/>
              </a:rPr>
              <a:t>Microsoft 365 Copilot</a:t>
            </a:r>
          </a:p>
          <a:p>
            <a:pPr marL="0" lvl="0" indent="0" defTabSz="932597">
              <a:spcBef>
                <a:spcPts val="0"/>
              </a:spcBef>
              <a:spcAft>
                <a:spcPts val="600"/>
              </a:spcAft>
              <a:buSzTx/>
              <a:buNone/>
              <a:defRPr/>
            </a:pPr>
            <a:r>
              <a:rPr lang="en-US" sz="1200" noProof="0" dirty="0">
                <a:latin typeface="Segoe UI"/>
                <a:cs typeface="Segoe UI" panose="020B0502040204020203" pitchFamily="34" charset="0"/>
              </a:rPr>
              <a:t>Microsoft 365 Copilot Chat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410439"/>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367022"/>
            <a:ext cx="6563696" cy="302281"/>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noProof="0">
                <a:gradFill flip="none" rotWithShape="1">
                  <a:gsLst>
                    <a:gs pos="37000">
                      <a:srgbClr val="0078D4"/>
                    </a:gs>
                    <a:gs pos="100000">
                      <a:schemeClr val="accent3"/>
                    </a:gs>
                  </a:gsLst>
                  <a:path path="circle">
                    <a:fillToRect r="100000" b="100000"/>
                  </a:path>
                  <a:tileRect l="-100000" t="-100000"/>
                </a:gradFill>
                <a:latin typeface="Segoe UI Semibold"/>
              </a:rPr>
              <a:t>How Copilot can help improve </a:t>
            </a:r>
            <a:r>
              <a:rPr lang="en-US" sz="1600" noProof="0" err="1">
                <a:gradFill flip="none" rotWithShape="1">
                  <a:gsLst>
                    <a:gs pos="37000">
                      <a:srgbClr val="0078D4"/>
                    </a:gs>
                    <a:gs pos="100000">
                      <a:schemeClr val="accent3"/>
                    </a:gs>
                  </a:gsLst>
                  <a:path path="circle">
                    <a:fillToRect r="100000" b="100000"/>
                  </a:path>
                  <a:tileRect l="-100000" t="-100000"/>
                </a:gradFill>
                <a:latin typeface="Segoe UI Semibold"/>
              </a:rPr>
              <a:t>eNPS</a:t>
            </a:r>
            <a:r>
              <a:rPr lang="en-US" sz="1600" noProof="0">
                <a:gradFill flip="none" rotWithShape="1">
                  <a:gsLst>
                    <a:gs pos="37000">
                      <a:srgbClr val="0078D4"/>
                    </a:gs>
                    <a:gs pos="100000">
                      <a:schemeClr val="accent3"/>
                    </a:gs>
                  </a:gsLst>
                  <a:path path="circle">
                    <a:fillToRect r="100000" b="100000"/>
                  </a:path>
                  <a:tileRect l="-100000" t="-100000"/>
                </a:gradFill>
                <a:latin typeface="Segoe UI Semibold"/>
              </a:rPr>
              <a:t> scores</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 Placeholder 72">
            <a:extLst>
              <a:ext uri="{FF2B5EF4-FFF2-40B4-BE49-F238E27FC236}">
                <a16:creationId xmlns:a16="http://schemas.microsoft.com/office/drawing/2014/main" id="{A3D2998C-5E22-A1FC-F0F2-FD7C8DC0F193}"/>
              </a:ext>
            </a:extLst>
          </p:cNvPr>
          <p:cNvSpPr txBox="1">
            <a:spLocks/>
          </p:cNvSpPr>
          <p:nvPr/>
        </p:nvSpPr>
        <p:spPr>
          <a:xfrm>
            <a:off x="7980025" y="2515581"/>
            <a:ext cx="3347617" cy="70788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Human Resource Manager</a:t>
            </a:r>
          </a:p>
          <a:p>
            <a:pPr defTabSz="932597">
              <a:lnSpc>
                <a:spcPct val="100000"/>
              </a:lnSpc>
              <a:spcBef>
                <a:spcPts val="0"/>
              </a:spcBef>
              <a:spcAft>
                <a:spcPts val="600"/>
              </a:spcAft>
              <a:defRPr/>
            </a:pPr>
            <a:endParaRPr lang="en-US" sz="1200" noProof="0">
              <a:latin typeface="Segoe UI"/>
            </a:endParaRPr>
          </a:p>
          <a:p>
            <a:pPr defTabSz="932597">
              <a:lnSpc>
                <a:spcPct val="100000"/>
              </a:lnSpc>
              <a:spcBef>
                <a:spcPts val="0"/>
              </a:spcBef>
              <a:spcAft>
                <a:spcPts val="600"/>
              </a:spcAft>
              <a:defRPr/>
            </a:pPr>
            <a:r>
              <a:rPr lang="en-US" sz="1200" noProof="0">
                <a:latin typeface="Segoe UI"/>
              </a:rPr>
              <a:t>Benefit </a:t>
            </a:r>
            <a:br>
              <a:rPr lang="en-US" sz="1200" noProof="0">
                <a:latin typeface="Segoe UI"/>
              </a:rPr>
            </a:br>
            <a:r>
              <a:rPr lang="en-US" sz="1200" noProof="0">
                <a:latin typeface="Segoe UI"/>
              </a:rPr>
              <a:t>Manager</a:t>
            </a:r>
          </a:p>
        </p:txBody>
      </p:sp>
      <p:pic>
        <p:nvPicPr>
          <p:cNvPr id="16" name="Picture 15">
            <a:extLst>
              <a:ext uri="{FF2B5EF4-FFF2-40B4-BE49-F238E27FC236}">
                <a16:creationId xmlns:a16="http://schemas.microsoft.com/office/drawing/2014/main" id="{922B2BE8-5AF4-F57A-6040-33961000657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593007"/>
            <a:ext cx="6752882" cy="1683603"/>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7" name="Text Placeholder 4">
            <a:extLst>
              <a:ext uri="{FF2B5EF4-FFF2-40B4-BE49-F238E27FC236}">
                <a16:creationId xmlns:a16="http://schemas.microsoft.com/office/drawing/2014/main" id="{4D896924-1A03-6399-9DDA-57346A0FDD12}"/>
              </a:ext>
            </a:extLst>
          </p:cNvPr>
          <p:cNvSpPr txBox="1">
            <a:spLocks/>
          </p:cNvSpPr>
          <p:nvPr/>
        </p:nvSpPr>
        <p:spPr>
          <a:xfrm>
            <a:off x="873980" y="4705904"/>
            <a:ext cx="3727901" cy="1519647"/>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Create internal feedback loop</a:t>
            </a:r>
          </a:p>
          <a:p>
            <a:pPr marL="171450" indent="-171450" defTabSz="932597">
              <a:spcBef>
                <a:spcPts val="0"/>
              </a:spcBef>
              <a:buFont typeface="Arial" panose="020B0604020202020204" pitchFamily="34" charset="0"/>
              <a:buChar char="•"/>
              <a:defRPr/>
            </a:pPr>
            <a:r>
              <a:rPr lang="en-US" sz="1100" noProof="0">
                <a:latin typeface="Segoe UI"/>
                <a:cs typeface="Segoe UI"/>
              </a:rPr>
              <a:t>Draft employee surveys</a:t>
            </a:r>
          </a:p>
          <a:p>
            <a:pPr marL="171450" indent="-171450" defTabSz="932597">
              <a:spcBef>
                <a:spcPts val="0"/>
              </a:spcBef>
              <a:buFont typeface="Arial" panose="020B0604020202020204" pitchFamily="34" charset="0"/>
              <a:buChar char="•"/>
              <a:defRPr/>
            </a:pPr>
            <a:r>
              <a:rPr lang="en-US" sz="1100" noProof="0">
                <a:latin typeface="Segoe UI"/>
                <a:cs typeface="Segoe UI"/>
              </a:rPr>
              <a:t>Analyze surveys to gain valuable </a:t>
            </a:r>
            <a:br>
              <a:rPr lang="en-US" sz="1100" noProof="0">
                <a:latin typeface="Segoe UI"/>
                <a:cs typeface="Segoe UI"/>
              </a:rPr>
            </a:br>
            <a:r>
              <a:rPr lang="en-US" sz="1100" noProof="0">
                <a:latin typeface="Segoe UI"/>
                <a:cs typeface="Segoe UI"/>
              </a:rPr>
              <a:t>insights employee sentiment</a:t>
            </a:r>
          </a:p>
          <a:p>
            <a:pPr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Automate repetitive tasks</a:t>
            </a:r>
          </a:p>
          <a:p>
            <a:pPr marL="171450" indent="-171450" defTabSz="932597">
              <a:spcBef>
                <a:spcPts val="0"/>
              </a:spcBef>
              <a:buFont typeface="Arial" panose="020B0604020202020204" pitchFamily="34" charset="0"/>
              <a:buChar char="•"/>
              <a:defRPr/>
            </a:pPr>
            <a:r>
              <a:rPr lang="en-US" sz="1100" noProof="0">
                <a:latin typeface="Segoe UI"/>
                <a:cs typeface="Segoe UI"/>
              </a:rPr>
              <a:t>Get to first draft faster by leveraging Copilot and Copilot in Word; reclaim time for creative/strategic projects</a:t>
            </a:r>
            <a:endParaRPr lang="en-US" noProof="0">
              <a:latin typeface="Segoe UI"/>
              <a:cs typeface="Segoe UI"/>
            </a:endParaRPr>
          </a:p>
        </p:txBody>
      </p:sp>
      <p:sp>
        <p:nvSpPr>
          <p:cNvPr id="22" name="Text Placeholder 4">
            <a:extLst>
              <a:ext uri="{FF2B5EF4-FFF2-40B4-BE49-F238E27FC236}">
                <a16:creationId xmlns:a16="http://schemas.microsoft.com/office/drawing/2014/main" id="{0E042E53-071D-4A08-AE29-F03AE37203C3}"/>
              </a:ext>
            </a:extLst>
          </p:cNvPr>
          <p:cNvSpPr txBox="1">
            <a:spLocks/>
          </p:cNvSpPr>
          <p:nvPr/>
        </p:nvSpPr>
        <p:spPr>
          <a:xfrm>
            <a:off x="4697175" y="4705904"/>
            <a:ext cx="2626901" cy="1315745"/>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Improve All Hands and Team meetings</a:t>
            </a:r>
          </a:p>
          <a:p>
            <a:pPr marL="171450" indent="-171450" defTabSz="932597">
              <a:spcBef>
                <a:spcPts val="0"/>
              </a:spcBef>
              <a:buFont typeface="Arial" panose="020B0604020202020204" pitchFamily="34" charset="0"/>
              <a:buChar char="•"/>
              <a:defRPr/>
            </a:pPr>
            <a:r>
              <a:rPr lang="en-US" sz="1100" noProof="0">
                <a:latin typeface="Segoe UI"/>
                <a:cs typeface="Segoe UI"/>
              </a:rPr>
              <a:t>Prepare for the meeting </a:t>
            </a:r>
          </a:p>
          <a:p>
            <a:pPr marL="171450" indent="-171450" defTabSz="932597">
              <a:spcBef>
                <a:spcPts val="0"/>
              </a:spcBef>
              <a:buFont typeface="Arial" panose="020B0604020202020204" pitchFamily="34" charset="0"/>
              <a:buChar char="•"/>
              <a:defRPr/>
            </a:pPr>
            <a:r>
              <a:rPr lang="en-US" sz="1100" noProof="0">
                <a:latin typeface="Segoe UI"/>
                <a:cs typeface="Segoe UI"/>
              </a:rPr>
              <a:t>Focus during the meeting with </a:t>
            </a:r>
            <a:br>
              <a:rPr lang="en-US" sz="1100" noProof="0">
                <a:latin typeface="Segoe UI"/>
                <a:cs typeface="Segoe UI"/>
              </a:rPr>
            </a:br>
            <a:r>
              <a:rPr lang="en-US" sz="1100" noProof="0">
                <a:latin typeface="Segoe UI"/>
                <a:cs typeface="Segoe UI"/>
              </a:rPr>
              <a:t>Teams recap and transcription </a:t>
            </a:r>
          </a:p>
          <a:p>
            <a:pPr marL="171450" indent="-171450" defTabSz="932597">
              <a:spcBef>
                <a:spcPts val="0"/>
              </a:spcBef>
              <a:buFont typeface="Arial" panose="020B0604020202020204" pitchFamily="34" charset="0"/>
              <a:buChar char="•"/>
              <a:defRPr/>
            </a:pPr>
            <a:r>
              <a:rPr lang="en-US" sz="1100" noProof="0">
                <a:latin typeface="Segoe UI"/>
                <a:cs typeface="Segoe UI"/>
              </a:rPr>
              <a:t>Generate follow up communications</a:t>
            </a:r>
          </a:p>
          <a:p>
            <a:pPr defTabSz="932597">
              <a:lnSpc>
                <a:spcPct val="100000"/>
              </a:lnSpc>
              <a:spcBef>
                <a:spcPts val="600"/>
              </a:spcBef>
              <a:defRPr/>
            </a:pPr>
            <a:endParaRPr lang="en-US" noProof="0">
              <a:highlight>
                <a:srgbClr val="FFFF00"/>
              </a:highlight>
            </a:endParaRPr>
          </a:p>
        </p:txBody>
      </p:sp>
    </p:spTree>
    <p:extLst>
      <p:ext uri="{BB962C8B-B14F-4D97-AF65-F5344CB8AC3E}">
        <p14:creationId xmlns:p14="http://schemas.microsoft.com/office/powerpoint/2010/main" val="12038201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088694" cy="526298"/>
          </a:xfrm>
        </p:spPr>
        <p:txBody>
          <a:bodyPr/>
          <a:lstStyle/>
          <a:p>
            <a:r>
              <a:rPr lang="en-US" noProof="0" dirty="0">
                <a:solidFill>
                  <a:srgbClr val="0078D4"/>
                </a:solidFill>
              </a:rPr>
              <a:t>HR |</a:t>
            </a:r>
            <a:r>
              <a:rPr lang="en-US" noProof="0" dirty="0"/>
              <a:t> Streamline your recruiting process (Microsoft 365 Copilot Chat only)</a:t>
            </a:r>
            <a:endParaRPr lang="en-US" baseline="30000" noProof="0" dirty="0"/>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Create a job posting</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Make introductions</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Create interview questions </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Create onboarding materials  </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Research salary levels</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Create an offer letter </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dirty="0"/>
              <a:t>Microsoft 365 Copilot Chat</a:t>
            </a:r>
          </a:p>
        </p:txBody>
      </p:sp>
      <p:sp>
        <p:nvSpPr>
          <p:cNvPr id="166" name="Text Placeholder 165">
            <a:extLst>
              <a:ext uri="{FF2B5EF4-FFF2-40B4-BE49-F238E27FC236}">
                <a16:creationId xmlns:a16="http://schemas.microsoft.com/office/drawing/2014/main" id="{7B2D40EE-59ED-1C0B-E7DB-F3103925A201}"/>
              </a:ext>
            </a:extLst>
          </p:cNvPr>
          <p:cNvSpPr>
            <a:spLocks noGrp="1"/>
          </p:cNvSpPr>
          <p:nvPr>
            <p:ph type="body" sz="quarter" idx="18"/>
          </p:nvPr>
        </p:nvSpPr>
        <p:spPr/>
        <p:txBody>
          <a:bodyPr/>
          <a:lstStyle/>
          <a:p>
            <a:r>
              <a:rPr kumimoji="0" lang="en-US" sz="900" b="0" i="0" u="none" strike="noStrike" kern="1200" cap="none" spc="0" normalizeH="0" baseline="0" noProof="0" dirty="0">
                <a:ln>
                  <a:noFill/>
                </a:ln>
                <a:solidFill>
                  <a:srgbClr val="1A1A1A"/>
                </a:solidFill>
                <a:effectLst/>
                <a:uLnTx/>
                <a:uFillTx/>
                <a:latin typeface="Segoe UI"/>
                <a:cs typeface="Segoe UI" pitchFamily="34" charset="0"/>
              </a:rPr>
              <a:t>Ask Microsoft 365 Copilot Chat to create job postings </a:t>
            </a:r>
            <a:br>
              <a:rPr kumimoji="0" lang="en-US" sz="900" b="0" i="0" u="none" strike="noStrike" kern="1200" cap="none" spc="0" normalizeH="0" baseline="0" noProof="0" dirty="0">
                <a:ln>
                  <a:noFill/>
                </a:ln>
                <a:solidFill>
                  <a:srgbClr val="1A1A1A"/>
                </a:solidFill>
                <a:effectLst/>
                <a:uLnTx/>
                <a:uFillTx/>
                <a:latin typeface="Segoe UI"/>
                <a:cs typeface="Segoe UI" pitchFamily="34" charset="0"/>
              </a:rPr>
            </a:br>
            <a:r>
              <a:rPr kumimoji="0" lang="en-US" sz="900" b="0" i="0" u="none" strike="noStrike" kern="1200" cap="none" spc="0" normalizeH="0" baseline="0" noProof="0" dirty="0">
                <a:ln>
                  <a:noFill/>
                </a:ln>
                <a:solidFill>
                  <a:srgbClr val="1A1A1A"/>
                </a:solidFill>
                <a:effectLst/>
                <a:uLnTx/>
                <a:uFillTx/>
                <a:latin typeface="Segoe UI"/>
                <a:cs typeface="Segoe UI" pitchFamily="34" charset="0"/>
              </a:rPr>
              <a:t>for any role.</a:t>
            </a:r>
          </a:p>
        </p:txBody>
      </p:sp>
      <p:sp>
        <p:nvSpPr>
          <p:cNvPr id="167" name="Text Placeholder 166">
            <a:extLst>
              <a:ext uri="{FF2B5EF4-FFF2-40B4-BE49-F238E27FC236}">
                <a16:creationId xmlns:a16="http://schemas.microsoft.com/office/drawing/2014/main" id="{2AD6A8FE-B2A1-F29D-45F2-BE272F9FD633}"/>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Brainstorm interview questions specific for any role with Copilot. Create both behavioral and technical questions depending on your needs. </a:t>
            </a:r>
          </a:p>
        </p:txBody>
      </p:sp>
      <p:sp>
        <p:nvSpPr>
          <p:cNvPr id="168" name="Text Placeholder 167">
            <a:extLst>
              <a:ext uri="{FF2B5EF4-FFF2-40B4-BE49-F238E27FC236}">
                <a16:creationId xmlns:a16="http://schemas.microsoft.com/office/drawing/2014/main" id="{614B3EBA-4915-7CFD-4C29-942661A6046A}"/>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Find typical salary levels for positions based </a:t>
            </a:r>
            <a:br>
              <a:rPr kumimoji="0" lang="en-US" sz="900" b="0" i="0" u="none" strike="noStrike" kern="1200" cap="none" spc="0" normalizeH="0" baseline="0" noProof="0">
                <a:ln>
                  <a:noFill/>
                </a:ln>
                <a:solidFill>
                  <a:srgbClr val="1A1A1A"/>
                </a:solidFill>
                <a:effectLst/>
                <a:uLnTx/>
                <a:uFillTx/>
                <a:latin typeface="Segoe UI"/>
                <a:cs typeface="Segoe UI" pitchFamily="34" charset="0"/>
              </a:rPr>
            </a:br>
            <a:r>
              <a:rPr kumimoji="0" lang="en-US" sz="900" b="0" i="0" u="none" strike="noStrike" kern="1200" cap="none" spc="0" normalizeH="0" baseline="0" noProof="0">
                <a:ln>
                  <a:noFill/>
                </a:ln>
                <a:solidFill>
                  <a:srgbClr val="1A1A1A"/>
                </a:solidFill>
                <a:effectLst/>
                <a:uLnTx/>
                <a:uFillTx/>
                <a:latin typeface="Segoe UI"/>
                <a:cs typeface="Segoe UI" pitchFamily="34" charset="0"/>
              </a:rPr>
              <a:t>on geography. </a:t>
            </a:r>
            <a:endParaRPr lang="en-US" noProof="0"/>
          </a:p>
        </p:txBody>
      </p:sp>
      <p:sp>
        <p:nvSpPr>
          <p:cNvPr id="169" name="Text Placeholder 168">
            <a:extLst>
              <a:ext uri="{FF2B5EF4-FFF2-40B4-BE49-F238E27FC236}">
                <a16:creationId xmlns:a16="http://schemas.microsoft.com/office/drawing/2014/main" id="{1BDA6F94-EB6C-21B1-1012-A6A5AD5D50F4}"/>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Write a job description for an Accounting Director role with 5+ years of experience.</a:t>
            </a:r>
          </a:p>
        </p:txBody>
      </p:sp>
      <p:sp>
        <p:nvSpPr>
          <p:cNvPr id="170" name="Text Placeholder 169">
            <a:extLst>
              <a:ext uri="{FF2B5EF4-FFF2-40B4-BE49-F238E27FC236}">
                <a16:creationId xmlns:a16="http://schemas.microsoft.com/office/drawing/2014/main" id="{D021CB5C-FF28-A6D0-E656-E094891F4A53}"/>
              </a:ext>
            </a:extLst>
          </p:cNvPr>
          <p:cNvSpPr>
            <a:spLocks noGrp="1"/>
          </p:cNvSpPr>
          <p:nvPr>
            <p:ph type="body" sz="quarter" idx="22"/>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Draft an email to introduce Jane</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to their new team based on this information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from their resume.</a:t>
            </a:r>
          </a:p>
        </p:txBody>
      </p:sp>
      <p:sp>
        <p:nvSpPr>
          <p:cNvPr id="171" name="Text Placeholder 170">
            <a:extLst>
              <a:ext uri="{FF2B5EF4-FFF2-40B4-BE49-F238E27FC236}">
                <a16:creationId xmlns:a16="http://schemas.microsoft.com/office/drawing/2014/main" id="{98683DE8-032B-5D8E-3840-6AB5D5E58633}"/>
              </a:ext>
            </a:extLst>
          </p:cNvPr>
          <p:cNvSpPr>
            <a:spLocks noGrp="1"/>
          </p:cNvSpPr>
          <p:nvPr>
            <p:ph type="body" sz="quarter" idx="23"/>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Generate 5 interview questions for an Executive Assistant with 10+ years of experience. </a:t>
            </a:r>
          </a:p>
        </p:txBody>
      </p:sp>
      <p:sp>
        <p:nvSpPr>
          <p:cNvPr id="172" name="Text Placeholder 171">
            <a:extLst>
              <a:ext uri="{FF2B5EF4-FFF2-40B4-BE49-F238E27FC236}">
                <a16:creationId xmlns:a16="http://schemas.microsoft.com/office/drawing/2014/main" id="{4F48B45E-34F8-80E8-1BA0-20ACDB6EC35F}"/>
              </a:ext>
            </a:extLst>
          </p:cNvPr>
          <p:cNvSpPr>
            <a:spLocks noGrp="1"/>
          </p:cNvSpPr>
          <p:nvPr>
            <p:ph type="body" sz="quarter" idx="24"/>
          </p:nvPr>
        </p:nvSpPr>
        <p:spPr/>
        <p:txBody>
          <a:bodyPr/>
          <a:lstStyle/>
          <a:p>
            <a:r>
              <a:rPr kumimoji="0" lang="en-US" sz="900" b="1" i="0" u="none" strike="noStrike" kern="0" cap="none" spc="-20" normalizeH="0" baseline="0" noProof="0">
                <a:ln>
                  <a:noFill/>
                </a:ln>
                <a:solidFill>
                  <a:srgbClr val="1A1A1A"/>
                </a:solidFill>
                <a:effectLst/>
                <a:uLnTx/>
                <a:uFillTx/>
                <a:latin typeface="Segoe UI"/>
                <a:ea typeface="+mn-ea"/>
                <a:cs typeface="+mn-cs"/>
              </a:rPr>
              <a:t>Prompt: </a:t>
            </a:r>
            <a:r>
              <a:rPr kumimoji="0" lang="en-US" sz="900" b="0" i="0" u="none" strike="noStrike" kern="0" cap="none" spc="-20" normalizeH="0" baseline="0" noProof="0">
                <a:ln>
                  <a:noFill/>
                </a:ln>
                <a:solidFill>
                  <a:srgbClr val="1A1A1A"/>
                </a:solidFill>
                <a:effectLst/>
                <a:uLnTx/>
                <a:uFillTx/>
                <a:latin typeface="Segoe UI"/>
                <a:ea typeface="+mn-ea"/>
                <a:cs typeface="+mn-cs"/>
              </a:rPr>
              <a:t>Develop a 3-month plan to onboard </a:t>
            </a:r>
            <a:br>
              <a:rPr kumimoji="0" lang="en-US" sz="900" b="0" i="0" u="none" strike="noStrike" kern="0" cap="none" spc="-20" normalizeH="0" baseline="0" noProof="0">
                <a:ln>
                  <a:noFill/>
                </a:ln>
                <a:solidFill>
                  <a:srgbClr val="1A1A1A"/>
                </a:solidFill>
                <a:effectLst/>
                <a:uLnTx/>
                <a:uFillTx/>
                <a:latin typeface="Segoe UI"/>
                <a:ea typeface="+mn-ea"/>
                <a:cs typeface="+mn-cs"/>
              </a:rPr>
            </a:br>
            <a:r>
              <a:rPr kumimoji="0" lang="en-US" sz="900" b="0" i="0" u="none" strike="noStrike" kern="0" cap="none" spc="-20" normalizeH="0" baseline="0" noProof="0">
                <a:ln>
                  <a:noFill/>
                </a:ln>
                <a:solidFill>
                  <a:srgbClr val="1A1A1A"/>
                </a:solidFill>
                <a:effectLst/>
                <a:uLnTx/>
                <a:uFillTx/>
                <a:latin typeface="Segoe UI"/>
                <a:ea typeface="+mn-ea"/>
                <a:cs typeface="+mn-cs"/>
              </a:rPr>
              <a:t>a new hire.</a:t>
            </a:r>
          </a:p>
        </p:txBody>
      </p:sp>
      <p:sp>
        <p:nvSpPr>
          <p:cNvPr id="173" name="Text Placeholder 172">
            <a:extLst>
              <a:ext uri="{FF2B5EF4-FFF2-40B4-BE49-F238E27FC236}">
                <a16:creationId xmlns:a16="http://schemas.microsoft.com/office/drawing/2014/main" id="{8B2DC920-26A4-9E4E-5517-94C68F661893}"/>
              </a:ext>
            </a:extLst>
          </p:cNvPr>
          <p:cNvSpPr>
            <a:spLocks noGrp="1"/>
          </p:cNvSpPr>
          <p:nvPr>
            <p:ph type="body" sz="quarter" idx="25"/>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Provide a typical salary range for an Accounting Director role with 5+ years of experience in these five cities.</a:t>
            </a:r>
          </a:p>
        </p:txBody>
      </p:sp>
      <p:sp>
        <p:nvSpPr>
          <p:cNvPr id="174" name="Text Placeholder 173">
            <a:extLst>
              <a:ext uri="{FF2B5EF4-FFF2-40B4-BE49-F238E27FC236}">
                <a16:creationId xmlns:a16="http://schemas.microsoft.com/office/drawing/2014/main" id="{EC992BCD-7213-48D2-F1D0-C45065DF07F4}"/>
              </a:ext>
            </a:extLst>
          </p:cNvPr>
          <p:cNvSpPr>
            <a:spLocks noGrp="1"/>
          </p:cNvSpPr>
          <p:nvPr>
            <p:ph type="body" sz="quarter" idx="26"/>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Prompt: </a:t>
            </a:r>
            <a:r>
              <a:rPr kumimoji="0" lang="en-US" sz="900" b="0" i="0" u="none" strike="noStrike" kern="0" cap="none" spc="0" normalizeH="0" baseline="0" noProof="0">
                <a:ln>
                  <a:noFill/>
                </a:ln>
                <a:solidFill>
                  <a:srgbClr val="1A1A1A"/>
                </a:solidFill>
                <a:effectLst/>
                <a:uLnTx/>
                <a:uFillTx/>
                <a:latin typeface="Segoe UI"/>
                <a:ea typeface="+mn-ea"/>
                <a:cs typeface="+mn-cs"/>
              </a:rPr>
              <a:t>Draft a customizable template for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an offer letter. </a:t>
            </a:r>
          </a:p>
        </p:txBody>
      </p:sp>
      <p:sp>
        <p:nvSpPr>
          <p:cNvPr id="175" name="Text Placeholder 174">
            <a:extLst>
              <a:ext uri="{FF2B5EF4-FFF2-40B4-BE49-F238E27FC236}">
                <a16:creationId xmlns:a16="http://schemas.microsoft.com/office/drawing/2014/main" id="{0177D900-FD14-7213-A4D5-64CB48849B38}"/>
              </a:ext>
            </a:extLst>
          </p:cNvPr>
          <p:cNvSpPr>
            <a:spLocks noGrp="1"/>
          </p:cNvSpPr>
          <p:nvPr>
            <p:ph type="body" sz="quarter" idx="27"/>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Draft an email to introduce your new employee to their team. </a:t>
            </a:r>
          </a:p>
        </p:txBody>
      </p:sp>
      <p:sp>
        <p:nvSpPr>
          <p:cNvPr id="176" name="Text Placeholder 175">
            <a:extLst>
              <a:ext uri="{FF2B5EF4-FFF2-40B4-BE49-F238E27FC236}">
                <a16:creationId xmlns:a16="http://schemas.microsoft.com/office/drawing/2014/main" id="{475240E6-DDB9-B669-233A-998E344AABB5}"/>
              </a:ext>
            </a:extLst>
          </p:cNvPr>
          <p:cNvSpPr>
            <a:spLocks noGrp="1"/>
          </p:cNvSpPr>
          <p:nvPr>
            <p:ph type="body" sz="quarter" idx="28"/>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Streamline the onboarding process by asking Copilot to generate learning paths according to individual roles, learning styles, and career goals.</a:t>
            </a:r>
          </a:p>
        </p:txBody>
      </p:sp>
      <p:sp>
        <p:nvSpPr>
          <p:cNvPr id="177" name="Text Placeholder 176">
            <a:extLst>
              <a:ext uri="{FF2B5EF4-FFF2-40B4-BE49-F238E27FC236}">
                <a16:creationId xmlns:a16="http://schemas.microsoft.com/office/drawing/2014/main" id="{CDEEE342-3DDA-A276-E847-5DD21EBE72A6}"/>
              </a:ext>
            </a:extLst>
          </p:cNvPr>
          <p:cNvSpPr>
            <a:spLocks noGrp="1"/>
          </p:cNvSpPr>
          <p:nvPr>
            <p:ph type="body" sz="quarter" idx="29"/>
          </p:nvPr>
        </p:nvSpPr>
        <p:spPr/>
        <p:txBody>
          <a:bodyPr/>
          <a:lstStyle/>
          <a:p>
            <a:r>
              <a:rPr kumimoji="0" lang="en-US" sz="900" b="0" i="0" u="none" strike="noStrike" kern="1200" cap="none" spc="-10" normalizeH="0" baseline="0" noProof="0">
                <a:ln>
                  <a:noFill/>
                </a:ln>
                <a:solidFill>
                  <a:srgbClr val="1A1A1A"/>
                </a:solidFill>
                <a:effectLst/>
                <a:uLnTx/>
                <a:uFillTx/>
                <a:latin typeface="Segoe UI"/>
                <a:cs typeface="Segoe UI" pitchFamily="34" charset="0"/>
              </a:rPr>
              <a:t>Found the perfect candidate? Use Copilot to quickly draft an offer letter for you to send.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noProof="0"/>
              <a:t>Start</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hire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onboarding time</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14" name="Group 213">
            <a:extLst>
              <a:ext uri="{FF2B5EF4-FFF2-40B4-BE49-F238E27FC236}">
                <a16:creationId xmlns:a16="http://schemas.microsoft.com/office/drawing/2014/main" id="{813ED110-2CF3-73DC-AE05-D4AE2393E63F}"/>
              </a:ext>
            </a:extLst>
          </p:cNvPr>
          <p:cNvGrpSpPr/>
          <p:nvPr/>
        </p:nvGrpSpPr>
        <p:grpSpPr>
          <a:xfrm>
            <a:off x="804187" y="5158847"/>
            <a:ext cx="2351135" cy="360000"/>
            <a:chOff x="4276273" y="2761669"/>
            <a:chExt cx="2351135" cy="360000"/>
          </a:xfrm>
        </p:grpSpPr>
        <p:pic>
          <p:nvPicPr>
            <p:cNvPr id="215" name="Picture 214" descr="Zip Co logo SVG free download, id: 101874 - Brandlogos.net">
              <a:hlinkClick r:id="rId6"/>
              <a:extLst>
                <a:ext uri="{FF2B5EF4-FFF2-40B4-BE49-F238E27FC236}">
                  <a16:creationId xmlns:a16="http://schemas.microsoft.com/office/drawing/2014/main" id="{5F721AD0-B77E-498B-5FA6-3A75A25B8AC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16" name="TextBox 215">
              <a:extLst>
                <a:ext uri="{FF2B5EF4-FFF2-40B4-BE49-F238E27FC236}">
                  <a16:creationId xmlns:a16="http://schemas.microsoft.com/office/drawing/2014/main" id="{1FB62CA2-76AE-0E5E-B577-15131A7DFF6F}"/>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17" name="Group 216">
            <a:extLst>
              <a:ext uri="{FF2B5EF4-FFF2-40B4-BE49-F238E27FC236}">
                <a16:creationId xmlns:a16="http://schemas.microsoft.com/office/drawing/2014/main" id="{A10559D4-1A8C-CCA5-87F7-F0270D5C25AF}"/>
              </a:ext>
            </a:extLst>
          </p:cNvPr>
          <p:cNvGrpSpPr/>
          <p:nvPr/>
        </p:nvGrpSpPr>
        <p:grpSpPr>
          <a:xfrm>
            <a:off x="4276273" y="2761669"/>
            <a:ext cx="2351135" cy="360000"/>
            <a:chOff x="4276273" y="2761669"/>
            <a:chExt cx="2351135" cy="360000"/>
          </a:xfrm>
        </p:grpSpPr>
        <p:pic>
          <p:nvPicPr>
            <p:cNvPr id="218" name="Picture 217" descr="Zip Co logo SVG free download, id: 101874 - Brandlogos.net">
              <a:hlinkClick r:id="rId6"/>
              <a:extLst>
                <a:ext uri="{FF2B5EF4-FFF2-40B4-BE49-F238E27FC236}">
                  <a16:creationId xmlns:a16="http://schemas.microsoft.com/office/drawing/2014/main" id="{51899AE1-A0ED-BE69-EE10-A7D14A8CDA4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19" name="TextBox 218">
              <a:extLst>
                <a:ext uri="{FF2B5EF4-FFF2-40B4-BE49-F238E27FC236}">
                  <a16:creationId xmlns:a16="http://schemas.microsoft.com/office/drawing/2014/main" id="{B8296E5E-F466-967F-5145-5B06CDFA805B}"/>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20" name="Group 219">
            <a:extLst>
              <a:ext uri="{FF2B5EF4-FFF2-40B4-BE49-F238E27FC236}">
                <a16:creationId xmlns:a16="http://schemas.microsoft.com/office/drawing/2014/main" id="{60AE0956-F26B-D88D-6AD4-D65E0CF1E013}"/>
              </a:ext>
            </a:extLst>
          </p:cNvPr>
          <p:cNvGrpSpPr/>
          <p:nvPr/>
        </p:nvGrpSpPr>
        <p:grpSpPr>
          <a:xfrm>
            <a:off x="7739914" y="2761669"/>
            <a:ext cx="2351135" cy="360000"/>
            <a:chOff x="7739914" y="2761669"/>
            <a:chExt cx="2351135" cy="360000"/>
          </a:xfrm>
        </p:grpSpPr>
        <p:pic>
          <p:nvPicPr>
            <p:cNvPr id="221" name="Picture 220" descr="Zip Co logo SVG free download, id: 101874 - Brandlogos.net">
              <a:hlinkClick r:id="rId6"/>
              <a:extLst>
                <a:ext uri="{FF2B5EF4-FFF2-40B4-BE49-F238E27FC236}">
                  <a16:creationId xmlns:a16="http://schemas.microsoft.com/office/drawing/2014/main" id="{4D1A8D4D-816F-E9FD-89AF-F93533751BD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222" name="TextBox 221">
              <a:extLst>
                <a:ext uri="{FF2B5EF4-FFF2-40B4-BE49-F238E27FC236}">
                  <a16:creationId xmlns:a16="http://schemas.microsoft.com/office/drawing/2014/main" id="{E635A585-CCE9-C1D1-C008-92FB713661D3}"/>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23" name="Group 222">
            <a:extLst>
              <a:ext uri="{FF2B5EF4-FFF2-40B4-BE49-F238E27FC236}">
                <a16:creationId xmlns:a16="http://schemas.microsoft.com/office/drawing/2014/main" id="{3BF26560-DD06-A84E-7E21-A168FD31953F}"/>
              </a:ext>
            </a:extLst>
          </p:cNvPr>
          <p:cNvGrpSpPr/>
          <p:nvPr/>
        </p:nvGrpSpPr>
        <p:grpSpPr>
          <a:xfrm>
            <a:off x="804187" y="2761669"/>
            <a:ext cx="2351135" cy="360000"/>
            <a:chOff x="4276273" y="2761669"/>
            <a:chExt cx="2351135" cy="360000"/>
          </a:xfrm>
        </p:grpSpPr>
        <p:pic>
          <p:nvPicPr>
            <p:cNvPr id="224" name="Picture 223" descr="Zip Co logo SVG free download, id: 101874 - Brandlogos.net">
              <a:hlinkClick r:id="rId6"/>
              <a:extLst>
                <a:ext uri="{FF2B5EF4-FFF2-40B4-BE49-F238E27FC236}">
                  <a16:creationId xmlns:a16="http://schemas.microsoft.com/office/drawing/2014/main" id="{19DD1337-A4E4-EAC7-F5ED-EF3A032B07B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25" name="TextBox 224">
              <a:extLst>
                <a:ext uri="{FF2B5EF4-FFF2-40B4-BE49-F238E27FC236}">
                  <a16:creationId xmlns:a16="http://schemas.microsoft.com/office/drawing/2014/main" id="{1581A019-136C-7931-7748-1826A1F2FAB3}"/>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26" name="Group 225">
            <a:extLst>
              <a:ext uri="{FF2B5EF4-FFF2-40B4-BE49-F238E27FC236}">
                <a16:creationId xmlns:a16="http://schemas.microsoft.com/office/drawing/2014/main" id="{9F8C8D06-35D0-5539-5F2E-F32EBC698556}"/>
              </a:ext>
            </a:extLst>
          </p:cNvPr>
          <p:cNvGrpSpPr/>
          <p:nvPr/>
        </p:nvGrpSpPr>
        <p:grpSpPr>
          <a:xfrm>
            <a:off x="4276273" y="5158847"/>
            <a:ext cx="2351135" cy="360000"/>
            <a:chOff x="4276273" y="2761669"/>
            <a:chExt cx="2351135" cy="360000"/>
          </a:xfrm>
        </p:grpSpPr>
        <p:pic>
          <p:nvPicPr>
            <p:cNvPr id="227" name="Picture 226" descr="Zip Co logo SVG free download, id: 101874 - Brandlogos.net">
              <a:hlinkClick r:id="rId6"/>
              <a:extLst>
                <a:ext uri="{FF2B5EF4-FFF2-40B4-BE49-F238E27FC236}">
                  <a16:creationId xmlns:a16="http://schemas.microsoft.com/office/drawing/2014/main" id="{7502A4AF-F420-8E31-0B5E-D3A99FFAF8D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28" name="TextBox 227">
              <a:extLst>
                <a:ext uri="{FF2B5EF4-FFF2-40B4-BE49-F238E27FC236}">
                  <a16:creationId xmlns:a16="http://schemas.microsoft.com/office/drawing/2014/main" id="{C1C0FF5A-034F-D8F5-6356-8A76DE09CC7B}"/>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29" name="Group 228">
            <a:extLst>
              <a:ext uri="{FF2B5EF4-FFF2-40B4-BE49-F238E27FC236}">
                <a16:creationId xmlns:a16="http://schemas.microsoft.com/office/drawing/2014/main" id="{3025CBF0-1AB0-F312-2AAF-C4692FCF6A15}"/>
              </a:ext>
            </a:extLst>
          </p:cNvPr>
          <p:cNvGrpSpPr/>
          <p:nvPr/>
        </p:nvGrpSpPr>
        <p:grpSpPr>
          <a:xfrm>
            <a:off x="7739914" y="5158847"/>
            <a:ext cx="2351135" cy="360000"/>
            <a:chOff x="7739914" y="2761669"/>
            <a:chExt cx="2351135" cy="360000"/>
          </a:xfrm>
        </p:grpSpPr>
        <p:pic>
          <p:nvPicPr>
            <p:cNvPr id="230" name="Picture 229" descr="Zip Co logo SVG free download, id: 101874 - Brandlogos.net">
              <a:hlinkClick r:id="rId6"/>
              <a:extLst>
                <a:ext uri="{FF2B5EF4-FFF2-40B4-BE49-F238E27FC236}">
                  <a16:creationId xmlns:a16="http://schemas.microsoft.com/office/drawing/2014/main" id="{DA934B9F-BD00-C466-036E-939130BFDC1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231" name="TextBox 230">
              <a:extLst>
                <a:ext uri="{FF2B5EF4-FFF2-40B4-BE49-F238E27FC236}">
                  <a16:creationId xmlns:a16="http://schemas.microsoft.com/office/drawing/2014/main" id="{B56F5DA1-AD54-52CF-3CA6-FA7A503D77E9}"/>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sp>
        <p:nvSpPr>
          <p:cNvPr id="232" name="Text Placeholder 60">
            <a:extLst>
              <a:ext uri="{FF2B5EF4-FFF2-40B4-BE49-F238E27FC236}">
                <a16:creationId xmlns:a16="http://schemas.microsoft.com/office/drawing/2014/main" id="{5D1C002B-36F2-231C-1976-F633AC672EAA}"/>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233" name="Text Placeholder 61">
            <a:extLst>
              <a:ext uri="{FF2B5EF4-FFF2-40B4-BE49-F238E27FC236}">
                <a16:creationId xmlns:a16="http://schemas.microsoft.com/office/drawing/2014/main" id="{C1799BC1-4EAB-A763-A10E-A122124EBAA7}"/>
              </a:ext>
            </a:extLst>
          </p:cNvPr>
          <p:cNvSpPr>
            <a:spLocks noGrp="1"/>
          </p:cNvSpPr>
          <p:nvPr>
            <p:ph type="body" sz="quarter" idx="39"/>
          </p:nvPr>
        </p:nvSpPr>
        <p:spPr>
          <a:xfrm>
            <a:off x="11588664" y="357645"/>
            <a:ext cx="127000" cy="125999"/>
          </a:xfrm>
        </p:spPr>
        <p:txBody>
          <a:bodyPr/>
          <a:lstStyle/>
          <a:p>
            <a:endParaRPr lang="en-US" noProof="0"/>
          </a:p>
        </p:txBody>
      </p:sp>
      <p:sp>
        <p:nvSpPr>
          <p:cNvPr id="234" name="Text Placeholder 62">
            <a:extLst>
              <a:ext uri="{FF2B5EF4-FFF2-40B4-BE49-F238E27FC236}">
                <a16:creationId xmlns:a16="http://schemas.microsoft.com/office/drawing/2014/main" id="{F1819F64-A579-F88E-A145-7FAE8605E2F2}"/>
              </a:ext>
            </a:extLst>
          </p:cNvPr>
          <p:cNvSpPr>
            <a:spLocks noGrp="1"/>
          </p:cNvSpPr>
          <p:nvPr>
            <p:ph type="body" sz="quarter" idx="40"/>
          </p:nvPr>
        </p:nvSpPr>
        <p:spPr>
          <a:xfrm>
            <a:off x="11760200" y="357645"/>
            <a:ext cx="127000" cy="125999"/>
          </a:xfrm>
        </p:spPr>
        <p:txBody>
          <a:bodyPr/>
          <a:lstStyle/>
          <a:p>
            <a:endParaRPr lang="en-US" noProof="0"/>
          </a:p>
        </p:txBody>
      </p:sp>
      <p:pic>
        <p:nvPicPr>
          <p:cNvPr id="3" name="Picture 2" descr="A group of women standing together&#10;&#10;Description automatically generated">
            <a:extLst>
              <a:ext uri="{FF2B5EF4-FFF2-40B4-BE49-F238E27FC236}">
                <a16:creationId xmlns:a16="http://schemas.microsoft.com/office/drawing/2014/main" id="{8657B500-6B3C-A4F5-24E9-726A040B832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5" name="Group 4">
            <a:extLst>
              <a:ext uri="{FF2B5EF4-FFF2-40B4-BE49-F238E27FC236}">
                <a16:creationId xmlns:a16="http://schemas.microsoft.com/office/drawing/2014/main" id="{9AD48AB4-F95B-CB69-2659-AF9EBB51C3E1}"/>
              </a:ext>
            </a:extLst>
          </p:cNvPr>
          <p:cNvGrpSpPr/>
          <p:nvPr/>
        </p:nvGrpSpPr>
        <p:grpSpPr>
          <a:xfrm>
            <a:off x="8868697" y="1127774"/>
            <a:ext cx="1450784" cy="216000"/>
            <a:chOff x="1194743" y="1140160"/>
            <a:chExt cx="1450784" cy="216000"/>
          </a:xfrm>
        </p:grpSpPr>
        <p:sp>
          <p:nvSpPr>
            <p:cNvPr id="12" name="Rectangle: Rounded Corners 6">
              <a:extLst>
                <a:ext uri="{FF2B5EF4-FFF2-40B4-BE49-F238E27FC236}">
                  <a16:creationId xmlns:a16="http://schemas.microsoft.com/office/drawing/2014/main" id="{A20529F5-FA7C-E725-5FAB-E3096C8D6AE3}"/>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3" name="Graphic 12">
              <a:extLst>
                <a:ext uri="{FF2B5EF4-FFF2-40B4-BE49-F238E27FC236}">
                  <a16:creationId xmlns:a16="http://schemas.microsoft.com/office/drawing/2014/main" id="{5499FFAA-B60E-DEBF-1839-DDBDCDC7D23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14" name="Graphic 2">
            <a:hlinkClick r:id="rId9"/>
            <a:extLst>
              <a:ext uri="{FF2B5EF4-FFF2-40B4-BE49-F238E27FC236}">
                <a16:creationId xmlns:a16="http://schemas.microsoft.com/office/drawing/2014/main" id="{CD203CE1-7D68-2DD8-A1B5-6A34FDAE05A7}"/>
              </a:ext>
            </a:extLst>
          </p:cNvPr>
          <p:cNvSpPr/>
          <p:nvPr/>
        </p:nvSpPr>
        <p:spPr>
          <a:xfrm>
            <a:off x="4948777" y="438520"/>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91188049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HR | </a:t>
            </a:r>
            <a:r>
              <a:rPr lang="en-US" noProof="0"/>
              <a:t>Manage internal job transitions</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a:t>
            </a:r>
            <a:r>
              <a:rPr lang="en-US" noProof="0">
                <a:solidFill>
                  <a:schemeClr val="bg1"/>
                </a:solidFill>
              </a:rPr>
              <a:t>Quickly screen candidates</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Prepare for performance reviews</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Schedule interviews</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Collect feedback</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Create onboarding materials</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Develop training material</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141" name="Text Placeholder 140">
            <a:extLst>
              <a:ext uri="{FF2B5EF4-FFF2-40B4-BE49-F238E27FC236}">
                <a16:creationId xmlns:a16="http://schemas.microsoft.com/office/drawing/2014/main" id="{6BFCD976-E3B9-6056-BFCC-4EFCC9FE899C}"/>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Prompt Copilot to surface the most qualified candidates, referencing relevant documents and pulling in employee information from the HR system with a Copilot Agent.</a:t>
            </a:r>
          </a:p>
        </p:txBody>
      </p:sp>
      <p:sp>
        <p:nvSpPr>
          <p:cNvPr id="142" name="Text Placeholder 141">
            <a:extLst>
              <a:ext uri="{FF2B5EF4-FFF2-40B4-BE49-F238E27FC236}">
                <a16:creationId xmlns:a16="http://schemas.microsoft.com/office/drawing/2014/main" id="{B8A4C6A5-49B7-C12E-8D27-6C486B06BD5D}"/>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a:t>
            </a:r>
            <a:r>
              <a:rPr lang="en-US" noProof="0">
                <a:solidFill>
                  <a:srgbClr val="1A1A1A"/>
                </a:solidFill>
                <a:latin typeface="Segoe UI"/>
                <a:ea typeface="+mn-ea"/>
              </a:rPr>
              <a:t>Copilot </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to help schedule follow up interviews between candidates and hiring managers.</a:t>
            </a:r>
          </a:p>
        </p:txBody>
      </p:sp>
      <p:sp>
        <p:nvSpPr>
          <p:cNvPr id="143" name="Text Placeholder 142">
            <a:extLst>
              <a:ext uri="{FF2B5EF4-FFF2-40B4-BE49-F238E27FC236}">
                <a16:creationId xmlns:a16="http://schemas.microsoft.com/office/drawing/2014/main" id="{9FE82854-96A0-528F-61A5-A5620E8C8DBC}"/>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in Word to create role-specific onboarding materials.</a:t>
            </a:r>
          </a:p>
        </p:txBody>
      </p:sp>
      <p:sp>
        <p:nvSpPr>
          <p:cNvPr id="144" name="Text Placeholder 143">
            <a:extLst>
              <a:ext uri="{FF2B5EF4-FFF2-40B4-BE49-F238E27FC236}">
                <a16:creationId xmlns:a16="http://schemas.microsoft.com/office/drawing/2014/main" id="{94B7C7A0-C69A-9F9A-F5E4-57B19B6C8FB1}"/>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Rapidly get up to speed </a:t>
            </a:r>
            <a:r>
              <a:rPr kumimoji="0" lang="en-US" sz="900" b="0" i="0" u="none" strike="noStrike" kern="0" cap="none" spc="0" normalizeH="0" baseline="0" noProof="0">
                <a:ln>
                  <a:noFill/>
                </a:ln>
                <a:solidFill>
                  <a:srgbClr val="1A1A1A"/>
                </a:solidFill>
                <a:effectLst/>
                <a:uLnTx/>
                <a:uFillTx/>
                <a:latin typeface="Segoe UI"/>
                <a:ea typeface="+mn-ea"/>
                <a:cs typeface="+mn-cs"/>
              </a:rPr>
              <a:t>on what candidates are most qualified for certain roles.</a:t>
            </a:r>
          </a:p>
        </p:txBody>
      </p:sp>
      <p:sp>
        <p:nvSpPr>
          <p:cNvPr id="145" name="Text Placeholder 144">
            <a:extLst>
              <a:ext uri="{FF2B5EF4-FFF2-40B4-BE49-F238E27FC236}">
                <a16:creationId xmlns:a16="http://schemas.microsoft.com/office/drawing/2014/main" id="{A851F7E9-CEB8-C066-9F59-2794DB48CDA3}"/>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Compile data quickly </a:t>
            </a:r>
            <a:r>
              <a:rPr kumimoji="0" lang="en-US" sz="900" b="0" i="0" u="none" strike="noStrike" kern="1200" cap="none" spc="0" normalizeH="0" baseline="0" noProof="0">
                <a:ln>
                  <a:noFill/>
                </a:ln>
                <a:solidFill>
                  <a:srgbClr val="000000"/>
                </a:solidFill>
                <a:effectLst/>
                <a:uLnTx/>
                <a:uFillTx/>
                <a:latin typeface="Segoe UI"/>
                <a:ea typeface="+mn-ea"/>
                <a:cs typeface="+mn-cs"/>
              </a:rPr>
              <a:t>and generate individual review reports to support the process.</a:t>
            </a:r>
          </a:p>
        </p:txBody>
      </p:sp>
      <p:sp>
        <p:nvSpPr>
          <p:cNvPr id="146" name="Text Placeholder 145">
            <a:extLst>
              <a:ext uri="{FF2B5EF4-FFF2-40B4-BE49-F238E27FC236}">
                <a16:creationId xmlns:a16="http://schemas.microsoft.com/office/drawing/2014/main" id="{725D1B13-8A89-EDFD-D597-BF239FB67423}"/>
              </a:ext>
            </a:extLst>
          </p:cNvPr>
          <p:cNvSpPr>
            <a:spLocks noGrp="1"/>
          </p:cNvSpPr>
          <p:nvPr>
            <p:ph type="body" sz="quarter" idx="2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Streamline scheduling multiple candidates </a:t>
            </a:r>
            <a:r>
              <a:rPr kumimoji="0" lang="en-US" sz="900" b="0" i="0" u="none" strike="noStrike" kern="0" cap="none" spc="0" normalizeH="0" baseline="0" noProof="0">
                <a:ln>
                  <a:noFill/>
                </a:ln>
                <a:solidFill>
                  <a:srgbClr val="1A1A1A"/>
                </a:solidFill>
                <a:effectLst/>
                <a:uLnTx/>
                <a:uFillTx/>
                <a:latin typeface="Segoe UI"/>
                <a:ea typeface="+mn-ea"/>
                <a:cs typeface="+mn-cs"/>
              </a:rPr>
              <a:t>for interviews by asking Outlook to identify and schedule interviews.</a:t>
            </a:r>
          </a:p>
        </p:txBody>
      </p:sp>
      <p:sp>
        <p:nvSpPr>
          <p:cNvPr id="147" name="Text Placeholder 146">
            <a:extLst>
              <a:ext uri="{FF2B5EF4-FFF2-40B4-BE49-F238E27FC236}">
                <a16:creationId xmlns:a16="http://schemas.microsoft.com/office/drawing/2014/main" id="{1EB73EEE-42A1-6093-CF7D-F2A2FB03111F}"/>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Focus on overall employee satisfaction and onboarding experience </a:t>
            </a:r>
            <a:r>
              <a:rPr kumimoji="0" lang="en-US" sz="900" b="0" i="0" u="none" strike="noStrike" kern="1200" cap="none" spc="0" normalizeH="0" baseline="0" noProof="0">
                <a:ln>
                  <a:noFill/>
                </a:ln>
                <a:solidFill>
                  <a:srgbClr val="000000"/>
                </a:solidFill>
                <a:effectLst/>
                <a:uLnTx/>
                <a:uFillTx/>
                <a:latin typeface="Segoe UI"/>
                <a:ea typeface="+mn-ea"/>
                <a:cs typeface="+mn-cs"/>
              </a:rPr>
              <a:t>by responding to feedback and refining onboarding and training.</a:t>
            </a:r>
          </a:p>
        </p:txBody>
      </p:sp>
      <p:sp>
        <p:nvSpPr>
          <p:cNvPr id="148" name="Text Placeholder 147">
            <a:extLst>
              <a:ext uri="{FF2B5EF4-FFF2-40B4-BE49-F238E27FC236}">
                <a16:creationId xmlns:a16="http://schemas.microsoft.com/office/drawing/2014/main" id="{6C9EB26E-606B-B092-CF2D-31B61F23436D}"/>
              </a:ext>
            </a:extLst>
          </p:cNvPr>
          <p:cNvSpPr>
            <a:spLocks noGrp="1"/>
          </p:cNvSpPr>
          <p:nvPr>
            <p:ph type="body" sz="quarter" idx="25"/>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Reduce time to prepare, search, and summarize onboarding documents </a:t>
            </a:r>
            <a:r>
              <a:rPr kumimoji="0" lang="en-US" sz="900" b="0" i="0" u="none" strike="noStrike" kern="0" cap="none" spc="0" normalizeH="0" baseline="0" noProof="0">
                <a:ln>
                  <a:noFill/>
                </a:ln>
                <a:solidFill>
                  <a:srgbClr val="1A1A1A"/>
                </a:solidFill>
                <a:effectLst/>
                <a:uLnTx/>
                <a:uFillTx/>
                <a:latin typeface="Segoe UI"/>
                <a:ea typeface="+mn-ea"/>
                <a:cs typeface="+mn-cs"/>
              </a:rPr>
              <a:t>leading to increased employee satisfaction and helping employees’ reach productivity quickly.</a:t>
            </a:r>
          </a:p>
        </p:txBody>
      </p:sp>
      <p:sp>
        <p:nvSpPr>
          <p:cNvPr id="149" name="Text Placeholder 148">
            <a:extLst>
              <a:ext uri="{FF2B5EF4-FFF2-40B4-BE49-F238E27FC236}">
                <a16:creationId xmlns:a16="http://schemas.microsoft.com/office/drawing/2014/main" id="{AB297D34-1FC9-4FD8-8A03-BE3F7FAD5619}"/>
              </a:ext>
            </a:extLst>
          </p:cNvPr>
          <p:cNvSpPr>
            <a:spLocks noGrp="1"/>
          </p:cNvSpPr>
          <p:nvPr>
            <p:ph type="body" sz="quarter" idx="26"/>
          </p:nvPr>
        </p:nvSpPr>
        <p:spPr/>
        <p:txBody>
          <a:bodyPr>
            <a:normAutofit fontScale="925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Keep training relevant to the audience </a:t>
            </a:r>
            <a:r>
              <a:rPr kumimoji="0" lang="en-US" sz="900" b="0" i="0" u="none" strike="noStrike" kern="0" cap="none" spc="0" normalizeH="0" baseline="0" noProof="0">
                <a:ln>
                  <a:noFill/>
                </a:ln>
                <a:solidFill>
                  <a:srgbClr val="1A1A1A"/>
                </a:solidFill>
                <a:effectLst/>
                <a:uLnTx/>
                <a:uFillTx/>
                <a:latin typeface="Segoe UI"/>
                <a:ea typeface="+mn-ea"/>
                <a:cs typeface="+mn-cs"/>
              </a:rPr>
              <a:t>by using Copilot to mine historical documents to update with relevant training content. As internal systems change training can adapt to it more quickly.</a:t>
            </a:r>
          </a:p>
        </p:txBody>
      </p:sp>
      <p:sp>
        <p:nvSpPr>
          <p:cNvPr id="150" name="Text Placeholder 149">
            <a:extLst>
              <a:ext uri="{FF2B5EF4-FFF2-40B4-BE49-F238E27FC236}">
                <a16:creationId xmlns:a16="http://schemas.microsoft.com/office/drawing/2014/main" id="{ACFE43E8-BB95-6638-94BA-5CD42F4B8082}"/>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a:rPr>
              <a:t>Use Copilot in Word to generate reports for performance reviews.</a:t>
            </a:r>
          </a:p>
        </p:txBody>
      </p:sp>
      <p:sp>
        <p:nvSpPr>
          <p:cNvPr id="151" name="Text Placeholder 150">
            <a:extLst>
              <a:ext uri="{FF2B5EF4-FFF2-40B4-BE49-F238E27FC236}">
                <a16:creationId xmlns:a16="http://schemas.microsoft.com/office/drawing/2014/main" id="{B3C09AB9-AED7-E1E5-302D-C672E6590600}"/>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a:rPr>
              <a:t>Analyze employee survey data with Copilot in Excel and summarize key findings to refine delivery and relevance.</a:t>
            </a:r>
          </a:p>
        </p:txBody>
      </p:sp>
      <p:sp>
        <p:nvSpPr>
          <p:cNvPr id="152" name="Text Placeholder 151">
            <a:extLst>
              <a:ext uri="{FF2B5EF4-FFF2-40B4-BE49-F238E27FC236}">
                <a16:creationId xmlns:a16="http://schemas.microsoft.com/office/drawing/2014/main" id="{6527690C-0529-DD85-1211-6EE288ECD9C6}"/>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in PowerPoint to generate learning paths according to individual roles, learning styles, and career goals.</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noProof="0"/>
              <a:t>Extend</a:t>
            </a:r>
          </a:p>
        </p:txBody>
      </p:sp>
      <p:grpSp>
        <p:nvGrpSpPr>
          <p:cNvPr id="30" name="Group 29">
            <a:extLst>
              <a:ext uri="{FF2B5EF4-FFF2-40B4-BE49-F238E27FC236}">
                <a16:creationId xmlns:a16="http://schemas.microsoft.com/office/drawing/2014/main" id="{438D29EB-9608-5B80-E250-46640E189535}"/>
              </a:ext>
            </a:extLst>
          </p:cNvPr>
          <p:cNvGrpSpPr/>
          <p:nvPr/>
        </p:nvGrpSpPr>
        <p:grpSpPr>
          <a:xfrm>
            <a:off x="4780744" y="1132756"/>
            <a:ext cx="1476000" cy="216000"/>
            <a:chOff x="4582885" y="862657"/>
            <a:chExt cx="1476000" cy="216000"/>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Improve </a:t>
              </a:r>
              <a:r>
                <a:rPr kumimoji="0" lang="en-US" sz="900" b="0" i="0" u="none" strike="noStrike" kern="1200" cap="none" spc="0" normalizeH="0" baseline="0" noProof="0" err="1">
                  <a:ln>
                    <a:noFill/>
                  </a:ln>
                  <a:solidFill>
                    <a:srgbClr val="0078D4"/>
                  </a:solidFill>
                  <a:effectLst/>
                  <a:uLnTx/>
                  <a:uFillTx/>
                  <a:latin typeface="Segoe UI Semibold" panose="020B0702040204020203" pitchFamily="34" charset="0"/>
                  <a:ea typeface="+mn-ea"/>
                  <a:cs typeface="Segoe UI Semibold" panose="020B0702040204020203" pitchFamily="34" charset="0"/>
                </a:rPr>
                <a:t>eNPS</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grpSp>
        <p:nvGrpSpPr>
          <p:cNvPr id="188" name="Group 187">
            <a:extLst>
              <a:ext uri="{FF2B5EF4-FFF2-40B4-BE49-F238E27FC236}">
                <a16:creationId xmlns:a16="http://schemas.microsoft.com/office/drawing/2014/main" id="{3D2DFED4-94F8-D9DE-FA7C-4BD34FCB68DC}"/>
              </a:ext>
            </a:extLst>
          </p:cNvPr>
          <p:cNvGrpSpPr/>
          <p:nvPr/>
        </p:nvGrpSpPr>
        <p:grpSpPr>
          <a:xfrm>
            <a:off x="4276273" y="2761669"/>
            <a:ext cx="2351135" cy="360000"/>
            <a:chOff x="4276273" y="2761669"/>
            <a:chExt cx="2351135" cy="360000"/>
          </a:xfrm>
        </p:grpSpPr>
        <p:pic>
          <p:nvPicPr>
            <p:cNvPr id="189" name="Picture 188" descr="Zip Co logo SVG free download, id: 101874 - Brandlogos.net">
              <a:hlinkClick r:id="rId4"/>
              <a:extLst>
                <a:ext uri="{FF2B5EF4-FFF2-40B4-BE49-F238E27FC236}">
                  <a16:creationId xmlns:a16="http://schemas.microsoft.com/office/drawing/2014/main" id="{CE3AA609-8F41-4D91-496D-D5D623EEDAE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90" name="TextBox 189">
              <a:extLst>
                <a:ext uri="{FF2B5EF4-FFF2-40B4-BE49-F238E27FC236}">
                  <a16:creationId xmlns:a16="http://schemas.microsoft.com/office/drawing/2014/main" id="{E769B1DD-EC16-4048-F26C-DF73BF851D0B}"/>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94" name="Group 193">
            <a:extLst>
              <a:ext uri="{FF2B5EF4-FFF2-40B4-BE49-F238E27FC236}">
                <a16:creationId xmlns:a16="http://schemas.microsoft.com/office/drawing/2014/main" id="{A8033086-6CF4-773A-1636-49660C6A6D80}"/>
              </a:ext>
            </a:extLst>
          </p:cNvPr>
          <p:cNvGrpSpPr/>
          <p:nvPr/>
        </p:nvGrpSpPr>
        <p:grpSpPr>
          <a:xfrm>
            <a:off x="7739914" y="2761669"/>
            <a:ext cx="2351135" cy="360000"/>
            <a:chOff x="588263" y="2657420"/>
            <a:chExt cx="2351135" cy="360000"/>
          </a:xfrm>
        </p:grpSpPr>
        <p:pic>
          <p:nvPicPr>
            <p:cNvPr id="195" name="Picture 194">
              <a:extLst>
                <a:ext uri="{FF2B5EF4-FFF2-40B4-BE49-F238E27FC236}">
                  <a16:creationId xmlns:a16="http://schemas.microsoft.com/office/drawing/2014/main" id="{3E2A0F9A-AF03-E9A7-6BDB-407F07EBC6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6" name="TextBox 195">
              <a:extLst>
                <a:ext uri="{FF2B5EF4-FFF2-40B4-BE49-F238E27FC236}">
                  <a16:creationId xmlns:a16="http://schemas.microsoft.com/office/drawing/2014/main" id="{947CD40A-DCFD-5BB6-06FF-827CD76E9B2D}"/>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7" name="Group 196">
            <a:extLst>
              <a:ext uri="{FF2B5EF4-FFF2-40B4-BE49-F238E27FC236}">
                <a16:creationId xmlns:a16="http://schemas.microsoft.com/office/drawing/2014/main" id="{1EB90981-7473-F9ED-AE2A-E6E646A7D6CF}"/>
              </a:ext>
            </a:extLst>
          </p:cNvPr>
          <p:cNvGrpSpPr/>
          <p:nvPr/>
        </p:nvGrpSpPr>
        <p:grpSpPr>
          <a:xfrm>
            <a:off x="804187" y="5158847"/>
            <a:ext cx="2351135" cy="360000"/>
            <a:chOff x="588263" y="2657420"/>
            <a:chExt cx="2351135" cy="360000"/>
          </a:xfrm>
        </p:grpSpPr>
        <p:pic>
          <p:nvPicPr>
            <p:cNvPr id="198" name="Picture 197">
              <a:extLst>
                <a:ext uri="{FF2B5EF4-FFF2-40B4-BE49-F238E27FC236}">
                  <a16:creationId xmlns:a16="http://schemas.microsoft.com/office/drawing/2014/main" id="{6AF9600C-8B4A-5D75-1112-DA1AFE3DA5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00" name="TextBox 199">
              <a:extLst>
                <a:ext uri="{FF2B5EF4-FFF2-40B4-BE49-F238E27FC236}">
                  <a16:creationId xmlns:a16="http://schemas.microsoft.com/office/drawing/2014/main" id="{835262A8-3929-9FD5-505D-3612F878F71B}"/>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1" name="Group 200">
            <a:extLst>
              <a:ext uri="{FF2B5EF4-FFF2-40B4-BE49-F238E27FC236}">
                <a16:creationId xmlns:a16="http://schemas.microsoft.com/office/drawing/2014/main" id="{09A135AE-9784-D3F9-9396-B857DF4A34A0}"/>
              </a:ext>
            </a:extLst>
          </p:cNvPr>
          <p:cNvGrpSpPr/>
          <p:nvPr/>
        </p:nvGrpSpPr>
        <p:grpSpPr>
          <a:xfrm>
            <a:off x="4276273" y="5158847"/>
            <a:ext cx="2361959" cy="360000"/>
            <a:chOff x="577439" y="3137252"/>
            <a:chExt cx="2361959" cy="360000"/>
          </a:xfrm>
        </p:grpSpPr>
        <p:pic>
          <p:nvPicPr>
            <p:cNvPr id="202" name="Picture 201">
              <a:extLst>
                <a:ext uri="{FF2B5EF4-FFF2-40B4-BE49-F238E27FC236}">
                  <a16:creationId xmlns:a16="http://schemas.microsoft.com/office/drawing/2014/main" id="{2D45366A-24D2-CB76-0BB8-0C5DED55A04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03" name="TextBox 202">
              <a:extLst>
                <a:ext uri="{FF2B5EF4-FFF2-40B4-BE49-F238E27FC236}">
                  <a16:creationId xmlns:a16="http://schemas.microsoft.com/office/drawing/2014/main" id="{EE4B9A39-31EE-397A-D02B-CA724F66114D}"/>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4" name="Group 203">
            <a:extLst>
              <a:ext uri="{FF2B5EF4-FFF2-40B4-BE49-F238E27FC236}">
                <a16:creationId xmlns:a16="http://schemas.microsoft.com/office/drawing/2014/main" id="{4AA458C0-3848-A7A5-0F40-750FB67AB99A}"/>
              </a:ext>
            </a:extLst>
          </p:cNvPr>
          <p:cNvGrpSpPr/>
          <p:nvPr/>
        </p:nvGrpSpPr>
        <p:grpSpPr>
          <a:xfrm>
            <a:off x="7739914" y="5158847"/>
            <a:ext cx="2351135" cy="360000"/>
            <a:chOff x="588263" y="2177588"/>
            <a:chExt cx="2351135" cy="360000"/>
          </a:xfrm>
        </p:grpSpPr>
        <p:pic>
          <p:nvPicPr>
            <p:cNvPr id="205" name="Picture 204">
              <a:extLst>
                <a:ext uri="{FF2B5EF4-FFF2-40B4-BE49-F238E27FC236}">
                  <a16:creationId xmlns:a16="http://schemas.microsoft.com/office/drawing/2014/main" id="{7491402B-FF15-F994-7693-CB5F6CF24E3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6" name="TextBox 205">
              <a:extLst>
                <a:ext uri="{FF2B5EF4-FFF2-40B4-BE49-F238E27FC236}">
                  <a16:creationId xmlns:a16="http://schemas.microsoft.com/office/drawing/2014/main" id="{1F73AB03-E5DF-9130-EA6D-75AB3F21E095}"/>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207" name="Text Placeholder 60">
            <a:extLst>
              <a:ext uri="{FF2B5EF4-FFF2-40B4-BE49-F238E27FC236}">
                <a16:creationId xmlns:a16="http://schemas.microsoft.com/office/drawing/2014/main" id="{389EA8A9-C82B-5934-131A-0C2AD99B8745}"/>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208" name="Text Placeholder 61">
            <a:extLst>
              <a:ext uri="{FF2B5EF4-FFF2-40B4-BE49-F238E27FC236}">
                <a16:creationId xmlns:a16="http://schemas.microsoft.com/office/drawing/2014/main" id="{1BC7AC5F-F944-2F3D-95E3-760E8AF16388}"/>
              </a:ext>
            </a:extLst>
          </p:cNvPr>
          <p:cNvSpPr>
            <a:spLocks noGrp="1"/>
          </p:cNvSpPr>
          <p:nvPr>
            <p:ph type="body" sz="quarter" idx="39"/>
          </p:nvPr>
        </p:nvSpPr>
        <p:spPr>
          <a:xfrm>
            <a:off x="11588664" y="357645"/>
            <a:ext cx="127000" cy="125999"/>
          </a:xfrm>
          <a:solidFill>
            <a:srgbClr val="0070C0"/>
          </a:solidFill>
        </p:spPr>
        <p:txBody>
          <a:bodyPr/>
          <a:lstStyle/>
          <a:p>
            <a:endParaRPr lang="en-US" noProof="0"/>
          </a:p>
        </p:txBody>
      </p:sp>
      <p:sp>
        <p:nvSpPr>
          <p:cNvPr id="209" name="Text Placeholder 62">
            <a:extLst>
              <a:ext uri="{FF2B5EF4-FFF2-40B4-BE49-F238E27FC236}">
                <a16:creationId xmlns:a16="http://schemas.microsoft.com/office/drawing/2014/main" id="{DFC5C08A-BACB-9A89-4DAD-03042B25FFBC}"/>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pic>
        <p:nvPicPr>
          <p:cNvPr id="3" name="Picture 2" descr="A group of women standing together&#10;&#10;Description automatically generated">
            <a:extLst>
              <a:ext uri="{FF2B5EF4-FFF2-40B4-BE49-F238E27FC236}">
                <a16:creationId xmlns:a16="http://schemas.microsoft.com/office/drawing/2014/main" id="{0E5529EB-D570-4DF9-CC7F-6086A1A008C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sp>
        <p:nvSpPr>
          <p:cNvPr id="2" name="Rectangle: Rounded Corners 6">
            <a:extLst>
              <a:ext uri="{FF2B5EF4-FFF2-40B4-BE49-F238E27FC236}">
                <a16:creationId xmlns:a16="http://schemas.microsoft.com/office/drawing/2014/main" id="{FEA63CB1-2D78-B295-A655-8729DDDBA9CF}"/>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2" name="Group 11">
            <a:extLst>
              <a:ext uri="{FF2B5EF4-FFF2-40B4-BE49-F238E27FC236}">
                <a16:creationId xmlns:a16="http://schemas.microsoft.com/office/drawing/2014/main" id="{D2B3D89C-23FC-6C94-09B4-E9EC10E22FC9}"/>
              </a:ext>
            </a:extLst>
          </p:cNvPr>
          <p:cNvGrpSpPr/>
          <p:nvPr/>
        </p:nvGrpSpPr>
        <p:grpSpPr>
          <a:xfrm>
            <a:off x="1624328" y="1132756"/>
            <a:ext cx="1332000" cy="216000"/>
            <a:chOff x="1198144" y="862657"/>
            <a:chExt cx="1332000" cy="216000"/>
          </a:xfrm>
        </p:grpSpPr>
        <p:sp>
          <p:nvSpPr>
            <p:cNvPr id="13" name="Rectangle: Rounded Corners 6">
              <a:extLst>
                <a:ext uri="{FF2B5EF4-FFF2-40B4-BE49-F238E27FC236}">
                  <a16:creationId xmlns:a16="http://schemas.microsoft.com/office/drawing/2014/main" id="{010F8AB7-56E1-66B7-20AD-6456B5856938}"/>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hire</a:t>
              </a:r>
            </a:p>
          </p:txBody>
        </p:sp>
        <p:pic>
          <p:nvPicPr>
            <p:cNvPr id="14" name="Graphic 13">
              <a:extLst>
                <a:ext uri="{FF2B5EF4-FFF2-40B4-BE49-F238E27FC236}">
                  <a16:creationId xmlns:a16="http://schemas.microsoft.com/office/drawing/2014/main" id="{BBA74352-02A4-05C9-5DC1-A29B83DE284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15" name="Group 14">
            <a:extLst>
              <a:ext uri="{FF2B5EF4-FFF2-40B4-BE49-F238E27FC236}">
                <a16:creationId xmlns:a16="http://schemas.microsoft.com/office/drawing/2014/main" id="{40A1D848-A150-F84C-1E48-B4FB786DC998}"/>
              </a:ext>
            </a:extLst>
          </p:cNvPr>
          <p:cNvGrpSpPr/>
          <p:nvPr/>
        </p:nvGrpSpPr>
        <p:grpSpPr>
          <a:xfrm>
            <a:off x="3022536" y="1132756"/>
            <a:ext cx="1692000" cy="216000"/>
            <a:chOff x="2707850" y="862657"/>
            <a:chExt cx="1692000" cy="216000"/>
          </a:xfrm>
        </p:grpSpPr>
        <p:sp>
          <p:nvSpPr>
            <p:cNvPr id="16" name="Rectangle: Rounded Corners 6">
              <a:extLst>
                <a:ext uri="{FF2B5EF4-FFF2-40B4-BE49-F238E27FC236}">
                  <a16:creationId xmlns:a16="http://schemas.microsoft.com/office/drawing/2014/main" id="{46EAE5CB-141B-592E-6462-3E52EB3CE4EC}"/>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onboarding time</a:t>
              </a:r>
            </a:p>
          </p:txBody>
        </p:sp>
        <p:pic>
          <p:nvPicPr>
            <p:cNvPr id="17" name="Graphic 16">
              <a:extLst>
                <a:ext uri="{FF2B5EF4-FFF2-40B4-BE49-F238E27FC236}">
                  <a16:creationId xmlns:a16="http://schemas.microsoft.com/office/drawing/2014/main" id="{7A8A9CC9-BAA6-DEB1-1252-8331EC5CE44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18" name="Rectangle: Rounded Corners 6">
            <a:extLst>
              <a:ext uri="{FF2B5EF4-FFF2-40B4-BE49-F238E27FC236}">
                <a16:creationId xmlns:a16="http://schemas.microsoft.com/office/drawing/2014/main" id="{C2993807-9F38-AA18-3E3C-41478576B43E}"/>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9" name="Group 18">
            <a:extLst>
              <a:ext uri="{FF2B5EF4-FFF2-40B4-BE49-F238E27FC236}">
                <a16:creationId xmlns:a16="http://schemas.microsoft.com/office/drawing/2014/main" id="{0637E68F-AC85-6E8A-16A4-D26E253BAAC3}"/>
              </a:ext>
            </a:extLst>
          </p:cNvPr>
          <p:cNvGrpSpPr/>
          <p:nvPr/>
        </p:nvGrpSpPr>
        <p:grpSpPr>
          <a:xfrm>
            <a:off x="7523373" y="1127774"/>
            <a:ext cx="1260000" cy="216000"/>
            <a:chOff x="1194743" y="1140160"/>
            <a:chExt cx="1260000" cy="216000"/>
          </a:xfrm>
        </p:grpSpPr>
        <p:sp>
          <p:nvSpPr>
            <p:cNvPr id="20" name="Rectangle: Rounded Corners 6">
              <a:extLst>
                <a:ext uri="{FF2B5EF4-FFF2-40B4-BE49-F238E27FC236}">
                  <a16:creationId xmlns:a16="http://schemas.microsoft.com/office/drawing/2014/main" id="{0909E2F3-5188-73EA-43D7-A542857646A8}"/>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21" name="Graphic 20">
              <a:extLst>
                <a:ext uri="{FF2B5EF4-FFF2-40B4-BE49-F238E27FC236}">
                  <a16:creationId xmlns:a16="http://schemas.microsoft.com/office/drawing/2014/main" id="{FAD05836-317F-6952-1D47-29ED3EA3DA2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22" name="Group 21">
            <a:extLst>
              <a:ext uri="{FF2B5EF4-FFF2-40B4-BE49-F238E27FC236}">
                <a16:creationId xmlns:a16="http://schemas.microsoft.com/office/drawing/2014/main" id="{CF88EEF6-4E9C-3679-20C1-46F844B0176F}"/>
              </a:ext>
            </a:extLst>
          </p:cNvPr>
          <p:cNvGrpSpPr/>
          <p:nvPr/>
        </p:nvGrpSpPr>
        <p:grpSpPr>
          <a:xfrm>
            <a:off x="8868697" y="1127774"/>
            <a:ext cx="1450784" cy="216000"/>
            <a:chOff x="1194743" y="1140160"/>
            <a:chExt cx="1450784" cy="216000"/>
          </a:xfrm>
        </p:grpSpPr>
        <p:sp>
          <p:nvSpPr>
            <p:cNvPr id="40" name="Rectangle: Rounded Corners 6">
              <a:extLst>
                <a:ext uri="{FF2B5EF4-FFF2-40B4-BE49-F238E27FC236}">
                  <a16:creationId xmlns:a16="http://schemas.microsoft.com/office/drawing/2014/main" id="{F4A05799-1F90-B19A-6435-B0AD01838494}"/>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1" name="Graphic 40">
              <a:extLst>
                <a:ext uri="{FF2B5EF4-FFF2-40B4-BE49-F238E27FC236}">
                  <a16:creationId xmlns:a16="http://schemas.microsoft.com/office/drawing/2014/main" id="{0C76A8DE-C9DE-3099-E83B-546795423C8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42" name="Graphic 2">
            <a:hlinkClick r:id="rId12"/>
            <a:extLst>
              <a:ext uri="{FF2B5EF4-FFF2-40B4-BE49-F238E27FC236}">
                <a16:creationId xmlns:a16="http://schemas.microsoft.com/office/drawing/2014/main" id="{1AC5F0B5-3AFA-C09B-3568-B9D29CA8AB2C}"/>
              </a:ext>
            </a:extLst>
          </p:cNvPr>
          <p:cNvSpPr/>
          <p:nvPr/>
        </p:nvSpPr>
        <p:spPr>
          <a:xfrm>
            <a:off x="4631948" y="40927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23" name="Group 22">
            <a:extLst>
              <a:ext uri="{FF2B5EF4-FFF2-40B4-BE49-F238E27FC236}">
                <a16:creationId xmlns:a16="http://schemas.microsoft.com/office/drawing/2014/main" id="{9DA3FA7B-EA0A-5B5A-0CA8-6254776B2801}"/>
              </a:ext>
            </a:extLst>
          </p:cNvPr>
          <p:cNvGrpSpPr/>
          <p:nvPr/>
        </p:nvGrpSpPr>
        <p:grpSpPr>
          <a:xfrm>
            <a:off x="762175" y="2722704"/>
            <a:ext cx="2350571" cy="365760"/>
            <a:chOff x="762175" y="2722704"/>
            <a:chExt cx="2350571" cy="365760"/>
          </a:xfrm>
        </p:grpSpPr>
        <p:sp>
          <p:nvSpPr>
            <p:cNvPr id="24" name="TextBox 23">
              <a:extLst>
                <a:ext uri="{FF2B5EF4-FFF2-40B4-BE49-F238E27FC236}">
                  <a16:creationId xmlns:a16="http://schemas.microsoft.com/office/drawing/2014/main" id="{9340F620-046D-67AD-3704-9E4A40E49EBD}"/>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HR system</a:t>
              </a:r>
            </a:p>
          </p:txBody>
        </p:sp>
        <p:pic>
          <p:nvPicPr>
            <p:cNvPr id="25" name="Picture 2" descr="Copilot Studio Generative AI pricing - Power Platform Community">
              <a:extLst>
                <a:ext uri="{FF2B5EF4-FFF2-40B4-BE49-F238E27FC236}">
                  <a16:creationId xmlns:a16="http://schemas.microsoft.com/office/drawing/2014/main" id="{8B432F92-1F72-A3D9-BDC8-5CEFD527959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10106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DE598EE-5406-B032-5748-83EC5542E8D8}"/>
              </a:ext>
            </a:extLst>
          </p:cNvPr>
          <p:cNvSpPr>
            <a:spLocks noGrp="1"/>
          </p:cNvSpPr>
          <p:nvPr>
            <p:ph type="body" sz="quarter" idx="18"/>
          </p:nvPr>
        </p:nvSpPr>
        <p:spPr>
          <a:xfrm>
            <a:off x="584200" y="1963698"/>
            <a:ext cx="2808000" cy="797972"/>
          </a:xfrm>
        </p:spPr>
        <p:txBody>
          <a:bodyPr>
            <a:normAutofit/>
          </a:bodyPr>
          <a:lstStyle/>
          <a:p>
            <a:r>
              <a:rPr kumimoji="0" lang="en-US" sz="900" b="0" i="0" u="none" strike="noStrike" kern="1200" cap="none" spc="0" normalizeH="0" baseline="0" noProof="0" dirty="0">
                <a:ln>
                  <a:noFill/>
                </a:ln>
                <a:solidFill>
                  <a:srgbClr val="1A1A1A"/>
                </a:solidFill>
                <a:effectLst/>
                <a:uLnTx/>
                <a:uFillTx/>
                <a:latin typeface="Segoe UI"/>
                <a:ea typeface="Segoe UI" pitchFamily="34" charset="0"/>
                <a:cs typeface="Segoe UI" pitchFamily="34" charset="0"/>
              </a:rPr>
              <a:t>Prompt Microsoft 365 Copilot Chat to research the latest industry trends and data regarding competitive compensation ranges and benefits.​ Use a Copilot Agent to ingest internal and external data to come up with benchmarking insights. </a:t>
            </a:r>
          </a:p>
        </p:txBody>
      </p:sp>
      <p:sp>
        <p:nvSpPr>
          <p:cNvPr id="13" name="Text Placeholder 12">
            <a:extLst>
              <a:ext uri="{FF2B5EF4-FFF2-40B4-BE49-F238E27FC236}">
                <a16:creationId xmlns:a16="http://schemas.microsoft.com/office/drawing/2014/main" id="{4516C6C2-314E-AF2C-89EC-42F58B9E3182}"/>
              </a:ext>
            </a:extLst>
          </p:cNvPr>
          <p:cNvSpPr>
            <a:spLocks noGrp="1"/>
          </p:cNvSpPr>
          <p:nvPr>
            <p:ph type="body" sz="quarter" idx="1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Word to draft a plan for talent planning to share with your executive staff for next fiscal year.</a:t>
            </a:r>
          </a:p>
        </p:txBody>
      </p:sp>
      <p:sp>
        <p:nvSpPr>
          <p:cNvPr id="14" name="Text Placeholder 13">
            <a:extLst>
              <a:ext uri="{FF2B5EF4-FFF2-40B4-BE49-F238E27FC236}">
                <a16:creationId xmlns:a16="http://schemas.microsoft.com/office/drawing/2014/main" id="{C9FA463C-455D-FF7D-0F9A-37A232CBD565}"/>
              </a:ext>
            </a:extLst>
          </p:cNvPr>
          <p:cNvSpPr>
            <a:spLocks noGrp="1"/>
          </p:cNvSpPr>
          <p:nvPr>
            <p:ph type="body" sz="quarter" idx="20"/>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a:rPr>
              <a:t>Use Copilot in Excel to rapidly update the financial model. Create a financial forecast with advanced analysis capabilities in Copilot.</a:t>
            </a:r>
          </a:p>
        </p:txBody>
      </p:sp>
      <p:sp>
        <p:nvSpPr>
          <p:cNvPr id="15" name="Text Placeholder 14">
            <a:extLst>
              <a:ext uri="{FF2B5EF4-FFF2-40B4-BE49-F238E27FC236}">
                <a16:creationId xmlns:a16="http://schemas.microsoft.com/office/drawing/2014/main" id="{EFE09640-9805-348A-DD62-E43A74C2579D}"/>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Quickly generate tables </a:t>
            </a:r>
            <a:r>
              <a:rPr kumimoji="0" lang="en-US" sz="900" b="0" i="0" u="none" strike="noStrike" kern="0" cap="none" spc="0" normalizeH="0" baseline="0" noProof="0">
                <a:ln>
                  <a:noFill/>
                </a:ln>
                <a:solidFill>
                  <a:srgbClr val="1A1A1A"/>
                </a:solidFill>
                <a:effectLst/>
                <a:uLnTx/>
                <a:uFillTx/>
                <a:latin typeface="Segoe UI"/>
                <a:ea typeface="+mn-ea"/>
                <a:cs typeface="+mn-cs"/>
              </a:rPr>
              <a:t>of average salaries by market for different roles.</a:t>
            </a:r>
          </a:p>
        </p:txBody>
      </p:sp>
      <p:sp>
        <p:nvSpPr>
          <p:cNvPr id="16" name="Text Placeholder 15">
            <a:extLst>
              <a:ext uri="{FF2B5EF4-FFF2-40B4-BE49-F238E27FC236}">
                <a16:creationId xmlns:a16="http://schemas.microsoft.com/office/drawing/2014/main" id="{53F47823-A125-6F94-AC86-369F418FBEAF}"/>
              </a:ext>
            </a:extLst>
          </p:cNvPr>
          <p:cNvSpPr>
            <a:spLocks noGrp="1"/>
          </p:cNvSpPr>
          <p:nvPr>
            <p:ph type="body" sz="quarter" idx="22"/>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Draft an email</a:t>
            </a:r>
            <a:r>
              <a:rPr kumimoji="0" lang="en-US" sz="900" b="0" i="0" u="none" strike="noStrike" kern="1200" cap="none" spc="0" normalizeH="0" baseline="0" noProof="0">
                <a:ln>
                  <a:noFill/>
                </a:ln>
                <a:solidFill>
                  <a:srgbClr val="000000"/>
                </a:solidFill>
                <a:effectLst/>
                <a:uLnTx/>
                <a:uFillTx/>
                <a:latin typeface="Segoe UI"/>
                <a:ea typeface="+mn-ea"/>
                <a:cs typeface="+mn-cs"/>
              </a:rPr>
              <a:t> to a group of department managers that provides detail and timelines regarding employee annual reviews and changes to the overall compensation and benefits.</a:t>
            </a:r>
          </a:p>
        </p:txBody>
      </p:sp>
      <p:sp>
        <p:nvSpPr>
          <p:cNvPr id="17" name="Text Placeholder 16">
            <a:extLst>
              <a:ext uri="{FF2B5EF4-FFF2-40B4-BE49-F238E27FC236}">
                <a16:creationId xmlns:a16="http://schemas.microsoft.com/office/drawing/2014/main" id="{6C5CEE7E-DFE4-EFC8-3C53-41BC41423342}"/>
              </a:ext>
            </a:extLst>
          </p:cNvPr>
          <p:cNvSpPr>
            <a:spLocks noGrp="1"/>
          </p:cNvSpPr>
          <p:nvPr>
            <p:ph type="body" sz="quarter" idx="2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Turn a few thoughts </a:t>
            </a:r>
            <a:r>
              <a:rPr kumimoji="0" lang="en-US" sz="900" b="0" i="0" u="none" strike="noStrike" kern="0" cap="none" spc="0" normalizeH="0" baseline="0" noProof="0">
                <a:ln>
                  <a:noFill/>
                </a:ln>
                <a:solidFill>
                  <a:srgbClr val="1A1A1A"/>
                </a:solidFill>
                <a:effectLst/>
                <a:uLnTx/>
                <a:uFillTx/>
                <a:latin typeface="Segoe UI"/>
                <a:ea typeface="+mn-ea"/>
                <a:cs typeface="+mn-cs"/>
              </a:rPr>
              <a:t>on the data collected into a detailed planning document.</a:t>
            </a:r>
          </a:p>
        </p:txBody>
      </p:sp>
      <p:sp>
        <p:nvSpPr>
          <p:cNvPr id="18" name="Text Placeholder 17">
            <a:extLst>
              <a:ext uri="{FF2B5EF4-FFF2-40B4-BE49-F238E27FC236}">
                <a16:creationId xmlns:a16="http://schemas.microsoft.com/office/drawing/2014/main" id="{F2BE3E2E-EEEE-9D56-2C48-A6F42C1B7080}"/>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Turn the bullet points </a:t>
            </a:r>
            <a:r>
              <a:rPr kumimoji="0" lang="en-US" sz="900" b="0" i="0" u="none" strike="noStrike" kern="1200" cap="none" spc="0" normalizeH="0" baseline="0" noProof="0">
                <a:ln>
                  <a:noFill/>
                </a:ln>
                <a:solidFill>
                  <a:srgbClr val="000000"/>
                </a:solidFill>
                <a:effectLst/>
                <a:uLnTx/>
                <a:uFillTx/>
                <a:latin typeface="Segoe UI"/>
                <a:ea typeface="+mn-ea"/>
                <a:cs typeface="+mn-cs"/>
              </a:rPr>
              <a:t>from the executive presentation into text for the policy document.</a:t>
            </a:r>
            <a:endParaRPr lang="en-US" noProof="0"/>
          </a:p>
        </p:txBody>
      </p:sp>
      <p:sp>
        <p:nvSpPr>
          <p:cNvPr id="19" name="Text Placeholder 18">
            <a:extLst>
              <a:ext uri="{FF2B5EF4-FFF2-40B4-BE49-F238E27FC236}">
                <a16:creationId xmlns:a16="http://schemas.microsoft.com/office/drawing/2014/main" id="{8DACAD19-75E2-F094-C802-6B7F35A0581A}"/>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Make rapid updates</a:t>
            </a:r>
            <a:r>
              <a:rPr kumimoji="0" lang="en-US" sz="900" b="0" i="0" u="none" strike="noStrike" kern="0" cap="none" spc="0" normalizeH="0" baseline="0" noProof="0">
                <a:ln>
                  <a:noFill/>
                </a:ln>
                <a:solidFill>
                  <a:srgbClr val="1A1A1A"/>
                </a:solidFill>
                <a:effectLst/>
                <a:uLnTx/>
                <a:uFillTx/>
                <a:latin typeface="Segoe UI"/>
                <a:ea typeface="+mn-ea"/>
                <a:cs typeface="+mn-cs"/>
              </a:rPr>
              <a:t> to the financial model with Copilot.</a:t>
            </a:r>
          </a:p>
        </p:txBody>
      </p:sp>
      <p:sp>
        <p:nvSpPr>
          <p:cNvPr id="20" name="Text Placeholder 19">
            <a:extLst>
              <a:ext uri="{FF2B5EF4-FFF2-40B4-BE49-F238E27FC236}">
                <a16:creationId xmlns:a16="http://schemas.microsoft.com/office/drawing/2014/main" id="{B3EEC4F9-BAAD-6408-83D8-E309F9355C3F}"/>
              </a:ext>
            </a:extLst>
          </p:cNvPr>
          <p:cNvSpPr>
            <a:spLocks noGrp="1"/>
          </p:cNvSpPr>
          <p:nvPr>
            <p:ph type="body" sz="quarter" idx="2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Create a set of slides </a:t>
            </a:r>
            <a:r>
              <a:rPr kumimoji="0" lang="en-US" sz="900" b="0" i="0" u="none" strike="noStrike" kern="1200" cap="none" spc="0" normalizeH="0" baseline="0" noProof="0">
                <a:ln>
                  <a:noFill/>
                </a:ln>
                <a:solidFill>
                  <a:srgbClr val="000000"/>
                </a:solidFill>
                <a:effectLst/>
                <a:uLnTx/>
                <a:uFillTx/>
                <a:latin typeface="Segoe UI"/>
                <a:ea typeface="+mn-ea"/>
                <a:cs typeface="+mn-cs"/>
              </a:rPr>
              <a:t>from a strategy document in Word to present the strategy and then copy in the Excel charts.</a:t>
            </a:r>
            <a:endParaRPr lang="en-US" noProof="0"/>
          </a:p>
        </p:txBody>
      </p:sp>
      <p:sp>
        <p:nvSpPr>
          <p:cNvPr id="21" name="Text Placeholder 20">
            <a:extLst>
              <a:ext uri="{FF2B5EF4-FFF2-40B4-BE49-F238E27FC236}">
                <a16:creationId xmlns:a16="http://schemas.microsoft.com/office/drawing/2014/main" id="{8D4AC425-B156-DDFF-8C88-CC16474618C2}"/>
              </a:ext>
            </a:extLst>
          </p:cNvPr>
          <p:cNvSpPr>
            <a:spLocks noGrp="1"/>
          </p:cNvSpPr>
          <p:nvPr>
            <p:ph type="body" sz="quarter" idx="27"/>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Outlook to draft an email communicating changes to the compensation policy to department managers.</a:t>
            </a:r>
          </a:p>
        </p:txBody>
      </p:sp>
      <p:sp>
        <p:nvSpPr>
          <p:cNvPr id="22" name="Text Placeholder 21">
            <a:extLst>
              <a:ext uri="{FF2B5EF4-FFF2-40B4-BE49-F238E27FC236}">
                <a16:creationId xmlns:a16="http://schemas.microsoft.com/office/drawing/2014/main" id="{311B0B3C-56EC-550A-18C2-32D4B5B95AAF}"/>
              </a:ext>
            </a:extLst>
          </p:cNvPr>
          <p:cNvSpPr>
            <a:spLocks noGrp="1"/>
          </p:cNvSpPr>
          <p:nvPr>
            <p:ph type="body" sz="quarter" idx="28"/>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Word to revise relevant sections of the compensation policy document.</a:t>
            </a:r>
          </a:p>
        </p:txBody>
      </p:sp>
      <p:sp>
        <p:nvSpPr>
          <p:cNvPr id="40" name="Text Placeholder 39">
            <a:extLst>
              <a:ext uri="{FF2B5EF4-FFF2-40B4-BE49-F238E27FC236}">
                <a16:creationId xmlns:a16="http://schemas.microsoft.com/office/drawing/2014/main" id="{2B33E141-FE5E-7AC4-2A7E-91582BB99C69}"/>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PowerPoint to generate an executive presentation detailing the new compensation strategy.</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645920" cy="216000"/>
            <a:chOff x="1198144" y="862657"/>
            <a:chExt cx="164592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6459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Increase benefit usage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56" name="Title 3">
            <a:extLst>
              <a:ext uri="{FF2B5EF4-FFF2-40B4-BE49-F238E27FC236}">
                <a16:creationId xmlns:a16="http://schemas.microsoft.com/office/drawing/2014/main" id="{A98B84FC-E672-839A-6A74-D69929E18962}"/>
              </a:ext>
            </a:extLst>
          </p:cNvPr>
          <p:cNvSpPr>
            <a:spLocks noGrp="1"/>
          </p:cNvSpPr>
          <p:nvPr>
            <p:ph type="title"/>
          </p:nvPr>
        </p:nvSpPr>
        <p:spPr>
          <a:xfrm>
            <a:off x="584200" y="387350"/>
            <a:ext cx="5672138" cy="526298"/>
          </a:xfrm>
        </p:spPr>
        <p:txBody>
          <a:bodyPr/>
          <a:lstStyle/>
          <a:p>
            <a:r>
              <a:rPr lang="en-US" noProof="0">
                <a:solidFill>
                  <a:srgbClr val="0078D4"/>
                </a:solidFill>
              </a:rPr>
              <a:t>HR | </a:t>
            </a:r>
            <a:r>
              <a:rPr lang="en-US" noProof="0"/>
              <a:t>Streamline benefits and compensation (Copilot Studio)</a:t>
            </a:r>
          </a:p>
        </p:txBody>
      </p:sp>
      <p:sp>
        <p:nvSpPr>
          <p:cNvPr id="57" name="Text Placeholder 5">
            <a:extLst>
              <a:ext uri="{FF2B5EF4-FFF2-40B4-BE49-F238E27FC236}">
                <a16:creationId xmlns:a16="http://schemas.microsoft.com/office/drawing/2014/main" id="{6FBD77BF-55E4-D525-68D4-157886CC693A}"/>
              </a:ext>
            </a:extLst>
          </p:cNvPr>
          <p:cNvSpPr>
            <a:spLocks noGrp="1"/>
          </p:cNvSpPr>
          <p:nvPr>
            <p:ph type="body" sz="quarter" idx="11"/>
          </p:nvPr>
        </p:nvSpPr>
        <p:spPr>
          <a:xfrm>
            <a:off x="584200" y="1593850"/>
            <a:ext cx="2808288" cy="346075"/>
          </a:xfrm>
        </p:spPr>
        <p:txBody>
          <a:bodyPr/>
          <a:lstStyle/>
          <a:p>
            <a:r>
              <a:rPr lang="en-US" noProof="0"/>
              <a:t>1. Conduct market research</a:t>
            </a:r>
          </a:p>
        </p:txBody>
      </p:sp>
      <p:sp>
        <p:nvSpPr>
          <p:cNvPr id="58" name="Text Placeholder 6">
            <a:extLst>
              <a:ext uri="{FF2B5EF4-FFF2-40B4-BE49-F238E27FC236}">
                <a16:creationId xmlns:a16="http://schemas.microsoft.com/office/drawing/2014/main" id="{DB7FEEDD-8BA9-0189-0392-1288EB7DDB16}"/>
              </a:ext>
            </a:extLst>
          </p:cNvPr>
          <p:cNvSpPr>
            <a:spLocks noGrp="1"/>
          </p:cNvSpPr>
          <p:nvPr>
            <p:ph type="body" sz="quarter" idx="12"/>
          </p:nvPr>
        </p:nvSpPr>
        <p:spPr>
          <a:xfrm>
            <a:off x="584200" y="4052888"/>
            <a:ext cx="2808288" cy="344487"/>
          </a:xfrm>
        </p:spPr>
        <p:txBody>
          <a:bodyPr/>
          <a:lstStyle/>
          <a:p>
            <a:r>
              <a:rPr lang="en-US" noProof="0"/>
              <a:t>6. Communicate changes</a:t>
            </a:r>
          </a:p>
        </p:txBody>
      </p:sp>
      <p:sp>
        <p:nvSpPr>
          <p:cNvPr id="59" name="Text Placeholder 7">
            <a:extLst>
              <a:ext uri="{FF2B5EF4-FFF2-40B4-BE49-F238E27FC236}">
                <a16:creationId xmlns:a16="http://schemas.microsoft.com/office/drawing/2014/main" id="{668A37D0-DA07-1C70-9C75-C378629BD1A2}"/>
              </a:ext>
            </a:extLst>
          </p:cNvPr>
          <p:cNvSpPr>
            <a:spLocks noGrp="1"/>
          </p:cNvSpPr>
          <p:nvPr>
            <p:ph type="body" sz="quarter" idx="13"/>
          </p:nvPr>
        </p:nvSpPr>
        <p:spPr>
          <a:xfrm>
            <a:off x="4048125" y="1593850"/>
            <a:ext cx="2808288" cy="346075"/>
          </a:xfrm>
        </p:spPr>
        <p:txBody>
          <a:bodyPr/>
          <a:lstStyle/>
          <a:p>
            <a:r>
              <a:rPr lang="en-US" noProof="0"/>
              <a:t>2. Draft executive summary </a:t>
            </a:r>
          </a:p>
        </p:txBody>
      </p:sp>
      <p:sp>
        <p:nvSpPr>
          <p:cNvPr id="60" name="Text Placeholder 8">
            <a:extLst>
              <a:ext uri="{FF2B5EF4-FFF2-40B4-BE49-F238E27FC236}">
                <a16:creationId xmlns:a16="http://schemas.microsoft.com/office/drawing/2014/main" id="{E19A0023-BCF1-3895-D1C1-A0C37616832C}"/>
              </a:ext>
            </a:extLst>
          </p:cNvPr>
          <p:cNvSpPr>
            <a:spLocks noGrp="1"/>
          </p:cNvSpPr>
          <p:nvPr>
            <p:ph type="body" sz="quarter" idx="14"/>
          </p:nvPr>
        </p:nvSpPr>
        <p:spPr>
          <a:xfrm>
            <a:off x="4048125" y="4052888"/>
            <a:ext cx="2808288" cy="344487"/>
          </a:xfrm>
        </p:spPr>
        <p:txBody>
          <a:bodyPr/>
          <a:lstStyle/>
          <a:p>
            <a:r>
              <a:rPr lang="en-US" noProof="0"/>
              <a:t>5. Revise policy document</a:t>
            </a:r>
          </a:p>
        </p:txBody>
      </p:sp>
      <p:sp>
        <p:nvSpPr>
          <p:cNvPr id="61" name="Text Placeholder 9">
            <a:extLst>
              <a:ext uri="{FF2B5EF4-FFF2-40B4-BE49-F238E27FC236}">
                <a16:creationId xmlns:a16="http://schemas.microsoft.com/office/drawing/2014/main" id="{C0A84B37-590F-6287-AA57-FA90A1820884}"/>
              </a:ext>
            </a:extLst>
          </p:cNvPr>
          <p:cNvSpPr>
            <a:spLocks noGrp="1"/>
          </p:cNvSpPr>
          <p:nvPr>
            <p:ph type="body" sz="quarter" idx="15"/>
          </p:nvPr>
        </p:nvSpPr>
        <p:spPr>
          <a:xfrm>
            <a:off x="7512050" y="1593850"/>
            <a:ext cx="2806700" cy="346075"/>
          </a:xfrm>
        </p:spPr>
        <p:txBody>
          <a:bodyPr/>
          <a:lstStyle/>
          <a:p>
            <a:r>
              <a:rPr lang="en-US" noProof="0"/>
              <a:t>3. Update financial model</a:t>
            </a:r>
          </a:p>
        </p:txBody>
      </p:sp>
      <p:sp>
        <p:nvSpPr>
          <p:cNvPr id="62" name="Text Placeholder 10">
            <a:extLst>
              <a:ext uri="{FF2B5EF4-FFF2-40B4-BE49-F238E27FC236}">
                <a16:creationId xmlns:a16="http://schemas.microsoft.com/office/drawing/2014/main" id="{89F4A7FE-278D-57B9-33AF-8971A2F611C5}"/>
              </a:ext>
            </a:extLst>
          </p:cNvPr>
          <p:cNvSpPr>
            <a:spLocks noGrp="1"/>
          </p:cNvSpPr>
          <p:nvPr>
            <p:ph type="body" sz="quarter" idx="16"/>
          </p:nvPr>
        </p:nvSpPr>
        <p:spPr>
          <a:xfrm>
            <a:off x="7512050" y="4052888"/>
            <a:ext cx="2806700" cy="344487"/>
          </a:xfrm>
        </p:spPr>
        <p:txBody>
          <a:bodyPr/>
          <a:lstStyle/>
          <a:p>
            <a:r>
              <a:rPr lang="en-US" noProof="0"/>
              <a:t>4. Present updates</a:t>
            </a:r>
          </a:p>
        </p:txBody>
      </p:sp>
      <p:grpSp>
        <p:nvGrpSpPr>
          <p:cNvPr id="193" name="Group 192">
            <a:extLst>
              <a:ext uri="{FF2B5EF4-FFF2-40B4-BE49-F238E27FC236}">
                <a16:creationId xmlns:a16="http://schemas.microsoft.com/office/drawing/2014/main" id="{8344B3A3-D580-CC19-78DD-A9FF60C6F8EB}"/>
              </a:ext>
            </a:extLst>
          </p:cNvPr>
          <p:cNvGrpSpPr/>
          <p:nvPr/>
        </p:nvGrpSpPr>
        <p:grpSpPr>
          <a:xfrm>
            <a:off x="4276273" y="2761669"/>
            <a:ext cx="2351135" cy="360000"/>
            <a:chOff x="588263" y="2657420"/>
            <a:chExt cx="2351135" cy="360000"/>
          </a:xfrm>
        </p:grpSpPr>
        <p:pic>
          <p:nvPicPr>
            <p:cNvPr id="194" name="Picture 193">
              <a:extLst>
                <a:ext uri="{FF2B5EF4-FFF2-40B4-BE49-F238E27FC236}">
                  <a16:creationId xmlns:a16="http://schemas.microsoft.com/office/drawing/2014/main" id="{3E574953-D4AA-9B7A-9E5F-DCE0F281F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5" name="TextBox 194">
              <a:extLst>
                <a:ext uri="{FF2B5EF4-FFF2-40B4-BE49-F238E27FC236}">
                  <a16:creationId xmlns:a16="http://schemas.microsoft.com/office/drawing/2014/main" id="{1C5C8819-4839-AA10-6C9D-124C9B28D89A}"/>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6" name="Group 195">
            <a:extLst>
              <a:ext uri="{FF2B5EF4-FFF2-40B4-BE49-F238E27FC236}">
                <a16:creationId xmlns:a16="http://schemas.microsoft.com/office/drawing/2014/main" id="{5DA0A827-A17B-CC00-757A-FB8FF7298E43}"/>
              </a:ext>
            </a:extLst>
          </p:cNvPr>
          <p:cNvGrpSpPr/>
          <p:nvPr/>
        </p:nvGrpSpPr>
        <p:grpSpPr>
          <a:xfrm>
            <a:off x="7739914" y="2761669"/>
            <a:ext cx="2361959" cy="360000"/>
            <a:chOff x="577439" y="3137252"/>
            <a:chExt cx="2361959" cy="360000"/>
          </a:xfrm>
        </p:grpSpPr>
        <p:pic>
          <p:nvPicPr>
            <p:cNvPr id="197" name="Picture 196">
              <a:extLst>
                <a:ext uri="{FF2B5EF4-FFF2-40B4-BE49-F238E27FC236}">
                  <a16:creationId xmlns:a16="http://schemas.microsoft.com/office/drawing/2014/main" id="{6E67FAB4-9CFF-A5CD-9513-08C2D3B753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98" name="TextBox 197">
              <a:extLst>
                <a:ext uri="{FF2B5EF4-FFF2-40B4-BE49-F238E27FC236}">
                  <a16:creationId xmlns:a16="http://schemas.microsoft.com/office/drawing/2014/main" id="{0B91D8AE-93E0-AE5A-7BBE-F955251FD96D}"/>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B8E76C1D-8555-999D-4880-495ACA492D0A}"/>
              </a:ext>
            </a:extLst>
          </p:cNvPr>
          <p:cNvGrpSpPr/>
          <p:nvPr/>
        </p:nvGrpSpPr>
        <p:grpSpPr>
          <a:xfrm>
            <a:off x="4276273" y="5158847"/>
            <a:ext cx="2351135" cy="360000"/>
            <a:chOff x="588263" y="2657420"/>
            <a:chExt cx="2351135" cy="360000"/>
          </a:xfrm>
        </p:grpSpPr>
        <p:pic>
          <p:nvPicPr>
            <p:cNvPr id="201" name="Picture 200">
              <a:extLst>
                <a:ext uri="{FF2B5EF4-FFF2-40B4-BE49-F238E27FC236}">
                  <a16:creationId xmlns:a16="http://schemas.microsoft.com/office/drawing/2014/main" id="{03CDC00C-B188-6BBD-DD0B-A9F44904F9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02" name="TextBox 201">
              <a:extLst>
                <a:ext uri="{FF2B5EF4-FFF2-40B4-BE49-F238E27FC236}">
                  <a16:creationId xmlns:a16="http://schemas.microsoft.com/office/drawing/2014/main" id="{1D71495A-59BB-658E-3583-1374CE44463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3" name="Group 202">
            <a:extLst>
              <a:ext uri="{FF2B5EF4-FFF2-40B4-BE49-F238E27FC236}">
                <a16:creationId xmlns:a16="http://schemas.microsoft.com/office/drawing/2014/main" id="{4EFDBE78-2234-3F2D-C050-1D163B1C0741}"/>
              </a:ext>
            </a:extLst>
          </p:cNvPr>
          <p:cNvGrpSpPr/>
          <p:nvPr/>
        </p:nvGrpSpPr>
        <p:grpSpPr>
          <a:xfrm>
            <a:off x="804187" y="5158847"/>
            <a:ext cx="2351135" cy="360000"/>
            <a:chOff x="588263" y="1697756"/>
            <a:chExt cx="2351135" cy="360000"/>
          </a:xfrm>
        </p:grpSpPr>
        <p:pic>
          <p:nvPicPr>
            <p:cNvPr id="204" name="Picture 203">
              <a:extLst>
                <a:ext uri="{FF2B5EF4-FFF2-40B4-BE49-F238E27FC236}">
                  <a16:creationId xmlns:a16="http://schemas.microsoft.com/office/drawing/2014/main" id="{4BDEFE03-9C1D-8690-CFC2-F18CF7B009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05" name="TextBox 204">
              <a:extLst>
                <a:ext uri="{FF2B5EF4-FFF2-40B4-BE49-F238E27FC236}">
                  <a16:creationId xmlns:a16="http://schemas.microsoft.com/office/drawing/2014/main" id="{F3D3D285-3E0F-F727-959A-0A98B24C0D07}"/>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6" name="Group 205">
            <a:extLst>
              <a:ext uri="{FF2B5EF4-FFF2-40B4-BE49-F238E27FC236}">
                <a16:creationId xmlns:a16="http://schemas.microsoft.com/office/drawing/2014/main" id="{6C7C8C9D-6BF2-A31E-892D-1049E21A0D0D}"/>
              </a:ext>
            </a:extLst>
          </p:cNvPr>
          <p:cNvGrpSpPr/>
          <p:nvPr/>
        </p:nvGrpSpPr>
        <p:grpSpPr>
          <a:xfrm>
            <a:off x="7739914" y="5158847"/>
            <a:ext cx="2351135" cy="360000"/>
            <a:chOff x="588263" y="2177588"/>
            <a:chExt cx="2351135" cy="360000"/>
          </a:xfrm>
        </p:grpSpPr>
        <p:pic>
          <p:nvPicPr>
            <p:cNvPr id="207" name="Picture 206">
              <a:extLst>
                <a:ext uri="{FF2B5EF4-FFF2-40B4-BE49-F238E27FC236}">
                  <a16:creationId xmlns:a16="http://schemas.microsoft.com/office/drawing/2014/main" id="{1677A31A-D7E4-D423-49F8-6E51B3A59F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8" name="TextBox 207">
              <a:extLst>
                <a:ext uri="{FF2B5EF4-FFF2-40B4-BE49-F238E27FC236}">
                  <a16:creationId xmlns:a16="http://schemas.microsoft.com/office/drawing/2014/main" id="{95333254-F8EF-B958-AE47-7C4B7796BDC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 name="Picture 2" descr="A group of women standing together&#10;&#10;Description automatically generated">
            <a:extLst>
              <a:ext uri="{FF2B5EF4-FFF2-40B4-BE49-F238E27FC236}">
                <a16:creationId xmlns:a16="http://schemas.microsoft.com/office/drawing/2014/main" id="{358236EA-6295-E6F1-B4DA-7E1C2C1DB05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8" name="Group 7">
            <a:extLst>
              <a:ext uri="{FF2B5EF4-FFF2-40B4-BE49-F238E27FC236}">
                <a16:creationId xmlns:a16="http://schemas.microsoft.com/office/drawing/2014/main" id="{926B0EE9-694B-ED90-D14A-BBEB3B8E231F}"/>
              </a:ext>
            </a:extLst>
          </p:cNvPr>
          <p:cNvGrpSpPr/>
          <p:nvPr/>
        </p:nvGrpSpPr>
        <p:grpSpPr>
          <a:xfrm>
            <a:off x="7537737" y="1127774"/>
            <a:ext cx="1450784" cy="216000"/>
            <a:chOff x="1194743" y="1140160"/>
            <a:chExt cx="1450784" cy="216000"/>
          </a:xfrm>
        </p:grpSpPr>
        <p:sp>
          <p:nvSpPr>
            <p:cNvPr id="9" name="Rectangle: Rounded Corners 6">
              <a:extLst>
                <a:ext uri="{FF2B5EF4-FFF2-40B4-BE49-F238E27FC236}">
                  <a16:creationId xmlns:a16="http://schemas.microsoft.com/office/drawing/2014/main" id="{00AB44DC-A381-60C7-1075-1DBC47FCD25E}"/>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0" name="Graphic 9">
              <a:extLst>
                <a:ext uri="{FF2B5EF4-FFF2-40B4-BE49-F238E27FC236}">
                  <a16:creationId xmlns:a16="http://schemas.microsoft.com/office/drawing/2014/main" id="{775D3F77-F7AE-141E-DEA2-50F39B954F2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44" name="Text Placeholder 185">
            <a:extLst>
              <a:ext uri="{FF2B5EF4-FFF2-40B4-BE49-F238E27FC236}">
                <a16:creationId xmlns:a16="http://schemas.microsoft.com/office/drawing/2014/main" id="{55EF9254-4682-006E-2562-0F43621026DA}"/>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45" name="Text Placeholder 198">
            <a:extLst>
              <a:ext uri="{FF2B5EF4-FFF2-40B4-BE49-F238E27FC236}">
                <a16:creationId xmlns:a16="http://schemas.microsoft.com/office/drawing/2014/main" id="{3CAB48E1-A4F2-780E-29AD-48EF4B99E7D2}"/>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46" name="Text Placeholder 60">
            <a:extLst>
              <a:ext uri="{FF2B5EF4-FFF2-40B4-BE49-F238E27FC236}">
                <a16:creationId xmlns:a16="http://schemas.microsoft.com/office/drawing/2014/main" id="{A669448B-9BE2-E4A6-133C-8455F4EF1759}"/>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47" name="Text Placeholder 61">
            <a:extLst>
              <a:ext uri="{FF2B5EF4-FFF2-40B4-BE49-F238E27FC236}">
                <a16:creationId xmlns:a16="http://schemas.microsoft.com/office/drawing/2014/main" id="{E1ADDC90-2C87-7180-B577-5961749E49DB}"/>
              </a:ext>
            </a:extLst>
          </p:cNvPr>
          <p:cNvSpPr>
            <a:spLocks noGrp="1"/>
          </p:cNvSpPr>
          <p:nvPr>
            <p:ph type="body" sz="quarter" idx="39"/>
          </p:nvPr>
        </p:nvSpPr>
        <p:spPr>
          <a:xfrm>
            <a:off x="11588664" y="357645"/>
            <a:ext cx="127000" cy="125999"/>
          </a:xfrm>
          <a:solidFill>
            <a:srgbClr val="0070C0"/>
          </a:solidFill>
        </p:spPr>
        <p:txBody>
          <a:bodyPr/>
          <a:lstStyle/>
          <a:p>
            <a:endParaRPr lang="en-US" noProof="0"/>
          </a:p>
        </p:txBody>
      </p:sp>
      <p:sp>
        <p:nvSpPr>
          <p:cNvPr id="48" name="Text Placeholder 62">
            <a:extLst>
              <a:ext uri="{FF2B5EF4-FFF2-40B4-BE49-F238E27FC236}">
                <a16:creationId xmlns:a16="http://schemas.microsoft.com/office/drawing/2014/main" id="{79A2AFC8-9A55-417E-3037-D3A6AEC31EE7}"/>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grpSp>
        <p:nvGrpSpPr>
          <p:cNvPr id="4" name="Group 3">
            <a:extLst>
              <a:ext uri="{FF2B5EF4-FFF2-40B4-BE49-F238E27FC236}">
                <a16:creationId xmlns:a16="http://schemas.microsoft.com/office/drawing/2014/main" id="{1A0109DC-76CD-F490-FBF4-6661327A7EB2}"/>
              </a:ext>
            </a:extLst>
          </p:cNvPr>
          <p:cNvGrpSpPr/>
          <p:nvPr/>
        </p:nvGrpSpPr>
        <p:grpSpPr>
          <a:xfrm>
            <a:off x="804187" y="2733920"/>
            <a:ext cx="2351135" cy="584775"/>
            <a:chOff x="762175" y="2660187"/>
            <a:chExt cx="2351135" cy="584775"/>
          </a:xfrm>
        </p:grpSpPr>
        <p:sp>
          <p:nvSpPr>
            <p:cNvPr id="11" name="TextBox 10">
              <a:extLst>
                <a:ext uri="{FF2B5EF4-FFF2-40B4-BE49-F238E27FC236}">
                  <a16:creationId xmlns:a16="http://schemas.microsoft.com/office/drawing/2014/main" id="{1DAA4397-3FA5-7D1A-7D69-F02C8DBD8CF7}"/>
                </a:ext>
                <a:ext uri="{C183D7F6-B498-43B3-948B-1728B52AA6E4}">
                  <adec:decorative xmlns:adec="http://schemas.microsoft.com/office/drawing/2017/decorative" val="0"/>
                </a:ext>
              </a:extLst>
            </p:cNvPr>
            <p:cNvSpPr txBox="1"/>
            <p:nvPr/>
          </p:nvSpPr>
          <p:spPr>
            <a:xfrm>
              <a:off x="1221126" y="2660187"/>
              <a:ext cx="189218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HR system</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benchmarking data</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7" name="Picture 2" descr="Copilot Studio Generative AI pricing - Power Platform Community">
              <a:extLst>
                <a:ext uri="{FF2B5EF4-FFF2-40B4-BE49-F238E27FC236}">
                  <a16:creationId xmlns:a16="http://schemas.microsoft.com/office/drawing/2014/main" id="{6CA88FD5-0FD5-C21A-D5BB-C06854C87D37}"/>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844499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DE598EE-5406-B032-5748-83EC5542E8D8}"/>
              </a:ext>
            </a:extLst>
          </p:cNvPr>
          <p:cNvSpPr>
            <a:spLocks noGrp="1"/>
          </p:cNvSpPr>
          <p:nvPr>
            <p:ph type="body" sz="quarter" idx="18"/>
          </p:nvPr>
        </p:nvSpPr>
        <p:spPr/>
        <p:txBody>
          <a:bodyPr/>
          <a:lstStyle/>
          <a:p>
            <a:r>
              <a:rPr kumimoji="0" lang="en-US" sz="900" b="0" i="0" u="none" strike="noStrike" kern="1200" cap="none" spc="0" normalizeH="0" baseline="0" noProof="0" dirty="0">
                <a:ln>
                  <a:noFill/>
                </a:ln>
                <a:solidFill>
                  <a:srgbClr val="1A1A1A"/>
                </a:solidFill>
                <a:effectLst/>
                <a:uLnTx/>
                <a:uFillTx/>
                <a:latin typeface="Segoe UI"/>
                <a:ea typeface="Segoe UI" pitchFamily="34" charset="0"/>
                <a:cs typeface="Segoe UI" pitchFamily="34" charset="0"/>
              </a:rPr>
              <a:t>Prompt Microsoft 365 Copilot Chat to research the latest industry trends and data regarding competitive compensation ranges and benefits.</a:t>
            </a:r>
          </a:p>
        </p:txBody>
      </p:sp>
      <p:sp>
        <p:nvSpPr>
          <p:cNvPr id="13" name="Text Placeholder 12">
            <a:extLst>
              <a:ext uri="{FF2B5EF4-FFF2-40B4-BE49-F238E27FC236}">
                <a16:creationId xmlns:a16="http://schemas.microsoft.com/office/drawing/2014/main" id="{4516C6C2-314E-AF2C-89EC-42F58B9E3182}"/>
              </a:ext>
            </a:extLst>
          </p:cNvPr>
          <p:cNvSpPr>
            <a:spLocks noGrp="1"/>
          </p:cNvSpPr>
          <p:nvPr>
            <p:ph type="body" sz="quarter" idx="1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Word to draft a plan for talent planning to share with your executive staff for next fiscal year.</a:t>
            </a:r>
          </a:p>
        </p:txBody>
      </p:sp>
      <p:sp>
        <p:nvSpPr>
          <p:cNvPr id="14" name="Text Placeholder 13">
            <a:extLst>
              <a:ext uri="{FF2B5EF4-FFF2-40B4-BE49-F238E27FC236}">
                <a16:creationId xmlns:a16="http://schemas.microsoft.com/office/drawing/2014/main" id="{C9FA463C-455D-FF7D-0F9A-37A232CBD565}"/>
              </a:ext>
            </a:extLst>
          </p:cNvPr>
          <p:cNvSpPr>
            <a:spLocks noGrp="1"/>
          </p:cNvSpPr>
          <p:nvPr>
            <p:ph type="body" sz="quarter" idx="20"/>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a:rPr>
              <a:t>Use Copilot in Excel to rapidly update the financial model. Create a financial forecast with advanced analysis capabilities in Copilot.</a:t>
            </a:r>
          </a:p>
        </p:txBody>
      </p:sp>
      <p:sp>
        <p:nvSpPr>
          <p:cNvPr id="15" name="Text Placeholder 14">
            <a:extLst>
              <a:ext uri="{FF2B5EF4-FFF2-40B4-BE49-F238E27FC236}">
                <a16:creationId xmlns:a16="http://schemas.microsoft.com/office/drawing/2014/main" id="{EFE09640-9805-348A-DD62-E43A74C2579D}"/>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Quickly generate tables </a:t>
            </a:r>
            <a:r>
              <a:rPr kumimoji="0" lang="en-US" sz="900" b="0" i="0" u="none" strike="noStrike" kern="0" cap="none" spc="0" normalizeH="0" baseline="0" noProof="0">
                <a:ln>
                  <a:noFill/>
                </a:ln>
                <a:solidFill>
                  <a:srgbClr val="1A1A1A"/>
                </a:solidFill>
                <a:effectLst/>
                <a:uLnTx/>
                <a:uFillTx/>
                <a:latin typeface="Segoe UI"/>
                <a:ea typeface="+mn-ea"/>
                <a:cs typeface="+mn-cs"/>
              </a:rPr>
              <a:t>of average salaries by market for different roles.</a:t>
            </a:r>
          </a:p>
        </p:txBody>
      </p:sp>
      <p:sp>
        <p:nvSpPr>
          <p:cNvPr id="16" name="Text Placeholder 15">
            <a:extLst>
              <a:ext uri="{FF2B5EF4-FFF2-40B4-BE49-F238E27FC236}">
                <a16:creationId xmlns:a16="http://schemas.microsoft.com/office/drawing/2014/main" id="{53F47823-A125-6F94-AC86-369F418FBEAF}"/>
              </a:ext>
            </a:extLst>
          </p:cNvPr>
          <p:cNvSpPr>
            <a:spLocks noGrp="1"/>
          </p:cNvSpPr>
          <p:nvPr>
            <p:ph type="body" sz="quarter" idx="22"/>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Draft an email</a:t>
            </a:r>
            <a:r>
              <a:rPr kumimoji="0" lang="en-US" sz="900" b="0" i="0" u="none" strike="noStrike" kern="1200" cap="none" spc="0" normalizeH="0" baseline="0" noProof="0">
                <a:ln>
                  <a:noFill/>
                </a:ln>
                <a:solidFill>
                  <a:srgbClr val="000000"/>
                </a:solidFill>
                <a:effectLst/>
                <a:uLnTx/>
                <a:uFillTx/>
                <a:latin typeface="Segoe UI"/>
                <a:ea typeface="+mn-ea"/>
                <a:cs typeface="+mn-cs"/>
              </a:rPr>
              <a:t> to a group of department managers that provides detail and timelines regarding employee annual reviews and changes to the overall compensation and benefits.</a:t>
            </a:r>
          </a:p>
        </p:txBody>
      </p:sp>
      <p:sp>
        <p:nvSpPr>
          <p:cNvPr id="17" name="Text Placeholder 16">
            <a:extLst>
              <a:ext uri="{FF2B5EF4-FFF2-40B4-BE49-F238E27FC236}">
                <a16:creationId xmlns:a16="http://schemas.microsoft.com/office/drawing/2014/main" id="{6C5CEE7E-DFE4-EFC8-3C53-41BC41423342}"/>
              </a:ext>
            </a:extLst>
          </p:cNvPr>
          <p:cNvSpPr>
            <a:spLocks noGrp="1"/>
          </p:cNvSpPr>
          <p:nvPr>
            <p:ph type="body" sz="quarter" idx="2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Turn a few thoughts </a:t>
            </a:r>
            <a:r>
              <a:rPr kumimoji="0" lang="en-US" sz="900" b="0" i="0" u="none" strike="noStrike" kern="0" cap="none" spc="0" normalizeH="0" baseline="0" noProof="0">
                <a:ln>
                  <a:noFill/>
                </a:ln>
                <a:solidFill>
                  <a:srgbClr val="1A1A1A"/>
                </a:solidFill>
                <a:effectLst/>
                <a:uLnTx/>
                <a:uFillTx/>
                <a:latin typeface="Segoe UI"/>
                <a:ea typeface="+mn-ea"/>
                <a:cs typeface="+mn-cs"/>
              </a:rPr>
              <a:t>on the data collected into a detailed planning document.</a:t>
            </a:r>
          </a:p>
        </p:txBody>
      </p:sp>
      <p:sp>
        <p:nvSpPr>
          <p:cNvPr id="18" name="Text Placeholder 17">
            <a:extLst>
              <a:ext uri="{FF2B5EF4-FFF2-40B4-BE49-F238E27FC236}">
                <a16:creationId xmlns:a16="http://schemas.microsoft.com/office/drawing/2014/main" id="{F2BE3E2E-EEEE-9D56-2C48-A6F42C1B7080}"/>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Turn the bullet points </a:t>
            </a:r>
            <a:r>
              <a:rPr kumimoji="0" lang="en-US" sz="900" b="0" i="0" u="none" strike="noStrike" kern="1200" cap="none" spc="0" normalizeH="0" baseline="0" noProof="0">
                <a:ln>
                  <a:noFill/>
                </a:ln>
                <a:solidFill>
                  <a:srgbClr val="000000"/>
                </a:solidFill>
                <a:effectLst/>
                <a:uLnTx/>
                <a:uFillTx/>
                <a:latin typeface="Segoe UI"/>
                <a:ea typeface="+mn-ea"/>
                <a:cs typeface="+mn-cs"/>
              </a:rPr>
              <a:t>from the executive presentation into text for the policy document.</a:t>
            </a:r>
            <a:endParaRPr lang="en-US" noProof="0"/>
          </a:p>
        </p:txBody>
      </p:sp>
      <p:sp>
        <p:nvSpPr>
          <p:cNvPr id="19" name="Text Placeholder 18">
            <a:extLst>
              <a:ext uri="{FF2B5EF4-FFF2-40B4-BE49-F238E27FC236}">
                <a16:creationId xmlns:a16="http://schemas.microsoft.com/office/drawing/2014/main" id="{8DACAD19-75E2-F094-C802-6B7F35A0581A}"/>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Make rapid updates</a:t>
            </a:r>
            <a:r>
              <a:rPr kumimoji="0" lang="en-US" sz="900" b="0" i="0" u="none" strike="noStrike" kern="0" cap="none" spc="0" normalizeH="0" baseline="0" noProof="0">
                <a:ln>
                  <a:noFill/>
                </a:ln>
                <a:solidFill>
                  <a:srgbClr val="1A1A1A"/>
                </a:solidFill>
                <a:effectLst/>
                <a:uLnTx/>
                <a:uFillTx/>
                <a:latin typeface="Segoe UI"/>
                <a:ea typeface="+mn-ea"/>
                <a:cs typeface="+mn-cs"/>
              </a:rPr>
              <a:t> to the financial model with Copilot.</a:t>
            </a:r>
          </a:p>
        </p:txBody>
      </p:sp>
      <p:sp>
        <p:nvSpPr>
          <p:cNvPr id="20" name="Text Placeholder 19">
            <a:extLst>
              <a:ext uri="{FF2B5EF4-FFF2-40B4-BE49-F238E27FC236}">
                <a16:creationId xmlns:a16="http://schemas.microsoft.com/office/drawing/2014/main" id="{B3EEC4F9-BAAD-6408-83D8-E309F9355C3F}"/>
              </a:ext>
            </a:extLst>
          </p:cNvPr>
          <p:cNvSpPr>
            <a:spLocks noGrp="1"/>
          </p:cNvSpPr>
          <p:nvPr>
            <p:ph type="body" sz="quarter" idx="2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1" i="0" u="none" strike="noStrike" kern="1200" cap="none" spc="0" normalizeH="0" baseline="0" noProof="0">
                <a:ln>
                  <a:noFill/>
                </a:ln>
                <a:solidFill>
                  <a:srgbClr val="000000"/>
                </a:solidFill>
                <a:effectLst/>
                <a:uLnTx/>
                <a:uFillTx/>
                <a:latin typeface="Segoe UI"/>
                <a:ea typeface="+mn-ea"/>
                <a:cs typeface="+mn-cs"/>
              </a:rPr>
              <a:t>Create a set of slides </a:t>
            </a:r>
            <a:r>
              <a:rPr kumimoji="0" lang="en-US" sz="900" b="0" i="0" u="none" strike="noStrike" kern="1200" cap="none" spc="0" normalizeH="0" baseline="0" noProof="0">
                <a:ln>
                  <a:noFill/>
                </a:ln>
                <a:solidFill>
                  <a:srgbClr val="000000"/>
                </a:solidFill>
                <a:effectLst/>
                <a:uLnTx/>
                <a:uFillTx/>
                <a:latin typeface="Segoe UI"/>
                <a:ea typeface="+mn-ea"/>
                <a:cs typeface="+mn-cs"/>
              </a:rPr>
              <a:t>from a strategy document in Word to present the strategy and then copy in the Excel charts.</a:t>
            </a:r>
            <a:endParaRPr lang="en-US" noProof="0"/>
          </a:p>
        </p:txBody>
      </p:sp>
      <p:sp>
        <p:nvSpPr>
          <p:cNvPr id="21" name="Text Placeholder 20">
            <a:extLst>
              <a:ext uri="{FF2B5EF4-FFF2-40B4-BE49-F238E27FC236}">
                <a16:creationId xmlns:a16="http://schemas.microsoft.com/office/drawing/2014/main" id="{8D4AC425-B156-DDFF-8C88-CC16474618C2}"/>
              </a:ext>
            </a:extLst>
          </p:cNvPr>
          <p:cNvSpPr>
            <a:spLocks noGrp="1"/>
          </p:cNvSpPr>
          <p:nvPr>
            <p:ph type="body" sz="quarter" idx="27"/>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Outlook to draft an email communicating changes to the compensation policy to department managers.</a:t>
            </a:r>
          </a:p>
        </p:txBody>
      </p:sp>
      <p:sp>
        <p:nvSpPr>
          <p:cNvPr id="22" name="Text Placeholder 21">
            <a:extLst>
              <a:ext uri="{FF2B5EF4-FFF2-40B4-BE49-F238E27FC236}">
                <a16:creationId xmlns:a16="http://schemas.microsoft.com/office/drawing/2014/main" id="{311B0B3C-56EC-550A-18C2-32D4B5B95AAF}"/>
              </a:ext>
            </a:extLst>
          </p:cNvPr>
          <p:cNvSpPr>
            <a:spLocks noGrp="1"/>
          </p:cNvSpPr>
          <p:nvPr>
            <p:ph type="body" sz="quarter" idx="28"/>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Word to revise relevant sections of the compensation policy document.</a:t>
            </a:r>
          </a:p>
        </p:txBody>
      </p:sp>
      <p:sp>
        <p:nvSpPr>
          <p:cNvPr id="40" name="Text Placeholder 39">
            <a:extLst>
              <a:ext uri="{FF2B5EF4-FFF2-40B4-BE49-F238E27FC236}">
                <a16:creationId xmlns:a16="http://schemas.microsoft.com/office/drawing/2014/main" id="{2B33E141-FE5E-7AC4-2A7E-91582BB99C69}"/>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PowerPoint to generate an executive presentation detailing the new compensation strategy.</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645920" cy="216000"/>
            <a:chOff x="1198144" y="862657"/>
            <a:chExt cx="164592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6459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Increase benefit usage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56" name="Title 3">
            <a:extLst>
              <a:ext uri="{FF2B5EF4-FFF2-40B4-BE49-F238E27FC236}">
                <a16:creationId xmlns:a16="http://schemas.microsoft.com/office/drawing/2014/main" id="{A98B84FC-E672-839A-6A74-D69929E18962}"/>
              </a:ext>
            </a:extLst>
          </p:cNvPr>
          <p:cNvSpPr>
            <a:spLocks noGrp="1"/>
          </p:cNvSpPr>
          <p:nvPr>
            <p:ph type="title"/>
          </p:nvPr>
        </p:nvSpPr>
        <p:spPr>
          <a:xfrm>
            <a:off x="584200" y="387350"/>
            <a:ext cx="4797697" cy="526298"/>
          </a:xfrm>
        </p:spPr>
        <p:txBody>
          <a:bodyPr/>
          <a:lstStyle/>
          <a:p>
            <a:r>
              <a:rPr lang="en-US" noProof="0">
                <a:solidFill>
                  <a:srgbClr val="0078D4"/>
                </a:solidFill>
              </a:rPr>
              <a:t>HR | </a:t>
            </a:r>
            <a:r>
              <a:rPr lang="en-US" noProof="0"/>
              <a:t>Streamline benefits and compensation (Microsoft 365 Copilot)</a:t>
            </a:r>
          </a:p>
        </p:txBody>
      </p:sp>
      <p:sp>
        <p:nvSpPr>
          <p:cNvPr id="57" name="Text Placeholder 5">
            <a:extLst>
              <a:ext uri="{FF2B5EF4-FFF2-40B4-BE49-F238E27FC236}">
                <a16:creationId xmlns:a16="http://schemas.microsoft.com/office/drawing/2014/main" id="{6FBD77BF-55E4-D525-68D4-157886CC693A}"/>
              </a:ext>
            </a:extLst>
          </p:cNvPr>
          <p:cNvSpPr>
            <a:spLocks noGrp="1"/>
          </p:cNvSpPr>
          <p:nvPr>
            <p:ph type="body" sz="quarter" idx="11"/>
          </p:nvPr>
        </p:nvSpPr>
        <p:spPr>
          <a:xfrm>
            <a:off x="584200" y="1593850"/>
            <a:ext cx="2808288" cy="346075"/>
          </a:xfrm>
        </p:spPr>
        <p:txBody>
          <a:bodyPr/>
          <a:lstStyle/>
          <a:p>
            <a:r>
              <a:rPr lang="en-US" noProof="0"/>
              <a:t>1. Conduct market research</a:t>
            </a:r>
          </a:p>
        </p:txBody>
      </p:sp>
      <p:sp>
        <p:nvSpPr>
          <p:cNvPr id="58" name="Text Placeholder 6">
            <a:extLst>
              <a:ext uri="{FF2B5EF4-FFF2-40B4-BE49-F238E27FC236}">
                <a16:creationId xmlns:a16="http://schemas.microsoft.com/office/drawing/2014/main" id="{DB7FEEDD-8BA9-0189-0392-1288EB7DDB16}"/>
              </a:ext>
            </a:extLst>
          </p:cNvPr>
          <p:cNvSpPr>
            <a:spLocks noGrp="1"/>
          </p:cNvSpPr>
          <p:nvPr>
            <p:ph type="body" sz="quarter" idx="12"/>
          </p:nvPr>
        </p:nvSpPr>
        <p:spPr>
          <a:xfrm>
            <a:off x="584200" y="4052888"/>
            <a:ext cx="2808288" cy="344487"/>
          </a:xfrm>
        </p:spPr>
        <p:txBody>
          <a:bodyPr/>
          <a:lstStyle/>
          <a:p>
            <a:r>
              <a:rPr lang="en-US" noProof="0"/>
              <a:t>6. Communicate changes</a:t>
            </a:r>
          </a:p>
        </p:txBody>
      </p:sp>
      <p:sp>
        <p:nvSpPr>
          <p:cNvPr id="59" name="Text Placeholder 7">
            <a:extLst>
              <a:ext uri="{FF2B5EF4-FFF2-40B4-BE49-F238E27FC236}">
                <a16:creationId xmlns:a16="http://schemas.microsoft.com/office/drawing/2014/main" id="{668A37D0-DA07-1C70-9C75-C378629BD1A2}"/>
              </a:ext>
            </a:extLst>
          </p:cNvPr>
          <p:cNvSpPr>
            <a:spLocks noGrp="1"/>
          </p:cNvSpPr>
          <p:nvPr>
            <p:ph type="body" sz="quarter" idx="13"/>
          </p:nvPr>
        </p:nvSpPr>
        <p:spPr>
          <a:xfrm>
            <a:off x="4048125" y="1593850"/>
            <a:ext cx="2808288" cy="346075"/>
          </a:xfrm>
        </p:spPr>
        <p:txBody>
          <a:bodyPr/>
          <a:lstStyle/>
          <a:p>
            <a:r>
              <a:rPr lang="en-US" noProof="0"/>
              <a:t>2. Draft executive summary </a:t>
            </a:r>
          </a:p>
        </p:txBody>
      </p:sp>
      <p:sp>
        <p:nvSpPr>
          <p:cNvPr id="60" name="Text Placeholder 8">
            <a:extLst>
              <a:ext uri="{FF2B5EF4-FFF2-40B4-BE49-F238E27FC236}">
                <a16:creationId xmlns:a16="http://schemas.microsoft.com/office/drawing/2014/main" id="{E19A0023-BCF1-3895-D1C1-A0C37616832C}"/>
              </a:ext>
            </a:extLst>
          </p:cNvPr>
          <p:cNvSpPr>
            <a:spLocks noGrp="1"/>
          </p:cNvSpPr>
          <p:nvPr>
            <p:ph type="body" sz="quarter" idx="14"/>
          </p:nvPr>
        </p:nvSpPr>
        <p:spPr>
          <a:xfrm>
            <a:off x="4048125" y="4052888"/>
            <a:ext cx="2808288" cy="344487"/>
          </a:xfrm>
        </p:spPr>
        <p:txBody>
          <a:bodyPr/>
          <a:lstStyle/>
          <a:p>
            <a:r>
              <a:rPr lang="en-US" noProof="0"/>
              <a:t>5. Revise policy document</a:t>
            </a:r>
          </a:p>
        </p:txBody>
      </p:sp>
      <p:sp>
        <p:nvSpPr>
          <p:cNvPr id="61" name="Text Placeholder 9">
            <a:extLst>
              <a:ext uri="{FF2B5EF4-FFF2-40B4-BE49-F238E27FC236}">
                <a16:creationId xmlns:a16="http://schemas.microsoft.com/office/drawing/2014/main" id="{C0A84B37-590F-6287-AA57-FA90A1820884}"/>
              </a:ext>
            </a:extLst>
          </p:cNvPr>
          <p:cNvSpPr>
            <a:spLocks noGrp="1"/>
          </p:cNvSpPr>
          <p:nvPr>
            <p:ph type="body" sz="quarter" idx="15"/>
          </p:nvPr>
        </p:nvSpPr>
        <p:spPr>
          <a:xfrm>
            <a:off x="7512050" y="1593850"/>
            <a:ext cx="2806700" cy="346075"/>
          </a:xfrm>
        </p:spPr>
        <p:txBody>
          <a:bodyPr/>
          <a:lstStyle/>
          <a:p>
            <a:r>
              <a:rPr lang="en-US" noProof="0"/>
              <a:t>3. Update financial model</a:t>
            </a:r>
          </a:p>
        </p:txBody>
      </p:sp>
      <p:sp>
        <p:nvSpPr>
          <p:cNvPr id="62" name="Text Placeholder 10">
            <a:extLst>
              <a:ext uri="{FF2B5EF4-FFF2-40B4-BE49-F238E27FC236}">
                <a16:creationId xmlns:a16="http://schemas.microsoft.com/office/drawing/2014/main" id="{89F4A7FE-278D-57B9-33AF-8971A2F611C5}"/>
              </a:ext>
            </a:extLst>
          </p:cNvPr>
          <p:cNvSpPr>
            <a:spLocks noGrp="1"/>
          </p:cNvSpPr>
          <p:nvPr>
            <p:ph type="body" sz="quarter" idx="16"/>
          </p:nvPr>
        </p:nvSpPr>
        <p:spPr>
          <a:xfrm>
            <a:off x="7512050" y="4052888"/>
            <a:ext cx="2806700" cy="344487"/>
          </a:xfrm>
        </p:spPr>
        <p:txBody>
          <a:bodyPr/>
          <a:lstStyle/>
          <a:p>
            <a:r>
              <a:rPr lang="en-US" noProof="0"/>
              <a:t>4. Present updates</a:t>
            </a:r>
          </a:p>
        </p:txBody>
      </p:sp>
      <p:grpSp>
        <p:nvGrpSpPr>
          <p:cNvPr id="190" name="Group 189">
            <a:extLst>
              <a:ext uri="{FF2B5EF4-FFF2-40B4-BE49-F238E27FC236}">
                <a16:creationId xmlns:a16="http://schemas.microsoft.com/office/drawing/2014/main" id="{06B360C8-84B5-DB1E-FE79-54295192CF69}"/>
              </a:ext>
            </a:extLst>
          </p:cNvPr>
          <p:cNvGrpSpPr/>
          <p:nvPr/>
        </p:nvGrpSpPr>
        <p:grpSpPr>
          <a:xfrm>
            <a:off x="804187" y="2761669"/>
            <a:ext cx="2351135" cy="360000"/>
            <a:chOff x="588263" y="1217924"/>
            <a:chExt cx="2351135" cy="360000"/>
          </a:xfrm>
        </p:grpSpPr>
        <p:pic>
          <p:nvPicPr>
            <p:cNvPr id="191" name="Picture 190" descr="Zip Co logo SVG free download, id: 101874 - Brandlogos.net">
              <a:hlinkClick r:id="rId4"/>
              <a:extLst>
                <a:ext uri="{FF2B5EF4-FFF2-40B4-BE49-F238E27FC236}">
                  <a16:creationId xmlns:a16="http://schemas.microsoft.com/office/drawing/2014/main" id="{471259A1-99BA-F1E7-3E10-C44E75E2456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2" name="TextBox 191">
              <a:extLst>
                <a:ext uri="{FF2B5EF4-FFF2-40B4-BE49-F238E27FC236}">
                  <a16:creationId xmlns:a16="http://schemas.microsoft.com/office/drawing/2014/main" id="{40709DBF-D493-2B2F-7688-8CD60E8706A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193" name="Group 192">
            <a:extLst>
              <a:ext uri="{FF2B5EF4-FFF2-40B4-BE49-F238E27FC236}">
                <a16:creationId xmlns:a16="http://schemas.microsoft.com/office/drawing/2014/main" id="{8344B3A3-D580-CC19-78DD-A9FF60C6F8EB}"/>
              </a:ext>
            </a:extLst>
          </p:cNvPr>
          <p:cNvGrpSpPr/>
          <p:nvPr/>
        </p:nvGrpSpPr>
        <p:grpSpPr>
          <a:xfrm>
            <a:off x="4276273" y="2761669"/>
            <a:ext cx="2351135" cy="360000"/>
            <a:chOff x="588263" y="2657420"/>
            <a:chExt cx="2351135" cy="360000"/>
          </a:xfrm>
        </p:grpSpPr>
        <p:pic>
          <p:nvPicPr>
            <p:cNvPr id="194" name="Picture 193">
              <a:extLst>
                <a:ext uri="{FF2B5EF4-FFF2-40B4-BE49-F238E27FC236}">
                  <a16:creationId xmlns:a16="http://schemas.microsoft.com/office/drawing/2014/main" id="{3E574953-D4AA-9B7A-9E5F-DCE0F281F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5" name="TextBox 194">
              <a:extLst>
                <a:ext uri="{FF2B5EF4-FFF2-40B4-BE49-F238E27FC236}">
                  <a16:creationId xmlns:a16="http://schemas.microsoft.com/office/drawing/2014/main" id="{1C5C8819-4839-AA10-6C9D-124C9B28D89A}"/>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6" name="Group 195">
            <a:extLst>
              <a:ext uri="{FF2B5EF4-FFF2-40B4-BE49-F238E27FC236}">
                <a16:creationId xmlns:a16="http://schemas.microsoft.com/office/drawing/2014/main" id="{5DA0A827-A17B-CC00-757A-FB8FF7298E43}"/>
              </a:ext>
            </a:extLst>
          </p:cNvPr>
          <p:cNvGrpSpPr/>
          <p:nvPr/>
        </p:nvGrpSpPr>
        <p:grpSpPr>
          <a:xfrm>
            <a:off x="7739914" y="2761669"/>
            <a:ext cx="2361959" cy="360000"/>
            <a:chOff x="577439" y="3137252"/>
            <a:chExt cx="2361959" cy="360000"/>
          </a:xfrm>
        </p:grpSpPr>
        <p:pic>
          <p:nvPicPr>
            <p:cNvPr id="197" name="Picture 196">
              <a:extLst>
                <a:ext uri="{FF2B5EF4-FFF2-40B4-BE49-F238E27FC236}">
                  <a16:creationId xmlns:a16="http://schemas.microsoft.com/office/drawing/2014/main" id="{6E67FAB4-9CFF-A5CD-9513-08C2D3B753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98" name="TextBox 197">
              <a:extLst>
                <a:ext uri="{FF2B5EF4-FFF2-40B4-BE49-F238E27FC236}">
                  <a16:creationId xmlns:a16="http://schemas.microsoft.com/office/drawing/2014/main" id="{0B91D8AE-93E0-AE5A-7BBE-F955251FD96D}"/>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B8E76C1D-8555-999D-4880-495ACA492D0A}"/>
              </a:ext>
            </a:extLst>
          </p:cNvPr>
          <p:cNvGrpSpPr/>
          <p:nvPr/>
        </p:nvGrpSpPr>
        <p:grpSpPr>
          <a:xfrm>
            <a:off x="4276273" y="5158847"/>
            <a:ext cx="2351135" cy="360000"/>
            <a:chOff x="588263" y="2657420"/>
            <a:chExt cx="2351135" cy="360000"/>
          </a:xfrm>
        </p:grpSpPr>
        <p:pic>
          <p:nvPicPr>
            <p:cNvPr id="201" name="Picture 200">
              <a:extLst>
                <a:ext uri="{FF2B5EF4-FFF2-40B4-BE49-F238E27FC236}">
                  <a16:creationId xmlns:a16="http://schemas.microsoft.com/office/drawing/2014/main" id="{03CDC00C-B188-6BBD-DD0B-A9F44904F9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02" name="TextBox 201">
              <a:extLst>
                <a:ext uri="{FF2B5EF4-FFF2-40B4-BE49-F238E27FC236}">
                  <a16:creationId xmlns:a16="http://schemas.microsoft.com/office/drawing/2014/main" id="{1D71495A-59BB-658E-3583-1374CE44463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3" name="Group 202">
            <a:extLst>
              <a:ext uri="{FF2B5EF4-FFF2-40B4-BE49-F238E27FC236}">
                <a16:creationId xmlns:a16="http://schemas.microsoft.com/office/drawing/2014/main" id="{4EFDBE78-2234-3F2D-C050-1D163B1C0741}"/>
              </a:ext>
            </a:extLst>
          </p:cNvPr>
          <p:cNvGrpSpPr/>
          <p:nvPr/>
        </p:nvGrpSpPr>
        <p:grpSpPr>
          <a:xfrm>
            <a:off x="804187" y="5158847"/>
            <a:ext cx="2351135" cy="360000"/>
            <a:chOff x="588263" y="1697756"/>
            <a:chExt cx="2351135" cy="360000"/>
          </a:xfrm>
        </p:grpSpPr>
        <p:pic>
          <p:nvPicPr>
            <p:cNvPr id="204" name="Picture 203">
              <a:extLst>
                <a:ext uri="{FF2B5EF4-FFF2-40B4-BE49-F238E27FC236}">
                  <a16:creationId xmlns:a16="http://schemas.microsoft.com/office/drawing/2014/main" id="{4BDEFE03-9C1D-8690-CFC2-F18CF7B009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05" name="TextBox 204">
              <a:extLst>
                <a:ext uri="{FF2B5EF4-FFF2-40B4-BE49-F238E27FC236}">
                  <a16:creationId xmlns:a16="http://schemas.microsoft.com/office/drawing/2014/main" id="{F3D3D285-3E0F-F727-959A-0A98B24C0D07}"/>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6" name="Group 205">
            <a:extLst>
              <a:ext uri="{FF2B5EF4-FFF2-40B4-BE49-F238E27FC236}">
                <a16:creationId xmlns:a16="http://schemas.microsoft.com/office/drawing/2014/main" id="{6C7C8C9D-6BF2-A31E-892D-1049E21A0D0D}"/>
              </a:ext>
            </a:extLst>
          </p:cNvPr>
          <p:cNvGrpSpPr/>
          <p:nvPr/>
        </p:nvGrpSpPr>
        <p:grpSpPr>
          <a:xfrm>
            <a:off x="7739914" y="5158847"/>
            <a:ext cx="2351135" cy="360000"/>
            <a:chOff x="588263" y="2177588"/>
            <a:chExt cx="2351135" cy="360000"/>
          </a:xfrm>
        </p:grpSpPr>
        <p:pic>
          <p:nvPicPr>
            <p:cNvPr id="207" name="Picture 206">
              <a:extLst>
                <a:ext uri="{FF2B5EF4-FFF2-40B4-BE49-F238E27FC236}">
                  <a16:creationId xmlns:a16="http://schemas.microsoft.com/office/drawing/2014/main" id="{1677A31A-D7E4-D423-49F8-6E51B3A59F3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8" name="TextBox 207">
              <a:extLst>
                <a:ext uri="{FF2B5EF4-FFF2-40B4-BE49-F238E27FC236}">
                  <a16:creationId xmlns:a16="http://schemas.microsoft.com/office/drawing/2014/main" id="{95333254-F8EF-B958-AE47-7C4B7796BDC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 name="Picture 2" descr="A group of women standing together&#10;&#10;Description automatically generated">
            <a:extLst>
              <a:ext uri="{FF2B5EF4-FFF2-40B4-BE49-F238E27FC236}">
                <a16:creationId xmlns:a16="http://schemas.microsoft.com/office/drawing/2014/main" id="{358236EA-6295-E6F1-B4DA-7E1C2C1DB05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8" name="Group 7">
            <a:extLst>
              <a:ext uri="{FF2B5EF4-FFF2-40B4-BE49-F238E27FC236}">
                <a16:creationId xmlns:a16="http://schemas.microsoft.com/office/drawing/2014/main" id="{926B0EE9-694B-ED90-D14A-BBEB3B8E231F}"/>
              </a:ext>
            </a:extLst>
          </p:cNvPr>
          <p:cNvGrpSpPr/>
          <p:nvPr/>
        </p:nvGrpSpPr>
        <p:grpSpPr>
          <a:xfrm>
            <a:off x="7537737" y="1127774"/>
            <a:ext cx="1450784" cy="216000"/>
            <a:chOff x="1194743" y="1140160"/>
            <a:chExt cx="1450784" cy="216000"/>
          </a:xfrm>
        </p:grpSpPr>
        <p:sp>
          <p:nvSpPr>
            <p:cNvPr id="9" name="Rectangle: Rounded Corners 6">
              <a:extLst>
                <a:ext uri="{FF2B5EF4-FFF2-40B4-BE49-F238E27FC236}">
                  <a16:creationId xmlns:a16="http://schemas.microsoft.com/office/drawing/2014/main" id="{00AB44DC-A381-60C7-1075-1DBC47FCD25E}"/>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0" name="Graphic 9">
              <a:extLst>
                <a:ext uri="{FF2B5EF4-FFF2-40B4-BE49-F238E27FC236}">
                  <a16:creationId xmlns:a16="http://schemas.microsoft.com/office/drawing/2014/main" id="{775D3F77-F7AE-141E-DEA2-50F39B954F2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sp>
        <p:nvSpPr>
          <p:cNvPr id="44" name="Text Placeholder 185">
            <a:extLst>
              <a:ext uri="{FF2B5EF4-FFF2-40B4-BE49-F238E27FC236}">
                <a16:creationId xmlns:a16="http://schemas.microsoft.com/office/drawing/2014/main" id="{55EF9254-4682-006E-2562-0F43621026DA}"/>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45" name="Text Placeholder 198">
            <a:extLst>
              <a:ext uri="{FF2B5EF4-FFF2-40B4-BE49-F238E27FC236}">
                <a16:creationId xmlns:a16="http://schemas.microsoft.com/office/drawing/2014/main" id="{3CAB48E1-A4F2-780E-29AD-48EF4B99E7D2}"/>
              </a:ext>
            </a:extLst>
          </p:cNvPr>
          <p:cNvSpPr>
            <a:spLocks noGrp="1"/>
          </p:cNvSpPr>
          <p:nvPr>
            <p:ph type="body" sz="quarter" idx="30"/>
          </p:nvPr>
        </p:nvSpPr>
        <p:spPr>
          <a:xfrm>
            <a:off x="10430234" y="521099"/>
            <a:ext cx="1456966" cy="175614"/>
          </a:xfrm>
        </p:spPr>
        <p:txBody>
          <a:bodyPr/>
          <a:lstStyle/>
          <a:p>
            <a:r>
              <a:rPr lang="en-US" noProof="0"/>
              <a:t>Buy</a:t>
            </a:r>
          </a:p>
        </p:txBody>
      </p:sp>
      <p:sp>
        <p:nvSpPr>
          <p:cNvPr id="46" name="Text Placeholder 60">
            <a:extLst>
              <a:ext uri="{FF2B5EF4-FFF2-40B4-BE49-F238E27FC236}">
                <a16:creationId xmlns:a16="http://schemas.microsoft.com/office/drawing/2014/main" id="{A669448B-9BE2-E4A6-133C-8455F4EF1759}"/>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47" name="Text Placeholder 61">
            <a:extLst>
              <a:ext uri="{FF2B5EF4-FFF2-40B4-BE49-F238E27FC236}">
                <a16:creationId xmlns:a16="http://schemas.microsoft.com/office/drawing/2014/main" id="{E1ADDC90-2C87-7180-B577-5961749E49DB}"/>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48" name="Text Placeholder 62">
            <a:extLst>
              <a:ext uri="{FF2B5EF4-FFF2-40B4-BE49-F238E27FC236}">
                <a16:creationId xmlns:a16="http://schemas.microsoft.com/office/drawing/2014/main" id="{79A2AFC8-9A55-417E-3037-D3A6AEC31EE7}"/>
              </a:ext>
            </a:extLst>
          </p:cNvPr>
          <p:cNvSpPr>
            <a:spLocks noGrp="1"/>
          </p:cNvSpPr>
          <p:nvPr>
            <p:ph type="body" sz="quarter" idx="40"/>
          </p:nvPr>
        </p:nvSpPr>
        <p:spPr>
          <a:xfrm>
            <a:off x="11760200" y="357645"/>
            <a:ext cx="127000" cy="125999"/>
          </a:xfrm>
        </p:spPr>
        <p:txBody>
          <a:bodyPr/>
          <a:lstStyle/>
          <a:p>
            <a:endParaRPr lang="en-US" noProof="0"/>
          </a:p>
        </p:txBody>
      </p:sp>
      <p:sp>
        <p:nvSpPr>
          <p:cNvPr id="2" name="Graphic 2">
            <a:hlinkClick r:id="rId13"/>
            <a:extLst>
              <a:ext uri="{FF2B5EF4-FFF2-40B4-BE49-F238E27FC236}">
                <a16:creationId xmlns:a16="http://schemas.microsoft.com/office/drawing/2014/main" id="{1ED5BB4B-9359-CF61-B535-D40EAE46E47B}"/>
              </a:ext>
            </a:extLst>
          </p:cNvPr>
          <p:cNvSpPr/>
          <p:nvPr/>
        </p:nvSpPr>
        <p:spPr>
          <a:xfrm>
            <a:off x="5309350" y="428493"/>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21375033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HR | </a:t>
            </a:r>
            <a:r>
              <a:rPr lang="en-US" noProof="0"/>
              <a:t>Improve organizational health metrics</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Identify data sources</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Communicate to managers</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Analyze data</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Meet with key stakeholders</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Develop action plan</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Generate the proposal</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12" name="Text Placeholder 11">
            <a:extLst>
              <a:ext uri="{FF2B5EF4-FFF2-40B4-BE49-F238E27FC236}">
                <a16:creationId xmlns:a16="http://schemas.microsoft.com/office/drawing/2014/main" id="{4DE598EE-5406-B032-5748-83EC5542E8D8}"/>
              </a:ext>
            </a:extLst>
          </p:cNvPr>
          <p:cNvSpPr>
            <a:spLocks noGrp="1"/>
          </p:cNvSpPr>
          <p:nvPr>
            <p:ph type="body" sz="quarter" idx="18"/>
          </p:nvPr>
        </p:nvSpPr>
        <p:spPr>
          <a:xfrm>
            <a:off x="584200" y="2032188"/>
            <a:ext cx="2808000" cy="710960"/>
          </a:xfrm>
        </p:spPr>
        <p:txBody>
          <a:bodyPr>
            <a:normAutofit/>
          </a:bodyPr>
          <a:lstStyle/>
          <a:p>
            <a:r>
              <a:rPr lang="en-US" noProof="0"/>
              <a:t>Identify multiple data sources which can provide insights into manager capability, employee relations, and organizational health. Use Copilot to access HR system data using a Copilot Agent.</a:t>
            </a:r>
          </a:p>
        </p:txBody>
      </p:sp>
      <p:sp>
        <p:nvSpPr>
          <p:cNvPr id="53" name="Text Placeholder 52">
            <a:extLst>
              <a:ext uri="{FF2B5EF4-FFF2-40B4-BE49-F238E27FC236}">
                <a16:creationId xmlns:a16="http://schemas.microsoft.com/office/drawing/2014/main" id="{AB802569-ADA3-1B68-8AAE-B63E7FBAB5DD}"/>
              </a:ext>
            </a:extLst>
          </p:cNvPr>
          <p:cNvSpPr>
            <a:spLocks noGrp="1"/>
          </p:cNvSpPr>
          <p:nvPr>
            <p:ph type="body" sz="quarter" idx="19"/>
          </p:nvPr>
        </p:nvSpPr>
        <p:spPr/>
        <p:txBody>
          <a:bodyPr>
            <a:normAutofit/>
          </a:bodyPr>
          <a:lstStyle/>
          <a:p>
            <a:r>
              <a:rPr lang="en-US" noProof="0">
                <a:solidFill>
                  <a:srgbClr val="000000"/>
                </a:solidFill>
                <a:ea typeface="+mn-ea"/>
                <a:cs typeface="Segoe UI"/>
              </a:rPr>
              <a:t>Analyze data, summarize findings, provide insights, and create organizational health reports.</a:t>
            </a:r>
          </a:p>
        </p:txBody>
      </p:sp>
      <p:sp>
        <p:nvSpPr>
          <p:cNvPr id="54" name="Text Placeholder 53">
            <a:extLst>
              <a:ext uri="{FF2B5EF4-FFF2-40B4-BE49-F238E27FC236}">
                <a16:creationId xmlns:a16="http://schemas.microsoft.com/office/drawing/2014/main" id="{4ABE5356-1729-3C2F-5A5A-EA1ACA4CB876}"/>
              </a:ext>
            </a:extLst>
          </p:cNvPr>
          <p:cNvSpPr>
            <a:spLocks noGrp="1"/>
          </p:cNvSpPr>
          <p:nvPr>
            <p:ph type="body" sz="quarter" idx="20"/>
          </p:nvPr>
        </p:nvSpPr>
        <p:spPr/>
        <p:txBody>
          <a:bodyPr/>
          <a:lstStyle/>
          <a:p>
            <a:r>
              <a:rPr kumimoji="0" lang="en-US" b="0" i="0" u="none" strike="noStrike" kern="0" cap="none" spc="0" normalizeH="0" baseline="0" noProof="0">
                <a:ln>
                  <a:noFill/>
                </a:ln>
                <a:solidFill>
                  <a:srgbClr val="1A1A1A"/>
                </a:solidFill>
                <a:effectLst/>
                <a:uLnTx/>
                <a:uFillTx/>
                <a:cs typeface="Segoe UI"/>
              </a:rPr>
              <a:t>Leverage insights and Copilot suggestions in Word to draft a detailed, actionable implementation plan to improve organizational health.</a:t>
            </a:r>
          </a:p>
        </p:txBody>
      </p:sp>
      <p:sp>
        <p:nvSpPr>
          <p:cNvPr id="55" name="Text Placeholder 54">
            <a:extLst>
              <a:ext uri="{FF2B5EF4-FFF2-40B4-BE49-F238E27FC236}">
                <a16:creationId xmlns:a16="http://schemas.microsoft.com/office/drawing/2014/main" id="{4E342DC9-C01B-4EC9-686F-4458ADB5DFD9}"/>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lang="en-US" sz="900" kern="0" noProof="0">
                <a:solidFill>
                  <a:srgbClr val="1A1A1A"/>
                </a:solidFill>
                <a:latin typeface="Segoe UI"/>
              </a:rPr>
              <a:t>Use Copilot </a:t>
            </a:r>
            <a:r>
              <a:rPr lang="en-US" sz="900" b="1" kern="0" noProof="0">
                <a:solidFill>
                  <a:srgbClr val="1A1A1A"/>
                </a:solidFill>
                <a:latin typeface="Segoe UI"/>
              </a:rPr>
              <a:t>to rapidly locate </a:t>
            </a:r>
            <a:r>
              <a:rPr lang="en-US" sz="900" kern="0" noProof="0">
                <a:solidFill>
                  <a:srgbClr val="1A1A1A"/>
                </a:solidFill>
              </a:rPr>
              <a:t>relevant data which </a:t>
            </a:r>
            <a:r>
              <a:rPr lang="en-US" sz="900" kern="0" noProof="0">
                <a:solidFill>
                  <a:srgbClr val="1A1A1A"/>
                </a:solidFill>
                <a:latin typeface="Segoe UI"/>
              </a:rPr>
              <a:t>indicates and impacts organization health.</a:t>
            </a:r>
          </a:p>
        </p:txBody>
      </p:sp>
      <p:sp>
        <p:nvSpPr>
          <p:cNvPr id="56" name="Text Placeholder 55">
            <a:extLst>
              <a:ext uri="{FF2B5EF4-FFF2-40B4-BE49-F238E27FC236}">
                <a16:creationId xmlns:a16="http://schemas.microsoft.com/office/drawing/2014/main" id="{EEE24096-FD11-4D2F-1FDB-D8AFA6545CFA}"/>
              </a:ext>
            </a:extLst>
          </p:cNvPr>
          <p:cNvSpPr>
            <a:spLocks noGrp="1"/>
          </p:cNvSpPr>
          <p:nvPr>
            <p:ph type="body" sz="quarter" idx="22"/>
          </p:nvPr>
        </p:nvSpPr>
        <p:spPr/>
        <p:txBody>
          <a:bodyPr>
            <a:normAutofit lnSpcReduction="10000"/>
          </a:bodyPr>
          <a:lstStyle/>
          <a:p>
            <a:r>
              <a:rPr lang="en-US" noProof="0">
                <a:latin typeface="Segoe UI"/>
              </a:rPr>
              <a:t>Example prompt: </a:t>
            </a:r>
            <a:r>
              <a:rPr lang="en-US" sz="900" b="1" spc="0" noProof="0">
                <a:solidFill>
                  <a:schemeClr val="tx1"/>
                </a:solidFill>
                <a:latin typeface="Segoe UI"/>
              </a:rPr>
              <a:t>Draft with Copilot:</a:t>
            </a:r>
            <a:r>
              <a:rPr lang="en-US" sz="900" spc="0" noProof="0">
                <a:solidFill>
                  <a:schemeClr val="tx1"/>
                </a:solidFill>
                <a:latin typeface="Segoe UI"/>
              </a:rPr>
              <a:t> Create an email to a group of managers that provides detail and timelines regarding organizational health action plans.</a:t>
            </a:r>
          </a:p>
        </p:txBody>
      </p:sp>
      <p:sp>
        <p:nvSpPr>
          <p:cNvPr id="57" name="Text Placeholder 56">
            <a:extLst>
              <a:ext uri="{FF2B5EF4-FFF2-40B4-BE49-F238E27FC236}">
                <a16:creationId xmlns:a16="http://schemas.microsoft.com/office/drawing/2014/main" id="{C3DEA186-1EF8-1430-4EBD-D7E9279A6CB7}"/>
              </a:ext>
            </a:extLst>
          </p:cNvPr>
          <p:cNvSpPr>
            <a:spLocks noGrp="1"/>
          </p:cNvSpPr>
          <p:nvPr>
            <p:ph type="body" sz="quarter" idx="23"/>
          </p:nvPr>
        </p:nvSpPr>
        <p:spPr/>
        <p:txBody>
          <a:bodyPr>
            <a:normAutofit/>
          </a:bodyPr>
          <a:lstStyle/>
          <a:p>
            <a:r>
              <a:rPr lang="en-US" noProof="0">
                <a:latin typeface="Segoe UI"/>
              </a:rPr>
              <a:t>Example prompt: </a:t>
            </a:r>
            <a:r>
              <a:rPr lang="en-US" sz="900" b="1" spc="0" noProof="0">
                <a:solidFill>
                  <a:schemeClr val="tx1"/>
                </a:solidFill>
                <a:latin typeface="Segoe UI"/>
              </a:rPr>
              <a:t>Highlight org health scores yellow </a:t>
            </a:r>
            <a:r>
              <a:rPr lang="en-US" sz="900" noProof="0">
                <a:latin typeface="Segoe UI"/>
              </a:rPr>
              <a:t>where YoY % change exceeded -20%. </a:t>
            </a:r>
            <a:endParaRPr lang="en-US" sz="900" spc="0" noProof="0">
              <a:solidFill>
                <a:schemeClr val="tx1"/>
              </a:solidFill>
              <a:latin typeface="Segoe UI"/>
            </a:endParaRPr>
          </a:p>
        </p:txBody>
      </p:sp>
      <p:sp>
        <p:nvSpPr>
          <p:cNvPr id="58" name="Text Placeholder 57">
            <a:extLst>
              <a:ext uri="{FF2B5EF4-FFF2-40B4-BE49-F238E27FC236}">
                <a16:creationId xmlns:a16="http://schemas.microsoft.com/office/drawing/2014/main" id="{E8D78048-D8BA-C12E-525A-5A77C249D5A9}"/>
              </a:ext>
            </a:extLst>
          </p:cNvPr>
          <p:cNvSpPr>
            <a:spLocks noGrp="1"/>
          </p:cNvSpPr>
          <p:nvPr>
            <p:ph type="body" sz="quarter" idx="24"/>
          </p:nvPr>
        </p:nvSpPr>
        <p:spPr/>
        <p:txBody>
          <a:bodyPr>
            <a:normAutofit lnSpcReduction="10000"/>
          </a:bodyPr>
          <a:lstStyle/>
          <a:p>
            <a:r>
              <a:rPr lang="en-US" sz="900" noProof="0">
                <a:solidFill>
                  <a:schemeClr val="tx1"/>
                </a:solidFill>
                <a:latin typeface="Segoe UI"/>
              </a:rPr>
              <a:t>Action: Use Copilot during the meeting to </a:t>
            </a:r>
            <a:r>
              <a:rPr lang="en-US" sz="900" b="1" noProof="0">
                <a:solidFill>
                  <a:schemeClr val="tx1"/>
                </a:solidFill>
                <a:latin typeface="Segoe UI"/>
              </a:rPr>
              <a:t>“list main ideas we discussed” and then review the AI notes “Follow-up tasks” </a:t>
            </a:r>
            <a:r>
              <a:rPr lang="en-US" sz="900" noProof="0">
                <a:solidFill>
                  <a:schemeClr val="tx1"/>
                </a:solidFill>
                <a:latin typeface="Segoe UI"/>
              </a:rPr>
              <a:t>after the meeting to finalize the plan.</a:t>
            </a:r>
          </a:p>
        </p:txBody>
      </p:sp>
      <p:sp>
        <p:nvSpPr>
          <p:cNvPr id="59" name="Text Placeholder 58">
            <a:extLst>
              <a:ext uri="{FF2B5EF4-FFF2-40B4-BE49-F238E27FC236}">
                <a16:creationId xmlns:a16="http://schemas.microsoft.com/office/drawing/2014/main" id="{37B0CF83-E39C-6E91-F0EA-441E0E2453BB}"/>
              </a:ext>
            </a:extLst>
          </p:cNvPr>
          <p:cNvSpPr>
            <a:spLocks noGrp="1"/>
          </p:cNvSpPr>
          <p:nvPr>
            <p:ph type="body" sz="quarter" idx="25"/>
          </p:nvPr>
        </p:nvSpPr>
        <p:spPr/>
        <p:txBody>
          <a:bodyPr>
            <a:normAutofit lnSpcReduction="10000"/>
          </a:bodyPr>
          <a:lstStyle/>
          <a:p>
            <a:r>
              <a:rPr lang="en-US" noProof="0">
                <a:latin typeface="Segoe UI"/>
              </a:rPr>
              <a:t>Example prompt: </a:t>
            </a:r>
            <a:r>
              <a:rPr lang="en-US" sz="900" noProof="0">
                <a:latin typeface="Segoe UI"/>
              </a:rPr>
              <a:t>I am a human resources consultant. </a:t>
            </a:r>
            <a:r>
              <a:rPr lang="en-US" sz="900" b="1" noProof="0">
                <a:latin typeface="Segoe UI"/>
              </a:rPr>
              <a:t>Create an action plan </a:t>
            </a:r>
            <a:r>
              <a:rPr lang="en-US" sz="900" noProof="0">
                <a:latin typeface="Segoe UI"/>
              </a:rPr>
              <a:t>based on the organizational health report and insights. Include tasks and timelines.</a:t>
            </a:r>
          </a:p>
        </p:txBody>
      </p:sp>
      <p:sp>
        <p:nvSpPr>
          <p:cNvPr id="60" name="Text Placeholder 59">
            <a:extLst>
              <a:ext uri="{FF2B5EF4-FFF2-40B4-BE49-F238E27FC236}">
                <a16:creationId xmlns:a16="http://schemas.microsoft.com/office/drawing/2014/main" id="{7A2067F3-CEC6-440F-1BAD-0B15174A743F}"/>
              </a:ext>
            </a:extLst>
          </p:cNvPr>
          <p:cNvSpPr>
            <a:spLocks noGrp="1"/>
          </p:cNvSpPr>
          <p:nvPr>
            <p:ph type="body" sz="quarter" idx="26"/>
          </p:nvPr>
        </p:nvSpPr>
        <p:spPr/>
        <p:txBody>
          <a:bodyPr>
            <a:normAutofit lnSpcReduction="10000"/>
          </a:bodyPr>
          <a:lstStyle/>
          <a:p>
            <a:r>
              <a:rPr lang="en-US" noProof="0">
                <a:latin typeface="Segoe UI"/>
              </a:rPr>
              <a:t>Example prompt: </a:t>
            </a:r>
            <a:r>
              <a:rPr lang="en-US" sz="900" b="1" noProof="0">
                <a:latin typeface="Segoe UI"/>
              </a:rPr>
              <a:t>Create a presentation from file</a:t>
            </a:r>
            <a:r>
              <a:rPr lang="en-US" sz="900" noProof="0">
                <a:latin typeface="Segoe UI"/>
              </a:rPr>
              <a:t> [plan.docx] for HR leaders that clearly articulates h</a:t>
            </a:r>
            <a:r>
              <a:rPr lang="en-US" sz="900" spc="0" noProof="0">
                <a:solidFill>
                  <a:schemeClr val="tx1"/>
                </a:solidFill>
                <a:latin typeface="Segoe UI"/>
              </a:rPr>
              <a:t>ow the plan will enable organizational health goals.</a:t>
            </a:r>
          </a:p>
        </p:txBody>
      </p:sp>
      <p:sp>
        <p:nvSpPr>
          <p:cNvPr id="61" name="Text Placeholder 60">
            <a:extLst>
              <a:ext uri="{FF2B5EF4-FFF2-40B4-BE49-F238E27FC236}">
                <a16:creationId xmlns:a16="http://schemas.microsoft.com/office/drawing/2014/main" id="{AF39345C-B287-E62B-D176-80C6EDB3ABEB}"/>
              </a:ext>
            </a:extLst>
          </p:cNvPr>
          <p:cNvSpPr>
            <a:spLocks noGrp="1"/>
          </p:cNvSpPr>
          <p:nvPr>
            <p:ph type="body" sz="quarter" idx="27"/>
          </p:nvPr>
        </p:nvSpPr>
        <p:spPr/>
        <p:txBody>
          <a:bodyPr/>
          <a:lstStyle/>
          <a:p>
            <a:r>
              <a:rPr kumimoji="0" lang="en-US" b="0" i="0" u="none" strike="noStrike" kern="0" cap="none" spc="0" normalizeH="0" baseline="0" noProof="0">
                <a:ln>
                  <a:noFill/>
                </a:ln>
                <a:solidFill>
                  <a:srgbClr val="1A1A1A"/>
                </a:solidFill>
                <a:effectLst/>
                <a:uLnTx/>
                <a:uFillTx/>
                <a:cs typeface="Segoe UI" pitchFamily="34" charset="0"/>
              </a:rPr>
              <a:t>Communicate plan and actions to organization managers and monitor engagement.</a:t>
            </a:r>
          </a:p>
        </p:txBody>
      </p:sp>
      <p:sp>
        <p:nvSpPr>
          <p:cNvPr id="62" name="Text Placeholder 61">
            <a:extLst>
              <a:ext uri="{FF2B5EF4-FFF2-40B4-BE49-F238E27FC236}">
                <a16:creationId xmlns:a16="http://schemas.microsoft.com/office/drawing/2014/main" id="{75AF7EEA-32D5-921A-AEC6-5978EA1C5449}"/>
              </a:ext>
            </a:extLst>
          </p:cNvPr>
          <p:cNvSpPr>
            <a:spLocks noGrp="1"/>
          </p:cNvSpPr>
          <p:nvPr>
            <p:ph type="body" sz="quarter" idx="28"/>
          </p:nvPr>
        </p:nvSpPr>
        <p:spPr/>
        <p:txBody>
          <a:bodyPr/>
          <a:lstStyle/>
          <a:p>
            <a:pPr>
              <a:lnSpc>
                <a:spcPct val="90000"/>
              </a:lnSpc>
              <a:defRPr/>
            </a:pPr>
            <a:r>
              <a:rPr lang="en-US" kern="0" noProof="0">
                <a:solidFill>
                  <a:srgbClr val="1A1A1A"/>
                </a:solidFill>
                <a:cs typeface="Segoe UI"/>
              </a:rPr>
              <a:t>Lead the meeting </a:t>
            </a:r>
            <a:r>
              <a:rPr kumimoji="0" lang="en-US" b="0" i="0" u="none" strike="noStrike" kern="0" cap="none" spc="0" normalizeH="0" baseline="0" noProof="0">
                <a:ln>
                  <a:noFill/>
                </a:ln>
                <a:solidFill>
                  <a:srgbClr val="1A1A1A"/>
                </a:solidFill>
                <a:effectLst/>
                <a:uLnTx/>
                <a:uFillTx/>
                <a:cs typeface="Segoe UI"/>
              </a:rPr>
              <a:t>to present the plan, leveraging Copilot</a:t>
            </a:r>
            <a:r>
              <a:rPr lang="en-US" kern="0" noProof="0">
                <a:solidFill>
                  <a:srgbClr val="1A1A1A"/>
                </a:solidFill>
                <a:cs typeface="Segoe UI"/>
              </a:rPr>
              <a:t> in Teams to suggest topics and take notes.</a:t>
            </a:r>
            <a:endParaRPr kumimoji="0" lang="en-US" b="0" i="0" u="none" strike="noStrike" kern="0" cap="none" spc="0" normalizeH="0" baseline="0" noProof="0">
              <a:ln>
                <a:noFill/>
              </a:ln>
              <a:solidFill>
                <a:srgbClr val="1A1A1A"/>
              </a:solidFill>
              <a:effectLst/>
              <a:uLnTx/>
              <a:uFillTx/>
              <a:cs typeface="Segoe UI"/>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en-US" b="0" i="0" u="none" strike="noStrike" kern="0" cap="none" spc="0" normalizeH="0" baseline="0" noProof="0">
              <a:ln>
                <a:noFill/>
              </a:ln>
              <a:solidFill>
                <a:srgbClr val="1A1A1A"/>
              </a:solidFill>
              <a:effectLst/>
              <a:uLnTx/>
              <a:uFillTx/>
              <a:cs typeface="Segoe UI" pitchFamily="34" charset="0"/>
            </a:endParaRPr>
          </a:p>
        </p:txBody>
      </p:sp>
      <p:sp>
        <p:nvSpPr>
          <p:cNvPr id="63" name="Text Placeholder 62">
            <a:extLst>
              <a:ext uri="{FF2B5EF4-FFF2-40B4-BE49-F238E27FC236}">
                <a16:creationId xmlns:a16="http://schemas.microsoft.com/office/drawing/2014/main" id="{BD1C935A-CFDC-82D6-9D69-D267DCAEC8F2}"/>
              </a:ext>
            </a:extLst>
          </p:cNvPr>
          <p:cNvSpPr>
            <a:spLocks noGrp="1"/>
          </p:cNvSpPr>
          <p:nvPr>
            <p:ph type="body" sz="quarter" idx="29"/>
          </p:nvPr>
        </p:nvSpPr>
        <p:spPr/>
        <p:txBody>
          <a:bodyPr/>
          <a:lstStyle/>
          <a:p>
            <a:r>
              <a:rPr kumimoji="0" lang="en-US" i="0" u="none" strike="noStrike" kern="0" cap="none" spc="0" normalizeH="0" baseline="0" noProof="0">
                <a:ln>
                  <a:noFill/>
                </a:ln>
                <a:solidFill>
                  <a:srgbClr val="1A1A1A"/>
                </a:solidFill>
                <a:effectLst/>
                <a:uLnTx/>
                <a:uFillTx/>
                <a:cs typeface="Segoe UI"/>
              </a:rPr>
              <a:t>Generate </a:t>
            </a:r>
            <a:r>
              <a:rPr lang="en-US" kern="0" noProof="0">
                <a:solidFill>
                  <a:srgbClr val="1A1A1A"/>
                </a:solidFill>
                <a:cs typeface="Segoe UI"/>
              </a:rPr>
              <a:t>a </a:t>
            </a:r>
            <a:r>
              <a:rPr kumimoji="0" lang="en-US" i="0" u="none" strike="noStrike" kern="0" cap="none" spc="0" normalizeH="0" baseline="0" noProof="0">
                <a:ln>
                  <a:noFill/>
                </a:ln>
                <a:solidFill>
                  <a:srgbClr val="1A1A1A"/>
                </a:solidFill>
                <a:effectLst/>
                <a:uLnTx/>
                <a:uFillTx/>
                <a:cs typeface="Segoe UI"/>
              </a:rPr>
              <a:t>presentation detailing the </a:t>
            </a:r>
            <a:r>
              <a:rPr kumimoji="0" lang="en-US" b="0" i="0" u="none" strike="noStrike" kern="0" cap="none" spc="0" normalizeH="0" baseline="0" noProof="0">
                <a:ln>
                  <a:noFill/>
                </a:ln>
                <a:solidFill>
                  <a:srgbClr val="1A1A1A"/>
                </a:solidFill>
                <a:effectLst/>
                <a:uLnTx/>
                <a:uFillTx/>
                <a:cs typeface="Segoe UI"/>
              </a:rPr>
              <a:t>plan which includes images and tables.</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Improve </a:t>
              </a:r>
              <a:r>
                <a:rPr kumimoji="0" lang="en-US" sz="900" b="0" i="0" u="none" strike="noStrike" kern="1200" cap="none" spc="0" normalizeH="0" baseline="0" noProof="0" err="1">
                  <a:ln>
                    <a:noFill/>
                  </a:ln>
                  <a:solidFill>
                    <a:srgbClr val="0078D4"/>
                  </a:solidFill>
                  <a:effectLst/>
                  <a:uLnTx/>
                  <a:uFillTx/>
                  <a:latin typeface="Segoe UI Semibold" panose="020B0702040204020203" pitchFamily="34" charset="0"/>
                  <a:ea typeface="+mn-ea"/>
                  <a:cs typeface="Segoe UI Semibold" panose="020B0702040204020203" pitchFamily="34" charset="0"/>
                </a:rPr>
                <a:t>eNPS</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Employee turnover rate</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9" name="Group 158">
            <a:extLst>
              <a:ext uri="{FF2B5EF4-FFF2-40B4-BE49-F238E27FC236}">
                <a16:creationId xmlns:a16="http://schemas.microsoft.com/office/drawing/2014/main" id="{EDE4A209-A402-0104-2E71-51E85404459D}"/>
              </a:ext>
            </a:extLst>
          </p:cNvPr>
          <p:cNvGrpSpPr/>
          <p:nvPr/>
        </p:nvGrpSpPr>
        <p:grpSpPr>
          <a:xfrm>
            <a:off x="4276273" y="2761669"/>
            <a:ext cx="2361959" cy="360000"/>
            <a:chOff x="577439" y="3137252"/>
            <a:chExt cx="2361959" cy="360000"/>
          </a:xfrm>
        </p:grpSpPr>
        <p:pic>
          <p:nvPicPr>
            <p:cNvPr id="160" name="Picture 159">
              <a:extLst>
                <a:ext uri="{FF2B5EF4-FFF2-40B4-BE49-F238E27FC236}">
                  <a16:creationId xmlns:a16="http://schemas.microsoft.com/office/drawing/2014/main" id="{D4F99508-D3C9-DDD3-C5CA-E9580DE7FE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61" name="TextBox 160">
              <a:extLst>
                <a:ext uri="{FF2B5EF4-FFF2-40B4-BE49-F238E27FC236}">
                  <a16:creationId xmlns:a16="http://schemas.microsoft.com/office/drawing/2014/main" id="{BFB0F27D-F469-6D3F-59BC-F53804727D36}"/>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2" name="Group 161">
            <a:extLst>
              <a:ext uri="{FF2B5EF4-FFF2-40B4-BE49-F238E27FC236}">
                <a16:creationId xmlns:a16="http://schemas.microsoft.com/office/drawing/2014/main" id="{6E034104-A923-B91C-9902-D13A198A77E6}"/>
              </a:ext>
            </a:extLst>
          </p:cNvPr>
          <p:cNvGrpSpPr/>
          <p:nvPr/>
        </p:nvGrpSpPr>
        <p:grpSpPr>
          <a:xfrm>
            <a:off x="7739914" y="2761669"/>
            <a:ext cx="2351135" cy="360000"/>
            <a:chOff x="588263" y="2657420"/>
            <a:chExt cx="2351135" cy="360000"/>
          </a:xfrm>
        </p:grpSpPr>
        <p:pic>
          <p:nvPicPr>
            <p:cNvPr id="163" name="Picture 162">
              <a:extLst>
                <a:ext uri="{FF2B5EF4-FFF2-40B4-BE49-F238E27FC236}">
                  <a16:creationId xmlns:a16="http://schemas.microsoft.com/office/drawing/2014/main" id="{60CEFD9F-560D-A61D-9DD1-E95BFA4309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64" name="TextBox 163">
              <a:extLst>
                <a:ext uri="{FF2B5EF4-FFF2-40B4-BE49-F238E27FC236}">
                  <a16:creationId xmlns:a16="http://schemas.microsoft.com/office/drawing/2014/main" id="{974AC334-49A7-1AEE-6ADC-48765F2937A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5" name="Group 164">
            <a:extLst>
              <a:ext uri="{FF2B5EF4-FFF2-40B4-BE49-F238E27FC236}">
                <a16:creationId xmlns:a16="http://schemas.microsoft.com/office/drawing/2014/main" id="{E7E95F4F-7B22-1747-844F-70DA89DB2795}"/>
              </a:ext>
            </a:extLst>
          </p:cNvPr>
          <p:cNvGrpSpPr/>
          <p:nvPr/>
        </p:nvGrpSpPr>
        <p:grpSpPr>
          <a:xfrm>
            <a:off x="804187" y="5158847"/>
            <a:ext cx="2351135" cy="360000"/>
            <a:chOff x="588263" y="1697756"/>
            <a:chExt cx="2351135" cy="360000"/>
          </a:xfrm>
        </p:grpSpPr>
        <p:pic>
          <p:nvPicPr>
            <p:cNvPr id="166" name="Picture 165">
              <a:extLst>
                <a:ext uri="{FF2B5EF4-FFF2-40B4-BE49-F238E27FC236}">
                  <a16:creationId xmlns:a16="http://schemas.microsoft.com/office/drawing/2014/main" id="{06A834FF-7A88-9A87-4D90-E5B48AE302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67" name="TextBox 166">
              <a:extLst>
                <a:ext uri="{FF2B5EF4-FFF2-40B4-BE49-F238E27FC236}">
                  <a16:creationId xmlns:a16="http://schemas.microsoft.com/office/drawing/2014/main" id="{A4AA058C-78F1-A12B-BEA6-79529654C373}"/>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8" name="Group 167">
            <a:extLst>
              <a:ext uri="{FF2B5EF4-FFF2-40B4-BE49-F238E27FC236}">
                <a16:creationId xmlns:a16="http://schemas.microsoft.com/office/drawing/2014/main" id="{966AF1F5-194D-D8F4-10AD-55EF50466274}"/>
              </a:ext>
            </a:extLst>
          </p:cNvPr>
          <p:cNvGrpSpPr/>
          <p:nvPr/>
        </p:nvGrpSpPr>
        <p:grpSpPr>
          <a:xfrm>
            <a:off x="4276273" y="5158847"/>
            <a:ext cx="2351135" cy="360000"/>
            <a:chOff x="588263" y="3617084"/>
            <a:chExt cx="2351135" cy="360000"/>
          </a:xfrm>
        </p:grpSpPr>
        <p:pic>
          <p:nvPicPr>
            <p:cNvPr id="169" name="Picture 168">
              <a:extLst>
                <a:ext uri="{FF2B5EF4-FFF2-40B4-BE49-F238E27FC236}">
                  <a16:creationId xmlns:a16="http://schemas.microsoft.com/office/drawing/2014/main" id="{B3E61700-E4D8-8A28-A3DF-875CA99E20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0" name="TextBox 169">
              <a:extLst>
                <a:ext uri="{FF2B5EF4-FFF2-40B4-BE49-F238E27FC236}">
                  <a16:creationId xmlns:a16="http://schemas.microsoft.com/office/drawing/2014/main" id="{A9EB9CC0-7E38-6774-03E7-5FF31C4CFC96}"/>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1" name="Group 170">
            <a:extLst>
              <a:ext uri="{FF2B5EF4-FFF2-40B4-BE49-F238E27FC236}">
                <a16:creationId xmlns:a16="http://schemas.microsoft.com/office/drawing/2014/main" id="{66432B46-EBE3-8EFD-BF29-65E5D72376DF}"/>
              </a:ext>
            </a:extLst>
          </p:cNvPr>
          <p:cNvGrpSpPr/>
          <p:nvPr/>
        </p:nvGrpSpPr>
        <p:grpSpPr>
          <a:xfrm>
            <a:off x="7739914" y="5158847"/>
            <a:ext cx="2351135" cy="360000"/>
            <a:chOff x="588263" y="2177588"/>
            <a:chExt cx="2351135" cy="360000"/>
          </a:xfrm>
        </p:grpSpPr>
        <p:pic>
          <p:nvPicPr>
            <p:cNvPr id="172" name="Picture 171">
              <a:extLst>
                <a:ext uri="{FF2B5EF4-FFF2-40B4-BE49-F238E27FC236}">
                  <a16:creationId xmlns:a16="http://schemas.microsoft.com/office/drawing/2014/main" id="{E02CF3C6-CE82-4EA8-9E38-DCD20B0F486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73" name="TextBox 172">
              <a:extLst>
                <a:ext uri="{FF2B5EF4-FFF2-40B4-BE49-F238E27FC236}">
                  <a16:creationId xmlns:a16="http://schemas.microsoft.com/office/drawing/2014/main" id="{0CA6CB04-33DC-9B4F-07C7-BD23045F5962}"/>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74" name="Text Placeholder 60">
            <a:extLst>
              <a:ext uri="{FF2B5EF4-FFF2-40B4-BE49-F238E27FC236}">
                <a16:creationId xmlns:a16="http://schemas.microsoft.com/office/drawing/2014/main" id="{934E8E31-8425-8412-7BEE-EFB6420C6770}"/>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75" name="Text Placeholder 61">
            <a:extLst>
              <a:ext uri="{FF2B5EF4-FFF2-40B4-BE49-F238E27FC236}">
                <a16:creationId xmlns:a16="http://schemas.microsoft.com/office/drawing/2014/main" id="{10A3474E-2532-DA6F-9329-889F2818EE0E}"/>
              </a:ext>
            </a:extLst>
          </p:cNvPr>
          <p:cNvSpPr>
            <a:spLocks noGrp="1"/>
          </p:cNvSpPr>
          <p:nvPr>
            <p:ph type="body" sz="quarter" idx="39"/>
          </p:nvPr>
        </p:nvSpPr>
        <p:spPr>
          <a:xfrm>
            <a:off x="11588664" y="357645"/>
            <a:ext cx="127000" cy="125999"/>
          </a:xfrm>
          <a:solidFill>
            <a:srgbClr val="0070C0"/>
          </a:solidFill>
        </p:spPr>
        <p:txBody>
          <a:bodyPr/>
          <a:lstStyle/>
          <a:p>
            <a:endParaRPr lang="en-US" noProof="0"/>
          </a:p>
        </p:txBody>
      </p:sp>
      <p:sp>
        <p:nvSpPr>
          <p:cNvPr id="176" name="Text Placeholder 62">
            <a:extLst>
              <a:ext uri="{FF2B5EF4-FFF2-40B4-BE49-F238E27FC236}">
                <a16:creationId xmlns:a16="http://schemas.microsoft.com/office/drawing/2014/main" id="{4797F3F0-8705-A171-59F8-02D0EBAAE258}"/>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pic>
        <p:nvPicPr>
          <p:cNvPr id="2" name="Picture 1" descr="A group of women standing together&#10;&#10;Description automatically generated">
            <a:extLst>
              <a:ext uri="{FF2B5EF4-FFF2-40B4-BE49-F238E27FC236}">
                <a16:creationId xmlns:a16="http://schemas.microsoft.com/office/drawing/2014/main" id="{8A05CCC2-4A0E-5F53-238F-D8F179211B1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3" name="Group 2">
            <a:extLst>
              <a:ext uri="{FF2B5EF4-FFF2-40B4-BE49-F238E27FC236}">
                <a16:creationId xmlns:a16="http://schemas.microsoft.com/office/drawing/2014/main" id="{FB268261-EF58-D841-8ECD-E4B6E1C0DA6E}"/>
              </a:ext>
            </a:extLst>
          </p:cNvPr>
          <p:cNvGrpSpPr/>
          <p:nvPr/>
        </p:nvGrpSpPr>
        <p:grpSpPr>
          <a:xfrm>
            <a:off x="7523373" y="1127774"/>
            <a:ext cx="1260000" cy="216000"/>
            <a:chOff x="1194743" y="1140160"/>
            <a:chExt cx="1260000" cy="216000"/>
          </a:xfrm>
        </p:grpSpPr>
        <p:sp>
          <p:nvSpPr>
            <p:cNvPr id="13" name="Rectangle: Rounded Corners 6">
              <a:extLst>
                <a:ext uri="{FF2B5EF4-FFF2-40B4-BE49-F238E27FC236}">
                  <a16:creationId xmlns:a16="http://schemas.microsoft.com/office/drawing/2014/main" id="{A026774F-145F-A804-C27B-4BF75A636CC3}"/>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4" name="Graphic 13">
              <a:extLst>
                <a:ext uri="{FF2B5EF4-FFF2-40B4-BE49-F238E27FC236}">
                  <a16:creationId xmlns:a16="http://schemas.microsoft.com/office/drawing/2014/main" id="{8C1ACC77-ADB1-CEF1-5958-A15CDFD68F6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15" name="Group 14">
            <a:extLst>
              <a:ext uri="{FF2B5EF4-FFF2-40B4-BE49-F238E27FC236}">
                <a16:creationId xmlns:a16="http://schemas.microsoft.com/office/drawing/2014/main" id="{A529BD18-7D99-5474-21EC-6C981CA6FD07}"/>
              </a:ext>
            </a:extLst>
          </p:cNvPr>
          <p:cNvGrpSpPr/>
          <p:nvPr/>
        </p:nvGrpSpPr>
        <p:grpSpPr>
          <a:xfrm>
            <a:off x="8868697" y="1127774"/>
            <a:ext cx="1450784" cy="216000"/>
            <a:chOff x="1194743" y="1140160"/>
            <a:chExt cx="1450784" cy="216000"/>
          </a:xfrm>
        </p:grpSpPr>
        <p:sp>
          <p:nvSpPr>
            <p:cNvPr id="16" name="Rectangle: Rounded Corners 6">
              <a:extLst>
                <a:ext uri="{FF2B5EF4-FFF2-40B4-BE49-F238E27FC236}">
                  <a16:creationId xmlns:a16="http://schemas.microsoft.com/office/drawing/2014/main" id="{15012BF8-BEFE-2DF6-44B9-47FF865489A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7" name="Graphic 16">
              <a:extLst>
                <a:ext uri="{FF2B5EF4-FFF2-40B4-BE49-F238E27FC236}">
                  <a16:creationId xmlns:a16="http://schemas.microsoft.com/office/drawing/2014/main" id="{8C6A561D-6BC0-5F46-E378-E1F1A210FA4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31" name="Group 30">
            <a:extLst>
              <a:ext uri="{FF2B5EF4-FFF2-40B4-BE49-F238E27FC236}">
                <a16:creationId xmlns:a16="http://schemas.microsoft.com/office/drawing/2014/main" id="{5101532B-6774-D781-7462-F787316CC96F}"/>
              </a:ext>
            </a:extLst>
          </p:cNvPr>
          <p:cNvGrpSpPr/>
          <p:nvPr/>
        </p:nvGrpSpPr>
        <p:grpSpPr>
          <a:xfrm>
            <a:off x="804187" y="2830419"/>
            <a:ext cx="2304937" cy="477398"/>
            <a:chOff x="767112" y="2825909"/>
            <a:chExt cx="2304937" cy="477398"/>
          </a:xfrm>
        </p:grpSpPr>
        <p:sp>
          <p:nvSpPr>
            <p:cNvPr id="21" name="TextBox 20">
              <a:extLst>
                <a:ext uri="{FF2B5EF4-FFF2-40B4-BE49-F238E27FC236}">
                  <a16:creationId xmlns:a16="http://schemas.microsoft.com/office/drawing/2014/main" id="{EFBE902C-EE18-1B90-73D6-2CDEDC508085}"/>
                </a:ext>
                <a:ext uri="{C183D7F6-B498-43B3-948B-1728B52AA6E4}">
                  <adec:decorative xmlns:adec="http://schemas.microsoft.com/office/drawing/2017/decorative" val="0"/>
                </a:ext>
              </a:extLst>
            </p:cNvPr>
            <p:cNvSpPr txBox="1"/>
            <p:nvPr/>
          </p:nvSpPr>
          <p:spPr>
            <a:xfrm>
              <a:off x="1179865" y="2857031"/>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+Connection to HR system</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22" name="Picture 2" descr="Copilot Studio Generative AI pricing - Power Platform Community">
              <a:extLst>
                <a:ext uri="{FF2B5EF4-FFF2-40B4-BE49-F238E27FC236}">
                  <a16:creationId xmlns:a16="http://schemas.microsoft.com/office/drawing/2014/main" id="{02CB3616-B562-6DBD-78D1-A2A5672258CE}"/>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00182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526298"/>
          </a:xfrm>
        </p:spPr>
        <p:txBody>
          <a:bodyPr/>
          <a:lstStyle/>
          <a:p>
            <a:r>
              <a:rPr lang="en-US" noProof="0">
                <a:solidFill>
                  <a:srgbClr val="0078D4"/>
                </a:solidFill>
              </a:rPr>
              <a:t>HR | </a:t>
            </a:r>
            <a:r>
              <a:rPr lang="en-US" noProof="0"/>
              <a:t>Improve onboarding and development processes (Copilot Studio)</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Crowdsource onboarding resources</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a:t>
            </a:r>
            <a:r>
              <a:rPr lang="en-US" b="0" noProof="0"/>
              <a:t>Build learning material</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Identify network</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Streamline onboarding</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Simplify policies</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Summarize key discussion points</a:t>
            </a:r>
          </a:p>
        </p:txBody>
      </p:sp>
      <p:sp>
        <p:nvSpPr>
          <p:cNvPr id="52" name="Text Placeholder 51">
            <a:extLst>
              <a:ext uri="{FF2B5EF4-FFF2-40B4-BE49-F238E27FC236}">
                <a16:creationId xmlns:a16="http://schemas.microsoft.com/office/drawing/2014/main" id="{EDAE3963-FD7F-2268-3318-D9DB0DF17DA6}"/>
              </a:ext>
            </a:extLst>
          </p:cNvPr>
          <p:cNvSpPr>
            <a:spLocks noGrp="1"/>
          </p:cNvSpPr>
          <p:nvPr>
            <p:ph type="body" sz="quarter" idx="18"/>
          </p:nvPr>
        </p:nvSpPr>
        <p:spPr/>
        <p:txBody>
          <a:bodyPr/>
          <a:lstStyle/>
          <a:p>
            <a:r>
              <a:rPr lang="en-US" noProof="0">
                <a:solidFill>
                  <a:srgbClr val="000000"/>
                </a:solidFill>
                <a:ea typeface="+mn-lt"/>
                <a:cs typeface="+mn-lt"/>
              </a:rPr>
              <a:t>Gather input from team members about resources that have proven most valuable in onboarding. Summarize input based on top votes collected.</a:t>
            </a:r>
          </a:p>
        </p:txBody>
      </p:sp>
      <p:sp>
        <p:nvSpPr>
          <p:cNvPr id="53" name="Text Placeholder 52">
            <a:extLst>
              <a:ext uri="{FF2B5EF4-FFF2-40B4-BE49-F238E27FC236}">
                <a16:creationId xmlns:a16="http://schemas.microsoft.com/office/drawing/2014/main" id="{BBBB5AA7-A403-FD6E-E0BC-A33C3CD44315}"/>
              </a:ext>
            </a:extLst>
          </p:cNvPr>
          <p:cNvSpPr>
            <a:spLocks noGrp="1"/>
          </p:cNvSpPr>
          <p:nvPr>
            <p:ph type="body" sz="quarter" idx="19"/>
          </p:nvPr>
        </p:nvSpPr>
        <p:spPr/>
        <p:txBody>
          <a:bodyPr/>
          <a:lstStyle/>
          <a:p>
            <a:r>
              <a:rPr lang="en-US" noProof="0">
                <a:solidFill>
                  <a:srgbClr val="000000"/>
                </a:solidFill>
                <a:ea typeface="+mn-ea"/>
                <a:cs typeface="Segoe UI"/>
              </a:rPr>
              <a:t>Use Copilot</a:t>
            </a:r>
            <a:r>
              <a:rPr lang="en-US" noProof="0">
                <a:solidFill>
                  <a:srgbClr val="000000"/>
                </a:solidFill>
                <a:cs typeface="Segoe UI"/>
              </a:rPr>
              <a:t> to find</a:t>
            </a:r>
            <a:r>
              <a:rPr lang="en-US" noProof="0">
                <a:solidFill>
                  <a:srgbClr val="000000"/>
                </a:solidFill>
                <a:ea typeface="+mn-ea"/>
                <a:cs typeface="Segoe UI"/>
              </a:rPr>
              <a:t> individuals who can support your new hire’s work and offer complementary skills to help them connect more effectively and quickly</a:t>
            </a:r>
          </a:p>
        </p:txBody>
      </p:sp>
      <p:sp>
        <p:nvSpPr>
          <p:cNvPr id="54" name="Text Placeholder 53">
            <a:extLst>
              <a:ext uri="{FF2B5EF4-FFF2-40B4-BE49-F238E27FC236}">
                <a16:creationId xmlns:a16="http://schemas.microsoft.com/office/drawing/2014/main" id="{438AEF2B-22D2-7562-4F9A-D8456C61F398}"/>
              </a:ext>
            </a:extLst>
          </p:cNvPr>
          <p:cNvSpPr>
            <a:spLocks noGrp="1"/>
          </p:cNvSpPr>
          <p:nvPr>
            <p:ph type="body" sz="quarter" idx="20"/>
          </p:nvPr>
        </p:nvSpPr>
        <p:spPr/>
        <p:txBody>
          <a:bodyPr/>
          <a:lstStyle/>
          <a:p>
            <a:r>
              <a:rPr lang="en-US" sz="900" noProof="0">
                <a:solidFill>
                  <a:srgbClr val="000000"/>
                </a:solidFill>
                <a:ea typeface="+mn-lt"/>
                <a:cs typeface="+mn-lt"/>
              </a:rPr>
              <a:t>Summarize policy documents build context for the new employee.</a:t>
            </a:r>
            <a:endParaRPr lang="en-US" sz="900" noProof="0">
              <a:solidFill>
                <a:srgbClr val="000000"/>
              </a:solidFill>
              <a:cs typeface="Segoe UI"/>
            </a:endParaRPr>
          </a:p>
        </p:txBody>
      </p:sp>
      <p:sp>
        <p:nvSpPr>
          <p:cNvPr id="55" name="Text Placeholder 54">
            <a:extLst>
              <a:ext uri="{FF2B5EF4-FFF2-40B4-BE49-F238E27FC236}">
                <a16:creationId xmlns:a16="http://schemas.microsoft.com/office/drawing/2014/main" id="{4F4AAE8F-D54A-6993-4BAB-D2EAA65B0632}"/>
              </a:ext>
            </a:extLst>
          </p:cNvPr>
          <p:cNvSpPr>
            <a:spLocks noGrp="1"/>
          </p:cNvSpPr>
          <p:nvPr>
            <p:ph type="body" sz="quarter" idx="21"/>
          </p:nvPr>
        </p:nvSpPr>
        <p:spPr/>
        <p:txBody>
          <a:bodyPr/>
          <a:lstStyle/>
          <a:p>
            <a:r>
              <a:rPr lang="en-US" noProof="0">
                <a:latin typeface="Segoe UI"/>
              </a:rPr>
              <a:t>Example prompt: </a:t>
            </a:r>
            <a:r>
              <a:rPr lang="en-US" sz="900" b="1" noProof="0">
                <a:latin typeface="Segoe UI"/>
              </a:rPr>
              <a:t>Draft an onboarding plan and checklist </a:t>
            </a:r>
            <a:r>
              <a:rPr lang="en-US" sz="900" noProof="0">
                <a:latin typeface="Segoe UI"/>
              </a:rPr>
              <a:t>for a new human resources support advisor.</a:t>
            </a:r>
            <a:endParaRPr lang="en-US" sz="900" b="1" noProof="0">
              <a:latin typeface="Segoe UI"/>
            </a:endParaRPr>
          </a:p>
        </p:txBody>
      </p:sp>
      <p:sp>
        <p:nvSpPr>
          <p:cNvPr id="56" name="Text Placeholder 55">
            <a:extLst>
              <a:ext uri="{FF2B5EF4-FFF2-40B4-BE49-F238E27FC236}">
                <a16:creationId xmlns:a16="http://schemas.microsoft.com/office/drawing/2014/main" id="{DF556614-8228-400D-C8C7-1CD927BE5BC3}"/>
              </a:ext>
            </a:extLst>
          </p:cNvPr>
          <p:cNvSpPr>
            <a:spLocks noGrp="1"/>
          </p:cNvSpPr>
          <p:nvPr>
            <p:ph type="body" sz="quarter" idx="22"/>
          </p:nvPr>
        </p:nvSpPr>
        <p:spPr/>
        <p:txBody>
          <a:bodyPr/>
          <a:lstStyle/>
          <a:p>
            <a:r>
              <a:rPr lang="en-US" noProof="0">
                <a:latin typeface="Segoe UI"/>
              </a:rPr>
              <a:t>Example prompt: </a:t>
            </a:r>
            <a:r>
              <a:rPr lang="en-US" sz="900" b="1" noProof="0">
                <a:latin typeface="Segoe UI"/>
              </a:rPr>
              <a:t>“Create a presentation from” [</a:t>
            </a:r>
            <a:r>
              <a:rPr lang="en-US" sz="900" noProof="0">
                <a:latin typeface="Segoe UI"/>
              </a:rPr>
              <a:t>onboardingplan.docx] for new hires to the human resources support advisor team.</a:t>
            </a:r>
          </a:p>
        </p:txBody>
      </p:sp>
      <p:sp>
        <p:nvSpPr>
          <p:cNvPr id="57" name="Text Placeholder 56">
            <a:extLst>
              <a:ext uri="{FF2B5EF4-FFF2-40B4-BE49-F238E27FC236}">
                <a16:creationId xmlns:a16="http://schemas.microsoft.com/office/drawing/2014/main" id="{08B21F19-D546-4F0F-5C2E-B03DD0C42D97}"/>
              </a:ext>
            </a:extLst>
          </p:cNvPr>
          <p:cNvSpPr>
            <a:spLocks noGrp="1"/>
          </p:cNvSpPr>
          <p:nvPr>
            <p:ph type="body" sz="quarter" idx="23"/>
          </p:nvPr>
        </p:nvSpPr>
        <p:spPr>
          <a:xfrm>
            <a:off x="4047840" y="3208260"/>
            <a:ext cx="2808000" cy="800178"/>
          </a:xfrm>
        </p:spPr>
        <p:txBody>
          <a:bodyPr>
            <a:normAutofit/>
          </a:bodyPr>
          <a:lstStyle/>
          <a:p>
            <a:r>
              <a:rPr lang="en-US" noProof="0">
                <a:latin typeface="Segoe UI"/>
              </a:rPr>
              <a:t>Example prompt: </a:t>
            </a:r>
            <a:r>
              <a:rPr lang="en-US" sz="900" b="1" kern="0" noProof="0">
                <a:solidFill>
                  <a:srgbClr val="1A1A1A"/>
                </a:solidFill>
              </a:rPr>
              <a:t>Identify 10 employees in the [department name] organization </a:t>
            </a:r>
            <a:r>
              <a:rPr lang="en-US" sz="900" kern="0" noProof="0">
                <a:solidFill>
                  <a:srgbClr val="1A1A1A"/>
                </a:solidFill>
              </a:rPr>
              <a:t>who would be knowledgeable experts to help new [job role] onboard quickly and efficiently.</a:t>
            </a:r>
          </a:p>
        </p:txBody>
      </p:sp>
      <p:sp>
        <p:nvSpPr>
          <p:cNvPr id="58" name="Text Placeholder 57">
            <a:extLst>
              <a:ext uri="{FF2B5EF4-FFF2-40B4-BE49-F238E27FC236}">
                <a16:creationId xmlns:a16="http://schemas.microsoft.com/office/drawing/2014/main" id="{C5D90898-CADA-8F51-7840-C837C0138514}"/>
              </a:ext>
            </a:extLst>
          </p:cNvPr>
          <p:cNvSpPr>
            <a:spLocks noGrp="1"/>
          </p:cNvSpPr>
          <p:nvPr>
            <p:ph type="body" sz="quarter" idx="24"/>
          </p:nvPr>
        </p:nvSpPr>
        <p:spPr/>
        <p:txBody>
          <a:bodyPr/>
          <a:lstStyle/>
          <a:p>
            <a:pPr>
              <a:lnSpc>
                <a:spcPct val="90000"/>
              </a:lnSpc>
              <a:defRPr/>
            </a:pPr>
            <a:r>
              <a:rPr lang="en-US" noProof="0">
                <a:latin typeface="Segoe UI"/>
              </a:rPr>
              <a:t>Example prompt: </a:t>
            </a:r>
            <a:r>
              <a:rPr lang="en-US" sz="900" noProof="0">
                <a:latin typeface="Segoe UI"/>
              </a:rPr>
              <a:t>I am a human resources support advisor. </a:t>
            </a:r>
            <a:r>
              <a:rPr lang="en-US" sz="900" b="1" noProof="0">
                <a:latin typeface="Segoe UI"/>
              </a:rPr>
              <a:t>Create an onboarding plan for a new team member </a:t>
            </a:r>
            <a:r>
              <a:rPr lang="en-US" sz="900" noProof="0">
                <a:latin typeface="Segoe UI"/>
              </a:rPr>
              <a:t>including timelines.</a:t>
            </a:r>
          </a:p>
        </p:txBody>
      </p:sp>
      <p:sp>
        <p:nvSpPr>
          <p:cNvPr id="59" name="Text Placeholder 58">
            <a:extLst>
              <a:ext uri="{FF2B5EF4-FFF2-40B4-BE49-F238E27FC236}">
                <a16:creationId xmlns:a16="http://schemas.microsoft.com/office/drawing/2014/main" id="{71540525-1573-6135-597D-EEBD14364B8F}"/>
              </a:ext>
            </a:extLst>
          </p:cNvPr>
          <p:cNvSpPr>
            <a:spLocks noGrp="1"/>
          </p:cNvSpPr>
          <p:nvPr>
            <p:ph type="body" sz="quarter" idx="25"/>
          </p:nvPr>
        </p:nvSpPr>
        <p:spPr>
          <a:xfrm>
            <a:off x="7511481" y="3208260"/>
            <a:ext cx="2808000" cy="800178"/>
          </a:xfrm>
        </p:spPr>
        <p:txBody>
          <a:bodyPr>
            <a:normAutofit/>
          </a:bodyPr>
          <a:lstStyle/>
          <a:p>
            <a:r>
              <a:rPr lang="en-US" noProof="0">
                <a:latin typeface="Segoe UI"/>
              </a:rPr>
              <a:t>Example prompt: </a:t>
            </a:r>
            <a:r>
              <a:rPr lang="en-US" sz="900" b="1" noProof="0">
                <a:solidFill>
                  <a:schemeClr val="tx1"/>
                </a:solidFill>
                <a:latin typeface="Segoe UI"/>
              </a:rPr>
              <a:t>“Summarize this doc” </a:t>
            </a:r>
            <a:r>
              <a:rPr lang="en-US" sz="900" noProof="0">
                <a:solidFill>
                  <a:schemeClr val="tx1"/>
                </a:solidFill>
                <a:latin typeface="Segoe UI"/>
              </a:rPr>
              <a:t>into 10 key topics and terms with descriptions. Translate into another language to facilitate understanding.</a:t>
            </a:r>
            <a:endParaRPr lang="en-US" sz="900" b="1" noProof="0">
              <a:solidFill>
                <a:schemeClr val="tx1"/>
              </a:solidFill>
              <a:latin typeface="Segoe UI"/>
            </a:endParaRPr>
          </a:p>
        </p:txBody>
      </p:sp>
      <p:sp>
        <p:nvSpPr>
          <p:cNvPr id="60" name="Text Placeholder 59">
            <a:extLst>
              <a:ext uri="{FF2B5EF4-FFF2-40B4-BE49-F238E27FC236}">
                <a16:creationId xmlns:a16="http://schemas.microsoft.com/office/drawing/2014/main" id="{FC132940-3B44-6C82-0664-1721D8A05A74}"/>
              </a:ext>
            </a:extLst>
          </p:cNvPr>
          <p:cNvSpPr>
            <a:spLocks noGrp="1"/>
          </p:cNvSpPr>
          <p:nvPr>
            <p:ph type="body" sz="quarter" idx="26"/>
          </p:nvPr>
        </p:nvSpPr>
        <p:spPr>
          <a:xfrm>
            <a:off x="7523373" y="5672768"/>
            <a:ext cx="2808000" cy="626701"/>
          </a:xfrm>
        </p:spPr>
        <p:txBody>
          <a:bodyPr/>
          <a:lstStyle/>
          <a:p>
            <a:r>
              <a:rPr lang="en-US" noProof="0">
                <a:latin typeface="Segoe UI"/>
              </a:rPr>
              <a:t>Example prompt: </a:t>
            </a:r>
            <a:r>
              <a:rPr lang="en-US" sz="900" b="1" noProof="0">
                <a:solidFill>
                  <a:schemeClr val="tx1"/>
                </a:solidFill>
                <a:latin typeface="Segoe UI"/>
              </a:rPr>
              <a:t>“List the main ideas we discussed” </a:t>
            </a:r>
            <a:r>
              <a:rPr lang="en-US" sz="900" noProof="0">
                <a:solidFill>
                  <a:schemeClr val="tx1"/>
                </a:solidFill>
                <a:latin typeface="Segoe UI"/>
              </a:rPr>
              <a:t>to develop stronger understanding of content, terms, and topics. </a:t>
            </a:r>
          </a:p>
        </p:txBody>
      </p:sp>
      <p:sp>
        <p:nvSpPr>
          <p:cNvPr id="61" name="Text Placeholder 60">
            <a:extLst>
              <a:ext uri="{FF2B5EF4-FFF2-40B4-BE49-F238E27FC236}">
                <a16:creationId xmlns:a16="http://schemas.microsoft.com/office/drawing/2014/main" id="{CE3D9302-EEB2-A2E9-20B4-802946A9BDC7}"/>
              </a:ext>
            </a:extLst>
          </p:cNvPr>
          <p:cNvSpPr>
            <a:spLocks noGrp="1"/>
          </p:cNvSpPr>
          <p:nvPr>
            <p:ph type="body" sz="quarter" idx="27"/>
          </p:nvPr>
        </p:nvSpPr>
        <p:spPr/>
        <p:txBody>
          <a:bodyPr/>
          <a:lstStyle/>
          <a:p>
            <a:r>
              <a:rPr lang="en-US" noProof="0">
                <a:solidFill>
                  <a:srgbClr val="000000"/>
                </a:solidFill>
                <a:ea typeface="+mn-lt"/>
                <a:cs typeface="+mn-lt"/>
              </a:rPr>
              <a:t>Ask Copilot in PowerPoint to generate learning paths according to individual roles, learning styles and career goals.</a:t>
            </a:r>
          </a:p>
        </p:txBody>
      </p:sp>
      <p:sp>
        <p:nvSpPr>
          <p:cNvPr id="62" name="Text Placeholder 61">
            <a:extLst>
              <a:ext uri="{FF2B5EF4-FFF2-40B4-BE49-F238E27FC236}">
                <a16:creationId xmlns:a16="http://schemas.microsoft.com/office/drawing/2014/main" id="{5B9BE2B2-6DEC-6C52-1075-45D1B7E69F3C}"/>
              </a:ext>
            </a:extLst>
          </p:cNvPr>
          <p:cNvSpPr>
            <a:spLocks noGrp="1"/>
          </p:cNvSpPr>
          <p:nvPr>
            <p:ph type="body" sz="quarter" idx="28"/>
          </p:nvPr>
        </p:nvSpPr>
        <p:spPr/>
        <p:txBody>
          <a:bodyPr>
            <a:normAutofit/>
          </a:bodyPr>
          <a:lstStyle/>
          <a:p>
            <a:r>
              <a:rPr lang="en-US" sz="900" noProof="0">
                <a:solidFill>
                  <a:srgbClr val="000000"/>
                </a:solidFill>
                <a:ea typeface="+mn-ea"/>
                <a:cs typeface="Segoe UI"/>
              </a:rPr>
              <a:t>Create an onboarding plan specific to each role </a:t>
            </a:r>
            <a:r>
              <a:rPr lang="en-US" noProof="0">
                <a:solidFill>
                  <a:srgbClr val="000000"/>
                </a:solidFill>
                <a:ea typeface="+mn-ea"/>
                <a:cs typeface="Segoe UI"/>
              </a:rPr>
              <a:t>to accelerate new hire learning. Build an agent using Copilot Studio to help employees answer their onboarding questions. </a:t>
            </a:r>
          </a:p>
        </p:txBody>
      </p:sp>
      <p:sp>
        <p:nvSpPr>
          <p:cNvPr id="63" name="Text Placeholder 62">
            <a:extLst>
              <a:ext uri="{FF2B5EF4-FFF2-40B4-BE49-F238E27FC236}">
                <a16:creationId xmlns:a16="http://schemas.microsoft.com/office/drawing/2014/main" id="{7CDDE6B0-1A24-1DF6-41F4-DBFD37482298}"/>
              </a:ext>
            </a:extLst>
          </p:cNvPr>
          <p:cNvSpPr>
            <a:spLocks noGrp="1"/>
          </p:cNvSpPr>
          <p:nvPr>
            <p:ph type="body" sz="quarter" idx="29"/>
          </p:nvPr>
        </p:nvSpPr>
        <p:spPr/>
        <p:txBody>
          <a:bodyPr/>
          <a:lstStyle/>
          <a:p>
            <a:r>
              <a:rPr lang="en-US" noProof="0">
                <a:solidFill>
                  <a:srgbClr val="000000"/>
                </a:solidFill>
                <a:ea typeface="+mn-lt"/>
                <a:cs typeface="+mn-lt"/>
              </a:rPr>
              <a:t>Ask Copilot to locate notes from different conversations, chats, and emails into a summary that highlights key themes, simplifying volumes of information.</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767872" cy="219456"/>
            <a:chOff x="1198144" y="862657"/>
            <a:chExt cx="1767872" cy="219456"/>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767872"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onboarding time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2" name="Group 151">
            <a:extLst>
              <a:ext uri="{FF2B5EF4-FFF2-40B4-BE49-F238E27FC236}">
                <a16:creationId xmlns:a16="http://schemas.microsoft.com/office/drawing/2014/main" id="{20674712-3E00-F07B-794D-D889A20DC72F}"/>
              </a:ext>
            </a:extLst>
          </p:cNvPr>
          <p:cNvGrpSpPr/>
          <p:nvPr/>
        </p:nvGrpSpPr>
        <p:grpSpPr>
          <a:xfrm>
            <a:off x="804187" y="2761669"/>
            <a:ext cx="2368026" cy="360000"/>
            <a:chOff x="3277688" y="2657420"/>
            <a:chExt cx="2368026" cy="360000"/>
          </a:xfrm>
        </p:grpSpPr>
        <p:grpSp>
          <p:nvGrpSpPr>
            <p:cNvPr id="153" name="Group 152">
              <a:extLst>
                <a:ext uri="{FF2B5EF4-FFF2-40B4-BE49-F238E27FC236}">
                  <a16:creationId xmlns:a16="http://schemas.microsoft.com/office/drawing/2014/main" id="{ADCAA0C6-9EAC-C9EF-BC99-CB7F82BFAE27}"/>
                </a:ext>
              </a:extLst>
            </p:cNvPr>
            <p:cNvGrpSpPr>
              <a:grpSpLocks noChangeAspect="1"/>
            </p:cNvGrpSpPr>
            <p:nvPr/>
          </p:nvGrpSpPr>
          <p:grpSpPr>
            <a:xfrm>
              <a:off x="3277688" y="2657420"/>
              <a:ext cx="360000" cy="360000"/>
              <a:chOff x="2746466" y="3838485"/>
              <a:chExt cx="396000" cy="396000"/>
            </a:xfrm>
          </p:grpSpPr>
          <p:sp>
            <p:nvSpPr>
              <p:cNvPr id="155" name="Oval 154">
                <a:extLst>
                  <a:ext uri="{FF2B5EF4-FFF2-40B4-BE49-F238E27FC236}">
                    <a16:creationId xmlns:a16="http://schemas.microsoft.com/office/drawing/2014/main" id="{304427EA-71BE-8E5F-E5C0-4621DB592127}"/>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156" name="Graphic 155">
                <a:extLst>
                  <a:ext uri="{FF2B5EF4-FFF2-40B4-BE49-F238E27FC236}">
                    <a16:creationId xmlns:a16="http://schemas.microsoft.com/office/drawing/2014/main" id="{7D895803-CD82-A94D-A3AA-C5B95D244A0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8176" y="3904068"/>
                <a:ext cx="229999" cy="229999"/>
              </a:xfrm>
              <a:prstGeom prst="rect">
                <a:avLst/>
              </a:prstGeom>
              <a:effectLst/>
            </p:spPr>
          </p:pic>
        </p:grpSp>
        <p:sp>
          <p:nvSpPr>
            <p:cNvPr id="154" name="TextBox 153">
              <a:extLst>
                <a:ext uri="{FF2B5EF4-FFF2-40B4-BE49-F238E27FC236}">
                  <a16:creationId xmlns:a16="http://schemas.microsoft.com/office/drawing/2014/main" id="{81C1F7F1-99C6-9169-13BF-1A756B9B4CD7}"/>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59" name="TextBox 158">
            <a:extLst>
              <a:ext uri="{FF2B5EF4-FFF2-40B4-BE49-F238E27FC236}">
                <a16:creationId xmlns:a16="http://schemas.microsoft.com/office/drawing/2014/main" id="{AF0F84F3-66CA-4B69-4410-19FA2E91A306}"/>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nvGrpSpPr>
          <p:cNvPr id="160" name="Group 159">
            <a:extLst>
              <a:ext uri="{FF2B5EF4-FFF2-40B4-BE49-F238E27FC236}">
                <a16:creationId xmlns:a16="http://schemas.microsoft.com/office/drawing/2014/main" id="{BD0F7673-6557-65EA-0496-4332D82581C7}"/>
              </a:ext>
            </a:extLst>
          </p:cNvPr>
          <p:cNvGrpSpPr/>
          <p:nvPr/>
        </p:nvGrpSpPr>
        <p:grpSpPr>
          <a:xfrm>
            <a:off x="7739914" y="2761669"/>
            <a:ext cx="2351135" cy="360000"/>
            <a:chOff x="588263" y="2657420"/>
            <a:chExt cx="2351135" cy="360000"/>
          </a:xfrm>
        </p:grpSpPr>
        <p:pic>
          <p:nvPicPr>
            <p:cNvPr id="161" name="Picture 160">
              <a:extLst>
                <a:ext uri="{FF2B5EF4-FFF2-40B4-BE49-F238E27FC236}">
                  <a16:creationId xmlns:a16="http://schemas.microsoft.com/office/drawing/2014/main" id="{D12A1F94-1B47-7B73-B3AF-FDBE09AF06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62" name="TextBox 161">
              <a:extLst>
                <a:ext uri="{FF2B5EF4-FFF2-40B4-BE49-F238E27FC236}">
                  <a16:creationId xmlns:a16="http://schemas.microsoft.com/office/drawing/2014/main" id="{89377277-9F65-E081-73EB-E5F68217428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3" name="Group 162">
            <a:extLst>
              <a:ext uri="{FF2B5EF4-FFF2-40B4-BE49-F238E27FC236}">
                <a16:creationId xmlns:a16="http://schemas.microsoft.com/office/drawing/2014/main" id="{47DC71A5-72AD-6B7E-494B-32A2A9ECEF20}"/>
              </a:ext>
            </a:extLst>
          </p:cNvPr>
          <p:cNvGrpSpPr/>
          <p:nvPr/>
        </p:nvGrpSpPr>
        <p:grpSpPr>
          <a:xfrm>
            <a:off x="804187" y="5158847"/>
            <a:ext cx="2351135" cy="360000"/>
            <a:chOff x="588263" y="2177588"/>
            <a:chExt cx="2351135" cy="360000"/>
          </a:xfrm>
        </p:grpSpPr>
        <p:pic>
          <p:nvPicPr>
            <p:cNvPr id="164" name="Picture 163">
              <a:extLst>
                <a:ext uri="{FF2B5EF4-FFF2-40B4-BE49-F238E27FC236}">
                  <a16:creationId xmlns:a16="http://schemas.microsoft.com/office/drawing/2014/main" id="{BB0D869D-68A5-2053-0BA2-F7A7A73719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65" name="TextBox 164">
              <a:extLst>
                <a:ext uri="{FF2B5EF4-FFF2-40B4-BE49-F238E27FC236}">
                  <a16:creationId xmlns:a16="http://schemas.microsoft.com/office/drawing/2014/main" id="{3F702992-04FF-F214-CA4A-39EEB3776726}"/>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6" name="Group 165">
            <a:extLst>
              <a:ext uri="{FF2B5EF4-FFF2-40B4-BE49-F238E27FC236}">
                <a16:creationId xmlns:a16="http://schemas.microsoft.com/office/drawing/2014/main" id="{3D2A995D-0D5A-5272-E170-D35E3F701D91}"/>
              </a:ext>
            </a:extLst>
          </p:cNvPr>
          <p:cNvGrpSpPr/>
          <p:nvPr/>
        </p:nvGrpSpPr>
        <p:grpSpPr>
          <a:xfrm>
            <a:off x="4276273" y="5158847"/>
            <a:ext cx="1265494" cy="360000"/>
            <a:chOff x="588263" y="2657420"/>
            <a:chExt cx="1265494" cy="360000"/>
          </a:xfrm>
        </p:grpSpPr>
        <p:pic>
          <p:nvPicPr>
            <p:cNvPr id="167" name="Picture 166">
              <a:extLst>
                <a:ext uri="{FF2B5EF4-FFF2-40B4-BE49-F238E27FC236}">
                  <a16:creationId xmlns:a16="http://schemas.microsoft.com/office/drawing/2014/main" id="{4878898F-15D4-552B-C355-CC8E0C1872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68" name="TextBox 167">
              <a:extLst>
                <a:ext uri="{FF2B5EF4-FFF2-40B4-BE49-F238E27FC236}">
                  <a16:creationId xmlns:a16="http://schemas.microsoft.com/office/drawing/2014/main" id="{6A5B3D50-3536-8119-8E09-D4278DC928B3}"/>
                </a:ext>
                <a:ext uri="{C183D7F6-B498-43B3-948B-1728B52AA6E4}">
                  <adec:decorative xmlns:adec="http://schemas.microsoft.com/office/drawing/2017/decorative" val="0"/>
                </a:ext>
              </a:extLst>
            </p:cNvPr>
            <p:cNvSpPr txBox="1"/>
            <p:nvPr/>
          </p:nvSpPr>
          <p:spPr>
            <a:xfrm>
              <a:off x="1047214" y="2698921"/>
              <a:ext cx="806543"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71" name="TextBox 170">
            <a:extLst>
              <a:ext uri="{FF2B5EF4-FFF2-40B4-BE49-F238E27FC236}">
                <a16:creationId xmlns:a16="http://schemas.microsoft.com/office/drawing/2014/main" id="{7C087394-C20E-8567-2022-4F4D318B8D0D}"/>
              </a:ext>
              <a:ext uri="{C183D7F6-B498-43B3-948B-1728B52AA6E4}">
                <adec:decorative xmlns:adec="http://schemas.microsoft.com/office/drawing/2017/decorative" val="0"/>
              </a:ext>
            </a:extLst>
          </p:cNvPr>
          <p:cNvSpPr txBox="1"/>
          <p:nvPr/>
        </p:nvSpPr>
        <p:spPr>
          <a:xfrm>
            <a:off x="8198865" y="525420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pic>
        <p:nvPicPr>
          <p:cNvPr id="3" name="Picture 2" descr="A group of women standing together&#10;&#10;Description automatically generated">
            <a:extLst>
              <a:ext uri="{FF2B5EF4-FFF2-40B4-BE49-F238E27FC236}">
                <a16:creationId xmlns:a16="http://schemas.microsoft.com/office/drawing/2014/main" id="{74D00AF7-6331-9283-A461-4487295A013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2" name="Group 1">
            <a:extLst>
              <a:ext uri="{FF2B5EF4-FFF2-40B4-BE49-F238E27FC236}">
                <a16:creationId xmlns:a16="http://schemas.microsoft.com/office/drawing/2014/main" id="{8CD2D79D-CDFE-4522-8886-053249B49E6D}"/>
              </a:ext>
            </a:extLst>
          </p:cNvPr>
          <p:cNvGrpSpPr/>
          <p:nvPr/>
        </p:nvGrpSpPr>
        <p:grpSpPr>
          <a:xfrm>
            <a:off x="7523373" y="1127774"/>
            <a:ext cx="1260000" cy="216000"/>
            <a:chOff x="1194743" y="1140160"/>
            <a:chExt cx="1260000" cy="216000"/>
          </a:xfrm>
        </p:grpSpPr>
        <p:sp>
          <p:nvSpPr>
            <p:cNvPr id="12" name="Rectangle: Rounded Corners 6">
              <a:extLst>
                <a:ext uri="{FF2B5EF4-FFF2-40B4-BE49-F238E27FC236}">
                  <a16:creationId xmlns:a16="http://schemas.microsoft.com/office/drawing/2014/main" id="{9CA168C1-7E4F-3AA8-E556-3D88938579FC}"/>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13" name="Graphic 12">
              <a:extLst>
                <a:ext uri="{FF2B5EF4-FFF2-40B4-BE49-F238E27FC236}">
                  <a16:creationId xmlns:a16="http://schemas.microsoft.com/office/drawing/2014/main" id="{32DF0881-E1C4-3507-A2F6-DFDA2CC5C3E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14" name="Group 13">
            <a:extLst>
              <a:ext uri="{FF2B5EF4-FFF2-40B4-BE49-F238E27FC236}">
                <a16:creationId xmlns:a16="http://schemas.microsoft.com/office/drawing/2014/main" id="{CB7E262A-4BAF-E052-9B28-11F66D4A8A3C}"/>
              </a:ext>
            </a:extLst>
          </p:cNvPr>
          <p:cNvGrpSpPr/>
          <p:nvPr/>
        </p:nvGrpSpPr>
        <p:grpSpPr>
          <a:xfrm>
            <a:off x="8868697" y="1127774"/>
            <a:ext cx="1450784" cy="216000"/>
            <a:chOff x="1194743" y="1140160"/>
            <a:chExt cx="1450784" cy="216000"/>
          </a:xfrm>
        </p:grpSpPr>
        <p:sp>
          <p:nvSpPr>
            <p:cNvPr id="15" name="Rectangle: Rounded Corners 6">
              <a:extLst>
                <a:ext uri="{FF2B5EF4-FFF2-40B4-BE49-F238E27FC236}">
                  <a16:creationId xmlns:a16="http://schemas.microsoft.com/office/drawing/2014/main" id="{E83BBD9D-7DAA-67C5-535E-787F5D425A3E}"/>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6" name="Graphic 15">
              <a:extLst>
                <a:ext uri="{FF2B5EF4-FFF2-40B4-BE49-F238E27FC236}">
                  <a16:creationId xmlns:a16="http://schemas.microsoft.com/office/drawing/2014/main" id="{180319B4-8DF1-2273-F86F-564425A098F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21" name="Text Placeholder 185">
            <a:extLst>
              <a:ext uri="{FF2B5EF4-FFF2-40B4-BE49-F238E27FC236}">
                <a16:creationId xmlns:a16="http://schemas.microsoft.com/office/drawing/2014/main" id="{40F543CC-24DF-4039-4018-F6671D275FB7}"/>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22" name="Text Placeholder 198">
            <a:extLst>
              <a:ext uri="{FF2B5EF4-FFF2-40B4-BE49-F238E27FC236}">
                <a16:creationId xmlns:a16="http://schemas.microsoft.com/office/drawing/2014/main" id="{FEB7409D-09F1-4CD1-6E59-42F87F2859E2}"/>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40" name="Text Placeholder 60">
            <a:extLst>
              <a:ext uri="{FF2B5EF4-FFF2-40B4-BE49-F238E27FC236}">
                <a16:creationId xmlns:a16="http://schemas.microsoft.com/office/drawing/2014/main" id="{CD9DE54F-3638-1E6B-04F0-FB7C1F222B57}"/>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41" name="Text Placeholder 61">
            <a:extLst>
              <a:ext uri="{FF2B5EF4-FFF2-40B4-BE49-F238E27FC236}">
                <a16:creationId xmlns:a16="http://schemas.microsoft.com/office/drawing/2014/main" id="{9D6D0BF2-C3B8-7469-6449-47403F21F025}"/>
              </a:ext>
            </a:extLst>
          </p:cNvPr>
          <p:cNvSpPr>
            <a:spLocks noGrp="1"/>
          </p:cNvSpPr>
          <p:nvPr>
            <p:ph type="body" sz="quarter" idx="39"/>
          </p:nvPr>
        </p:nvSpPr>
        <p:spPr>
          <a:xfrm>
            <a:off x="11588664" y="357645"/>
            <a:ext cx="127000" cy="125999"/>
          </a:xfrm>
          <a:solidFill>
            <a:srgbClr val="0070C0"/>
          </a:solidFill>
        </p:spPr>
        <p:txBody>
          <a:bodyPr/>
          <a:lstStyle/>
          <a:p>
            <a:endParaRPr lang="en-US" noProof="0"/>
          </a:p>
        </p:txBody>
      </p:sp>
      <p:sp>
        <p:nvSpPr>
          <p:cNvPr id="42" name="Text Placeholder 62">
            <a:extLst>
              <a:ext uri="{FF2B5EF4-FFF2-40B4-BE49-F238E27FC236}">
                <a16:creationId xmlns:a16="http://schemas.microsoft.com/office/drawing/2014/main" id="{39488B70-9939-33B6-B5D3-76B1D7E572D0}"/>
              </a:ext>
            </a:extLst>
          </p:cNvPr>
          <p:cNvSpPr>
            <a:spLocks noGrp="1"/>
          </p:cNvSpPr>
          <p:nvPr>
            <p:ph type="body" sz="quarter" idx="40"/>
          </p:nvPr>
        </p:nvSpPr>
        <p:spPr>
          <a:xfrm>
            <a:off x="11760200" y="357645"/>
            <a:ext cx="127000" cy="125999"/>
          </a:xfrm>
          <a:solidFill>
            <a:srgbClr val="0070C0"/>
          </a:solidFill>
        </p:spPr>
        <p:txBody>
          <a:bodyPr/>
          <a:lstStyle/>
          <a:p>
            <a:endParaRPr lang="en-US" noProof="0"/>
          </a:p>
        </p:txBody>
      </p:sp>
      <p:pic>
        <p:nvPicPr>
          <p:cNvPr id="5" name="Picture 4" descr="Zip Co logo SVG free download, id: 101874 - Brandlogos.net">
            <a:hlinkClick r:id="rId11"/>
            <a:extLst>
              <a:ext uri="{FF2B5EF4-FFF2-40B4-BE49-F238E27FC236}">
                <a16:creationId xmlns:a16="http://schemas.microsoft.com/office/drawing/2014/main" id="{2E3B6C73-CD0D-19EC-AFA4-883ACA37097F}"/>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4284719" y="2757284"/>
            <a:ext cx="360000" cy="360000"/>
          </a:xfrm>
          <a:prstGeom prst="ellipse">
            <a:avLst/>
          </a:prstGeom>
          <a:solidFill>
            <a:srgbClr val="FFFFFF"/>
          </a:solidFill>
        </p:spPr>
      </p:pic>
      <p:pic>
        <p:nvPicPr>
          <p:cNvPr id="28" name="Picture 27" descr="Zip Co logo SVG free download, id: 101874 - Brandlogos.net">
            <a:hlinkClick r:id="rId11"/>
            <a:extLst>
              <a:ext uri="{FF2B5EF4-FFF2-40B4-BE49-F238E27FC236}">
                <a16:creationId xmlns:a16="http://schemas.microsoft.com/office/drawing/2014/main" id="{ABA2F23C-4709-8DB4-81EC-A0A0D2BC3D0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7750624" y="5153387"/>
            <a:ext cx="360000" cy="360000"/>
          </a:xfrm>
          <a:prstGeom prst="ellipse">
            <a:avLst/>
          </a:prstGeom>
          <a:solidFill>
            <a:srgbClr val="FFFFFF"/>
          </a:solidFill>
        </p:spPr>
      </p:pic>
      <p:grpSp>
        <p:nvGrpSpPr>
          <p:cNvPr id="18" name="Group 17">
            <a:extLst>
              <a:ext uri="{FF2B5EF4-FFF2-40B4-BE49-F238E27FC236}">
                <a16:creationId xmlns:a16="http://schemas.microsoft.com/office/drawing/2014/main" id="{AEA9C661-CABD-4E42-04AD-DFB32C377F9C}"/>
              </a:ext>
            </a:extLst>
          </p:cNvPr>
          <p:cNvGrpSpPr/>
          <p:nvPr/>
        </p:nvGrpSpPr>
        <p:grpSpPr>
          <a:xfrm>
            <a:off x="5406098" y="5141075"/>
            <a:ext cx="1221310" cy="365760"/>
            <a:chOff x="3288531" y="5923194"/>
            <a:chExt cx="1221310" cy="365760"/>
          </a:xfrm>
        </p:grpSpPr>
        <p:pic>
          <p:nvPicPr>
            <p:cNvPr id="19" name="Picture 2" descr="Copilot Studio Generative AI pricing - Power Platform Community">
              <a:extLst>
                <a:ext uri="{FF2B5EF4-FFF2-40B4-BE49-F238E27FC236}">
                  <a16:creationId xmlns:a16="http://schemas.microsoft.com/office/drawing/2014/main" id="{332F11CA-FAE7-A86D-370A-3F6396B101B2}"/>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F982163C-45C6-33E0-5F96-BDBCC989D6DB}"/>
                </a:ext>
                <a:ext uri="{C183D7F6-B498-43B3-948B-1728B52AA6E4}">
                  <adec:decorative xmlns:adec="http://schemas.microsoft.com/office/drawing/2017/decorative" val="0"/>
                </a:ext>
              </a:extLst>
            </p:cNvPr>
            <p:cNvSpPr txBox="1"/>
            <p:nvPr/>
          </p:nvSpPr>
          <p:spPr>
            <a:xfrm>
              <a:off x="3753530" y="6000317"/>
              <a:ext cx="756311"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900" b="0" i="0" u="none" strike="noStrike" kern="1200" cap="none" spc="0" normalizeH="0" baseline="30000" noProof="0" dirty="0">
                  <a:ln>
                    <a:noFill/>
                  </a:ln>
                  <a:solidFill>
                    <a:prstClr val="black"/>
                  </a:solidFill>
                  <a:effectLst/>
                  <a:uLnTx/>
                  <a:uFillTx/>
                  <a:latin typeface="Segoe UI Semibold"/>
                  <a:ea typeface="+mn-ea"/>
                  <a:cs typeface="+mn-cs"/>
                </a:rPr>
                <a:t>3</a:t>
              </a:r>
            </a:p>
          </p:txBody>
        </p:sp>
      </p:grpSp>
    </p:spTree>
    <p:extLst>
      <p:ext uri="{BB962C8B-B14F-4D97-AF65-F5344CB8AC3E}">
        <p14:creationId xmlns:p14="http://schemas.microsoft.com/office/powerpoint/2010/main" val="355265075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526298"/>
          </a:xfrm>
        </p:spPr>
        <p:txBody>
          <a:bodyPr/>
          <a:lstStyle/>
          <a:p>
            <a:r>
              <a:rPr lang="en-US" noProof="0">
                <a:solidFill>
                  <a:srgbClr val="0078D4"/>
                </a:solidFill>
              </a:rPr>
              <a:t>HR | </a:t>
            </a:r>
            <a:r>
              <a:rPr lang="en-US" noProof="0"/>
              <a:t>Improve onboarding and development processes (Microsoft 365 Copilot)</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Crowdsource onboarding resources</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a:t>
            </a:r>
            <a:r>
              <a:rPr lang="en-US" b="0" noProof="0"/>
              <a:t>Build learning material</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Identify network</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latin typeface="Segoe UI Semibold"/>
                <a:cs typeface="Segoe UI Semibold"/>
              </a:rPr>
              <a:t>5. Create onboarding plan</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Simplify policies</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Summarize key discussion points</a:t>
            </a:r>
          </a:p>
        </p:txBody>
      </p:sp>
      <p:sp>
        <p:nvSpPr>
          <p:cNvPr id="52" name="Text Placeholder 51">
            <a:extLst>
              <a:ext uri="{FF2B5EF4-FFF2-40B4-BE49-F238E27FC236}">
                <a16:creationId xmlns:a16="http://schemas.microsoft.com/office/drawing/2014/main" id="{EDAE3963-FD7F-2268-3318-D9DB0DF17DA6}"/>
              </a:ext>
            </a:extLst>
          </p:cNvPr>
          <p:cNvSpPr>
            <a:spLocks noGrp="1"/>
          </p:cNvSpPr>
          <p:nvPr>
            <p:ph type="body" sz="quarter" idx="18"/>
          </p:nvPr>
        </p:nvSpPr>
        <p:spPr/>
        <p:txBody>
          <a:bodyPr/>
          <a:lstStyle/>
          <a:p>
            <a:r>
              <a:rPr lang="en-US" noProof="0">
                <a:solidFill>
                  <a:srgbClr val="000000"/>
                </a:solidFill>
                <a:ea typeface="+mn-lt"/>
                <a:cs typeface="+mn-lt"/>
              </a:rPr>
              <a:t>Gather input from team members about resources that have proven most valuable in onboarding. Summarize input based on top votes collected.</a:t>
            </a:r>
          </a:p>
        </p:txBody>
      </p:sp>
      <p:sp>
        <p:nvSpPr>
          <p:cNvPr id="53" name="Text Placeholder 52">
            <a:extLst>
              <a:ext uri="{FF2B5EF4-FFF2-40B4-BE49-F238E27FC236}">
                <a16:creationId xmlns:a16="http://schemas.microsoft.com/office/drawing/2014/main" id="{BBBB5AA7-A403-FD6E-E0BC-A33C3CD44315}"/>
              </a:ext>
            </a:extLst>
          </p:cNvPr>
          <p:cNvSpPr>
            <a:spLocks noGrp="1"/>
          </p:cNvSpPr>
          <p:nvPr>
            <p:ph type="body" sz="quarter" idx="19"/>
          </p:nvPr>
        </p:nvSpPr>
        <p:spPr/>
        <p:txBody>
          <a:bodyPr/>
          <a:lstStyle/>
          <a:p>
            <a:r>
              <a:rPr lang="en-US" noProof="0">
                <a:solidFill>
                  <a:srgbClr val="000000"/>
                </a:solidFill>
                <a:ea typeface="+mn-ea"/>
                <a:cs typeface="Segoe UI"/>
              </a:rPr>
              <a:t>Use Copilot</a:t>
            </a:r>
            <a:r>
              <a:rPr lang="en-US" noProof="0">
                <a:solidFill>
                  <a:srgbClr val="000000"/>
                </a:solidFill>
                <a:cs typeface="Segoe UI"/>
              </a:rPr>
              <a:t> to find</a:t>
            </a:r>
            <a:r>
              <a:rPr lang="en-US" noProof="0">
                <a:solidFill>
                  <a:srgbClr val="000000"/>
                </a:solidFill>
                <a:ea typeface="+mn-ea"/>
                <a:cs typeface="Segoe UI"/>
              </a:rPr>
              <a:t> individuals who can support your new hire’s work and offer complementary skills to help them connect more effectively and quickly</a:t>
            </a:r>
          </a:p>
        </p:txBody>
      </p:sp>
      <p:sp>
        <p:nvSpPr>
          <p:cNvPr id="54" name="Text Placeholder 53">
            <a:extLst>
              <a:ext uri="{FF2B5EF4-FFF2-40B4-BE49-F238E27FC236}">
                <a16:creationId xmlns:a16="http://schemas.microsoft.com/office/drawing/2014/main" id="{438AEF2B-22D2-7562-4F9A-D8456C61F398}"/>
              </a:ext>
            </a:extLst>
          </p:cNvPr>
          <p:cNvSpPr>
            <a:spLocks noGrp="1"/>
          </p:cNvSpPr>
          <p:nvPr>
            <p:ph type="body" sz="quarter" idx="20"/>
          </p:nvPr>
        </p:nvSpPr>
        <p:spPr/>
        <p:txBody>
          <a:bodyPr/>
          <a:lstStyle/>
          <a:p>
            <a:r>
              <a:rPr lang="en-US" sz="900" noProof="0">
                <a:solidFill>
                  <a:srgbClr val="000000"/>
                </a:solidFill>
                <a:ea typeface="+mn-lt"/>
                <a:cs typeface="+mn-lt"/>
              </a:rPr>
              <a:t>Summarize policy documents build context for the new employee.</a:t>
            </a:r>
            <a:endParaRPr lang="en-US" sz="900" noProof="0">
              <a:solidFill>
                <a:srgbClr val="000000"/>
              </a:solidFill>
              <a:cs typeface="Segoe UI"/>
            </a:endParaRPr>
          </a:p>
        </p:txBody>
      </p:sp>
      <p:sp>
        <p:nvSpPr>
          <p:cNvPr id="55" name="Text Placeholder 54">
            <a:extLst>
              <a:ext uri="{FF2B5EF4-FFF2-40B4-BE49-F238E27FC236}">
                <a16:creationId xmlns:a16="http://schemas.microsoft.com/office/drawing/2014/main" id="{4F4AAE8F-D54A-6993-4BAB-D2EAA65B0632}"/>
              </a:ext>
            </a:extLst>
          </p:cNvPr>
          <p:cNvSpPr>
            <a:spLocks noGrp="1"/>
          </p:cNvSpPr>
          <p:nvPr>
            <p:ph type="body" sz="quarter" idx="21"/>
          </p:nvPr>
        </p:nvSpPr>
        <p:spPr/>
        <p:txBody>
          <a:bodyPr/>
          <a:lstStyle/>
          <a:p>
            <a:r>
              <a:rPr lang="en-US" noProof="0">
                <a:latin typeface="Segoe UI"/>
              </a:rPr>
              <a:t>Example prompt: </a:t>
            </a:r>
            <a:r>
              <a:rPr lang="en-US" sz="900" b="1" noProof="0">
                <a:latin typeface="Segoe UI"/>
              </a:rPr>
              <a:t>Draft an onboarding plan and checklist </a:t>
            </a:r>
            <a:r>
              <a:rPr lang="en-US" sz="900" noProof="0">
                <a:latin typeface="Segoe UI"/>
              </a:rPr>
              <a:t>for a new human resources support advisor.</a:t>
            </a:r>
            <a:endParaRPr lang="en-US" sz="900" b="1" noProof="0">
              <a:latin typeface="Segoe UI"/>
            </a:endParaRPr>
          </a:p>
        </p:txBody>
      </p:sp>
      <p:sp>
        <p:nvSpPr>
          <p:cNvPr id="56" name="Text Placeholder 55">
            <a:extLst>
              <a:ext uri="{FF2B5EF4-FFF2-40B4-BE49-F238E27FC236}">
                <a16:creationId xmlns:a16="http://schemas.microsoft.com/office/drawing/2014/main" id="{DF556614-8228-400D-C8C7-1CD927BE5BC3}"/>
              </a:ext>
            </a:extLst>
          </p:cNvPr>
          <p:cNvSpPr>
            <a:spLocks noGrp="1"/>
          </p:cNvSpPr>
          <p:nvPr>
            <p:ph type="body" sz="quarter" idx="22"/>
          </p:nvPr>
        </p:nvSpPr>
        <p:spPr/>
        <p:txBody>
          <a:bodyPr/>
          <a:lstStyle/>
          <a:p>
            <a:r>
              <a:rPr lang="en-US" noProof="0">
                <a:latin typeface="Segoe UI"/>
              </a:rPr>
              <a:t>Example prompt: </a:t>
            </a:r>
            <a:r>
              <a:rPr lang="en-US" sz="900" b="1" noProof="0">
                <a:latin typeface="Segoe UI"/>
              </a:rPr>
              <a:t>“Create a presentation from” </a:t>
            </a:r>
            <a:r>
              <a:rPr lang="en-US" sz="900" noProof="0">
                <a:latin typeface="Segoe UI"/>
              </a:rPr>
              <a:t>[onboardingplan.docx] for new hires to the human resources support advisor team.</a:t>
            </a:r>
          </a:p>
        </p:txBody>
      </p:sp>
      <p:sp>
        <p:nvSpPr>
          <p:cNvPr id="57" name="Text Placeholder 56">
            <a:extLst>
              <a:ext uri="{FF2B5EF4-FFF2-40B4-BE49-F238E27FC236}">
                <a16:creationId xmlns:a16="http://schemas.microsoft.com/office/drawing/2014/main" id="{08B21F19-D546-4F0F-5C2E-B03DD0C42D97}"/>
              </a:ext>
            </a:extLst>
          </p:cNvPr>
          <p:cNvSpPr>
            <a:spLocks noGrp="1"/>
          </p:cNvSpPr>
          <p:nvPr>
            <p:ph type="body" sz="quarter" idx="23"/>
          </p:nvPr>
        </p:nvSpPr>
        <p:spPr>
          <a:xfrm>
            <a:off x="4047840" y="3208260"/>
            <a:ext cx="2808000" cy="752982"/>
          </a:xfrm>
        </p:spPr>
        <p:txBody>
          <a:bodyPr>
            <a:normAutofit/>
          </a:bodyPr>
          <a:lstStyle/>
          <a:p>
            <a:r>
              <a:rPr lang="en-US" noProof="0">
                <a:latin typeface="Segoe UI"/>
              </a:rPr>
              <a:t>Example prompt: </a:t>
            </a:r>
            <a:r>
              <a:rPr lang="en-US" sz="900" b="1" kern="0" noProof="0">
                <a:solidFill>
                  <a:srgbClr val="1A1A1A"/>
                </a:solidFill>
              </a:rPr>
              <a:t>Identify 10 employees in the [department name] organization </a:t>
            </a:r>
            <a:r>
              <a:rPr lang="en-US" sz="900" kern="0" noProof="0">
                <a:solidFill>
                  <a:srgbClr val="1A1A1A"/>
                </a:solidFill>
              </a:rPr>
              <a:t>who would be knowledgeable experts to help new [job role] onboard quickly and efficiently.</a:t>
            </a:r>
          </a:p>
        </p:txBody>
      </p:sp>
      <p:sp>
        <p:nvSpPr>
          <p:cNvPr id="58" name="Text Placeholder 57">
            <a:extLst>
              <a:ext uri="{FF2B5EF4-FFF2-40B4-BE49-F238E27FC236}">
                <a16:creationId xmlns:a16="http://schemas.microsoft.com/office/drawing/2014/main" id="{C5D90898-CADA-8F51-7840-C837C0138514}"/>
              </a:ext>
            </a:extLst>
          </p:cNvPr>
          <p:cNvSpPr>
            <a:spLocks noGrp="1"/>
          </p:cNvSpPr>
          <p:nvPr>
            <p:ph type="body" sz="quarter" idx="24"/>
          </p:nvPr>
        </p:nvSpPr>
        <p:spPr/>
        <p:txBody>
          <a:bodyPr/>
          <a:lstStyle/>
          <a:p>
            <a:pPr>
              <a:lnSpc>
                <a:spcPct val="90000"/>
              </a:lnSpc>
              <a:defRPr/>
            </a:pPr>
            <a:r>
              <a:rPr lang="en-US" noProof="0">
                <a:latin typeface="Segoe UI"/>
              </a:rPr>
              <a:t>Example prompt: </a:t>
            </a:r>
            <a:r>
              <a:rPr lang="en-US" sz="900" noProof="0">
                <a:latin typeface="Segoe UI"/>
              </a:rPr>
              <a:t>I am a human resources support advisor. </a:t>
            </a:r>
            <a:r>
              <a:rPr lang="en-US" sz="900" b="1" noProof="0">
                <a:latin typeface="Segoe UI"/>
              </a:rPr>
              <a:t>Create an onboarding plan for a new team member </a:t>
            </a:r>
            <a:r>
              <a:rPr lang="en-US" sz="900" noProof="0">
                <a:latin typeface="Segoe UI"/>
              </a:rPr>
              <a:t>including timelines.</a:t>
            </a:r>
          </a:p>
        </p:txBody>
      </p:sp>
      <p:sp>
        <p:nvSpPr>
          <p:cNvPr id="59" name="Text Placeholder 58">
            <a:extLst>
              <a:ext uri="{FF2B5EF4-FFF2-40B4-BE49-F238E27FC236}">
                <a16:creationId xmlns:a16="http://schemas.microsoft.com/office/drawing/2014/main" id="{71540525-1573-6135-597D-EEBD14364B8F}"/>
              </a:ext>
            </a:extLst>
          </p:cNvPr>
          <p:cNvSpPr>
            <a:spLocks noGrp="1"/>
          </p:cNvSpPr>
          <p:nvPr>
            <p:ph type="body" sz="quarter" idx="25"/>
          </p:nvPr>
        </p:nvSpPr>
        <p:spPr>
          <a:xfrm>
            <a:off x="7511481" y="3208260"/>
            <a:ext cx="2808000" cy="748597"/>
          </a:xfrm>
        </p:spPr>
        <p:txBody>
          <a:bodyPr>
            <a:normAutofit/>
          </a:bodyPr>
          <a:lstStyle/>
          <a:p>
            <a:r>
              <a:rPr lang="en-US" noProof="0">
                <a:latin typeface="Segoe UI"/>
              </a:rPr>
              <a:t>Example prompt: </a:t>
            </a:r>
            <a:r>
              <a:rPr lang="en-US" sz="900" b="1" noProof="0">
                <a:solidFill>
                  <a:schemeClr val="tx1"/>
                </a:solidFill>
                <a:latin typeface="Segoe UI"/>
              </a:rPr>
              <a:t>“Summarize this doc” </a:t>
            </a:r>
            <a:r>
              <a:rPr lang="en-US" sz="900" noProof="0">
                <a:solidFill>
                  <a:schemeClr val="tx1"/>
                </a:solidFill>
                <a:latin typeface="Segoe UI"/>
              </a:rPr>
              <a:t>into 10 key topics and terms with descriptions. Translate into another language to facilitate understanding.</a:t>
            </a:r>
            <a:endParaRPr lang="en-US" sz="900" b="1" noProof="0">
              <a:solidFill>
                <a:schemeClr val="tx1"/>
              </a:solidFill>
              <a:latin typeface="Segoe UI"/>
            </a:endParaRPr>
          </a:p>
        </p:txBody>
      </p:sp>
      <p:sp>
        <p:nvSpPr>
          <p:cNvPr id="60" name="Text Placeholder 59">
            <a:extLst>
              <a:ext uri="{FF2B5EF4-FFF2-40B4-BE49-F238E27FC236}">
                <a16:creationId xmlns:a16="http://schemas.microsoft.com/office/drawing/2014/main" id="{FC132940-3B44-6C82-0664-1721D8A05A74}"/>
              </a:ext>
            </a:extLst>
          </p:cNvPr>
          <p:cNvSpPr>
            <a:spLocks noGrp="1"/>
          </p:cNvSpPr>
          <p:nvPr>
            <p:ph type="body" sz="quarter" idx="26"/>
          </p:nvPr>
        </p:nvSpPr>
        <p:spPr/>
        <p:txBody>
          <a:bodyPr/>
          <a:lstStyle/>
          <a:p>
            <a:r>
              <a:rPr lang="en-US" noProof="0">
                <a:latin typeface="Segoe UI"/>
              </a:rPr>
              <a:t>Example prompt: </a:t>
            </a:r>
            <a:r>
              <a:rPr lang="en-US" sz="900" b="1" noProof="0">
                <a:solidFill>
                  <a:schemeClr val="tx1"/>
                </a:solidFill>
                <a:latin typeface="Segoe UI"/>
              </a:rPr>
              <a:t>“List the main ideas we discussed” </a:t>
            </a:r>
            <a:r>
              <a:rPr lang="en-US" sz="900" noProof="0">
                <a:solidFill>
                  <a:schemeClr val="tx1"/>
                </a:solidFill>
                <a:latin typeface="Segoe UI"/>
              </a:rPr>
              <a:t>to develop stronger understanding of content, terms, and topics. </a:t>
            </a:r>
          </a:p>
        </p:txBody>
      </p:sp>
      <p:sp>
        <p:nvSpPr>
          <p:cNvPr id="61" name="Text Placeholder 60">
            <a:extLst>
              <a:ext uri="{FF2B5EF4-FFF2-40B4-BE49-F238E27FC236}">
                <a16:creationId xmlns:a16="http://schemas.microsoft.com/office/drawing/2014/main" id="{CE3D9302-EEB2-A2E9-20B4-802946A9BDC7}"/>
              </a:ext>
            </a:extLst>
          </p:cNvPr>
          <p:cNvSpPr>
            <a:spLocks noGrp="1"/>
          </p:cNvSpPr>
          <p:nvPr>
            <p:ph type="body" sz="quarter" idx="27"/>
          </p:nvPr>
        </p:nvSpPr>
        <p:spPr/>
        <p:txBody>
          <a:bodyPr/>
          <a:lstStyle/>
          <a:p>
            <a:r>
              <a:rPr lang="en-US" noProof="0">
                <a:solidFill>
                  <a:srgbClr val="000000"/>
                </a:solidFill>
                <a:ea typeface="+mn-lt"/>
                <a:cs typeface="+mn-lt"/>
              </a:rPr>
              <a:t>Ask Copilot in PowerPoint to generate learning paths according to individual roles, learning styles, and career goals.</a:t>
            </a:r>
          </a:p>
        </p:txBody>
      </p:sp>
      <p:sp>
        <p:nvSpPr>
          <p:cNvPr id="62" name="Text Placeholder 61">
            <a:extLst>
              <a:ext uri="{FF2B5EF4-FFF2-40B4-BE49-F238E27FC236}">
                <a16:creationId xmlns:a16="http://schemas.microsoft.com/office/drawing/2014/main" id="{5B9BE2B2-6DEC-6C52-1075-45D1B7E69F3C}"/>
              </a:ext>
            </a:extLst>
          </p:cNvPr>
          <p:cNvSpPr>
            <a:spLocks noGrp="1"/>
          </p:cNvSpPr>
          <p:nvPr>
            <p:ph type="body" sz="quarter" idx="28"/>
          </p:nvPr>
        </p:nvSpPr>
        <p:spPr/>
        <p:txBody>
          <a:bodyPr>
            <a:normAutofit/>
          </a:bodyPr>
          <a:lstStyle/>
          <a:p>
            <a:r>
              <a:rPr lang="en-US" sz="900" noProof="0">
                <a:solidFill>
                  <a:srgbClr val="000000"/>
                </a:solidFill>
                <a:ea typeface="+mn-ea"/>
                <a:cs typeface="Segoe UI"/>
              </a:rPr>
              <a:t>Create an onboarding plan specific to each role </a:t>
            </a:r>
            <a:r>
              <a:rPr lang="en-US" noProof="0">
                <a:solidFill>
                  <a:srgbClr val="000000"/>
                </a:solidFill>
                <a:ea typeface="+mn-ea"/>
                <a:cs typeface="Segoe UI"/>
              </a:rPr>
              <a:t>to accelerate new hire learning. </a:t>
            </a:r>
          </a:p>
        </p:txBody>
      </p:sp>
      <p:sp>
        <p:nvSpPr>
          <p:cNvPr id="63" name="Text Placeholder 62">
            <a:extLst>
              <a:ext uri="{FF2B5EF4-FFF2-40B4-BE49-F238E27FC236}">
                <a16:creationId xmlns:a16="http://schemas.microsoft.com/office/drawing/2014/main" id="{7CDDE6B0-1A24-1DF6-41F4-DBFD37482298}"/>
              </a:ext>
            </a:extLst>
          </p:cNvPr>
          <p:cNvSpPr>
            <a:spLocks noGrp="1"/>
          </p:cNvSpPr>
          <p:nvPr>
            <p:ph type="body" sz="quarter" idx="29"/>
          </p:nvPr>
        </p:nvSpPr>
        <p:spPr/>
        <p:txBody>
          <a:bodyPr/>
          <a:lstStyle/>
          <a:p>
            <a:r>
              <a:rPr lang="en-US" noProof="0">
                <a:solidFill>
                  <a:srgbClr val="000000"/>
                </a:solidFill>
                <a:ea typeface="+mn-lt"/>
                <a:cs typeface="+mn-lt"/>
              </a:rPr>
              <a:t>Ask Copilot to locate notes from different conversations, chats, and emails into a summary that highlights key themes, simplifying volumes of information </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767872" cy="219456"/>
            <a:chOff x="1198144" y="862657"/>
            <a:chExt cx="1767872" cy="219456"/>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767872"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onboarding time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2" name="Group 151">
            <a:extLst>
              <a:ext uri="{FF2B5EF4-FFF2-40B4-BE49-F238E27FC236}">
                <a16:creationId xmlns:a16="http://schemas.microsoft.com/office/drawing/2014/main" id="{20674712-3E00-F07B-794D-D889A20DC72F}"/>
              </a:ext>
            </a:extLst>
          </p:cNvPr>
          <p:cNvGrpSpPr/>
          <p:nvPr/>
        </p:nvGrpSpPr>
        <p:grpSpPr>
          <a:xfrm>
            <a:off x="804187" y="2761669"/>
            <a:ext cx="2368026" cy="360000"/>
            <a:chOff x="3277688" y="2657420"/>
            <a:chExt cx="2368026" cy="360000"/>
          </a:xfrm>
        </p:grpSpPr>
        <p:grpSp>
          <p:nvGrpSpPr>
            <p:cNvPr id="153" name="Group 152">
              <a:extLst>
                <a:ext uri="{FF2B5EF4-FFF2-40B4-BE49-F238E27FC236}">
                  <a16:creationId xmlns:a16="http://schemas.microsoft.com/office/drawing/2014/main" id="{ADCAA0C6-9EAC-C9EF-BC99-CB7F82BFAE27}"/>
                </a:ext>
              </a:extLst>
            </p:cNvPr>
            <p:cNvGrpSpPr>
              <a:grpSpLocks noChangeAspect="1"/>
            </p:cNvGrpSpPr>
            <p:nvPr/>
          </p:nvGrpSpPr>
          <p:grpSpPr>
            <a:xfrm>
              <a:off x="3277688" y="2657420"/>
              <a:ext cx="360000" cy="360000"/>
              <a:chOff x="2746466" y="3838485"/>
              <a:chExt cx="396000" cy="396000"/>
            </a:xfrm>
          </p:grpSpPr>
          <p:sp>
            <p:nvSpPr>
              <p:cNvPr id="155" name="Oval 154">
                <a:extLst>
                  <a:ext uri="{FF2B5EF4-FFF2-40B4-BE49-F238E27FC236}">
                    <a16:creationId xmlns:a16="http://schemas.microsoft.com/office/drawing/2014/main" id="{304427EA-71BE-8E5F-E5C0-4621DB592127}"/>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156" name="Graphic 155">
                <a:extLst>
                  <a:ext uri="{FF2B5EF4-FFF2-40B4-BE49-F238E27FC236}">
                    <a16:creationId xmlns:a16="http://schemas.microsoft.com/office/drawing/2014/main" id="{7D895803-CD82-A94D-A3AA-C5B95D244A0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8176" y="3904068"/>
                <a:ext cx="229999" cy="229999"/>
              </a:xfrm>
              <a:prstGeom prst="rect">
                <a:avLst/>
              </a:prstGeom>
              <a:effectLst/>
            </p:spPr>
          </p:pic>
        </p:grpSp>
        <p:sp>
          <p:nvSpPr>
            <p:cNvPr id="154" name="TextBox 153">
              <a:extLst>
                <a:ext uri="{FF2B5EF4-FFF2-40B4-BE49-F238E27FC236}">
                  <a16:creationId xmlns:a16="http://schemas.microsoft.com/office/drawing/2014/main" id="{81C1F7F1-99C6-9169-13BF-1A756B9B4CD7}"/>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59" name="TextBox 158">
            <a:extLst>
              <a:ext uri="{FF2B5EF4-FFF2-40B4-BE49-F238E27FC236}">
                <a16:creationId xmlns:a16="http://schemas.microsoft.com/office/drawing/2014/main" id="{AF0F84F3-66CA-4B69-4410-19FA2E91A306}"/>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nvGrpSpPr>
          <p:cNvPr id="160" name="Group 159">
            <a:extLst>
              <a:ext uri="{FF2B5EF4-FFF2-40B4-BE49-F238E27FC236}">
                <a16:creationId xmlns:a16="http://schemas.microsoft.com/office/drawing/2014/main" id="{BD0F7673-6557-65EA-0496-4332D82581C7}"/>
              </a:ext>
            </a:extLst>
          </p:cNvPr>
          <p:cNvGrpSpPr/>
          <p:nvPr/>
        </p:nvGrpSpPr>
        <p:grpSpPr>
          <a:xfrm>
            <a:off x="7739914" y="2761669"/>
            <a:ext cx="2351135" cy="360000"/>
            <a:chOff x="588263" y="2657420"/>
            <a:chExt cx="2351135" cy="360000"/>
          </a:xfrm>
        </p:grpSpPr>
        <p:pic>
          <p:nvPicPr>
            <p:cNvPr id="161" name="Picture 160">
              <a:extLst>
                <a:ext uri="{FF2B5EF4-FFF2-40B4-BE49-F238E27FC236}">
                  <a16:creationId xmlns:a16="http://schemas.microsoft.com/office/drawing/2014/main" id="{D12A1F94-1B47-7B73-B3AF-FDBE09AF06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62" name="TextBox 161">
              <a:extLst>
                <a:ext uri="{FF2B5EF4-FFF2-40B4-BE49-F238E27FC236}">
                  <a16:creationId xmlns:a16="http://schemas.microsoft.com/office/drawing/2014/main" id="{89377277-9F65-E081-73EB-E5F68217428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3" name="Group 162">
            <a:extLst>
              <a:ext uri="{FF2B5EF4-FFF2-40B4-BE49-F238E27FC236}">
                <a16:creationId xmlns:a16="http://schemas.microsoft.com/office/drawing/2014/main" id="{47DC71A5-72AD-6B7E-494B-32A2A9ECEF20}"/>
              </a:ext>
            </a:extLst>
          </p:cNvPr>
          <p:cNvGrpSpPr/>
          <p:nvPr/>
        </p:nvGrpSpPr>
        <p:grpSpPr>
          <a:xfrm>
            <a:off x="804187" y="5158847"/>
            <a:ext cx="2351135" cy="360000"/>
            <a:chOff x="588263" y="2177588"/>
            <a:chExt cx="2351135" cy="360000"/>
          </a:xfrm>
        </p:grpSpPr>
        <p:pic>
          <p:nvPicPr>
            <p:cNvPr id="164" name="Picture 163">
              <a:extLst>
                <a:ext uri="{FF2B5EF4-FFF2-40B4-BE49-F238E27FC236}">
                  <a16:creationId xmlns:a16="http://schemas.microsoft.com/office/drawing/2014/main" id="{BB0D869D-68A5-2053-0BA2-F7A7A73719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65" name="TextBox 164">
              <a:extLst>
                <a:ext uri="{FF2B5EF4-FFF2-40B4-BE49-F238E27FC236}">
                  <a16:creationId xmlns:a16="http://schemas.microsoft.com/office/drawing/2014/main" id="{3F702992-04FF-F214-CA4A-39EEB3776726}"/>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6" name="Group 165">
            <a:extLst>
              <a:ext uri="{FF2B5EF4-FFF2-40B4-BE49-F238E27FC236}">
                <a16:creationId xmlns:a16="http://schemas.microsoft.com/office/drawing/2014/main" id="{3D2A995D-0D5A-5272-E170-D35E3F701D91}"/>
              </a:ext>
            </a:extLst>
          </p:cNvPr>
          <p:cNvGrpSpPr/>
          <p:nvPr/>
        </p:nvGrpSpPr>
        <p:grpSpPr>
          <a:xfrm>
            <a:off x="4276273" y="5158847"/>
            <a:ext cx="2351135" cy="360000"/>
            <a:chOff x="588263" y="2657420"/>
            <a:chExt cx="2351135" cy="360000"/>
          </a:xfrm>
        </p:grpSpPr>
        <p:pic>
          <p:nvPicPr>
            <p:cNvPr id="167" name="Picture 166">
              <a:extLst>
                <a:ext uri="{FF2B5EF4-FFF2-40B4-BE49-F238E27FC236}">
                  <a16:creationId xmlns:a16="http://schemas.microsoft.com/office/drawing/2014/main" id="{4878898F-15D4-552B-C355-CC8E0C1872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68" name="TextBox 167">
              <a:extLst>
                <a:ext uri="{FF2B5EF4-FFF2-40B4-BE49-F238E27FC236}">
                  <a16:creationId xmlns:a16="http://schemas.microsoft.com/office/drawing/2014/main" id="{6A5B3D50-3536-8119-8E09-D4278DC928B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71" name="TextBox 170">
            <a:extLst>
              <a:ext uri="{FF2B5EF4-FFF2-40B4-BE49-F238E27FC236}">
                <a16:creationId xmlns:a16="http://schemas.microsoft.com/office/drawing/2014/main" id="{7C087394-C20E-8567-2022-4F4D318B8D0D}"/>
              </a:ext>
              <a:ext uri="{C183D7F6-B498-43B3-948B-1728B52AA6E4}">
                <adec:decorative xmlns:adec="http://schemas.microsoft.com/office/drawing/2017/decorative" val="0"/>
              </a:ext>
            </a:extLst>
          </p:cNvPr>
          <p:cNvSpPr txBox="1"/>
          <p:nvPr/>
        </p:nvSpPr>
        <p:spPr>
          <a:xfrm>
            <a:off x="8198865" y="525420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pic>
        <p:nvPicPr>
          <p:cNvPr id="3" name="Picture 2" descr="A group of women standing together&#10;&#10;Description automatically generated">
            <a:extLst>
              <a:ext uri="{FF2B5EF4-FFF2-40B4-BE49-F238E27FC236}">
                <a16:creationId xmlns:a16="http://schemas.microsoft.com/office/drawing/2014/main" id="{74D00AF7-6331-9283-A461-4487295A013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2" name="Group 1">
            <a:extLst>
              <a:ext uri="{FF2B5EF4-FFF2-40B4-BE49-F238E27FC236}">
                <a16:creationId xmlns:a16="http://schemas.microsoft.com/office/drawing/2014/main" id="{8CD2D79D-CDFE-4522-8886-053249B49E6D}"/>
              </a:ext>
            </a:extLst>
          </p:cNvPr>
          <p:cNvGrpSpPr/>
          <p:nvPr/>
        </p:nvGrpSpPr>
        <p:grpSpPr>
          <a:xfrm>
            <a:off x="7523373" y="1127774"/>
            <a:ext cx="1260000" cy="216000"/>
            <a:chOff x="1194743" y="1140160"/>
            <a:chExt cx="1260000" cy="216000"/>
          </a:xfrm>
        </p:grpSpPr>
        <p:sp>
          <p:nvSpPr>
            <p:cNvPr id="12" name="Rectangle: Rounded Corners 6">
              <a:extLst>
                <a:ext uri="{FF2B5EF4-FFF2-40B4-BE49-F238E27FC236}">
                  <a16:creationId xmlns:a16="http://schemas.microsoft.com/office/drawing/2014/main" id="{9CA168C1-7E4F-3AA8-E556-3D88938579FC}"/>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13" name="Graphic 12">
              <a:extLst>
                <a:ext uri="{FF2B5EF4-FFF2-40B4-BE49-F238E27FC236}">
                  <a16:creationId xmlns:a16="http://schemas.microsoft.com/office/drawing/2014/main" id="{32DF0881-E1C4-3507-A2F6-DFDA2CC5C3E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14" name="Group 13">
            <a:extLst>
              <a:ext uri="{FF2B5EF4-FFF2-40B4-BE49-F238E27FC236}">
                <a16:creationId xmlns:a16="http://schemas.microsoft.com/office/drawing/2014/main" id="{CB7E262A-4BAF-E052-9B28-11F66D4A8A3C}"/>
              </a:ext>
            </a:extLst>
          </p:cNvPr>
          <p:cNvGrpSpPr/>
          <p:nvPr/>
        </p:nvGrpSpPr>
        <p:grpSpPr>
          <a:xfrm>
            <a:off x="8868697" y="1127774"/>
            <a:ext cx="1450784" cy="216000"/>
            <a:chOff x="1194743" y="1140160"/>
            <a:chExt cx="1450784" cy="216000"/>
          </a:xfrm>
        </p:grpSpPr>
        <p:sp>
          <p:nvSpPr>
            <p:cNvPr id="15" name="Rectangle: Rounded Corners 6">
              <a:extLst>
                <a:ext uri="{FF2B5EF4-FFF2-40B4-BE49-F238E27FC236}">
                  <a16:creationId xmlns:a16="http://schemas.microsoft.com/office/drawing/2014/main" id="{E83BBD9D-7DAA-67C5-535E-787F5D425A3E}"/>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6" name="Graphic 15">
              <a:extLst>
                <a:ext uri="{FF2B5EF4-FFF2-40B4-BE49-F238E27FC236}">
                  <a16:creationId xmlns:a16="http://schemas.microsoft.com/office/drawing/2014/main" id="{180319B4-8DF1-2273-F86F-564425A098F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21" name="Text Placeholder 185">
            <a:extLst>
              <a:ext uri="{FF2B5EF4-FFF2-40B4-BE49-F238E27FC236}">
                <a16:creationId xmlns:a16="http://schemas.microsoft.com/office/drawing/2014/main" id="{40F543CC-24DF-4039-4018-F6671D275FB7}"/>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22" name="Text Placeholder 198">
            <a:extLst>
              <a:ext uri="{FF2B5EF4-FFF2-40B4-BE49-F238E27FC236}">
                <a16:creationId xmlns:a16="http://schemas.microsoft.com/office/drawing/2014/main" id="{FEB7409D-09F1-4CD1-6E59-42F87F2859E2}"/>
              </a:ext>
            </a:extLst>
          </p:cNvPr>
          <p:cNvSpPr>
            <a:spLocks noGrp="1"/>
          </p:cNvSpPr>
          <p:nvPr>
            <p:ph type="body" sz="quarter" idx="30"/>
          </p:nvPr>
        </p:nvSpPr>
        <p:spPr>
          <a:xfrm>
            <a:off x="10430234" y="521099"/>
            <a:ext cx="1456966" cy="175614"/>
          </a:xfrm>
        </p:spPr>
        <p:txBody>
          <a:bodyPr/>
          <a:lstStyle/>
          <a:p>
            <a:r>
              <a:rPr lang="en-US" noProof="0"/>
              <a:t>Buy</a:t>
            </a:r>
          </a:p>
        </p:txBody>
      </p:sp>
      <p:sp>
        <p:nvSpPr>
          <p:cNvPr id="40" name="Text Placeholder 60">
            <a:extLst>
              <a:ext uri="{FF2B5EF4-FFF2-40B4-BE49-F238E27FC236}">
                <a16:creationId xmlns:a16="http://schemas.microsoft.com/office/drawing/2014/main" id="{CD9DE54F-3638-1E6B-04F0-FB7C1F222B57}"/>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41" name="Text Placeholder 61">
            <a:extLst>
              <a:ext uri="{FF2B5EF4-FFF2-40B4-BE49-F238E27FC236}">
                <a16:creationId xmlns:a16="http://schemas.microsoft.com/office/drawing/2014/main" id="{9D6D0BF2-C3B8-7469-6449-47403F21F025}"/>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42" name="Text Placeholder 62">
            <a:extLst>
              <a:ext uri="{FF2B5EF4-FFF2-40B4-BE49-F238E27FC236}">
                <a16:creationId xmlns:a16="http://schemas.microsoft.com/office/drawing/2014/main" id="{39488B70-9939-33B6-B5D3-76B1D7E572D0}"/>
              </a:ext>
            </a:extLst>
          </p:cNvPr>
          <p:cNvSpPr>
            <a:spLocks noGrp="1"/>
          </p:cNvSpPr>
          <p:nvPr>
            <p:ph type="body" sz="quarter" idx="40"/>
          </p:nvPr>
        </p:nvSpPr>
        <p:spPr>
          <a:xfrm>
            <a:off x="11760200" y="357645"/>
            <a:ext cx="127000" cy="125999"/>
          </a:xfrm>
        </p:spPr>
        <p:txBody>
          <a:bodyPr/>
          <a:lstStyle/>
          <a:p>
            <a:endParaRPr lang="en-US" noProof="0"/>
          </a:p>
        </p:txBody>
      </p:sp>
      <p:pic>
        <p:nvPicPr>
          <p:cNvPr id="5" name="Picture 4" descr="Zip Co logo SVG free download, id: 101874 - Brandlogos.net">
            <a:hlinkClick r:id="rId11"/>
            <a:extLst>
              <a:ext uri="{FF2B5EF4-FFF2-40B4-BE49-F238E27FC236}">
                <a16:creationId xmlns:a16="http://schemas.microsoft.com/office/drawing/2014/main" id="{2E3B6C73-CD0D-19EC-AFA4-883ACA37097F}"/>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4284719" y="2757284"/>
            <a:ext cx="360000" cy="360000"/>
          </a:xfrm>
          <a:prstGeom prst="ellipse">
            <a:avLst/>
          </a:prstGeom>
          <a:solidFill>
            <a:srgbClr val="FFFFFF"/>
          </a:solidFill>
        </p:spPr>
      </p:pic>
      <p:pic>
        <p:nvPicPr>
          <p:cNvPr id="28" name="Picture 27" descr="Zip Co logo SVG free download, id: 101874 - Brandlogos.net">
            <a:hlinkClick r:id="rId11"/>
            <a:extLst>
              <a:ext uri="{FF2B5EF4-FFF2-40B4-BE49-F238E27FC236}">
                <a16:creationId xmlns:a16="http://schemas.microsoft.com/office/drawing/2014/main" id="{ABA2F23C-4709-8DB4-81EC-A0A0D2BC3D0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7750624" y="5153387"/>
            <a:ext cx="360000" cy="360000"/>
          </a:xfrm>
          <a:prstGeom prst="ellipse">
            <a:avLst/>
          </a:prstGeom>
          <a:solidFill>
            <a:srgbClr val="FFFFFF"/>
          </a:solidFill>
        </p:spPr>
      </p:pic>
    </p:spTree>
    <p:extLst>
      <p:ext uri="{BB962C8B-B14F-4D97-AF65-F5344CB8AC3E}">
        <p14:creationId xmlns:p14="http://schemas.microsoft.com/office/powerpoint/2010/main" val="140388052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cs typeface="Segoe UI"/>
              </a:rPr>
              <a:t>HR | </a:t>
            </a:r>
            <a:r>
              <a:rPr lang="en-US" noProof="0">
                <a:cs typeface="Segoe UI"/>
              </a:rPr>
              <a:t>Candidate search </a:t>
            </a:r>
            <a:endParaRPr lang="en-US" noProof="0"/>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Conduct market research</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Finalize candidate slate</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Create job description</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Communicate potential candidates</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Identify potential candidates</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Create candidate slate</a:t>
            </a:r>
          </a:p>
        </p:txBody>
      </p:sp>
      <p:sp>
        <p:nvSpPr>
          <p:cNvPr id="52" name="Text Placeholder 51">
            <a:extLst>
              <a:ext uri="{FF2B5EF4-FFF2-40B4-BE49-F238E27FC236}">
                <a16:creationId xmlns:a16="http://schemas.microsoft.com/office/drawing/2014/main" id="{981DE240-23FE-88B8-ACE9-47FD3497BE3B}"/>
              </a:ext>
            </a:extLst>
          </p:cNvPr>
          <p:cNvSpPr>
            <a:spLocks noGrp="1"/>
          </p:cNvSpPr>
          <p:nvPr>
            <p:ph type="body" sz="quarter" idx="18"/>
          </p:nvPr>
        </p:nvSpPr>
        <p:spPr/>
        <p:txBody>
          <a:bodyPr/>
          <a:lstStyle/>
          <a:p>
            <a:r>
              <a:rPr lang="en-US" sz="900" noProof="0">
                <a:solidFill>
                  <a:srgbClr val="1A1A1A"/>
                </a:solidFill>
                <a:ea typeface="Segoe UI" pitchFamily="34" charset="0"/>
                <a:cs typeface="Segoe UI" pitchFamily="34" charset="0"/>
              </a:rPr>
              <a:t>Use Copilot to research the latest industry trends and data regarding competitive job descriptions.</a:t>
            </a:r>
          </a:p>
        </p:txBody>
      </p:sp>
      <p:sp>
        <p:nvSpPr>
          <p:cNvPr id="53" name="Text Placeholder 52">
            <a:extLst>
              <a:ext uri="{FF2B5EF4-FFF2-40B4-BE49-F238E27FC236}">
                <a16:creationId xmlns:a16="http://schemas.microsoft.com/office/drawing/2014/main" id="{E77C0DA9-14F8-42BD-87ED-DA35DACB815A}"/>
              </a:ext>
            </a:extLst>
          </p:cNvPr>
          <p:cNvSpPr>
            <a:spLocks noGrp="1"/>
          </p:cNvSpPr>
          <p:nvPr>
            <p:ph type="body" sz="quarter" idx="19"/>
          </p:nvPr>
        </p:nvSpPr>
        <p:spPr/>
        <p:txBody>
          <a:bodyPr/>
          <a:lstStyle/>
          <a:p>
            <a:r>
              <a:rPr lang="en-US" sz="900" noProof="0">
                <a:solidFill>
                  <a:srgbClr val="1A1A1A"/>
                </a:solidFill>
                <a:ea typeface="Segoe UI" pitchFamily="34" charset="0"/>
                <a:cs typeface="Segoe UI" pitchFamily="34" charset="0"/>
              </a:rPr>
              <a:t>Ask Copilot to create a job description which leverages the market research gathered.</a:t>
            </a:r>
            <a:endParaRPr lang="en-US" noProof="0"/>
          </a:p>
        </p:txBody>
      </p:sp>
      <p:sp>
        <p:nvSpPr>
          <p:cNvPr id="54" name="Text Placeholder 53">
            <a:extLst>
              <a:ext uri="{FF2B5EF4-FFF2-40B4-BE49-F238E27FC236}">
                <a16:creationId xmlns:a16="http://schemas.microsoft.com/office/drawing/2014/main" id="{07084076-083A-951E-20F7-C377A7DEFB9F}"/>
              </a:ext>
            </a:extLst>
          </p:cNvPr>
          <p:cNvSpPr>
            <a:spLocks noGrp="1"/>
          </p:cNvSpPr>
          <p:nvPr>
            <p:ph type="body" sz="quarter" idx="20"/>
          </p:nvPr>
        </p:nvSpPr>
        <p:spPr/>
        <p:txBody>
          <a:bodyPr/>
          <a:lstStyle/>
          <a:p>
            <a:r>
              <a:rPr lang="en-US" sz="900" noProof="0">
                <a:solidFill>
                  <a:srgbClr val="000000"/>
                </a:solidFill>
                <a:ea typeface="+mn-ea"/>
                <a:cs typeface="Segoe UI"/>
              </a:rPr>
              <a:t>Indicate keywords from your job description to surface potential candidates. </a:t>
            </a:r>
            <a:r>
              <a:rPr lang="en-US" noProof="0"/>
              <a:t>Use Copilot to access HR system data using a Copilot Agent.</a:t>
            </a:r>
            <a:endParaRPr lang="en-US" sz="900" noProof="0">
              <a:solidFill>
                <a:srgbClr val="000000"/>
              </a:solidFill>
              <a:ea typeface="+mn-ea"/>
              <a:cs typeface="Segoe UI"/>
            </a:endParaRPr>
          </a:p>
        </p:txBody>
      </p:sp>
      <p:sp>
        <p:nvSpPr>
          <p:cNvPr id="55" name="Text Placeholder 54">
            <a:extLst>
              <a:ext uri="{FF2B5EF4-FFF2-40B4-BE49-F238E27FC236}">
                <a16:creationId xmlns:a16="http://schemas.microsoft.com/office/drawing/2014/main" id="{B1C24346-01DB-CD4B-0834-1B7FC1714150}"/>
              </a:ext>
            </a:extLst>
          </p:cNvPr>
          <p:cNvSpPr>
            <a:spLocks noGrp="1"/>
          </p:cNvSpPr>
          <p:nvPr>
            <p:ph type="body" sz="quarter" idx="21"/>
          </p:nvPr>
        </p:nvSpPr>
        <p:spPr/>
        <p:txBody>
          <a:bodyPr>
            <a:normAutofit fontScale="92500"/>
          </a:bodyPr>
          <a:lstStyle/>
          <a:p>
            <a:pPr algn="l"/>
            <a:r>
              <a:rPr lang="en-US" sz="900" i="0" noProof="0">
                <a:solidFill>
                  <a:srgbClr val="242424"/>
                </a:solidFill>
                <a:effectLst/>
                <a:latin typeface="Segoe UI" panose="020B0502040204020203" pitchFamily="34" charset="0"/>
              </a:rPr>
              <a:t>Example prompt: </a:t>
            </a:r>
            <a:r>
              <a:rPr lang="en-US" sz="900" b="1" i="0" noProof="0">
                <a:solidFill>
                  <a:srgbClr val="242424"/>
                </a:solidFill>
                <a:effectLst/>
                <a:latin typeface="Segoe UI" panose="020B0502040204020203" pitchFamily="34" charset="0"/>
              </a:rPr>
              <a:t>Generate a table of key skills and experience required for software engineers </a:t>
            </a:r>
            <a:r>
              <a:rPr lang="en-US" sz="900" b="0" i="0" noProof="0">
                <a:solidFill>
                  <a:srgbClr val="242424"/>
                </a:solidFill>
                <a:effectLst/>
                <a:latin typeface="Segoe UI" panose="020B0502040204020203" pitchFamily="34" charset="0"/>
              </a:rPr>
              <a:t>at a large enterprise technology company based on market trends and leading technology companies.</a:t>
            </a:r>
          </a:p>
        </p:txBody>
      </p:sp>
      <p:sp>
        <p:nvSpPr>
          <p:cNvPr id="56" name="Text Placeholder 55">
            <a:extLst>
              <a:ext uri="{FF2B5EF4-FFF2-40B4-BE49-F238E27FC236}">
                <a16:creationId xmlns:a16="http://schemas.microsoft.com/office/drawing/2014/main" id="{77E1CAE0-D9B3-7656-01B2-B2FC96CD6F03}"/>
              </a:ext>
            </a:extLst>
          </p:cNvPr>
          <p:cNvSpPr>
            <a:spLocks noGrp="1"/>
          </p:cNvSpPr>
          <p:nvPr>
            <p:ph type="body" sz="quarter" idx="22"/>
          </p:nvPr>
        </p:nvSpPr>
        <p:spPr/>
        <p:txBody>
          <a:bodyPr>
            <a:normAutofit lnSpcReduction="10000"/>
          </a:bodyPr>
          <a:lstStyle/>
          <a:p>
            <a:r>
              <a:rPr lang="en-US" sz="900" noProof="0">
                <a:solidFill>
                  <a:schemeClr val="tx1"/>
                </a:solidFill>
                <a:latin typeface="Segoe UI"/>
              </a:rPr>
              <a:t>Actions: </a:t>
            </a:r>
            <a:r>
              <a:rPr lang="en-US" sz="900" b="1" noProof="0">
                <a:solidFill>
                  <a:schemeClr val="tx1"/>
                </a:solidFill>
                <a:latin typeface="Segoe UI"/>
              </a:rPr>
              <a:t>“Recap the meeting” </a:t>
            </a:r>
            <a:r>
              <a:rPr lang="en-US" sz="900" noProof="0">
                <a:solidFill>
                  <a:schemeClr val="tx1"/>
                </a:solidFill>
                <a:latin typeface="Segoe UI"/>
              </a:rPr>
              <a:t>to review key topics and </a:t>
            </a:r>
            <a:r>
              <a:rPr lang="en-US" sz="900" b="1" noProof="0">
                <a:solidFill>
                  <a:schemeClr val="tx1"/>
                </a:solidFill>
                <a:latin typeface="Segoe UI"/>
              </a:rPr>
              <a:t>“List action items</a:t>
            </a:r>
            <a:r>
              <a:rPr lang="en-US" sz="900" noProof="0">
                <a:solidFill>
                  <a:schemeClr val="tx1"/>
                </a:solidFill>
                <a:latin typeface="Segoe UI"/>
              </a:rPr>
              <a:t>”. Paste actions in the meeting chat </a:t>
            </a:r>
            <a:r>
              <a:rPr lang="en-US" sz="900" noProof="0">
                <a:latin typeface="Segoe UI"/>
              </a:rPr>
              <a:t>and tag owners to </a:t>
            </a:r>
            <a:r>
              <a:rPr lang="en-US" sz="900" noProof="0">
                <a:solidFill>
                  <a:schemeClr val="tx1"/>
                </a:solidFill>
                <a:latin typeface="Segoe UI"/>
              </a:rPr>
              <a:t>confirm or update the candidate slate.</a:t>
            </a:r>
          </a:p>
        </p:txBody>
      </p:sp>
      <p:sp>
        <p:nvSpPr>
          <p:cNvPr id="57" name="Text Placeholder 56">
            <a:extLst>
              <a:ext uri="{FF2B5EF4-FFF2-40B4-BE49-F238E27FC236}">
                <a16:creationId xmlns:a16="http://schemas.microsoft.com/office/drawing/2014/main" id="{D6ABB3CC-D4A3-D11C-9B51-8964D58073AE}"/>
              </a:ext>
            </a:extLst>
          </p:cNvPr>
          <p:cNvSpPr>
            <a:spLocks noGrp="1"/>
          </p:cNvSpPr>
          <p:nvPr>
            <p:ph type="body" sz="quarter" idx="23"/>
          </p:nvPr>
        </p:nvSpPr>
        <p:spPr/>
        <p:txBody>
          <a:bodyPr>
            <a:normAutofit lnSpcReduction="10000"/>
          </a:bodyPr>
          <a:lstStyle/>
          <a:p>
            <a:r>
              <a:rPr lang="en-US" sz="900" i="0" noProof="0">
                <a:solidFill>
                  <a:srgbClr val="242424"/>
                </a:solidFill>
                <a:effectLst/>
                <a:latin typeface="Segoe UI" panose="020B0502040204020203" pitchFamily="34" charset="0"/>
              </a:rPr>
              <a:t>Example prompt: </a:t>
            </a:r>
            <a:r>
              <a:rPr lang="en-US" sz="900" b="1" kern="0" noProof="0">
                <a:solidFill>
                  <a:srgbClr val="1A1A1A"/>
                </a:solidFill>
                <a:latin typeface="Segoe UI"/>
              </a:rPr>
              <a:t>Generate a software engineer job description </a:t>
            </a:r>
            <a:r>
              <a:rPr lang="en-US" sz="900" kern="0" noProof="0">
                <a:solidFill>
                  <a:srgbClr val="1A1A1A"/>
                </a:solidFill>
                <a:latin typeface="Segoe UI"/>
              </a:rPr>
              <a:t>that includes skills, qualifications, and responsibilities. Reference jobs at large, enterprise tech companies.​‌</a:t>
            </a:r>
          </a:p>
        </p:txBody>
      </p:sp>
      <p:sp>
        <p:nvSpPr>
          <p:cNvPr id="58" name="Text Placeholder 57">
            <a:extLst>
              <a:ext uri="{FF2B5EF4-FFF2-40B4-BE49-F238E27FC236}">
                <a16:creationId xmlns:a16="http://schemas.microsoft.com/office/drawing/2014/main" id="{DF2F986E-56BD-8972-711D-93EC4A8B5140}"/>
              </a:ext>
            </a:extLst>
          </p:cNvPr>
          <p:cNvSpPr>
            <a:spLocks noGrp="1"/>
          </p:cNvSpPr>
          <p:nvPr>
            <p:ph type="body" sz="quarter" idx="24"/>
          </p:nvPr>
        </p:nvSpPr>
        <p:spPr/>
        <p:txBody>
          <a:bodyPr>
            <a:normAutofit fontScale="92500"/>
          </a:bodyPr>
          <a:lstStyle/>
          <a:p>
            <a:r>
              <a:rPr lang="en-US" sz="900" i="0" noProof="0">
                <a:solidFill>
                  <a:srgbClr val="242424"/>
                </a:solidFill>
                <a:effectLst/>
                <a:latin typeface="Segoe UI" panose="020B0502040204020203" pitchFamily="34" charset="0"/>
              </a:rPr>
              <a:t>Example prompt: </a:t>
            </a:r>
            <a:r>
              <a:rPr lang="en-US" sz="900" b="1" noProof="0">
                <a:latin typeface="Segoe UI"/>
              </a:rPr>
              <a:t>“Draft with Copilot” </a:t>
            </a:r>
            <a:r>
              <a:rPr lang="en-US" sz="900" noProof="0">
                <a:latin typeface="Segoe UI"/>
              </a:rPr>
              <a:t>an email to the hiring manager that summarizes the candidates and the key insights for hiring consideration. (Include the table from the Word document.)</a:t>
            </a:r>
            <a:endParaRPr lang="en-US" sz="900" spc="0" noProof="0">
              <a:solidFill>
                <a:schemeClr val="tx1"/>
              </a:solidFill>
              <a:latin typeface="Segoe UI"/>
            </a:endParaRPr>
          </a:p>
        </p:txBody>
      </p:sp>
      <p:sp>
        <p:nvSpPr>
          <p:cNvPr id="59" name="Text Placeholder 58">
            <a:extLst>
              <a:ext uri="{FF2B5EF4-FFF2-40B4-BE49-F238E27FC236}">
                <a16:creationId xmlns:a16="http://schemas.microsoft.com/office/drawing/2014/main" id="{7E602F4E-A164-1A71-CF81-538B7DB3D6BB}"/>
              </a:ext>
            </a:extLst>
          </p:cNvPr>
          <p:cNvSpPr>
            <a:spLocks noGrp="1"/>
          </p:cNvSpPr>
          <p:nvPr>
            <p:ph type="body" sz="quarter" idx="25"/>
          </p:nvPr>
        </p:nvSpPr>
        <p:spPr/>
        <p:txBody>
          <a:bodyPr/>
          <a:lstStyle/>
          <a:p>
            <a:r>
              <a:rPr lang="en-US" sz="900" i="0" noProof="0">
                <a:solidFill>
                  <a:srgbClr val="242424"/>
                </a:solidFill>
                <a:effectLst/>
                <a:latin typeface="Segoe UI" panose="020B0502040204020203" pitchFamily="34" charset="0"/>
              </a:rPr>
              <a:t>Benefit: </a:t>
            </a:r>
            <a:r>
              <a:rPr lang="en-US" sz="900" b="1" kern="0" noProof="0">
                <a:solidFill>
                  <a:srgbClr val="1A1A1A"/>
                </a:solidFill>
                <a:latin typeface="Segoe UI"/>
              </a:rPr>
              <a:t>Rapidly identify possible candidates </a:t>
            </a:r>
            <a:r>
              <a:rPr lang="en-US" sz="900" kern="0" noProof="0">
                <a:solidFill>
                  <a:srgbClr val="1A1A1A"/>
                </a:solidFill>
                <a:latin typeface="Segoe UI"/>
              </a:rPr>
              <a:t>which meet role job requirements reducing time spent from </a:t>
            </a:r>
            <a:r>
              <a:rPr lang="en-US" sz="900" noProof="0">
                <a:solidFill>
                  <a:srgbClr val="000000"/>
                </a:solidFill>
                <a:ea typeface="+mn-ea"/>
                <a:cs typeface="Segoe UI"/>
              </a:rPr>
              <a:t>hours to minutes. </a:t>
            </a:r>
            <a:endParaRPr lang="en-US" sz="900" kern="0" noProof="0">
              <a:solidFill>
                <a:srgbClr val="1A1A1A"/>
              </a:solidFill>
              <a:latin typeface="Segoe UI"/>
            </a:endParaRPr>
          </a:p>
        </p:txBody>
      </p:sp>
      <p:sp>
        <p:nvSpPr>
          <p:cNvPr id="60" name="Text Placeholder 59">
            <a:extLst>
              <a:ext uri="{FF2B5EF4-FFF2-40B4-BE49-F238E27FC236}">
                <a16:creationId xmlns:a16="http://schemas.microsoft.com/office/drawing/2014/main" id="{8EC2574D-86B5-C98F-3DFE-324AAA55C5CF}"/>
              </a:ext>
            </a:extLst>
          </p:cNvPr>
          <p:cNvSpPr>
            <a:spLocks noGrp="1"/>
          </p:cNvSpPr>
          <p:nvPr>
            <p:ph type="body" sz="quarter" idx="26"/>
          </p:nvPr>
        </p:nvSpPr>
        <p:spPr/>
        <p:txBody>
          <a:bodyPr/>
          <a:lstStyle/>
          <a:p>
            <a:r>
              <a:rPr lang="en-US" sz="900" i="0" noProof="0">
                <a:solidFill>
                  <a:srgbClr val="242424"/>
                </a:solidFill>
                <a:effectLst/>
                <a:latin typeface="Segoe UI" panose="020B0502040204020203" pitchFamily="34" charset="0"/>
              </a:rPr>
              <a:t>Example prompt: </a:t>
            </a:r>
            <a:r>
              <a:rPr lang="en-US" sz="900" b="1" noProof="0">
                <a:latin typeface="Segoe UI"/>
              </a:rPr>
              <a:t>Summarize these candidates in a table format </a:t>
            </a:r>
            <a:r>
              <a:rPr lang="en-US" sz="900" noProof="0">
                <a:latin typeface="Segoe UI"/>
              </a:rPr>
              <a:t>with a pros column and a cons column.</a:t>
            </a:r>
          </a:p>
        </p:txBody>
      </p:sp>
      <p:sp>
        <p:nvSpPr>
          <p:cNvPr id="61" name="Text Placeholder 60">
            <a:extLst>
              <a:ext uri="{FF2B5EF4-FFF2-40B4-BE49-F238E27FC236}">
                <a16:creationId xmlns:a16="http://schemas.microsoft.com/office/drawing/2014/main" id="{713C78BE-638A-4F8D-BFDB-9FFF52F7F4F3}"/>
              </a:ext>
            </a:extLst>
          </p:cNvPr>
          <p:cNvSpPr>
            <a:spLocks noGrp="1"/>
          </p:cNvSpPr>
          <p:nvPr>
            <p:ph type="body" sz="quarter" idx="27"/>
          </p:nvPr>
        </p:nvSpPr>
        <p:spPr/>
        <p:txBody>
          <a:bodyPr/>
          <a:lstStyle/>
          <a:p>
            <a:r>
              <a:rPr lang="en-US" sz="900" noProof="0">
                <a:solidFill>
                  <a:srgbClr val="000000"/>
                </a:solidFill>
                <a:ea typeface="+mn-lt"/>
                <a:cs typeface="+mn-lt"/>
              </a:rPr>
              <a:t>Engage with hiring manager to gain feedback on candidate slate and align on next steps.</a:t>
            </a:r>
            <a:endParaRPr lang="en-US" sz="900" noProof="0">
              <a:solidFill>
                <a:srgbClr val="000000"/>
              </a:solidFill>
              <a:cs typeface="Segoe UI"/>
            </a:endParaRPr>
          </a:p>
        </p:txBody>
      </p:sp>
      <p:sp>
        <p:nvSpPr>
          <p:cNvPr id="62" name="Text Placeholder 61">
            <a:extLst>
              <a:ext uri="{FF2B5EF4-FFF2-40B4-BE49-F238E27FC236}">
                <a16:creationId xmlns:a16="http://schemas.microsoft.com/office/drawing/2014/main" id="{E314636F-4775-C1EB-CBEE-ABB4F0AD4351}"/>
              </a:ext>
            </a:extLst>
          </p:cNvPr>
          <p:cNvSpPr>
            <a:spLocks noGrp="1"/>
          </p:cNvSpPr>
          <p:nvPr>
            <p:ph type="body" sz="quarter" idx="28"/>
          </p:nvPr>
        </p:nvSpPr>
        <p:spPr/>
        <p:txBody>
          <a:bodyPr/>
          <a:lstStyle/>
          <a:p>
            <a:r>
              <a:rPr kumimoji="0" lang="en-US" i="0" u="none" strike="noStrike" kern="0" cap="none" spc="0" normalizeH="0" baseline="0" noProof="0">
                <a:ln>
                  <a:noFill/>
                </a:ln>
                <a:solidFill>
                  <a:srgbClr val="1A1A1A"/>
                </a:solidFill>
                <a:effectLst/>
                <a:uLnTx/>
                <a:uFillTx/>
                <a:cs typeface="Segoe UI" pitchFamily="34" charset="0"/>
              </a:rPr>
              <a:t>Draft and send email to hiring manager sharing potential candidates and insights with them for consideration.</a:t>
            </a:r>
            <a:endParaRPr kumimoji="0" lang="en-US" b="0" i="0" u="none" strike="noStrike" kern="0" cap="none" spc="0" normalizeH="0" baseline="0" noProof="0">
              <a:ln>
                <a:noFill/>
              </a:ln>
              <a:solidFill>
                <a:srgbClr val="1A1A1A"/>
              </a:solidFill>
              <a:effectLst/>
              <a:uLnTx/>
              <a:uFillTx/>
              <a:cs typeface="Segoe UI" pitchFamily="34" charset="0"/>
            </a:endParaRPr>
          </a:p>
        </p:txBody>
      </p:sp>
      <p:sp>
        <p:nvSpPr>
          <p:cNvPr id="63" name="Text Placeholder 62">
            <a:extLst>
              <a:ext uri="{FF2B5EF4-FFF2-40B4-BE49-F238E27FC236}">
                <a16:creationId xmlns:a16="http://schemas.microsoft.com/office/drawing/2014/main" id="{0855DA64-2407-5B5C-309D-1FF49A976FB5}"/>
              </a:ext>
            </a:extLst>
          </p:cNvPr>
          <p:cNvSpPr>
            <a:spLocks noGrp="1"/>
          </p:cNvSpPr>
          <p:nvPr>
            <p:ph type="body" sz="quarter" idx="29"/>
          </p:nvPr>
        </p:nvSpPr>
        <p:spPr/>
        <p:txBody>
          <a:bodyPr/>
          <a:lstStyle/>
          <a:p>
            <a:r>
              <a:rPr kumimoji="0" lang="en-US" b="0" i="0" u="none" strike="noStrike" kern="0" cap="none" spc="0" normalizeH="0" baseline="0" noProof="0">
                <a:ln>
                  <a:noFill/>
                </a:ln>
                <a:solidFill>
                  <a:srgbClr val="1A1A1A"/>
                </a:solidFill>
                <a:effectLst/>
                <a:uLnTx/>
                <a:uFillTx/>
                <a:cs typeface="Segoe UI" pitchFamily="34" charset="0"/>
              </a:rPr>
              <a:t>Draft a detailed view of potential candidates and insights so a hiring manager can easily evaluate candidates.</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hire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8" name="Group 157">
            <a:extLst>
              <a:ext uri="{FF2B5EF4-FFF2-40B4-BE49-F238E27FC236}">
                <a16:creationId xmlns:a16="http://schemas.microsoft.com/office/drawing/2014/main" id="{0740873D-7FE9-11BD-9BCE-8CE0CF3A93AA}"/>
              </a:ext>
            </a:extLst>
          </p:cNvPr>
          <p:cNvGrpSpPr/>
          <p:nvPr/>
        </p:nvGrpSpPr>
        <p:grpSpPr>
          <a:xfrm>
            <a:off x="804187" y="2761669"/>
            <a:ext cx="2351135" cy="360000"/>
            <a:chOff x="588263" y="1217924"/>
            <a:chExt cx="2351135" cy="360000"/>
          </a:xfrm>
        </p:grpSpPr>
        <p:pic>
          <p:nvPicPr>
            <p:cNvPr id="159" name="Picture 158" descr="Zip Co logo SVG free download, id: 101874 - Brandlogos.net">
              <a:hlinkClick r:id="rId4"/>
              <a:extLst>
                <a:ext uri="{FF2B5EF4-FFF2-40B4-BE49-F238E27FC236}">
                  <a16:creationId xmlns:a16="http://schemas.microsoft.com/office/drawing/2014/main" id="{2F3C1AB7-C147-38A9-B50C-A9B7A422587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0" name="TextBox 159">
              <a:extLst>
                <a:ext uri="{FF2B5EF4-FFF2-40B4-BE49-F238E27FC236}">
                  <a16:creationId xmlns:a16="http://schemas.microsoft.com/office/drawing/2014/main" id="{E1B8F0EA-E417-8303-52C3-75D550EA774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baseline="30000" noProof="0" dirty="0">
                <a:solidFill>
                  <a:prstClr val="black"/>
                </a:solidFill>
                <a:latin typeface="Segoe UI Semibold"/>
              </a:endParaRPr>
            </a:p>
          </p:txBody>
        </p:sp>
      </p:grpSp>
      <p:grpSp>
        <p:nvGrpSpPr>
          <p:cNvPr id="161" name="Group 160">
            <a:extLst>
              <a:ext uri="{FF2B5EF4-FFF2-40B4-BE49-F238E27FC236}">
                <a16:creationId xmlns:a16="http://schemas.microsoft.com/office/drawing/2014/main" id="{A52D77FB-7B39-341E-05C3-4A092CD8CF35}"/>
              </a:ext>
            </a:extLst>
          </p:cNvPr>
          <p:cNvGrpSpPr/>
          <p:nvPr/>
        </p:nvGrpSpPr>
        <p:grpSpPr>
          <a:xfrm>
            <a:off x="4276273" y="2761669"/>
            <a:ext cx="2351135" cy="360000"/>
            <a:chOff x="588263" y="1217924"/>
            <a:chExt cx="2351135" cy="360000"/>
          </a:xfrm>
        </p:grpSpPr>
        <p:pic>
          <p:nvPicPr>
            <p:cNvPr id="162" name="Picture 161" descr="Zip Co logo SVG free download, id: 101874 - Brandlogos.net">
              <a:hlinkClick r:id="rId4"/>
              <a:extLst>
                <a:ext uri="{FF2B5EF4-FFF2-40B4-BE49-F238E27FC236}">
                  <a16:creationId xmlns:a16="http://schemas.microsoft.com/office/drawing/2014/main" id="{3836CBEF-45BD-2C07-F850-BBC3E51D343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3" name="TextBox 162">
              <a:extLst>
                <a:ext uri="{FF2B5EF4-FFF2-40B4-BE49-F238E27FC236}">
                  <a16:creationId xmlns:a16="http://schemas.microsoft.com/office/drawing/2014/main" id="{4DE3C47F-BF57-801D-F82A-BE07158F525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baseline="30000" noProof="0" dirty="0">
                <a:solidFill>
                  <a:prstClr val="black"/>
                </a:solidFill>
                <a:latin typeface="Segoe UI Semibold"/>
              </a:endParaRPr>
            </a:p>
          </p:txBody>
        </p:sp>
      </p:grpSp>
      <p:grpSp>
        <p:nvGrpSpPr>
          <p:cNvPr id="167" name="Group 166">
            <a:extLst>
              <a:ext uri="{FF2B5EF4-FFF2-40B4-BE49-F238E27FC236}">
                <a16:creationId xmlns:a16="http://schemas.microsoft.com/office/drawing/2014/main" id="{92167C9A-41C1-AFC9-D735-2D2F18E8F74B}"/>
              </a:ext>
            </a:extLst>
          </p:cNvPr>
          <p:cNvGrpSpPr/>
          <p:nvPr/>
        </p:nvGrpSpPr>
        <p:grpSpPr>
          <a:xfrm>
            <a:off x="4276273" y="5158847"/>
            <a:ext cx="2351135" cy="360000"/>
            <a:chOff x="588263" y="1697756"/>
            <a:chExt cx="2351135" cy="360000"/>
          </a:xfrm>
        </p:grpSpPr>
        <p:pic>
          <p:nvPicPr>
            <p:cNvPr id="168" name="Picture 167">
              <a:extLst>
                <a:ext uri="{FF2B5EF4-FFF2-40B4-BE49-F238E27FC236}">
                  <a16:creationId xmlns:a16="http://schemas.microsoft.com/office/drawing/2014/main" id="{71353408-9EE6-745E-E96E-4C05C40A40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69" name="TextBox 168">
              <a:extLst>
                <a:ext uri="{FF2B5EF4-FFF2-40B4-BE49-F238E27FC236}">
                  <a16:creationId xmlns:a16="http://schemas.microsoft.com/office/drawing/2014/main" id="{64F1C017-0544-D23C-948E-E5EE0D6828F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0" name="Group 169">
            <a:extLst>
              <a:ext uri="{FF2B5EF4-FFF2-40B4-BE49-F238E27FC236}">
                <a16:creationId xmlns:a16="http://schemas.microsoft.com/office/drawing/2014/main" id="{20F879BE-255F-86E2-AA15-16E2FCF2E6FA}"/>
              </a:ext>
            </a:extLst>
          </p:cNvPr>
          <p:cNvGrpSpPr/>
          <p:nvPr/>
        </p:nvGrpSpPr>
        <p:grpSpPr>
          <a:xfrm>
            <a:off x="7739914" y="5158847"/>
            <a:ext cx="2351135" cy="360000"/>
            <a:chOff x="588263" y="2657420"/>
            <a:chExt cx="2351135" cy="360000"/>
          </a:xfrm>
        </p:grpSpPr>
        <p:pic>
          <p:nvPicPr>
            <p:cNvPr id="171" name="Picture 170">
              <a:extLst>
                <a:ext uri="{FF2B5EF4-FFF2-40B4-BE49-F238E27FC236}">
                  <a16:creationId xmlns:a16="http://schemas.microsoft.com/office/drawing/2014/main" id="{C445A825-8EA8-5FDC-2484-B2CFD21A63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2" name="TextBox 171">
              <a:extLst>
                <a:ext uri="{FF2B5EF4-FFF2-40B4-BE49-F238E27FC236}">
                  <a16:creationId xmlns:a16="http://schemas.microsoft.com/office/drawing/2014/main" id="{DFE5B84E-11CD-E2A7-80CC-C7C52C76B6FB}"/>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3" name="Group 172">
            <a:extLst>
              <a:ext uri="{FF2B5EF4-FFF2-40B4-BE49-F238E27FC236}">
                <a16:creationId xmlns:a16="http://schemas.microsoft.com/office/drawing/2014/main" id="{3A621012-4E15-413D-9FB9-3BD3B543A230}"/>
              </a:ext>
            </a:extLst>
          </p:cNvPr>
          <p:cNvGrpSpPr/>
          <p:nvPr/>
        </p:nvGrpSpPr>
        <p:grpSpPr>
          <a:xfrm>
            <a:off x="804187" y="5158847"/>
            <a:ext cx="2351135" cy="360000"/>
            <a:chOff x="588263" y="3617084"/>
            <a:chExt cx="2351135" cy="360000"/>
          </a:xfrm>
        </p:grpSpPr>
        <p:pic>
          <p:nvPicPr>
            <p:cNvPr id="174" name="Picture 173">
              <a:extLst>
                <a:ext uri="{FF2B5EF4-FFF2-40B4-BE49-F238E27FC236}">
                  <a16:creationId xmlns:a16="http://schemas.microsoft.com/office/drawing/2014/main" id="{9A5EDEBE-7010-FED5-5EE4-DAB830D3784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626F04E2-4EC1-994C-3178-8FFC2E4403D3}"/>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 name="Picture 2" descr="A group of women standing together&#10;&#10;Description automatically generated">
            <a:extLst>
              <a:ext uri="{FF2B5EF4-FFF2-40B4-BE49-F238E27FC236}">
                <a16:creationId xmlns:a16="http://schemas.microsoft.com/office/drawing/2014/main" id="{40FA16C7-A8FD-3F06-BA88-E4455357F97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2" name="Group 1">
            <a:extLst>
              <a:ext uri="{FF2B5EF4-FFF2-40B4-BE49-F238E27FC236}">
                <a16:creationId xmlns:a16="http://schemas.microsoft.com/office/drawing/2014/main" id="{967F26E3-7C40-5CA7-C352-7F235195A4C5}"/>
              </a:ext>
            </a:extLst>
          </p:cNvPr>
          <p:cNvGrpSpPr/>
          <p:nvPr/>
        </p:nvGrpSpPr>
        <p:grpSpPr>
          <a:xfrm>
            <a:off x="7523373" y="1127774"/>
            <a:ext cx="1260000" cy="216000"/>
            <a:chOff x="1194743" y="1140160"/>
            <a:chExt cx="1260000" cy="216000"/>
          </a:xfrm>
        </p:grpSpPr>
        <p:sp>
          <p:nvSpPr>
            <p:cNvPr id="12" name="Rectangle: Rounded Corners 6">
              <a:extLst>
                <a:ext uri="{FF2B5EF4-FFF2-40B4-BE49-F238E27FC236}">
                  <a16:creationId xmlns:a16="http://schemas.microsoft.com/office/drawing/2014/main" id="{4D79D652-3E76-38EB-6841-46E046AD081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13" name="Graphic 12">
              <a:extLst>
                <a:ext uri="{FF2B5EF4-FFF2-40B4-BE49-F238E27FC236}">
                  <a16:creationId xmlns:a16="http://schemas.microsoft.com/office/drawing/2014/main" id="{9C3B99DF-BF90-E1D2-AF23-2FD3879B3D4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14" name="Group 13">
            <a:extLst>
              <a:ext uri="{FF2B5EF4-FFF2-40B4-BE49-F238E27FC236}">
                <a16:creationId xmlns:a16="http://schemas.microsoft.com/office/drawing/2014/main" id="{3B6FF543-73EC-344C-3809-846F937CB1EE}"/>
              </a:ext>
            </a:extLst>
          </p:cNvPr>
          <p:cNvGrpSpPr/>
          <p:nvPr/>
        </p:nvGrpSpPr>
        <p:grpSpPr>
          <a:xfrm>
            <a:off x="8868697" y="1127774"/>
            <a:ext cx="1450784" cy="216000"/>
            <a:chOff x="1194743" y="1140160"/>
            <a:chExt cx="1450784" cy="216000"/>
          </a:xfrm>
        </p:grpSpPr>
        <p:sp>
          <p:nvSpPr>
            <p:cNvPr id="15" name="Rectangle: Rounded Corners 6">
              <a:extLst>
                <a:ext uri="{FF2B5EF4-FFF2-40B4-BE49-F238E27FC236}">
                  <a16:creationId xmlns:a16="http://schemas.microsoft.com/office/drawing/2014/main" id="{CC1F1401-2F4C-6E68-634D-A1A96D1B5CD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6" name="Graphic 15">
              <a:extLst>
                <a:ext uri="{FF2B5EF4-FFF2-40B4-BE49-F238E27FC236}">
                  <a16:creationId xmlns:a16="http://schemas.microsoft.com/office/drawing/2014/main" id="{B4410C84-3CB5-9FC4-21F7-58D2FE7643E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21" name="Text Placeholder 185">
            <a:extLst>
              <a:ext uri="{FF2B5EF4-FFF2-40B4-BE49-F238E27FC236}">
                <a16:creationId xmlns:a16="http://schemas.microsoft.com/office/drawing/2014/main" id="{71BAB3C6-7F8E-BC4D-5C85-D038BD7416F7}"/>
              </a:ext>
            </a:extLst>
          </p:cNvPr>
          <p:cNvSpPr>
            <a:spLocks noGrp="1"/>
          </p:cNvSpPr>
          <p:nvPr>
            <p:ph type="body" sz="quarter" idx="17"/>
          </p:nvPr>
        </p:nvSpPr>
        <p:spPr>
          <a:xfrm>
            <a:off x="6568050" y="527436"/>
            <a:ext cx="3599821" cy="169277"/>
          </a:xfrm>
        </p:spPr>
        <p:txBody>
          <a:bodyPr/>
          <a:lstStyle/>
          <a:p>
            <a:r>
              <a:rPr lang="en-US" noProof="0"/>
              <a:t>Microsoft 365 Copilot and Copilot Studio</a:t>
            </a:r>
            <a:endParaRPr lang="en-US" sz="900" i="1" noProof="0"/>
          </a:p>
        </p:txBody>
      </p:sp>
      <p:sp>
        <p:nvSpPr>
          <p:cNvPr id="22" name="Text Placeholder 198">
            <a:extLst>
              <a:ext uri="{FF2B5EF4-FFF2-40B4-BE49-F238E27FC236}">
                <a16:creationId xmlns:a16="http://schemas.microsoft.com/office/drawing/2014/main" id="{1C3F5EE8-8BC7-04DC-8373-98F20BCD170A}"/>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40" name="Text Placeholder 60">
            <a:extLst>
              <a:ext uri="{FF2B5EF4-FFF2-40B4-BE49-F238E27FC236}">
                <a16:creationId xmlns:a16="http://schemas.microsoft.com/office/drawing/2014/main" id="{882F8D8C-3926-2450-5963-470875568187}"/>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41" name="Text Placeholder 61">
            <a:extLst>
              <a:ext uri="{FF2B5EF4-FFF2-40B4-BE49-F238E27FC236}">
                <a16:creationId xmlns:a16="http://schemas.microsoft.com/office/drawing/2014/main" id="{D9226A33-B058-68C0-9A8C-8917B8731CE6}"/>
              </a:ext>
            </a:extLst>
          </p:cNvPr>
          <p:cNvSpPr>
            <a:spLocks noGrp="1"/>
          </p:cNvSpPr>
          <p:nvPr>
            <p:ph type="body" sz="quarter" idx="39"/>
          </p:nvPr>
        </p:nvSpPr>
        <p:spPr>
          <a:xfrm>
            <a:off x="11588664" y="357645"/>
            <a:ext cx="127000" cy="125999"/>
          </a:xfrm>
          <a:solidFill>
            <a:srgbClr val="0078D4"/>
          </a:solidFill>
        </p:spPr>
        <p:txBody>
          <a:bodyPr vert="horz" wrap="square" lIns="0" tIns="0" rIns="0" bIns="0" rtlCol="0">
            <a:noAutofit/>
          </a:bodyPr>
          <a:lstStyle/>
          <a:p>
            <a:endParaRPr lang="en-US" noProof="0"/>
          </a:p>
        </p:txBody>
      </p:sp>
      <p:sp>
        <p:nvSpPr>
          <p:cNvPr id="42" name="Text Placeholder 62">
            <a:extLst>
              <a:ext uri="{FF2B5EF4-FFF2-40B4-BE49-F238E27FC236}">
                <a16:creationId xmlns:a16="http://schemas.microsoft.com/office/drawing/2014/main" id="{2FE141B1-3F32-4672-AFFB-42347430BB71}"/>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grpSp>
        <p:nvGrpSpPr>
          <p:cNvPr id="19" name="Group 18">
            <a:extLst>
              <a:ext uri="{FF2B5EF4-FFF2-40B4-BE49-F238E27FC236}">
                <a16:creationId xmlns:a16="http://schemas.microsoft.com/office/drawing/2014/main" id="{284D2B49-7EB9-BA22-0693-5335E25F33C4}"/>
              </a:ext>
            </a:extLst>
          </p:cNvPr>
          <p:cNvGrpSpPr/>
          <p:nvPr/>
        </p:nvGrpSpPr>
        <p:grpSpPr>
          <a:xfrm>
            <a:off x="7763012" y="2754605"/>
            <a:ext cx="2304937" cy="477398"/>
            <a:chOff x="767112" y="2825909"/>
            <a:chExt cx="2304937" cy="477398"/>
          </a:xfrm>
        </p:grpSpPr>
        <p:sp>
          <p:nvSpPr>
            <p:cNvPr id="20" name="TextBox 19">
              <a:extLst>
                <a:ext uri="{FF2B5EF4-FFF2-40B4-BE49-F238E27FC236}">
                  <a16:creationId xmlns:a16="http://schemas.microsoft.com/office/drawing/2014/main" id="{442348FE-14EE-E300-2FF0-3CEBD68DA539}"/>
                </a:ext>
                <a:ext uri="{C183D7F6-B498-43B3-948B-1728B52AA6E4}">
                  <adec:decorative xmlns:adec="http://schemas.microsoft.com/office/drawing/2017/decorative" val="0"/>
                </a:ext>
              </a:extLst>
            </p:cNvPr>
            <p:cNvSpPr txBox="1"/>
            <p:nvPr/>
          </p:nvSpPr>
          <p:spPr>
            <a:xfrm>
              <a:off x="1179865" y="2857031"/>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HR system</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7" name="Picture 2" descr="Copilot Studio Generative AI pricing - Power Platform Community">
              <a:extLst>
                <a:ext uri="{FF2B5EF4-FFF2-40B4-BE49-F238E27FC236}">
                  <a16:creationId xmlns:a16="http://schemas.microsoft.com/office/drawing/2014/main" id="{580E8BB9-9C0F-3383-FE07-79D5547A514E}"/>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51560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HR | </a:t>
            </a:r>
            <a:r>
              <a:rPr lang="en-US" noProof="0"/>
              <a:t>Deliver insights to managers</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Identify key metrics</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Adjust and iterate</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Gather data insights</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Align and track</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Identify best practices </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latin typeface="Segoe UI Semibold"/>
                <a:cs typeface="Segoe UI Semibold"/>
              </a:rPr>
              <a:t>4. Communicate opportunities</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52" name="Text Placeholder 51">
            <a:extLst>
              <a:ext uri="{FF2B5EF4-FFF2-40B4-BE49-F238E27FC236}">
                <a16:creationId xmlns:a16="http://schemas.microsoft.com/office/drawing/2014/main" id="{53DC7119-4D2A-E86E-AD36-6A3930FFD550}"/>
              </a:ext>
            </a:extLst>
          </p:cNvPr>
          <p:cNvSpPr>
            <a:spLocks noGrp="1"/>
          </p:cNvSpPr>
          <p:nvPr>
            <p:ph type="body" sz="quarter" idx="18"/>
          </p:nvPr>
        </p:nvSpPr>
        <p:spPr/>
        <p:txBody>
          <a:bodyPr/>
          <a:lstStyle/>
          <a:p>
            <a:r>
              <a:rPr lang="en-US" sz="900" noProof="0">
                <a:solidFill>
                  <a:srgbClr val="000000"/>
                </a:solidFill>
                <a:ea typeface="+mn-ea"/>
                <a:cs typeface="Segoe UI"/>
              </a:rPr>
              <a:t>Identify key metrics which can provide insights into manager capabilities and opportunities. </a:t>
            </a:r>
            <a:r>
              <a:rPr lang="en-US" noProof="0"/>
              <a:t>Use Copilot to access HR system data using a Copilot Agent.</a:t>
            </a:r>
            <a:endParaRPr lang="en-US" sz="900" noProof="0">
              <a:solidFill>
                <a:srgbClr val="000000"/>
              </a:solidFill>
              <a:ea typeface="+mn-ea"/>
              <a:cs typeface="Segoe UI"/>
            </a:endParaRPr>
          </a:p>
        </p:txBody>
      </p:sp>
      <p:sp>
        <p:nvSpPr>
          <p:cNvPr id="53" name="Text Placeholder 52">
            <a:extLst>
              <a:ext uri="{FF2B5EF4-FFF2-40B4-BE49-F238E27FC236}">
                <a16:creationId xmlns:a16="http://schemas.microsoft.com/office/drawing/2014/main" id="{9FB94EBA-0E63-4CE0-4F20-DDDE06448C15}"/>
              </a:ext>
            </a:extLst>
          </p:cNvPr>
          <p:cNvSpPr>
            <a:spLocks noGrp="1"/>
          </p:cNvSpPr>
          <p:nvPr>
            <p:ph type="body" sz="quarter" idx="19"/>
          </p:nvPr>
        </p:nvSpPr>
        <p:spPr/>
        <p:txBody>
          <a:bodyPr/>
          <a:lstStyle/>
          <a:p>
            <a:r>
              <a:rPr lang="en-US" sz="900" noProof="0">
                <a:solidFill>
                  <a:srgbClr val="000000"/>
                </a:solidFill>
                <a:ea typeface="+mn-ea"/>
                <a:cs typeface="Segoe UI"/>
              </a:rPr>
              <a:t>Analyze data/metrics</a:t>
            </a:r>
            <a:r>
              <a:rPr lang="en-US" noProof="0">
                <a:solidFill>
                  <a:srgbClr val="000000"/>
                </a:solidFill>
                <a:ea typeface="+mn-ea"/>
                <a:cs typeface="Segoe UI"/>
              </a:rPr>
              <a:t>, summarize findings, provide insights </a:t>
            </a:r>
            <a:r>
              <a:rPr lang="en-US" sz="900" noProof="0">
                <a:solidFill>
                  <a:srgbClr val="000000"/>
                </a:solidFill>
                <a:ea typeface="+mn-ea"/>
                <a:cs typeface="Segoe UI"/>
              </a:rPr>
              <a:t>and create potential manager opportunities</a:t>
            </a:r>
            <a:r>
              <a:rPr lang="en-US" noProof="0">
                <a:solidFill>
                  <a:srgbClr val="000000"/>
                </a:solidFill>
                <a:ea typeface="+mn-ea"/>
                <a:cs typeface="Segoe UI"/>
              </a:rPr>
              <a:t>.</a:t>
            </a:r>
            <a:endParaRPr lang="en-US" sz="900" noProof="0">
              <a:solidFill>
                <a:srgbClr val="000000"/>
              </a:solidFill>
              <a:ea typeface="+mn-ea"/>
              <a:cs typeface="Segoe UI"/>
            </a:endParaRPr>
          </a:p>
        </p:txBody>
      </p:sp>
      <p:sp>
        <p:nvSpPr>
          <p:cNvPr id="54" name="Text Placeholder 53">
            <a:extLst>
              <a:ext uri="{FF2B5EF4-FFF2-40B4-BE49-F238E27FC236}">
                <a16:creationId xmlns:a16="http://schemas.microsoft.com/office/drawing/2014/main" id="{1EA02375-4579-FE3D-7DD6-0ED20BA64019}"/>
              </a:ext>
            </a:extLst>
          </p:cNvPr>
          <p:cNvSpPr>
            <a:spLocks noGrp="1"/>
          </p:cNvSpPr>
          <p:nvPr>
            <p:ph type="body" sz="quarter" idx="20"/>
          </p:nvPr>
        </p:nvSpPr>
        <p:spPr/>
        <p:txBody>
          <a:bodyPr vert="horz" wrap="square" lIns="90000" tIns="36000" rIns="90000" bIns="36000" rtlCol="0" anchor="t">
            <a:normAutofit/>
          </a:bodyPr>
          <a:lstStyle/>
          <a:p>
            <a:r>
              <a:rPr kumimoji="0" lang="en-US" b="0" i="0" u="none" strike="noStrike" kern="0" cap="none" spc="0" normalizeH="0" baseline="0" noProof="0">
                <a:ln>
                  <a:noFill/>
                </a:ln>
                <a:solidFill>
                  <a:srgbClr val="1A1A1A"/>
                </a:solidFill>
                <a:effectLst/>
                <a:uLnTx/>
                <a:uFillTx/>
                <a:cs typeface="Segoe UI"/>
              </a:rPr>
              <a:t>Based on the data/insights, have Copilot locate best practices for managers to follow to improve upon the key metrics.</a:t>
            </a:r>
          </a:p>
        </p:txBody>
      </p:sp>
      <p:sp>
        <p:nvSpPr>
          <p:cNvPr id="55" name="Text Placeholder 54">
            <a:extLst>
              <a:ext uri="{FF2B5EF4-FFF2-40B4-BE49-F238E27FC236}">
                <a16:creationId xmlns:a16="http://schemas.microsoft.com/office/drawing/2014/main" id="{B000E50B-A0C2-73F5-F3BB-8B3505CFC11D}"/>
              </a:ext>
            </a:extLst>
          </p:cNvPr>
          <p:cNvSpPr>
            <a:spLocks noGrp="1"/>
          </p:cNvSpPr>
          <p:nvPr>
            <p:ph type="body" sz="quarter" idx="21"/>
          </p:nvPr>
        </p:nvSpPr>
        <p:spPr/>
        <p:txBody>
          <a:bodyPr/>
          <a:lstStyle/>
          <a:p>
            <a:r>
              <a:rPr lang="en-US" sz="900" kern="0" noProof="0">
                <a:solidFill>
                  <a:srgbClr val="1A1A1A"/>
                </a:solidFill>
                <a:latin typeface="Segoe UI"/>
              </a:rPr>
              <a:t>Action: Use Copilot </a:t>
            </a:r>
            <a:r>
              <a:rPr lang="en-US" sz="900" b="1" kern="0" noProof="0">
                <a:solidFill>
                  <a:srgbClr val="1A1A1A"/>
                </a:solidFill>
                <a:latin typeface="Segoe UI"/>
              </a:rPr>
              <a:t>to rapidly locate </a:t>
            </a:r>
            <a:r>
              <a:rPr lang="en-US" sz="900" kern="0" noProof="0">
                <a:solidFill>
                  <a:srgbClr val="1A1A1A"/>
                </a:solidFill>
              </a:rPr>
              <a:t>relevant manager metrics (employee survey, attrition, training consumption) which </a:t>
            </a:r>
            <a:r>
              <a:rPr lang="en-US" sz="900" kern="0" noProof="0">
                <a:solidFill>
                  <a:srgbClr val="1A1A1A"/>
                </a:solidFill>
                <a:latin typeface="Segoe UI"/>
              </a:rPr>
              <a:t>impact team health.</a:t>
            </a:r>
          </a:p>
        </p:txBody>
      </p:sp>
      <p:sp>
        <p:nvSpPr>
          <p:cNvPr id="56" name="Text Placeholder 55">
            <a:extLst>
              <a:ext uri="{FF2B5EF4-FFF2-40B4-BE49-F238E27FC236}">
                <a16:creationId xmlns:a16="http://schemas.microsoft.com/office/drawing/2014/main" id="{5FE717E1-AEAB-1709-BDB4-37127504ECB4}"/>
              </a:ext>
            </a:extLst>
          </p:cNvPr>
          <p:cNvSpPr>
            <a:spLocks noGrp="1"/>
          </p:cNvSpPr>
          <p:nvPr>
            <p:ph type="body" sz="quarter" idx="22"/>
          </p:nvPr>
        </p:nvSpPr>
        <p:spPr/>
        <p:txBody>
          <a:bodyPr>
            <a:normAutofit lnSpcReduction="10000"/>
          </a:bodyPr>
          <a:lstStyle/>
          <a:p>
            <a:r>
              <a:rPr lang="en-US" sz="900" i="0" noProof="0">
                <a:solidFill>
                  <a:srgbClr val="242424"/>
                </a:solidFill>
                <a:effectLst/>
                <a:latin typeface="Segoe UI" panose="020B0502040204020203" pitchFamily="34" charset="0"/>
              </a:rPr>
              <a:t>Example prompt: </a:t>
            </a:r>
            <a:r>
              <a:rPr lang="en-US" sz="900" b="1" spc="0" noProof="0">
                <a:solidFill>
                  <a:schemeClr val="tx1"/>
                </a:solidFill>
                <a:latin typeface="Segoe UI"/>
              </a:rPr>
              <a:t>Brainstorm activities to empower and improve effectiveness </a:t>
            </a:r>
            <a:r>
              <a:rPr lang="en-US" sz="900" spc="0" noProof="0">
                <a:solidFill>
                  <a:schemeClr val="tx1"/>
                </a:solidFill>
                <a:latin typeface="Segoe UI"/>
              </a:rPr>
              <a:t>of people managers in an organization. Invite colleagues to iterate on ideas.</a:t>
            </a:r>
          </a:p>
        </p:txBody>
      </p:sp>
      <p:sp>
        <p:nvSpPr>
          <p:cNvPr id="57" name="Text Placeholder 56">
            <a:extLst>
              <a:ext uri="{FF2B5EF4-FFF2-40B4-BE49-F238E27FC236}">
                <a16:creationId xmlns:a16="http://schemas.microsoft.com/office/drawing/2014/main" id="{7A90AD2C-8F23-7886-3FEF-46AA6C74A4B0}"/>
              </a:ext>
            </a:extLst>
          </p:cNvPr>
          <p:cNvSpPr>
            <a:spLocks noGrp="1"/>
          </p:cNvSpPr>
          <p:nvPr>
            <p:ph type="body" sz="quarter" idx="23"/>
          </p:nvPr>
        </p:nvSpPr>
        <p:spPr/>
        <p:txBody>
          <a:bodyPr>
            <a:normAutofit/>
          </a:bodyPr>
          <a:lstStyle/>
          <a:p>
            <a:r>
              <a:rPr lang="en-US" sz="900" i="0" noProof="0">
                <a:solidFill>
                  <a:srgbClr val="242424"/>
                </a:solidFill>
                <a:effectLst/>
                <a:latin typeface="Segoe UI" panose="020B0502040204020203" pitchFamily="34" charset="0"/>
              </a:rPr>
              <a:t>Example prompt: </a:t>
            </a:r>
            <a:r>
              <a:rPr lang="en-US" sz="900" b="1" spc="0" noProof="0">
                <a:solidFill>
                  <a:schemeClr val="tx1"/>
                </a:solidFill>
                <a:latin typeface="Segoe UI"/>
              </a:rPr>
              <a:t>Highlight manager team training scores yellow </a:t>
            </a:r>
            <a:r>
              <a:rPr lang="en-US" sz="900" noProof="0">
                <a:latin typeface="Segoe UI"/>
              </a:rPr>
              <a:t>where values are less than 100%.</a:t>
            </a:r>
            <a:endParaRPr lang="en-US" sz="900" spc="0" noProof="0">
              <a:solidFill>
                <a:schemeClr val="tx1"/>
              </a:solidFill>
              <a:latin typeface="Segoe UI"/>
            </a:endParaRPr>
          </a:p>
        </p:txBody>
      </p:sp>
      <p:sp>
        <p:nvSpPr>
          <p:cNvPr id="58" name="Text Placeholder 57">
            <a:extLst>
              <a:ext uri="{FF2B5EF4-FFF2-40B4-BE49-F238E27FC236}">
                <a16:creationId xmlns:a16="http://schemas.microsoft.com/office/drawing/2014/main" id="{6D690D04-7EA0-3AB8-0BE2-77024AA598D9}"/>
              </a:ext>
            </a:extLst>
          </p:cNvPr>
          <p:cNvSpPr>
            <a:spLocks noGrp="1"/>
          </p:cNvSpPr>
          <p:nvPr>
            <p:ph type="body" sz="quarter" idx="24"/>
          </p:nvPr>
        </p:nvSpPr>
        <p:spPr/>
        <p:txBody>
          <a:bodyPr>
            <a:normAutofit lnSpcReduction="10000"/>
          </a:bodyPr>
          <a:lstStyle/>
          <a:p>
            <a:r>
              <a:rPr lang="en-US" sz="900" noProof="0">
                <a:solidFill>
                  <a:schemeClr val="tx1"/>
                </a:solidFill>
                <a:latin typeface="Segoe UI"/>
              </a:rPr>
              <a:t>Action: Use Copilot during the meeting to </a:t>
            </a:r>
            <a:r>
              <a:rPr lang="en-US" sz="900" b="1" noProof="0">
                <a:solidFill>
                  <a:schemeClr val="tx1"/>
                </a:solidFill>
                <a:latin typeface="Segoe UI"/>
              </a:rPr>
              <a:t>“list main ideas we discussed” and then review the AI notes “Follow-up tasks” </a:t>
            </a:r>
            <a:r>
              <a:rPr lang="en-US" sz="900" noProof="0">
                <a:solidFill>
                  <a:schemeClr val="tx1"/>
                </a:solidFill>
                <a:latin typeface="Segoe UI"/>
              </a:rPr>
              <a:t>after the meeting to finalize the plan and track.</a:t>
            </a:r>
          </a:p>
        </p:txBody>
      </p:sp>
      <p:sp>
        <p:nvSpPr>
          <p:cNvPr id="59" name="Text Placeholder 58">
            <a:extLst>
              <a:ext uri="{FF2B5EF4-FFF2-40B4-BE49-F238E27FC236}">
                <a16:creationId xmlns:a16="http://schemas.microsoft.com/office/drawing/2014/main" id="{8AF2919F-C9BB-7749-EF6A-049ED8D70D70}"/>
              </a:ext>
            </a:extLst>
          </p:cNvPr>
          <p:cNvSpPr>
            <a:spLocks noGrp="1"/>
          </p:cNvSpPr>
          <p:nvPr>
            <p:ph type="body" sz="quarter" idx="25"/>
          </p:nvPr>
        </p:nvSpPr>
        <p:spPr/>
        <p:txBody>
          <a:bodyPr>
            <a:normAutofit lnSpcReduction="10000"/>
          </a:bodyPr>
          <a:lstStyle/>
          <a:p>
            <a:r>
              <a:rPr lang="en-US" sz="900" i="0" noProof="0">
                <a:solidFill>
                  <a:srgbClr val="242424"/>
                </a:solidFill>
                <a:effectLst/>
                <a:latin typeface="Segoe UI" panose="020B0502040204020203" pitchFamily="34" charset="0"/>
              </a:rPr>
              <a:t>Example prompt: </a:t>
            </a:r>
            <a:r>
              <a:rPr lang="en-US" sz="900" noProof="0">
                <a:latin typeface="Segoe UI"/>
              </a:rPr>
              <a:t>I am a human resources consultant. </a:t>
            </a:r>
            <a:r>
              <a:rPr lang="en-US" sz="900" b="1" noProof="0">
                <a:latin typeface="Segoe UI"/>
              </a:rPr>
              <a:t>Create a planning document </a:t>
            </a:r>
            <a:r>
              <a:rPr lang="en-US" sz="900" noProof="0">
                <a:latin typeface="Segoe UI"/>
              </a:rPr>
              <a:t>based on the manager report and best in class manager practices.</a:t>
            </a:r>
          </a:p>
        </p:txBody>
      </p:sp>
      <p:sp>
        <p:nvSpPr>
          <p:cNvPr id="60" name="Text Placeholder 59">
            <a:extLst>
              <a:ext uri="{FF2B5EF4-FFF2-40B4-BE49-F238E27FC236}">
                <a16:creationId xmlns:a16="http://schemas.microsoft.com/office/drawing/2014/main" id="{D7391325-56D0-1598-D364-EDB71A15205E}"/>
              </a:ext>
            </a:extLst>
          </p:cNvPr>
          <p:cNvSpPr>
            <a:spLocks noGrp="1"/>
          </p:cNvSpPr>
          <p:nvPr>
            <p:ph type="body" sz="quarter" idx="26"/>
          </p:nvPr>
        </p:nvSpPr>
        <p:spPr>
          <a:xfrm>
            <a:off x="7523373" y="5582151"/>
            <a:ext cx="2808000" cy="845153"/>
          </a:xfrm>
        </p:spPr>
        <p:txBody>
          <a:bodyPr>
            <a:normAutofit/>
          </a:bodyPr>
          <a:lstStyle/>
          <a:p>
            <a:pPr defTabSz="932472" fontAlgn="base">
              <a:lnSpc>
                <a:spcPct val="110000"/>
              </a:lnSpc>
              <a:spcBef>
                <a:spcPct val="0"/>
              </a:spcBef>
              <a:spcAft>
                <a:spcPct val="0"/>
              </a:spcAft>
            </a:pPr>
            <a:r>
              <a:rPr lang="en-US" sz="900" i="0" noProof="0">
                <a:solidFill>
                  <a:srgbClr val="242424"/>
                </a:solidFill>
                <a:effectLst/>
                <a:latin typeface="Segoe UI" panose="020B0502040204020203" pitchFamily="34" charset="0"/>
              </a:rPr>
              <a:t>Example prompt: </a:t>
            </a:r>
            <a:r>
              <a:rPr lang="en-US" sz="900" b="1" noProof="0">
                <a:latin typeface="Segoe UI"/>
              </a:rPr>
              <a:t>Draft with Copilot: an email to managers </a:t>
            </a:r>
            <a:r>
              <a:rPr lang="en-US" sz="900" noProof="0">
                <a:latin typeface="Segoe UI"/>
              </a:rPr>
              <a:t>sharing opportunities based on best practices and their manager insights. Tone = Direct and Length = Medium</a:t>
            </a:r>
            <a:endParaRPr lang="en-US" sz="900" spc="0" noProof="0">
              <a:solidFill>
                <a:schemeClr val="tx1"/>
              </a:solidFill>
              <a:latin typeface="Segoe UI"/>
            </a:endParaRPr>
          </a:p>
        </p:txBody>
      </p:sp>
      <p:sp>
        <p:nvSpPr>
          <p:cNvPr id="61" name="Text Placeholder 60">
            <a:extLst>
              <a:ext uri="{FF2B5EF4-FFF2-40B4-BE49-F238E27FC236}">
                <a16:creationId xmlns:a16="http://schemas.microsoft.com/office/drawing/2014/main" id="{5A6F0B4E-1DBD-C214-0B2C-3F604F4847F5}"/>
              </a:ext>
            </a:extLst>
          </p:cNvPr>
          <p:cNvSpPr>
            <a:spLocks noGrp="1"/>
          </p:cNvSpPr>
          <p:nvPr>
            <p:ph type="body" sz="quarter" idx="27"/>
          </p:nvPr>
        </p:nvSpPr>
        <p:spPr/>
        <p:txBody>
          <a:bodyPr/>
          <a:lstStyle/>
          <a:p>
            <a:r>
              <a:rPr kumimoji="0" lang="en-US" b="0" i="0" u="none" strike="noStrike" kern="0" cap="none" spc="0" normalizeH="0" baseline="0" noProof="0">
                <a:ln>
                  <a:noFill/>
                </a:ln>
                <a:solidFill>
                  <a:srgbClr val="1A1A1A"/>
                </a:solidFill>
                <a:effectLst/>
                <a:uLnTx/>
                <a:uFillTx/>
                <a:cs typeface="Segoe UI" pitchFamily="34" charset="0"/>
              </a:rPr>
              <a:t>Based on the impact of the actions, adjust approach and continue to iterate using Copilot in Loop.</a:t>
            </a:r>
          </a:p>
        </p:txBody>
      </p:sp>
      <p:sp>
        <p:nvSpPr>
          <p:cNvPr id="62" name="Text Placeholder 61">
            <a:extLst>
              <a:ext uri="{FF2B5EF4-FFF2-40B4-BE49-F238E27FC236}">
                <a16:creationId xmlns:a16="http://schemas.microsoft.com/office/drawing/2014/main" id="{71CBCC10-823D-3CC0-956E-354015D1FAAA}"/>
              </a:ext>
            </a:extLst>
          </p:cNvPr>
          <p:cNvSpPr>
            <a:spLocks noGrp="1"/>
          </p:cNvSpPr>
          <p:nvPr>
            <p:ph type="body" sz="quarter" idx="28"/>
          </p:nvPr>
        </p:nvSpPr>
        <p:spPr/>
        <p:txBody>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Conduct a meeting to present the opportunities, aligns and track the actions items, referencing insights and notes from Copilot in Teams.</a:t>
            </a:r>
          </a:p>
        </p:txBody>
      </p:sp>
      <p:sp>
        <p:nvSpPr>
          <p:cNvPr id="63" name="Text Placeholder 62">
            <a:extLst>
              <a:ext uri="{FF2B5EF4-FFF2-40B4-BE49-F238E27FC236}">
                <a16:creationId xmlns:a16="http://schemas.microsoft.com/office/drawing/2014/main" id="{4194C417-7DF6-8697-45F5-9981CF371884}"/>
              </a:ext>
            </a:extLst>
          </p:cNvPr>
          <p:cNvSpPr>
            <a:spLocks noGrp="1"/>
          </p:cNvSpPr>
          <p:nvPr>
            <p:ph type="body" sz="quarter" idx="29"/>
          </p:nvPr>
        </p:nvSpPr>
        <p:spPr/>
        <p:txBody>
          <a:bodyPr/>
          <a:lstStyle/>
          <a:p>
            <a:r>
              <a:rPr kumimoji="0" lang="en-US" i="0" u="none" strike="noStrike" kern="0" cap="none" spc="0" normalizeH="0" baseline="0" noProof="0">
                <a:ln>
                  <a:noFill/>
                </a:ln>
                <a:solidFill>
                  <a:srgbClr val="1A1A1A"/>
                </a:solidFill>
                <a:effectLst/>
                <a:uLnTx/>
                <a:uFillTx/>
                <a:cs typeface="Segoe UI" pitchFamily="34" charset="0"/>
              </a:rPr>
              <a:t>Draft and send email to managers sharing the data insights and best practices with them for consideration.</a:t>
            </a:r>
            <a:endParaRPr kumimoji="0" lang="en-US" b="0" i="0" u="none" strike="noStrike" kern="0" cap="none" spc="0" normalizeH="0" baseline="0" noProof="0">
              <a:ln>
                <a:noFill/>
              </a:ln>
              <a:solidFill>
                <a:srgbClr val="1A1A1A"/>
              </a:solidFill>
              <a:effectLst/>
              <a:uLnTx/>
              <a:uFillTx/>
              <a:cs typeface="Segoe UI" pitchFamily="34" charset="0"/>
            </a:endParaRP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noProof="0"/>
              <a:t>Extend</a:t>
            </a:r>
          </a:p>
        </p:txBody>
      </p:sp>
      <p:grpSp>
        <p:nvGrpSpPr>
          <p:cNvPr id="164" name="Group 163">
            <a:extLst>
              <a:ext uri="{FF2B5EF4-FFF2-40B4-BE49-F238E27FC236}">
                <a16:creationId xmlns:a16="http://schemas.microsoft.com/office/drawing/2014/main" id="{99842CE0-1BB1-42E1-A1D3-8FDEC677A09A}"/>
              </a:ext>
            </a:extLst>
          </p:cNvPr>
          <p:cNvGrpSpPr/>
          <p:nvPr/>
        </p:nvGrpSpPr>
        <p:grpSpPr>
          <a:xfrm>
            <a:off x="4276273" y="2761669"/>
            <a:ext cx="2361959" cy="360000"/>
            <a:chOff x="577439" y="3137252"/>
            <a:chExt cx="2361959" cy="360000"/>
          </a:xfrm>
        </p:grpSpPr>
        <p:pic>
          <p:nvPicPr>
            <p:cNvPr id="165" name="Picture 164">
              <a:extLst>
                <a:ext uri="{FF2B5EF4-FFF2-40B4-BE49-F238E27FC236}">
                  <a16:creationId xmlns:a16="http://schemas.microsoft.com/office/drawing/2014/main" id="{7F028826-B7F9-B6F9-1C11-4D66666179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66" name="TextBox 165">
              <a:extLst>
                <a:ext uri="{FF2B5EF4-FFF2-40B4-BE49-F238E27FC236}">
                  <a16:creationId xmlns:a16="http://schemas.microsoft.com/office/drawing/2014/main" id="{97F358C5-7AA4-5266-4646-7F49ABEA84E0}"/>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7" name="Group 166">
            <a:extLst>
              <a:ext uri="{FF2B5EF4-FFF2-40B4-BE49-F238E27FC236}">
                <a16:creationId xmlns:a16="http://schemas.microsoft.com/office/drawing/2014/main" id="{B8905BA6-238C-8452-37A1-B3B1EF830C04}"/>
              </a:ext>
            </a:extLst>
          </p:cNvPr>
          <p:cNvGrpSpPr/>
          <p:nvPr/>
        </p:nvGrpSpPr>
        <p:grpSpPr>
          <a:xfrm>
            <a:off x="7739914" y="2761669"/>
            <a:ext cx="2351135" cy="360000"/>
            <a:chOff x="588263" y="1217924"/>
            <a:chExt cx="2351135" cy="360000"/>
          </a:xfrm>
        </p:grpSpPr>
        <p:pic>
          <p:nvPicPr>
            <p:cNvPr id="168" name="Picture 167" descr="Zip Co logo SVG free download, id: 101874 - Brandlogos.net">
              <a:hlinkClick r:id="rId3"/>
              <a:extLst>
                <a:ext uri="{FF2B5EF4-FFF2-40B4-BE49-F238E27FC236}">
                  <a16:creationId xmlns:a16="http://schemas.microsoft.com/office/drawing/2014/main" id="{5EE017D5-8379-7243-BDC9-0A796ED2544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9" name="TextBox 168">
              <a:extLst>
                <a:ext uri="{FF2B5EF4-FFF2-40B4-BE49-F238E27FC236}">
                  <a16:creationId xmlns:a16="http://schemas.microsoft.com/office/drawing/2014/main" id="{B02BCBFF-ECA8-CCFC-4F1B-B4B2C02F66E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170" name="Group 169">
            <a:extLst>
              <a:ext uri="{FF2B5EF4-FFF2-40B4-BE49-F238E27FC236}">
                <a16:creationId xmlns:a16="http://schemas.microsoft.com/office/drawing/2014/main" id="{2163979D-1149-15E9-3075-A2AF256190B2}"/>
              </a:ext>
            </a:extLst>
          </p:cNvPr>
          <p:cNvGrpSpPr/>
          <p:nvPr/>
        </p:nvGrpSpPr>
        <p:grpSpPr>
          <a:xfrm>
            <a:off x="7739914" y="5158847"/>
            <a:ext cx="2351135" cy="360000"/>
            <a:chOff x="588263" y="1697756"/>
            <a:chExt cx="2351135" cy="360000"/>
          </a:xfrm>
        </p:grpSpPr>
        <p:pic>
          <p:nvPicPr>
            <p:cNvPr id="171" name="Picture 170">
              <a:extLst>
                <a:ext uri="{FF2B5EF4-FFF2-40B4-BE49-F238E27FC236}">
                  <a16:creationId xmlns:a16="http://schemas.microsoft.com/office/drawing/2014/main" id="{E766228F-72A3-C37A-0990-0021DCF6E7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72" name="TextBox 171">
              <a:extLst>
                <a:ext uri="{FF2B5EF4-FFF2-40B4-BE49-F238E27FC236}">
                  <a16:creationId xmlns:a16="http://schemas.microsoft.com/office/drawing/2014/main" id="{ED86BD80-A28B-9A02-733D-668AEC6EDE5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3" name="Group 172">
            <a:extLst>
              <a:ext uri="{FF2B5EF4-FFF2-40B4-BE49-F238E27FC236}">
                <a16:creationId xmlns:a16="http://schemas.microsoft.com/office/drawing/2014/main" id="{F5234D28-BF6E-C37A-304A-A7DCF8B22019}"/>
              </a:ext>
            </a:extLst>
          </p:cNvPr>
          <p:cNvGrpSpPr/>
          <p:nvPr/>
        </p:nvGrpSpPr>
        <p:grpSpPr>
          <a:xfrm>
            <a:off x="4276273" y="5158847"/>
            <a:ext cx="2351135" cy="360000"/>
            <a:chOff x="588263" y="3617084"/>
            <a:chExt cx="2351135" cy="360000"/>
          </a:xfrm>
        </p:grpSpPr>
        <p:pic>
          <p:nvPicPr>
            <p:cNvPr id="174" name="Picture 173">
              <a:extLst>
                <a:ext uri="{FF2B5EF4-FFF2-40B4-BE49-F238E27FC236}">
                  <a16:creationId xmlns:a16="http://schemas.microsoft.com/office/drawing/2014/main" id="{0942AF73-4686-8E4D-9C9B-13CFD834DC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F2A65318-83E5-E71E-4405-CD749724A37C}"/>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6" name="Group 175">
            <a:extLst>
              <a:ext uri="{FF2B5EF4-FFF2-40B4-BE49-F238E27FC236}">
                <a16:creationId xmlns:a16="http://schemas.microsoft.com/office/drawing/2014/main" id="{80AC5D43-4B74-7309-3EE9-47BA92338D37}"/>
              </a:ext>
            </a:extLst>
          </p:cNvPr>
          <p:cNvGrpSpPr/>
          <p:nvPr/>
        </p:nvGrpSpPr>
        <p:grpSpPr>
          <a:xfrm>
            <a:off x="804187" y="5158847"/>
            <a:ext cx="2368026" cy="360000"/>
            <a:chOff x="3277688" y="2657420"/>
            <a:chExt cx="2368026" cy="360000"/>
          </a:xfrm>
        </p:grpSpPr>
        <p:grpSp>
          <p:nvGrpSpPr>
            <p:cNvPr id="177" name="Group 176">
              <a:extLst>
                <a:ext uri="{FF2B5EF4-FFF2-40B4-BE49-F238E27FC236}">
                  <a16:creationId xmlns:a16="http://schemas.microsoft.com/office/drawing/2014/main" id="{1986D84A-CAC2-95A0-AEE0-585653E7F88E}"/>
                </a:ext>
              </a:extLst>
            </p:cNvPr>
            <p:cNvGrpSpPr>
              <a:grpSpLocks noChangeAspect="1"/>
            </p:cNvGrpSpPr>
            <p:nvPr/>
          </p:nvGrpSpPr>
          <p:grpSpPr>
            <a:xfrm>
              <a:off x="3277688" y="2657420"/>
              <a:ext cx="360000" cy="360000"/>
              <a:chOff x="2746466" y="3838485"/>
              <a:chExt cx="396000" cy="396000"/>
            </a:xfrm>
          </p:grpSpPr>
          <p:sp>
            <p:nvSpPr>
              <p:cNvPr id="179" name="Oval 178">
                <a:extLst>
                  <a:ext uri="{FF2B5EF4-FFF2-40B4-BE49-F238E27FC236}">
                    <a16:creationId xmlns:a16="http://schemas.microsoft.com/office/drawing/2014/main" id="{C8C17614-45AD-027C-B6D6-5985BBA51441}"/>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180" name="Graphic 179">
                <a:extLst>
                  <a:ext uri="{FF2B5EF4-FFF2-40B4-BE49-F238E27FC236}">
                    <a16:creationId xmlns:a16="http://schemas.microsoft.com/office/drawing/2014/main" id="{08AFA88C-D0C2-0713-F87C-1695A85432E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38176" y="3904068"/>
                <a:ext cx="229999" cy="229999"/>
              </a:xfrm>
              <a:prstGeom prst="rect">
                <a:avLst/>
              </a:prstGeom>
              <a:effectLst/>
            </p:spPr>
          </p:pic>
        </p:grpSp>
        <p:sp>
          <p:nvSpPr>
            <p:cNvPr id="178" name="TextBox 177">
              <a:extLst>
                <a:ext uri="{FF2B5EF4-FFF2-40B4-BE49-F238E27FC236}">
                  <a16:creationId xmlns:a16="http://schemas.microsoft.com/office/drawing/2014/main" id="{A40F3460-1479-10CD-FD80-074CC7BAD0BB}"/>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81" name="Text Placeholder 60">
            <a:extLst>
              <a:ext uri="{FF2B5EF4-FFF2-40B4-BE49-F238E27FC236}">
                <a16:creationId xmlns:a16="http://schemas.microsoft.com/office/drawing/2014/main" id="{44479D0B-1C58-A85E-C1D4-725EE045F668}"/>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82" name="Text Placeholder 61">
            <a:extLst>
              <a:ext uri="{FF2B5EF4-FFF2-40B4-BE49-F238E27FC236}">
                <a16:creationId xmlns:a16="http://schemas.microsoft.com/office/drawing/2014/main" id="{D2E0623E-C462-6AD3-8704-A0B430B50937}"/>
              </a:ext>
            </a:extLst>
          </p:cNvPr>
          <p:cNvSpPr>
            <a:spLocks noGrp="1"/>
          </p:cNvSpPr>
          <p:nvPr>
            <p:ph type="body" sz="quarter" idx="39"/>
          </p:nvPr>
        </p:nvSpPr>
        <p:spPr>
          <a:xfrm>
            <a:off x="11588664" y="357645"/>
            <a:ext cx="127000" cy="125999"/>
          </a:xfrm>
          <a:solidFill>
            <a:srgbClr val="0078D4"/>
          </a:solidFill>
        </p:spPr>
        <p:txBody>
          <a:bodyPr vert="horz" wrap="square" lIns="0" tIns="0" rIns="0" bIns="0" rtlCol="0">
            <a:noAutofit/>
          </a:bodyPr>
          <a:lstStyle/>
          <a:p>
            <a:endParaRPr lang="en-US" noProof="0"/>
          </a:p>
        </p:txBody>
      </p:sp>
      <p:sp>
        <p:nvSpPr>
          <p:cNvPr id="183" name="Text Placeholder 62">
            <a:extLst>
              <a:ext uri="{FF2B5EF4-FFF2-40B4-BE49-F238E27FC236}">
                <a16:creationId xmlns:a16="http://schemas.microsoft.com/office/drawing/2014/main" id="{C7D76492-A915-AA45-D4A4-CF92768587B1}"/>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pic>
        <p:nvPicPr>
          <p:cNvPr id="2" name="Picture 1" descr="A group of women standing together&#10;&#10;Description automatically generated">
            <a:extLst>
              <a:ext uri="{FF2B5EF4-FFF2-40B4-BE49-F238E27FC236}">
                <a16:creationId xmlns:a16="http://schemas.microsoft.com/office/drawing/2014/main" id="{4F4E833C-5222-A2FE-E44A-F7B83985BD1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sp>
        <p:nvSpPr>
          <p:cNvPr id="17" name="Rectangle: Rounded Corners 6">
            <a:extLst>
              <a:ext uri="{FF2B5EF4-FFF2-40B4-BE49-F238E27FC236}">
                <a16:creationId xmlns:a16="http://schemas.microsoft.com/office/drawing/2014/main" id="{D49EAD2A-4452-3F69-0953-BBFD44E05341}"/>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8" name="Group 17">
            <a:extLst>
              <a:ext uri="{FF2B5EF4-FFF2-40B4-BE49-F238E27FC236}">
                <a16:creationId xmlns:a16="http://schemas.microsoft.com/office/drawing/2014/main" id="{1766523B-890F-5222-D983-F91E0A27AD69}"/>
              </a:ext>
            </a:extLst>
          </p:cNvPr>
          <p:cNvGrpSpPr/>
          <p:nvPr/>
        </p:nvGrpSpPr>
        <p:grpSpPr>
          <a:xfrm>
            <a:off x="1624328" y="1132756"/>
            <a:ext cx="1332000" cy="216000"/>
            <a:chOff x="1198144" y="862657"/>
            <a:chExt cx="1332000" cy="216000"/>
          </a:xfrm>
        </p:grpSpPr>
        <p:sp>
          <p:nvSpPr>
            <p:cNvPr id="19" name="Rectangle: Rounded Corners 6">
              <a:extLst>
                <a:ext uri="{FF2B5EF4-FFF2-40B4-BE49-F238E27FC236}">
                  <a16:creationId xmlns:a16="http://schemas.microsoft.com/office/drawing/2014/main" id="{02547D78-E246-120D-4748-EEE760081208}"/>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cs typeface="Segoe UI Semibold"/>
                </a:rPr>
                <a:t>Improve </a:t>
              </a:r>
              <a:r>
                <a:rPr kumimoji="0" lang="en-US" sz="900" b="0" i="0" u="none" strike="noStrike" kern="1200" cap="none" spc="0" normalizeH="0" baseline="0" noProof="0" err="1">
                  <a:ln>
                    <a:noFill/>
                  </a:ln>
                  <a:solidFill>
                    <a:srgbClr val="0078D4"/>
                  </a:solidFill>
                  <a:effectLst/>
                  <a:uLnTx/>
                  <a:uFillTx/>
                  <a:latin typeface="Segoe UI Semibold"/>
                  <a:cs typeface="Segoe UI Semibold"/>
                </a:rPr>
                <a:t>eNPS</a:t>
              </a:r>
              <a:endParaRPr lang="en-US" sz="900" b="0" i="0" u="none" strike="noStrike" kern="1200" cap="none" spc="0" normalizeH="0" baseline="0" noProof="0">
                <a:ln>
                  <a:noFill/>
                </a:ln>
                <a:solidFill>
                  <a:srgbClr val="0078D4"/>
                </a:solidFill>
                <a:effectLst/>
                <a:uLnTx/>
                <a:uFillTx/>
                <a:latin typeface="Segoe UI Semibold"/>
                <a:cs typeface="Segoe UI Semibold"/>
              </a:endParaRPr>
            </a:p>
          </p:txBody>
        </p:sp>
        <p:pic>
          <p:nvPicPr>
            <p:cNvPr id="20" name="Graphic 19">
              <a:extLst>
                <a:ext uri="{FF2B5EF4-FFF2-40B4-BE49-F238E27FC236}">
                  <a16:creationId xmlns:a16="http://schemas.microsoft.com/office/drawing/2014/main" id="{C59A9B25-4662-2C35-A131-E83C43725D4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4929" y="898657"/>
              <a:ext cx="144000" cy="144000"/>
            </a:xfrm>
            <a:prstGeom prst="rect">
              <a:avLst/>
            </a:prstGeom>
          </p:spPr>
        </p:pic>
      </p:grpSp>
      <p:grpSp>
        <p:nvGrpSpPr>
          <p:cNvPr id="21" name="Group 20">
            <a:extLst>
              <a:ext uri="{FF2B5EF4-FFF2-40B4-BE49-F238E27FC236}">
                <a16:creationId xmlns:a16="http://schemas.microsoft.com/office/drawing/2014/main" id="{C5EE719C-0D4A-ECDE-1B00-D9161A6C178C}"/>
              </a:ext>
            </a:extLst>
          </p:cNvPr>
          <p:cNvGrpSpPr/>
          <p:nvPr/>
        </p:nvGrpSpPr>
        <p:grpSpPr>
          <a:xfrm>
            <a:off x="3022536" y="1132756"/>
            <a:ext cx="1692000" cy="216000"/>
            <a:chOff x="2707850" y="862657"/>
            <a:chExt cx="1692000" cy="216000"/>
          </a:xfrm>
        </p:grpSpPr>
        <p:sp>
          <p:nvSpPr>
            <p:cNvPr id="22" name="Rectangle: Rounded Corners 6">
              <a:extLst>
                <a:ext uri="{FF2B5EF4-FFF2-40B4-BE49-F238E27FC236}">
                  <a16:creationId xmlns:a16="http://schemas.microsoft.com/office/drawing/2014/main" id="{7FF21B45-68E1-460D-DF37-8C05B5F4EC20}"/>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Employee turnover rate</a:t>
              </a:r>
            </a:p>
          </p:txBody>
        </p:sp>
        <p:pic>
          <p:nvPicPr>
            <p:cNvPr id="40" name="Graphic 39">
              <a:extLst>
                <a:ext uri="{FF2B5EF4-FFF2-40B4-BE49-F238E27FC236}">
                  <a16:creationId xmlns:a16="http://schemas.microsoft.com/office/drawing/2014/main" id="{CD839ACC-44CF-C0F3-92F0-E6A86360EB6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54635" y="898657"/>
              <a:ext cx="144000" cy="144000"/>
            </a:xfrm>
            <a:prstGeom prst="rect">
              <a:avLst/>
            </a:prstGeom>
          </p:spPr>
        </p:pic>
      </p:grpSp>
      <p:sp>
        <p:nvSpPr>
          <p:cNvPr id="41" name="Rectangle: Rounded Corners 6">
            <a:extLst>
              <a:ext uri="{FF2B5EF4-FFF2-40B4-BE49-F238E27FC236}">
                <a16:creationId xmlns:a16="http://schemas.microsoft.com/office/drawing/2014/main" id="{B5FA9FC0-3A4F-840C-2B4E-96BA3BFA6B6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2" name="Group 41">
            <a:extLst>
              <a:ext uri="{FF2B5EF4-FFF2-40B4-BE49-F238E27FC236}">
                <a16:creationId xmlns:a16="http://schemas.microsoft.com/office/drawing/2014/main" id="{0F78A149-739E-75E7-1190-B912DEB30064}"/>
              </a:ext>
            </a:extLst>
          </p:cNvPr>
          <p:cNvGrpSpPr/>
          <p:nvPr/>
        </p:nvGrpSpPr>
        <p:grpSpPr>
          <a:xfrm>
            <a:off x="7523373" y="1127774"/>
            <a:ext cx="1260000" cy="216000"/>
            <a:chOff x="1194743" y="1140160"/>
            <a:chExt cx="1260000" cy="216000"/>
          </a:xfrm>
        </p:grpSpPr>
        <p:sp>
          <p:nvSpPr>
            <p:cNvPr id="43" name="Rectangle: Rounded Corners 6">
              <a:extLst>
                <a:ext uri="{FF2B5EF4-FFF2-40B4-BE49-F238E27FC236}">
                  <a16:creationId xmlns:a16="http://schemas.microsoft.com/office/drawing/2014/main" id="{6A3D7274-F019-C414-6128-DFE597079B2F}"/>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44" name="Graphic 43">
              <a:extLst>
                <a:ext uri="{FF2B5EF4-FFF2-40B4-BE49-F238E27FC236}">
                  <a16:creationId xmlns:a16="http://schemas.microsoft.com/office/drawing/2014/main" id="{882CF536-4668-214E-7CB4-024FC1A8758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45" name="Group 44">
            <a:extLst>
              <a:ext uri="{FF2B5EF4-FFF2-40B4-BE49-F238E27FC236}">
                <a16:creationId xmlns:a16="http://schemas.microsoft.com/office/drawing/2014/main" id="{5C18F7BB-7FC1-5F1F-3731-80A707035081}"/>
              </a:ext>
            </a:extLst>
          </p:cNvPr>
          <p:cNvGrpSpPr/>
          <p:nvPr/>
        </p:nvGrpSpPr>
        <p:grpSpPr>
          <a:xfrm>
            <a:off x="8868697" y="1127774"/>
            <a:ext cx="1450784" cy="216000"/>
            <a:chOff x="1194743" y="1140160"/>
            <a:chExt cx="1450784" cy="216000"/>
          </a:xfrm>
        </p:grpSpPr>
        <p:sp>
          <p:nvSpPr>
            <p:cNvPr id="46" name="Rectangle: Rounded Corners 6">
              <a:extLst>
                <a:ext uri="{FF2B5EF4-FFF2-40B4-BE49-F238E27FC236}">
                  <a16:creationId xmlns:a16="http://schemas.microsoft.com/office/drawing/2014/main" id="{AF5C3857-4AC7-3209-8CD0-42EE6ABB5B3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7" name="Graphic 46">
              <a:extLst>
                <a:ext uri="{FF2B5EF4-FFF2-40B4-BE49-F238E27FC236}">
                  <a16:creationId xmlns:a16="http://schemas.microsoft.com/office/drawing/2014/main" id="{36D2E363-642E-6F80-5B37-938D08C434A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6756A5C3-46B6-A472-20CC-45D127BBE237}"/>
              </a:ext>
            </a:extLst>
          </p:cNvPr>
          <p:cNvGrpSpPr/>
          <p:nvPr/>
        </p:nvGrpSpPr>
        <p:grpSpPr>
          <a:xfrm>
            <a:off x="804187" y="2830419"/>
            <a:ext cx="2304937" cy="477398"/>
            <a:chOff x="767112" y="2825909"/>
            <a:chExt cx="2304937" cy="477398"/>
          </a:xfrm>
        </p:grpSpPr>
        <p:sp>
          <p:nvSpPr>
            <p:cNvPr id="12" name="TextBox 11">
              <a:extLst>
                <a:ext uri="{FF2B5EF4-FFF2-40B4-BE49-F238E27FC236}">
                  <a16:creationId xmlns:a16="http://schemas.microsoft.com/office/drawing/2014/main" id="{84456548-BA27-2890-0220-46E3E4D4A14F}"/>
                </a:ext>
                <a:ext uri="{C183D7F6-B498-43B3-948B-1728B52AA6E4}">
                  <adec:decorative xmlns:adec="http://schemas.microsoft.com/office/drawing/2017/decorative" val="0"/>
                </a:ext>
              </a:extLst>
            </p:cNvPr>
            <p:cNvSpPr txBox="1"/>
            <p:nvPr/>
          </p:nvSpPr>
          <p:spPr>
            <a:xfrm>
              <a:off x="1179865" y="2857031"/>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HR system</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3" name="Picture 2" descr="Copilot Studio Generative AI pricing - Power Platform Community">
              <a:extLst>
                <a:ext uri="{FF2B5EF4-FFF2-40B4-BE49-F238E27FC236}">
                  <a16:creationId xmlns:a16="http://schemas.microsoft.com/office/drawing/2014/main" id="{DB493947-8E22-9C85-173F-2AE7DF42F2D2}"/>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457357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HR | </a:t>
            </a:r>
            <a:r>
              <a:rPr lang="en-US" noProof="0"/>
              <a:t>Resolving employee issues</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Summarize the challenge</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Communicate to teammates</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Access resources</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Update documentation</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Brainstorm ideas</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latin typeface="Segoe UI Semibold"/>
                <a:cs typeface="Segoe UI Semibold"/>
              </a:rPr>
              <a:t>4. Collaborate with teammates</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endParaRPr lang="en-US" sz="900" i="1" noProof="0"/>
          </a:p>
        </p:txBody>
      </p:sp>
      <p:sp>
        <p:nvSpPr>
          <p:cNvPr id="12" name="Text Placeholder 11">
            <a:extLst>
              <a:ext uri="{FF2B5EF4-FFF2-40B4-BE49-F238E27FC236}">
                <a16:creationId xmlns:a16="http://schemas.microsoft.com/office/drawing/2014/main" id="{4DE598EE-5406-B032-5748-83EC5542E8D8}"/>
              </a:ext>
            </a:extLst>
          </p:cNvPr>
          <p:cNvSpPr>
            <a:spLocks noGrp="1"/>
          </p:cNvSpPr>
          <p:nvPr>
            <p:ph type="body" sz="quarter" idx="18"/>
          </p:nvPr>
        </p:nvSpPr>
        <p:spPr>
          <a:xfrm>
            <a:off x="584200" y="2032188"/>
            <a:ext cx="2808000" cy="626701"/>
          </a:xfrm>
        </p:spPr>
        <p:txBody>
          <a:bodyPr/>
          <a:lstStyle/>
          <a:p>
            <a:r>
              <a:rPr lang="en-US" noProof="0"/>
              <a:t>Aggregate a long and complex email thread of conversations to create a holistic and summarized view of the challenge (employee engagement, retention, diversity and inclusion, etc.).</a:t>
            </a:r>
          </a:p>
        </p:txBody>
      </p:sp>
      <p:sp>
        <p:nvSpPr>
          <p:cNvPr id="13" name="Text Placeholder 12">
            <a:extLst>
              <a:ext uri="{FF2B5EF4-FFF2-40B4-BE49-F238E27FC236}">
                <a16:creationId xmlns:a16="http://schemas.microsoft.com/office/drawing/2014/main" id="{4516C6C2-314E-AF2C-89EC-42F58B9E3182}"/>
              </a:ext>
            </a:extLst>
          </p:cNvPr>
          <p:cNvSpPr>
            <a:spLocks noGrp="1"/>
          </p:cNvSpPr>
          <p:nvPr>
            <p:ph type="body" sz="quarter" idx="19"/>
          </p:nvPr>
        </p:nvSpPr>
        <p:spPr>
          <a:xfrm>
            <a:off x="4047840" y="2032188"/>
            <a:ext cx="2808000" cy="626701"/>
          </a:xfrm>
        </p:spPr>
        <p:txBody>
          <a:bodyPr vert="horz" wrap="square" lIns="90000" tIns="36000" rIns="90000" bIns="36000" rtlCol="0" anchor="t">
            <a:normAutofit/>
          </a:bodyPr>
          <a:lstStyle/>
          <a:p>
            <a:r>
              <a:rPr lang="en-US" noProof="0">
                <a:cs typeface="Segoe UI"/>
              </a:rPr>
              <a:t>Ask Copilot to help identify relevant and timely resources to help solve for this common or complex challenge.</a:t>
            </a:r>
          </a:p>
        </p:txBody>
      </p:sp>
      <p:sp>
        <p:nvSpPr>
          <p:cNvPr id="14" name="Text Placeholder 13">
            <a:extLst>
              <a:ext uri="{FF2B5EF4-FFF2-40B4-BE49-F238E27FC236}">
                <a16:creationId xmlns:a16="http://schemas.microsoft.com/office/drawing/2014/main" id="{C9FA463C-455D-FF7D-0F9A-37A232CBD565}"/>
              </a:ext>
            </a:extLst>
          </p:cNvPr>
          <p:cNvSpPr>
            <a:spLocks noGrp="1"/>
          </p:cNvSpPr>
          <p:nvPr>
            <p:ph type="body" sz="quarter" idx="20"/>
          </p:nvPr>
        </p:nvSpPr>
        <p:spPr>
          <a:xfrm>
            <a:off x="7511481" y="2032188"/>
            <a:ext cx="2808000" cy="626701"/>
          </a:xfrm>
        </p:spPr>
        <p:txBody>
          <a:bodyPr/>
          <a:lstStyle/>
          <a:p>
            <a:r>
              <a:rPr lang="en-US" noProof="0"/>
              <a:t>Create a list of questions needed to help solve this challenge. </a:t>
            </a:r>
          </a:p>
        </p:txBody>
      </p:sp>
      <p:sp>
        <p:nvSpPr>
          <p:cNvPr id="15" name="Text Placeholder 14">
            <a:extLst>
              <a:ext uri="{FF2B5EF4-FFF2-40B4-BE49-F238E27FC236}">
                <a16:creationId xmlns:a16="http://schemas.microsoft.com/office/drawing/2014/main" id="{EFE09640-9805-348A-DD62-E43A74C2579D}"/>
              </a:ext>
            </a:extLst>
          </p:cNvPr>
          <p:cNvSpPr>
            <a:spLocks noGrp="1"/>
          </p:cNvSpPr>
          <p:nvPr>
            <p:ph type="body" sz="quarter" idx="21"/>
          </p:nvPr>
        </p:nvSpPr>
        <p:spPr>
          <a:xfrm>
            <a:off x="584200" y="3208260"/>
            <a:ext cx="2808000" cy="626701"/>
          </a:xfrm>
        </p:spPr>
        <p:txBody>
          <a:bodyPr/>
          <a:lstStyle/>
          <a:p>
            <a:r>
              <a:rPr lang="en-US" noProof="0"/>
              <a:t>Action: </a:t>
            </a:r>
            <a:r>
              <a:rPr lang="en-US" b="1" noProof="0"/>
              <a:t>Select “Summarize” </a:t>
            </a:r>
            <a:r>
              <a:rPr lang="en-US" noProof="0"/>
              <a:t>to understand key issues and proposed solutions from lengthy email threads related to the HR challenge.</a:t>
            </a:r>
          </a:p>
        </p:txBody>
      </p:sp>
      <p:sp>
        <p:nvSpPr>
          <p:cNvPr id="16" name="Text Placeholder 15">
            <a:extLst>
              <a:ext uri="{FF2B5EF4-FFF2-40B4-BE49-F238E27FC236}">
                <a16:creationId xmlns:a16="http://schemas.microsoft.com/office/drawing/2014/main" id="{53F47823-A125-6F94-AC86-369F418FBEAF}"/>
              </a:ext>
            </a:extLst>
          </p:cNvPr>
          <p:cNvSpPr>
            <a:spLocks noGrp="1"/>
          </p:cNvSpPr>
          <p:nvPr>
            <p:ph type="body" sz="quarter" idx="22"/>
          </p:nvPr>
        </p:nvSpPr>
        <p:spPr>
          <a:xfrm>
            <a:off x="584200" y="5641938"/>
            <a:ext cx="2808000" cy="626701"/>
          </a:xfrm>
        </p:spPr>
        <p:txBody>
          <a:bodyPr>
            <a:normAutofit lnSpcReduction="10000"/>
          </a:bodyPr>
          <a:lstStyle/>
          <a:p>
            <a:r>
              <a:rPr lang="en-US" sz="900" i="0" noProof="0">
                <a:solidFill>
                  <a:srgbClr val="242424"/>
                </a:solidFill>
                <a:effectLst/>
                <a:latin typeface="Segoe UI" panose="020B0502040204020203" pitchFamily="34" charset="0"/>
              </a:rPr>
              <a:t>Example prompt: </a:t>
            </a:r>
            <a:r>
              <a:rPr lang="en-US" b="1" noProof="0"/>
              <a:t>Draft with Copilot: </a:t>
            </a:r>
            <a:r>
              <a:rPr lang="en-US" noProof="0"/>
              <a:t>an email to stakeholders that provides detail and timelines regarding action plans to address the HR challenge.</a:t>
            </a:r>
          </a:p>
        </p:txBody>
      </p:sp>
      <p:sp>
        <p:nvSpPr>
          <p:cNvPr id="17" name="Text Placeholder 16">
            <a:extLst>
              <a:ext uri="{FF2B5EF4-FFF2-40B4-BE49-F238E27FC236}">
                <a16:creationId xmlns:a16="http://schemas.microsoft.com/office/drawing/2014/main" id="{6C5CEE7E-DFE4-EFC8-3C53-41BC41423342}"/>
              </a:ext>
            </a:extLst>
          </p:cNvPr>
          <p:cNvSpPr>
            <a:spLocks noGrp="1"/>
          </p:cNvSpPr>
          <p:nvPr>
            <p:ph type="body" sz="quarter" idx="23"/>
          </p:nvPr>
        </p:nvSpPr>
        <p:spPr>
          <a:xfrm>
            <a:off x="4047840" y="3208260"/>
            <a:ext cx="2808000" cy="626701"/>
          </a:xfrm>
        </p:spPr>
        <p:txBody>
          <a:bodyPr>
            <a:normAutofit/>
          </a:bodyPr>
          <a:lstStyle/>
          <a:p>
            <a:r>
              <a:rPr lang="en-US" noProof="0"/>
              <a:t>Action: Use Copilot to </a:t>
            </a:r>
            <a:r>
              <a:rPr lang="en-US" b="1" noProof="0"/>
              <a:t>rapidly identify relevant and timely</a:t>
            </a:r>
            <a:r>
              <a:rPr lang="en-US" noProof="0"/>
              <a:t> data on how to approach common or complex employee scenarios.</a:t>
            </a:r>
          </a:p>
        </p:txBody>
      </p:sp>
      <p:sp>
        <p:nvSpPr>
          <p:cNvPr id="18" name="Text Placeholder 17">
            <a:extLst>
              <a:ext uri="{FF2B5EF4-FFF2-40B4-BE49-F238E27FC236}">
                <a16:creationId xmlns:a16="http://schemas.microsoft.com/office/drawing/2014/main" id="{F2BE3E2E-EEEE-9D56-2C48-A6F42C1B7080}"/>
              </a:ext>
            </a:extLst>
          </p:cNvPr>
          <p:cNvSpPr>
            <a:spLocks noGrp="1"/>
          </p:cNvSpPr>
          <p:nvPr>
            <p:ph type="body" sz="quarter" idx="24"/>
          </p:nvPr>
        </p:nvSpPr>
        <p:spPr>
          <a:xfrm>
            <a:off x="4047840" y="5641938"/>
            <a:ext cx="2808000" cy="626701"/>
          </a:xfrm>
        </p:spPr>
        <p:txBody>
          <a:bodyPr>
            <a:normAutofit lnSpcReduction="10000"/>
          </a:bodyPr>
          <a:lstStyle/>
          <a:p>
            <a:r>
              <a:rPr lang="en-US" sz="900" i="0" noProof="0">
                <a:solidFill>
                  <a:srgbClr val="242424"/>
                </a:solidFill>
                <a:effectLst/>
                <a:latin typeface="Segoe UI" panose="020B0502040204020203" pitchFamily="34" charset="0"/>
              </a:rPr>
              <a:t>Example prompt: </a:t>
            </a:r>
            <a:r>
              <a:rPr lang="en-US" noProof="0"/>
              <a:t>Leverage the meeting feedback to update the approach. </a:t>
            </a:r>
            <a:r>
              <a:rPr lang="en-US" b="1" noProof="0"/>
              <a:t>Rewrite this section to update the “days to respond” </a:t>
            </a:r>
            <a:r>
              <a:rPr lang="en-US" noProof="0"/>
              <a:t>from 5 business days to 3 business days.</a:t>
            </a:r>
          </a:p>
        </p:txBody>
      </p:sp>
      <p:sp>
        <p:nvSpPr>
          <p:cNvPr id="19" name="Text Placeholder 18">
            <a:extLst>
              <a:ext uri="{FF2B5EF4-FFF2-40B4-BE49-F238E27FC236}">
                <a16:creationId xmlns:a16="http://schemas.microsoft.com/office/drawing/2014/main" id="{8DACAD19-75E2-F094-C802-6B7F35A0581A}"/>
              </a:ext>
            </a:extLst>
          </p:cNvPr>
          <p:cNvSpPr>
            <a:spLocks noGrp="1"/>
          </p:cNvSpPr>
          <p:nvPr>
            <p:ph type="body" sz="quarter" idx="25"/>
          </p:nvPr>
        </p:nvSpPr>
        <p:spPr>
          <a:xfrm>
            <a:off x="7511481" y="3208260"/>
            <a:ext cx="2808000" cy="626701"/>
          </a:xfrm>
        </p:spPr>
        <p:txBody>
          <a:bodyPr/>
          <a:lstStyle/>
          <a:p>
            <a:r>
              <a:rPr lang="en-US" noProof="0"/>
              <a:t>Action: Prior to a scheduled meeting, have teammates build upon the Loop: </a:t>
            </a:r>
            <a:r>
              <a:rPr lang="en-US" b="1" noProof="0"/>
              <a:t>brainstorm ideas to address the HR situation and challenge.</a:t>
            </a:r>
          </a:p>
        </p:txBody>
      </p:sp>
      <p:sp>
        <p:nvSpPr>
          <p:cNvPr id="20" name="Text Placeholder 19">
            <a:extLst>
              <a:ext uri="{FF2B5EF4-FFF2-40B4-BE49-F238E27FC236}">
                <a16:creationId xmlns:a16="http://schemas.microsoft.com/office/drawing/2014/main" id="{B3EEC4F9-BAAD-6408-83D8-E309F9355C3F}"/>
              </a:ext>
            </a:extLst>
          </p:cNvPr>
          <p:cNvSpPr>
            <a:spLocks noGrp="1"/>
          </p:cNvSpPr>
          <p:nvPr>
            <p:ph type="body" sz="quarter" idx="26"/>
          </p:nvPr>
        </p:nvSpPr>
        <p:spPr>
          <a:xfrm>
            <a:off x="7511481" y="5641938"/>
            <a:ext cx="2808000" cy="786548"/>
          </a:xfrm>
        </p:spPr>
        <p:txBody>
          <a:bodyPr>
            <a:normAutofit lnSpcReduction="10000"/>
          </a:bodyPr>
          <a:lstStyle/>
          <a:p>
            <a:r>
              <a:rPr lang="en-US" noProof="0"/>
              <a:t>Action: Use Copilot during the meeting to </a:t>
            </a:r>
            <a:r>
              <a:rPr lang="en-US" b="1" noProof="0"/>
              <a:t>“list main ideas we discussed” and then review the AI notes “Follow-up tasks” </a:t>
            </a:r>
            <a:r>
              <a:rPr lang="en-US" noProof="0"/>
              <a:t>after the meeting to confirm or update the approach and documentation.</a:t>
            </a:r>
          </a:p>
        </p:txBody>
      </p:sp>
      <p:sp>
        <p:nvSpPr>
          <p:cNvPr id="21" name="Text Placeholder 20">
            <a:extLst>
              <a:ext uri="{FF2B5EF4-FFF2-40B4-BE49-F238E27FC236}">
                <a16:creationId xmlns:a16="http://schemas.microsoft.com/office/drawing/2014/main" id="{8D4AC425-B156-DDFF-8C88-CC16474618C2}"/>
              </a:ext>
            </a:extLst>
          </p:cNvPr>
          <p:cNvSpPr>
            <a:spLocks noGrp="1"/>
          </p:cNvSpPr>
          <p:nvPr>
            <p:ph type="body" sz="quarter" idx="27"/>
          </p:nvPr>
        </p:nvSpPr>
        <p:spPr>
          <a:xfrm>
            <a:off x="584200" y="4488366"/>
            <a:ext cx="2808000" cy="626701"/>
          </a:xfrm>
        </p:spPr>
        <p:txBody>
          <a:bodyPr/>
          <a:lstStyle/>
          <a:p>
            <a:r>
              <a:rPr lang="en-US" noProof="0"/>
              <a:t>Communicate plan and actions to appropriate stakeholders and monitor engagement.</a:t>
            </a:r>
          </a:p>
        </p:txBody>
      </p:sp>
      <p:sp>
        <p:nvSpPr>
          <p:cNvPr id="22" name="Text Placeholder 21">
            <a:extLst>
              <a:ext uri="{FF2B5EF4-FFF2-40B4-BE49-F238E27FC236}">
                <a16:creationId xmlns:a16="http://schemas.microsoft.com/office/drawing/2014/main" id="{311B0B3C-56EC-550A-18C2-32D4B5B95AAF}"/>
              </a:ext>
            </a:extLst>
          </p:cNvPr>
          <p:cNvSpPr>
            <a:spLocks noGrp="1"/>
          </p:cNvSpPr>
          <p:nvPr>
            <p:ph type="body" sz="quarter" idx="28"/>
          </p:nvPr>
        </p:nvSpPr>
        <p:spPr>
          <a:xfrm>
            <a:off x="4047841" y="4488366"/>
            <a:ext cx="2808000" cy="626701"/>
          </a:xfrm>
        </p:spPr>
        <p:txBody>
          <a:bodyPr/>
          <a:lstStyle/>
          <a:p>
            <a:r>
              <a:rPr lang="en-US" noProof="0"/>
              <a:t>Update the approach, procedure and/or policy documentation as applicable.</a:t>
            </a:r>
          </a:p>
        </p:txBody>
      </p:sp>
      <p:sp>
        <p:nvSpPr>
          <p:cNvPr id="152" name="Text Placeholder 151">
            <a:extLst>
              <a:ext uri="{FF2B5EF4-FFF2-40B4-BE49-F238E27FC236}">
                <a16:creationId xmlns:a16="http://schemas.microsoft.com/office/drawing/2014/main" id="{F1D33389-C318-554F-153F-35996E4C2B79}"/>
              </a:ext>
            </a:extLst>
          </p:cNvPr>
          <p:cNvSpPr>
            <a:spLocks noGrp="1"/>
          </p:cNvSpPr>
          <p:nvPr>
            <p:ph type="body" sz="quarter" idx="29"/>
          </p:nvPr>
        </p:nvSpPr>
        <p:spPr/>
        <p:txBody>
          <a:bodyPr/>
          <a:lstStyle/>
          <a:p>
            <a:r>
              <a:rPr lang="en-US" noProof="0"/>
              <a:t>Schedule a meeting to discuss the options.</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noProof="0"/>
              <a:t>Buy</a:t>
            </a:r>
          </a:p>
        </p:txBody>
      </p:sp>
      <p:grpSp>
        <p:nvGrpSpPr>
          <p:cNvPr id="179" name="Group 178">
            <a:extLst>
              <a:ext uri="{FF2B5EF4-FFF2-40B4-BE49-F238E27FC236}">
                <a16:creationId xmlns:a16="http://schemas.microsoft.com/office/drawing/2014/main" id="{211147D1-80A3-7EC3-98F2-E517609A0604}"/>
              </a:ext>
            </a:extLst>
          </p:cNvPr>
          <p:cNvGrpSpPr/>
          <p:nvPr/>
        </p:nvGrpSpPr>
        <p:grpSpPr>
          <a:xfrm>
            <a:off x="804187" y="2761669"/>
            <a:ext cx="2351135" cy="360000"/>
            <a:chOff x="588263" y="1697756"/>
            <a:chExt cx="2351135" cy="360000"/>
          </a:xfrm>
        </p:grpSpPr>
        <p:pic>
          <p:nvPicPr>
            <p:cNvPr id="180" name="Picture 179">
              <a:extLst>
                <a:ext uri="{FF2B5EF4-FFF2-40B4-BE49-F238E27FC236}">
                  <a16:creationId xmlns:a16="http://schemas.microsoft.com/office/drawing/2014/main" id="{C1625031-5DD1-8C2A-ECD8-FE211BDFF8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81" name="TextBox 180">
              <a:extLst>
                <a:ext uri="{FF2B5EF4-FFF2-40B4-BE49-F238E27FC236}">
                  <a16:creationId xmlns:a16="http://schemas.microsoft.com/office/drawing/2014/main" id="{93DA7077-6666-4428-C012-C0115983C79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2" name="Group 181">
            <a:extLst>
              <a:ext uri="{FF2B5EF4-FFF2-40B4-BE49-F238E27FC236}">
                <a16:creationId xmlns:a16="http://schemas.microsoft.com/office/drawing/2014/main" id="{DE8D166A-52ED-C137-87DE-705E1AEB2C2D}"/>
              </a:ext>
            </a:extLst>
          </p:cNvPr>
          <p:cNvGrpSpPr/>
          <p:nvPr/>
        </p:nvGrpSpPr>
        <p:grpSpPr>
          <a:xfrm>
            <a:off x="4276273" y="2761669"/>
            <a:ext cx="2351135" cy="360000"/>
            <a:chOff x="588263" y="1217924"/>
            <a:chExt cx="2351135" cy="360000"/>
          </a:xfrm>
        </p:grpSpPr>
        <p:pic>
          <p:nvPicPr>
            <p:cNvPr id="183" name="Picture 182" descr="Zip Co logo SVG free download, id: 101874 - Brandlogos.net">
              <a:hlinkClick r:id="rId3"/>
              <a:extLst>
                <a:ext uri="{FF2B5EF4-FFF2-40B4-BE49-F238E27FC236}">
                  <a16:creationId xmlns:a16="http://schemas.microsoft.com/office/drawing/2014/main" id="{54DB88EE-A1FC-F8D8-730E-E80A035FD95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4" name="TextBox 183">
              <a:extLst>
                <a:ext uri="{FF2B5EF4-FFF2-40B4-BE49-F238E27FC236}">
                  <a16:creationId xmlns:a16="http://schemas.microsoft.com/office/drawing/2014/main" id="{FBC50DCD-76DF-2A93-FB49-AB0A10849EA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grpSp>
        <p:nvGrpSpPr>
          <p:cNvPr id="185" name="Group 184">
            <a:extLst>
              <a:ext uri="{FF2B5EF4-FFF2-40B4-BE49-F238E27FC236}">
                <a16:creationId xmlns:a16="http://schemas.microsoft.com/office/drawing/2014/main" id="{017AA9C3-B74F-D847-61FF-9879049F8A1E}"/>
              </a:ext>
            </a:extLst>
          </p:cNvPr>
          <p:cNvGrpSpPr/>
          <p:nvPr/>
        </p:nvGrpSpPr>
        <p:grpSpPr>
          <a:xfrm>
            <a:off x="7739914" y="2761669"/>
            <a:ext cx="2368026" cy="360000"/>
            <a:chOff x="3277688" y="2657420"/>
            <a:chExt cx="2368026" cy="360000"/>
          </a:xfrm>
        </p:grpSpPr>
        <p:grpSp>
          <p:nvGrpSpPr>
            <p:cNvPr id="187" name="Group 186">
              <a:extLst>
                <a:ext uri="{FF2B5EF4-FFF2-40B4-BE49-F238E27FC236}">
                  <a16:creationId xmlns:a16="http://schemas.microsoft.com/office/drawing/2014/main" id="{B4F714F4-922B-93D0-806D-CB456C054BAB}"/>
                </a:ext>
              </a:extLst>
            </p:cNvPr>
            <p:cNvGrpSpPr>
              <a:grpSpLocks noChangeAspect="1"/>
            </p:cNvGrpSpPr>
            <p:nvPr/>
          </p:nvGrpSpPr>
          <p:grpSpPr>
            <a:xfrm>
              <a:off x="3277688" y="2657420"/>
              <a:ext cx="360000" cy="360000"/>
              <a:chOff x="2746466" y="3838485"/>
              <a:chExt cx="396000" cy="396000"/>
            </a:xfrm>
          </p:grpSpPr>
          <p:sp>
            <p:nvSpPr>
              <p:cNvPr id="189" name="Oval 188">
                <a:extLst>
                  <a:ext uri="{FF2B5EF4-FFF2-40B4-BE49-F238E27FC236}">
                    <a16:creationId xmlns:a16="http://schemas.microsoft.com/office/drawing/2014/main" id="{8EEA24E2-6E9E-7306-7253-C413B50F9F95}"/>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190" name="Graphic 189">
                <a:extLst>
                  <a:ext uri="{FF2B5EF4-FFF2-40B4-BE49-F238E27FC236}">
                    <a16:creationId xmlns:a16="http://schemas.microsoft.com/office/drawing/2014/main" id="{8F042751-1CB9-9FC1-652C-785C2A9FD2B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38176" y="3904068"/>
                <a:ext cx="229999" cy="229999"/>
              </a:xfrm>
              <a:prstGeom prst="rect">
                <a:avLst/>
              </a:prstGeom>
              <a:effectLst/>
            </p:spPr>
          </p:pic>
        </p:grpSp>
        <p:sp>
          <p:nvSpPr>
            <p:cNvPr id="188" name="TextBox 187">
              <a:extLst>
                <a:ext uri="{FF2B5EF4-FFF2-40B4-BE49-F238E27FC236}">
                  <a16:creationId xmlns:a16="http://schemas.microsoft.com/office/drawing/2014/main" id="{8F91FC3A-7D61-B8F6-759D-E699A481D663}"/>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1" name="Group 190">
            <a:extLst>
              <a:ext uri="{FF2B5EF4-FFF2-40B4-BE49-F238E27FC236}">
                <a16:creationId xmlns:a16="http://schemas.microsoft.com/office/drawing/2014/main" id="{7551EACC-4D75-7798-2D46-A432C418C4AB}"/>
              </a:ext>
            </a:extLst>
          </p:cNvPr>
          <p:cNvGrpSpPr/>
          <p:nvPr/>
        </p:nvGrpSpPr>
        <p:grpSpPr>
          <a:xfrm>
            <a:off x="804187" y="5158847"/>
            <a:ext cx="2351135" cy="360000"/>
            <a:chOff x="588263" y="1697756"/>
            <a:chExt cx="2351135" cy="360000"/>
          </a:xfrm>
        </p:grpSpPr>
        <p:pic>
          <p:nvPicPr>
            <p:cNvPr id="192" name="Picture 191">
              <a:extLst>
                <a:ext uri="{FF2B5EF4-FFF2-40B4-BE49-F238E27FC236}">
                  <a16:creationId xmlns:a16="http://schemas.microsoft.com/office/drawing/2014/main" id="{B2427EBA-B7B1-1AB5-35C6-7EDBB64688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3" name="TextBox 192">
              <a:extLst>
                <a:ext uri="{FF2B5EF4-FFF2-40B4-BE49-F238E27FC236}">
                  <a16:creationId xmlns:a16="http://schemas.microsoft.com/office/drawing/2014/main" id="{F799F06C-D1C4-B1B5-F332-561B577E43E8}"/>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4" name="Group 193">
            <a:extLst>
              <a:ext uri="{FF2B5EF4-FFF2-40B4-BE49-F238E27FC236}">
                <a16:creationId xmlns:a16="http://schemas.microsoft.com/office/drawing/2014/main" id="{913F5182-3307-7E68-FCE3-5A801E328684}"/>
              </a:ext>
            </a:extLst>
          </p:cNvPr>
          <p:cNvGrpSpPr/>
          <p:nvPr/>
        </p:nvGrpSpPr>
        <p:grpSpPr>
          <a:xfrm>
            <a:off x="4276273" y="5158847"/>
            <a:ext cx="2351135" cy="360000"/>
            <a:chOff x="588263" y="2657420"/>
            <a:chExt cx="2351135" cy="360000"/>
          </a:xfrm>
        </p:grpSpPr>
        <p:pic>
          <p:nvPicPr>
            <p:cNvPr id="195" name="Picture 194">
              <a:extLst>
                <a:ext uri="{FF2B5EF4-FFF2-40B4-BE49-F238E27FC236}">
                  <a16:creationId xmlns:a16="http://schemas.microsoft.com/office/drawing/2014/main" id="{08DB685B-2B95-EECC-4DFB-4E81660D79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6" name="TextBox 195">
              <a:extLst>
                <a:ext uri="{FF2B5EF4-FFF2-40B4-BE49-F238E27FC236}">
                  <a16:creationId xmlns:a16="http://schemas.microsoft.com/office/drawing/2014/main" id="{F3DC7EE3-9F50-9EEB-2EA1-CC0D21767F5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7" name="Group 196">
            <a:extLst>
              <a:ext uri="{FF2B5EF4-FFF2-40B4-BE49-F238E27FC236}">
                <a16:creationId xmlns:a16="http://schemas.microsoft.com/office/drawing/2014/main" id="{3E5328ED-7A7D-A16B-1598-9C0F9A0422BE}"/>
              </a:ext>
            </a:extLst>
          </p:cNvPr>
          <p:cNvGrpSpPr/>
          <p:nvPr/>
        </p:nvGrpSpPr>
        <p:grpSpPr>
          <a:xfrm>
            <a:off x="7739914" y="5158847"/>
            <a:ext cx="2351135" cy="360000"/>
            <a:chOff x="588263" y="3617084"/>
            <a:chExt cx="2351135" cy="360000"/>
          </a:xfrm>
        </p:grpSpPr>
        <p:pic>
          <p:nvPicPr>
            <p:cNvPr id="198" name="Picture 197">
              <a:extLst>
                <a:ext uri="{FF2B5EF4-FFF2-40B4-BE49-F238E27FC236}">
                  <a16:creationId xmlns:a16="http://schemas.microsoft.com/office/drawing/2014/main" id="{8663B81D-02CB-D574-DF65-701607A349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0" name="TextBox 199">
              <a:extLst>
                <a:ext uri="{FF2B5EF4-FFF2-40B4-BE49-F238E27FC236}">
                  <a16:creationId xmlns:a16="http://schemas.microsoft.com/office/drawing/2014/main" id="{15B0DB8E-733D-229B-F34E-5C3D7F968DF7}"/>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201" name="Text Placeholder 60">
            <a:extLst>
              <a:ext uri="{FF2B5EF4-FFF2-40B4-BE49-F238E27FC236}">
                <a16:creationId xmlns:a16="http://schemas.microsoft.com/office/drawing/2014/main" id="{A7FFA917-4C2B-981E-895D-49756D04EC2E}"/>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202" name="Text Placeholder 61">
            <a:extLst>
              <a:ext uri="{FF2B5EF4-FFF2-40B4-BE49-F238E27FC236}">
                <a16:creationId xmlns:a16="http://schemas.microsoft.com/office/drawing/2014/main" id="{185DDF94-2438-7AE6-E33D-B9BACCB789AD}"/>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203" name="Text Placeholder 62">
            <a:extLst>
              <a:ext uri="{FF2B5EF4-FFF2-40B4-BE49-F238E27FC236}">
                <a16:creationId xmlns:a16="http://schemas.microsoft.com/office/drawing/2014/main" id="{4E10E8D5-B827-7E24-EF36-CBC27C64E468}"/>
              </a:ext>
            </a:extLst>
          </p:cNvPr>
          <p:cNvSpPr>
            <a:spLocks noGrp="1"/>
          </p:cNvSpPr>
          <p:nvPr>
            <p:ph type="body" sz="quarter" idx="40"/>
          </p:nvPr>
        </p:nvSpPr>
        <p:spPr>
          <a:xfrm>
            <a:off x="11760200" y="357645"/>
            <a:ext cx="127000" cy="125999"/>
          </a:xfrm>
        </p:spPr>
        <p:txBody>
          <a:bodyPr/>
          <a:lstStyle/>
          <a:p>
            <a:endParaRPr lang="en-US" noProof="0"/>
          </a:p>
        </p:txBody>
      </p:sp>
      <p:pic>
        <p:nvPicPr>
          <p:cNvPr id="2" name="Picture 1" descr="A group of women standing together&#10;&#10;Description automatically generated">
            <a:extLst>
              <a:ext uri="{FF2B5EF4-FFF2-40B4-BE49-F238E27FC236}">
                <a16:creationId xmlns:a16="http://schemas.microsoft.com/office/drawing/2014/main" id="{B890E0EB-C96B-5EC3-BDD3-17A8A7EF6C6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sp>
        <p:nvSpPr>
          <p:cNvPr id="45" name="Rectangle: Rounded Corners 6">
            <a:extLst>
              <a:ext uri="{FF2B5EF4-FFF2-40B4-BE49-F238E27FC236}">
                <a16:creationId xmlns:a16="http://schemas.microsoft.com/office/drawing/2014/main" id="{2F1528E4-654C-1EFD-35F4-E5719F330A1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6" name="Group 45">
            <a:extLst>
              <a:ext uri="{FF2B5EF4-FFF2-40B4-BE49-F238E27FC236}">
                <a16:creationId xmlns:a16="http://schemas.microsoft.com/office/drawing/2014/main" id="{F245D51D-8F0C-B087-666D-89CD84CE107C}"/>
              </a:ext>
            </a:extLst>
          </p:cNvPr>
          <p:cNvGrpSpPr/>
          <p:nvPr/>
        </p:nvGrpSpPr>
        <p:grpSpPr>
          <a:xfrm>
            <a:off x="1624328" y="1132756"/>
            <a:ext cx="1332000" cy="216000"/>
            <a:chOff x="1198144" y="862657"/>
            <a:chExt cx="1332000" cy="216000"/>
          </a:xfrm>
        </p:grpSpPr>
        <p:sp>
          <p:nvSpPr>
            <p:cNvPr id="47" name="Rectangle: Rounded Corners 6">
              <a:extLst>
                <a:ext uri="{FF2B5EF4-FFF2-40B4-BE49-F238E27FC236}">
                  <a16:creationId xmlns:a16="http://schemas.microsoft.com/office/drawing/2014/main" id="{98F1EA4E-F8F2-A32D-1CB3-B54551594111}"/>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cs typeface="Segoe UI Semibold"/>
                </a:rPr>
                <a:t>Improve </a:t>
              </a:r>
              <a:r>
                <a:rPr kumimoji="0" lang="en-US" sz="900" b="0" i="0" u="none" strike="noStrike" kern="1200" cap="none" spc="0" normalizeH="0" baseline="0" noProof="0" err="1">
                  <a:ln>
                    <a:noFill/>
                  </a:ln>
                  <a:solidFill>
                    <a:srgbClr val="0078D4"/>
                  </a:solidFill>
                  <a:effectLst/>
                  <a:uLnTx/>
                  <a:uFillTx/>
                  <a:latin typeface="Segoe UI Semibold"/>
                  <a:cs typeface="Segoe UI Semibold"/>
                </a:rPr>
                <a:t>eNPS</a:t>
              </a:r>
              <a:endParaRPr lang="en-US" sz="900" b="0" i="0" u="none" strike="noStrike" kern="1200" cap="none" spc="0" normalizeH="0" baseline="0" noProof="0">
                <a:ln>
                  <a:noFill/>
                </a:ln>
                <a:solidFill>
                  <a:srgbClr val="0078D4"/>
                </a:solidFill>
                <a:effectLst/>
                <a:uLnTx/>
                <a:uFillTx/>
                <a:latin typeface="Segoe UI Semibold"/>
                <a:cs typeface="Segoe UI Semibold"/>
              </a:endParaRPr>
            </a:p>
          </p:txBody>
        </p:sp>
        <p:pic>
          <p:nvPicPr>
            <p:cNvPr id="48" name="Graphic 47">
              <a:extLst>
                <a:ext uri="{FF2B5EF4-FFF2-40B4-BE49-F238E27FC236}">
                  <a16:creationId xmlns:a16="http://schemas.microsoft.com/office/drawing/2014/main" id="{ECBBE30C-9ED4-27FB-318D-5E5F6D7B49F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4929" y="898657"/>
              <a:ext cx="144000" cy="144000"/>
            </a:xfrm>
            <a:prstGeom prst="rect">
              <a:avLst/>
            </a:prstGeom>
          </p:spPr>
        </p:pic>
      </p:grpSp>
      <p:grpSp>
        <p:nvGrpSpPr>
          <p:cNvPr id="49" name="Group 48">
            <a:extLst>
              <a:ext uri="{FF2B5EF4-FFF2-40B4-BE49-F238E27FC236}">
                <a16:creationId xmlns:a16="http://schemas.microsoft.com/office/drawing/2014/main" id="{A57EF6F9-F2DA-41E8-79A7-170ABD2386B9}"/>
              </a:ext>
            </a:extLst>
          </p:cNvPr>
          <p:cNvGrpSpPr/>
          <p:nvPr/>
        </p:nvGrpSpPr>
        <p:grpSpPr>
          <a:xfrm>
            <a:off x="3022536" y="1132756"/>
            <a:ext cx="1692000" cy="216000"/>
            <a:chOff x="2707850" y="862657"/>
            <a:chExt cx="1692000" cy="216000"/>
          </a:xfrm>
        </p:grpSpPr>
        <p:sp>
          <p:nvSpPr>
            <p:cNvPr id="50" name="Rectangle: Rounded Corners 6">
              <a:extLst>
                <a:ext uri="{FF2B5EF4-FFF2-40B4-BE49-F238E27FC236}">
                  <a16:creationId xmlns:a16="http://schemas.microsoft.com/office/drawing/2014/main" id="{F2A80827-04F9-8C54-3FD1-AB0FDADFF884}"/>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Employee turnover rate</a:t>
              </a:r>
            </a:p>
          </p:txBody>
        </p:sp>
        <p:pic>
          <p:nvPicPr>
            <p:cNvPr id="51" name="Graphic 50">
              <a:extLst>
                <a:ext uri="{FF2B5EF4-FFF2-40B4-BE49-F238E27FC236}">
                  <a16:creationId xmlns:a16="http://schemas.microsoft.com/office/drawing/2014/main" id="{E139A625-578A-84A7-29DF-724CC306B23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54635" y="898657"/>
              <a:ext cx="144000" cy="144000"/>
            </a:xfrm>
            <a:prstGeom prst="rect">
              <a:avLst/>
            </a:prstGeom>
          </p:spPr>
        </p:pic>
      </p:grpSp>
      <p:sp>
        <p:nvSpPr>
          <p:cNvPr id="52" name="Rectangle: Rounded Corners 6">
            <a:extLst>
              <a:ext uri="{FF2B5EF4-FFF2-40B4-BE49-F238E27FC236}">
                <a16:creationId xmlns:a16="http://schemas.microsoft.com/office/drawing/2014/main" id="{F14FC15F-6893-7553-A5AA-961E79AA58CE}"/>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53" name="Group 52">
            <a:extLst>
              <a:ext uri="{FF2B5EF4-FFF2-40B4-BE49-F238E27FC236}">
                <a16:creationId xmlns:a16="http://schemas.microsoft.com/office/drawing/2014/main" id="{A6DCFEAB-2CB9-564D-7991-48F37A488EFA}"/>
              </a:ext>
            </a:extLst>
          </p:cNvPr>
          <p:cNvGrpSpPr/>
          <p:nvPr/>
        </p:nvGrpSpPr>
        <p:grpSpPr>
          <a:xfrm>
            <a:off x="7523373" y="1127774"/>
            <a:ext cx="1260000" cy="216000"/>
            <a:chOff x="1194743" y="1140160"/>
            <a:chExt cx="1260000" cy="216000"/>
          </a:xfrm>
        </p:grpSpPr>
        <p:sp>
          <p:nvSpPr>
            <p:cNvPr id="54" name="Rectangle: Rounded Corners 6">
              <a:extLst>
                <a:ext uri="{FF2B5EF4-FFF2-40B4-BE49-F238E27FC236}">
                  <a16:creationId xmlns:a16="http://schemas.microsoft.com/office/drawing/2014/main" id="{33A757F7-DA2C-5EC1-820E-627FB7B4F713}"/>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55" name="Graphic 54">
              <a:extLst>
                <a:ext uri="{FF2B5EF4-FFF2-40B4-BE49-F238E27FC236}">
                  <a16:creationId xmlns:a16="http://schemas.microsoft.com/office/drawing/2014/main" id="{6FEAEC76-2045-3A9C-D22A-E259D11B0F2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56" name="Group 55">
            <a:extLst>
              <a:ext uri="{FF2B5EF4-FFF2-40B4-BE49-F238E27FC236}">
                <a16:creationId xmlns:a16="http://schemas.microsoft.com/office/drawing/2014/main" id="{735B6012-1122-FBFC-1829-303D43DA8D10}"/>
              </a:ext>
            </a:extLst>
          </p:cNvPr>
          <p:cNvGrpSpPr/>
          <p:nvPr/>
        </p:nvGrpSpPr>
        <p:grpSpPr>
          <a:xfrm>
            <a:off x="8868697" y="1127774"/>
            <a:ext cx="1450784" cy="216000"/>
            <a:chOff x="1194743" y="1140160"/>
            <a:chExt cx="1450784" cy="216000"/>
          </a:xfrm>
        </p:grpSpPr>
        <p:sp>
          <p:nvSpPr>
            <p:cNvPr id="57" name="Rectangle: Rounded Corners 6">
              <a:extLst>
                <a:ext uri="{FF2B5EF4-FFF2-40B4-BE49-F238E27FC236}">
                  <a16:creationId xmlns:a16="http://schemas.microsoft.com/office/drawing/2014/main" id="{4D8AB68B-6889-93C5-51BE-F23E4215B18E}"/>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58" name="Graphic 57">
              <a:extLst>
                <a:ext uri="{FF2B5EF4-FFF2-40B4-BE49-F238E27FC236}">
                  <a16:creationId xmlns:a16="http://schemas.microsoft.com/office/drawing/2014/main" id="{14B619C2-8BEA-EF56-19A4-08E562E43BD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sp>
        <p:nvSpPr>
          <p:cNvPr id="3" name="Graphic 2">
            <a:hlinkClick r:id="rId14"/>
            <a:extLst>
              <a:ext uri="{FF2B5EF4-FFF2-40B4-BE49-F238E27FC236}">
                <a16:creationId xmlns:a16="http://schemas.microsoft.com/office/drawing/2014/main" id="{6939C2CF-C89F-6FD5-C907-EAF51A003716}"/>
              </a:ext>
            </a:extLst>
          </p:cNvPr>
          <p:cNvSpPr/>
          <p:nvPr/>
        </p:nvSpPr>
        <p:spPr>
          <a:xfrm>
            <a:off x="4276273" y="44233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18139375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D3DD01-632B-65F1-C786-9D807E731423}"/>
              </a:ext>
            </a:extLst>
          </p:cNvPr>
          <p:cNvSpPr>
            <a:spLocks noGrp="1"/>
          </p:cNvSpPr>
          <p:nvPr>
            <p:ph type="body" sz="quarter" idx="11"/>
          </p:nvPr>
        </p:nvSpPr>
        <p:spPr/>
        <p:txBody>
          <a:bodyPr/>
          <a:lstStyle/>
          <a:p>
            <a:r>
              <a:rPr lang="en-US"/>
              <a:t>1. Create nomination</a:t>
            </a:r>
          </a:p>
        </p:txBody>
      </p:sp>
      <p:sp>
        <p:nvSpPr>
          <p:cNvPr id="5" name="Text Placeholder 4">
            <a:extLst>
              <a:ext uri="{FF2B5EF4-FFF2-40B4-BE49-F238E27FC236}">
                <a16:creationId xmlns:a16="http://schemas.microsoft.com/office/drawing/2014/main" id="{D3365BB1-BD8D-523C-86D7-216ED94736BA}"/>
              </a:ext>
            </a:extLst>
          </p:cNvPr>
          <p:cNvSpPr>
            <a:spLocks noGrp="1"/>
          </p:cNvSpPr>
          <p:nvPr>
            <p:ph type="body" sz="quarter" idx="12"/>
          </p:nvPr>
        </p:nvSpPr>
        <p:spPr/>
        <p:txBody>
          <a:bodyPr/>
          <a:lstStyle/>
          <a:p>
            <a:r>
              <a:rPr lang="en-US"/>
              <a:t>5. View recognitions</a:t>
            </a:r>
          </a:p>
        </p:txBody>
      </p:sp>
      <p:sp>
        <p:nvSpPr>
          <p:cNvPr id="6" name="Text Placeholder 5">
            <a:extLst>
              <a:ext uri="{FF2B5EF4-FFF2-40B4-BE49-F238E27FC236}">
                <a16:creationId xmlns:a16="http://schemas.microsoft.com/office/drawing/2014/main" id="{BB5011CC-555D-D757-8C2E-482B1B2EFA64}"/>
              </a:ext>
            </a:extLst>
          </p:cNvPr>
          <p:cNvSpPr>
            <a:spLocks noGrp="1"/>
          </p:cNvSpPr>
          <p:nvPr>
            <p:ph type="body" sz="quarter" idx="13"/>
          </p:nvPr>
        </p:nvSpPr>
        <p:spPr/>
        <p:txBody>
          <a:bodyPr/>
          <a:lstStyle/>
          <a:p>
            <a:r>
              <a:rPr lang="en-US"/>
              <a:t>2. Generate nomination summary</a:t>
            </a:r>
          </a:p>
        </p:txBody>
      </p:sp>
      <p:sp>
        <p:nvSpPr>
          <p:cNvPr id="7" name="Text Placeholder 6">
            <a:extLst>
              <a:ext uri="{FF2B5EF4-FFF2-40B4-BE49-F238E27FC236}">
                <a16:creationId xmlns:a16="http://schemas.microsoft.com/office/drawing/2014/main" id="{AE52F85C-FBAE-4B7C-A185-6AE9E204D6AF}"/>
              </a:ext>
            </a:extLst>
          </p:cNvPr>
          <p:cNvSpPr>
            <a:spLocks noGrp="1"/>
          </p:cNvSpPr>
          <p:nvPr>
            <p:ph type="body" sz="quarter" idx="14"/>
          </p:nvPr>
        </p:nvSpPr>
        <p:spPr/>
        <p:txBody>
          <a:bodyPr/>
          <a:lstStyle/>
          <a:p>
            <a:r>
              <a:rPr lang="en-US"/>
              <a:t>4. View nominations</a:t>
            </a:r>
          </a:p>
        </p:txBody>
      </p:sp>
      <p:sp>
        <p:nvSpPr>
          <p:cNvPr id="8" name="Text Placeholder 7">
            <a:extLst>
              <a:ext uri="{FF2B5EF4-FFF2-40B4-BE49-F238E27FC236}">
                <a16:creationId xmlns:a16="http://schemas.microsoft.com/office/drawing/2014/main" id="{406A444F-480C-7EC7-7FF2-116080DF2C5B}"/>
              </a:ext>
            </a:extLst>
          </p:cNvPr>
          <p:cNvSpPr>
            <a:spLocks noGrp="1"/>
          </p:cNvSpPr>
          <p:nvPr>
            <p:ph type="body" sz="quarter" idx="15"/>
          </p:nvPr>
        </p:nvSpPr>
        <p:spPr/>
        <p:txBody>
          <a:bodyPr/>
          <a:lstStyle/>
          <a:p>
            <a:r>
              <a:rPr lang="en-US"/>
              <a:t>3. Review and submit nomination</a:t>
            </a:r>
          </a:p>
        </p:txBody>
      </p:sp>
      <p:sp>
        <p:nvSpPr>
          <p:cNvPr id="10" name="Text Placeholder 9">
            <a:extLst>
              <a:ext uri="{FF2B5EF4-FFF2-40B4-BE49-F238E27FC236}">
                <a16:creationId xmlns:a16="http://schemas.microsoft.com/office/drawing/2014/main" id="{E6CC1D90-2754-C08C-67DF-12045ED6832E}"/>
              </a:ext>
            </a:extLst>
          </p:cNvPr>
          <p:cNvSpPr>
            <a:spLocks noGrp="1"/>
          </p:cNvSpPr>
          <p:nvPr>
            <p:ph type="body" sz="quarter" idx="18"/>
          </p:nvPr>
        </p:nvSpPr>
        <p:spPr/>
        <p:txBody>
          <a:bodyPr/>
          <a:lstStyle/>
          <a:p>
            <a:r>
              <a:rPr lang="en-US"/>
              <a:t>Agent prompts the user for the nomination details like category and the nominee (single, multiple people or Team).</a:t>
            </a:r>
          </a:p>
        </p:txBody>
      </p:sp>
      <p:sp>
        <p:nvSpPr>
          <p:cNvPr id="11" name="Text Placeholder 10">
            <a:extLst>
              <a:ext uri="{FF2B5EF4-FFF2-40B4-BE49-F238E27FC236}">
                <a16:creationId xmlns:a16="http://schemas.microsoft.com/office/drawing/2014/main" id="{E2E2B83D-3404-1E18-807E-BC91051A82C5}"/>
              </a:ext>
            </a:extLst>
          </p:cNvPr>
          <p:cNvSpPr>
            <a:spLocks noGrp="1"/>
          </p:cNvSpPr>
          <p:nvPr>
            <p:ph type="body" sz="quarter" idx="19"/>
          </p:nvPr>
        </p:nvSpPr>
        <p:spPr/>
        <p:txBody>
          <a:bodyPr/>
          <a:lstStyle/>
          <a:p>
            <a:r>
              <a:rPr lang="en-US"/>
              <a:t>Use the agent to create the summary of the nomination.</a:t>
            </a:r>
          </a:p>
        </p:txBody>
      </p:sp>
      <p:sp>
        <p:nvSpPr>
          <p:cNvPr id="12" name="Text Placeholder 11">
            <a:extLst>
              <a:ext uri="{FF2B5EF4-FFF2-40B4-BE49-F238E27FC236}">
                <a16:creationId xmlns:a16="http://schemas.microsoft.com/office/drawing/2014/main" id="{CD320A39-2441-63AD-45ED-60B48E7815BF}"/>
              </a:ext>
            </a:extLst>
          </p:cNvPr>
          <p:cNvSpPr>
            <a:spLocks noGrp="1"/>
          </p:cNvSpPr>
          <p:nvPr>
            <p:ph type="body" sz="quarter" idx="20"/>
          </p:nvPr>
        </p:nvSpPr>
        <p:spPr/>
        <p:txBody>
          <a:bodyPr/>
          <a:lstStyle/>
          <a:p>
            <a:r>
              <a:rPr lang="en-US"/>
              <a:t>The agent presents the complete nomination details to the user and requests review and confirmation. User can choose to further edit or submit the nomination.</a:t>
            </a:r>
          </a:p>
        </p:txBody>
      </p:sp>
      <p:sp>
        <p:nvSpPr>
          <p:cNvPr id="13" name="Text Placeholder 12">
            <a:extLst>
              <a:ext uri="{FF2B5EF4-FFF2-40B4-BE49-F238E27FC236}">
                <a16:creationId xmlns:a16="http://schemas.microsoft.com/office/drawing/2014/main" id="{EE7367DE-668D-665B-41AB-7F4412EE950B}"/>
              </a:ext>
            </a:extLst>
          </p:cNvPr>
          <p:cNvSpPr>
            <a:spLocks noGrp="1"/>
          </p:cNvSpPr>
          <p:nvPr>
            <p:ph type="body" sz="quarter" idx="21"/>
          </p:nvPr>
        </p:nvSpPr>
        <p:spPr/>
        <p:txBody>
          <a:bodyPr/>
          <a:lstStyle/>
          <a:p>
            <a:r>
              <a:rPr lang="en-US"/>
              <a:t>Benefit: Agent drives the user to fill in right details.</a:t>
            </a:r>
          </a:p>
        </p:txBody>
      </p:sp>
      <p:sp>
        <p:nvSpPr>
          <p:cNvPr id="14" name="Text Placeholder 13">
            <a:extLst>
              <a:ext uri="{FF2B5EF4-FFF2-40B4-BE49-F238E27FC236}">
                <a16:creationId xmlns:a16="http://schemas.microsoft.com/office/drawing/2014/main" id="{7A9247FA-8A45-7F71-FBA4-F49230D23CB9}"/>
              </a:ext>
            </a:extLst>
          </p:cNvPr>
          <p:cNvSpPr>
            <a:spLocks noGrp="1"/>
          </p:cNvSpPr>
          <p:nvPr>
            <p:ph type="body" sz="quarter" idx="22"/>
          </p:nvPr>
        </p:nvSpPr>
        <p:spPr/>
        <p:txBody>
          <a:bodyPr/>
          <a:lstStyle/>
          <a:p>
            <a:r>
              <a:rPr lang="en-US"/>
              <a:t>Benefit: Track their growth by reviewing the history of recognitions.</a:t>
            </a:r>
          </a:p>
        </p:txBody>
      </p:sp>
      <p:sp>
        <p:nvSpPr>
          <p:cNvPr id="15" name="Text Placeholder 14">
            <a:extLst>
              <a:ext uri="{FF2B5EF4-FFF2-40B4-BE49-F238E27FC236}">
                <a16:creationId xmlns:a16="http://schemas.microsoft.com/office/drawing/2014/main" id="{C09C4C88-08C3-6978-9010-A823959F11D6}"/>
              </a:ext>
            </a:extLst>
          </p:cNvPr>
          <p:cNvSpPr>
            <a:spLocks noGrp="1"/>
          </p:cNvSpPr>
          <p:nvPr>
            <p:ph type="body" sz="quarter" idx="23"/>
          </p:nvPr>
        </p:nvSpPr>
        <p:spPr/>
        <p:txBody>
          <a:bodyPr/>
          <a:lstStyle/>
          <a:p>
            <a:r>
              <a:rPr lang="en-US"/>
              <a:t>Benefit: Turn a few thoughts on the data collected into a detailed summary.</a:t>
            </a:r>
          </a:p>
        </p:txBody>
      </p:sp>
      <p:sp>
        <p:nvSpPr>
          <p:cNvPr id="16" name="Text Placeholder 15">
            <a:extLst>
              <a:ext uri="{FF2B5EF4-FFF2-40B4-BE49-F238E27FC236}">
                <a16:creationId xmlns:a16="http://schemas.microsoft.com/office/drawing/2014/main" id="{7C569BAB-A70B-EE28-FD37-6F129F972012}"/>
              </a:ext>
            </a:extLst>
          </p:cNvPr>
          <p:cNvSpPr>
            <a:spLocks noGrp="1"/>
          </p:cNvSpPr>
          <p:nvPr>
            <p:ph type="body" sz="quarter" idx="24"/>
          </p:nvPr>
        </p:nvSpPr>
        <p:spPr/>
        <p:txBody>
          <a:bodyPr/>
          <a:lstStyle/>
          <a:p>
            <a:r>
              <a:rPr lang="en-US"/>
              <a:t>Benefit: Hold the history of the nominations submitted by employee.</a:t>
            </a:r>
          </a:p>
        </p:txBody>
      </p:sp>
      <p:sp>
        <p:nvSpPr>
          <p:cNvPr id="17" name="Text Placeholder 16">
            <a:extLst>
              <a:ext uri="{FF2B5EF4-FFF2-40B4-BE49-F238E27FC236}">
                <a16:creationId xmlns:a16="http://schemas.microsoft.com/office/drawing/2014/main" id="{2369AACB-DDC7-4A80-E7DB-9CB95DD10907}"/>
              </a:ext>
            </a:extLst>
          </p:cNvPr>
          <p:cNvSpPr>
            <a:spLocks noGrp="1"/>
          </p:cNvSpPr>
          <p:nvPr>
            <p:ph type="body" sz="quarter" idx="25"/>
          </p:nvPr>
        </p:nvSpPr>
        <p:spPr/>
        <p:txBody>
          <a:bodyPr/>
          <a:lstStyle/>
          <a:p>
            <a:r>
              <a:rPr lang="en-US"/>
              <a:t>Benefit: Review and make updates to the nomination.</a:t>
            </a:r>
          </a:p>
        </p:txBody>
      </p:sp>
      <p:sp>
        <p:nvSpPr>
          <p:cNvPr id="18" name="Text Placeholder 17">
            <a:extLst>
              <a:ext uri="{FF2B5EF4-FFF2-40B4-BE49-F238E27FC236}">
                <a16:creationId xmlns:a16="http://schemas.microsoft.com/office/drawing/2014/main" id="{96B68DE2-7B36-146E-005A-3A577830C42E}"/>
              </a:ext>
            </a:extLst>
          </p:cNvPr>
          <p:cNvSpPr>
            <a:spLocks noGrp="1"/>
          </p:cNvSpPr>
          <p:nvPr>
            <p:ph type="body" sz="quarter" idx="27"/>
          </p:nvPr>
        </p:nvSpPr>
        <p:spPr/>
        <p:txBody>
          <a:bodyPr/>
          <a:lstStyle/>
          <a:p>
            <a:r>
              <a:rPr lang="en-US"/>
              <a:t>Employees can also see all the recognitions they have received.</a:t>
            </a:r>
          </a:p>
        </p:txBody>
      </p:sp>
      <p:sp>
        <p:nvSpPr>
          <p:cNvPr id="19" name="Text Placeholder 18">
            <a:extLst>
              <a:ext uri="{FF2B5EF4-FFF2-40B4-BE49-F238E27FC236}">
                <a16:creationId xmlns:a16="http://schemas.microsoft.com/office/drawing/2014/main" id="{F4D03523-D224-E98B-67FC-932C2E88A086}"/>
              </a:ext>
            </a:extLst>
          </p:cNvPr>
          <p:cNvSpPr>
            <a:spLocks noGrp="1"/>
          </p:cNvSpPr>
          <p:nvPr>
            <p:ph type="body" sz="quarter" idx="28"/>
          </p:nvPr>
        </p:nvSpPr>
        <p:spPr/>
        <p:txBody>
          <a:bodyPr/>
          <a:lstStyle/>
          <a:p>
            <a:r>
              <a:rPr lang="en-US"/>
              <a:t>Employees can ask Copilot to show all the nominations submitted by them.</a:t>
            </a:r>
          </a:p>
        </p:txBody>
      </p:sp>
      <p:sp>
        <p:nvSpPr>
          <p:cNvPr id="24" name="Rectangle: Rounded Corners 6">
            <a:extLst>
              <a:ext uri="{FF2B5EF4-FFF2-40B4-BE49-F238E27FC236}">
                <a16:creationId xmlns:a16="http://schemas.microsoft.com/office/drawing/2014/main" id="{0CBAB42E-A2B0-25B3-8EEF-E63618BB7E09}"/>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5" name="Group 24">
            <a:extLst>
              <a:ext uri="{FF2B5EF4-FFF2-40B4-BE49-F238E27FC236}">
                <a16:creationId xmlns:a16="http://schemas.microsoft.com/office/drawing/2014/main" id="{727DD0FC-FBBF-E563-3A75-A0986560D346}"/>
              </a:ext>
            </a:extLst>
          </p:cNvPr>
          <p:cNvGrpSpPr/>
          <p:nvPr/>
        </p:nvGrpSpPr>
        <p:grpSpPr>
          <a:xfrm>
            <a:off x="1624328" y="1132756"/>
            <a:ext cx="1645920" cy="216000"/>
            <a:chOff x="1198144" y="862657"/>
            <a:chExt cx="1645920" cy="216000"/>
          </a:xfrm>
        </p:grpSpPr>
        <p:sp>
          <p:nvSpPr>
            <p:cNvPr id="26" name="Rectangle: Rounded Corners 6">
              <a:extLst>
                <a:ext uri="{FF2B5EF4-FFF2-40B4-BE49-F238E27FC236}">
                  <a16:creationId xmlns:a16="http://schemas.microsoft.com/office/drawing/2014/main" id="{25B614CC-5037-1F79-B179-003C7F868F1B}"/>
                </a:ext>
                <a:ext uri="{C183D7F6-B498-43B3-948B-1728B52AA6E4}">
                  <adec:decorative xmlns:adec="http://schemas.microsoft.com/office/drawing/2017/decorative" val="1"/>
                </a:ext>
              </a:extLst>
            </p:cNvPr>
            <p:cNvSpPr/>
            <p:nvPr/>
          </p:nvSpPr>
          <p:spPr bwMode="auto">
            <a:xfrm>
              <a:off x="1198144" y="862657"/>
              <a:ext cx="16459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a:solidFill>
                    <a:srgbClr val="0078D4"/>
                  </a:solidFill>
                  <a:latin typeface="Segoe UI Semibold"/>
                  <a:cs typeface="Segoe UI Semibold"/>
                </a:rPr>
                <a:t>Employee retention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53ADA330-86B3-BFF4-AF71-3A2F5BA1C36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28" name="Rectangle: Rounded Corners 6">
            <a:extLst>
              <a:ext uri="{FF2B5EF4-FFF2-40B4-BE49-F238E27FC236}">
                <a16:creationId xmlns:a16="http://schemas.microsoft.com/office/drawing/2014/main" id="{2EC0500C-1238-786E-A97F-FC595CE8C09D}"/>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9" name="Title 3">
            <a:extLst>
              <a:ext uri="{FF2B5EF4-FFF2-40B4-BE49-F238E27FC236}">
                <a16:creationId xmlns:a16="http://schemas.microsoft.com/office/drawing/2014/main" id="{09CA7DB5-EE17-90E6-5AE5-2957F60CE155}"/>
              </a:ext>
            </a:extLst>
          </p:cNvPr>
          <p:cNvSpPr>
            <a:spLocks noGrp="1"/>
          </p:cNvSpPr>
          <p:nvPr>
            <p:ph type="title"/>
          </p:nvPr>
        </p:nvSpPr>
        <p:spPr>
          <a:xfrm>
            <a:off x="584200" y="387350"/>
            <a:ext cx="5672138" cy="263149"/>
          </a:xfrm>
        </p:spPr>
        <p:txBody>
          <a:bodyPr/>
          <a:lstStyle/>
          <a:p>
            <a:r>
              <a:rPr lang="en-US">
                <a:solidFill>
                  <a:srgbClr val="0078D4"/>
                </a:solidFill>
              </a:rPr>
              <a:t>HR |</a:t>
            </a:r>
            <a:r>
              <a:rPr lang="en-US"/>
              <a:t> Implement awards and recognition</a:t>
            </a:r>
          </a:p>
        </p:txBody>
      </p:sp>
      <p:grpSp>
        <p:nvGrpSpPr>
          <p:cNvPr id="30" name="Group 29">
            <a:extLst>
              <a:ext uri="{FF2B5EF4-FFF2-40B4-BE49-F238E27FC236}">
                <a16:creationId xmlns:a16="http://schemas.microsoft.com/office/drawing/2014/main" id="{A7AE409D-934B-12C5-F63B-9DFF0D210798}"/>
              </a:ext>
            </a:extLst>
          </p:cNvPr>
          <p:cNvGrpSpPr/>
          <p:nvPr/>
        </p:nvGrpSpPr>
        <p:grpSpPr>
          <a:xfrm>
            <a:off x="7537737" y="1127774"/>
            <a:ext cx="1450784" cy="216000"/>
            <a:chOff x="1194743" y="1140160"/>
            <a:chExt cx="1450784" cy="216000"/>
          </a:xfrm>
        </p:grpSpPr>
        <p:sp>
          <p:nvSpPr>
            <p:cNvPr id="31" name="Rectangle: Rounded Corners 6">
              <a:extLst>
                <a:ext uri="{FF2B5EF4-FFF2-40B4-BE49-F238E27FC236}">
                  <a16:creationId xmlns:a16="http://schemas.microsoft.com/office/drawing/2014/main" id="{C0FA934F-B7F5-46EF-B12B-88F20E866876}"/>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a:t>
              </a:r>
              <a:r>
                <a:rPr lang="en-US" sz="900">
                  <a:solidFill>
                    <a:srgbClr val="8661C5"/>
                  </a:solidFill>
                  <a:latin typeface="Segoe UI Semibold"/>
                  <a:cs typeface="Segoe UI Semibold"/>
                </a:rPr>
                <a:t>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2" name="Graphic 31">
              <a:extLst>
                <a:ext uri="{FF2B5EF4-FFF2-40B4-BE49-F238E27FC236}">
                  <a16:creationId xmlns:a16="http://schemas.microsoft.com/office/drawing/2014/main" id="{5B0939C3-0ADB-8C8D-D31C-2123FFD045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33" name="Text Placeholder 185">
            <a:extLst>
              <a:ext uri="{FF2B5EF4-FFF2-40B4-BE49-F238E27FC236}">
                <a16:creationId xmlns:a16="http://schemas.microsoft.com/office/drawing/2014/main" id="{6BC7EBF2-5D9F-A5B5-7E5B-FC39526339C9}"/>
              </a:ext>
            </a:extLst>
          </p:cNvPr>
          <p:cNvSpPr>
            <a:spLocks noGrp="1"/>
          </p:cNvSpPr>
          <p:nvPr>
            <p:ph type="body" sz="quarter" idx="17"/>
          </p:nvPr>
        </p:nvSpPr>
        <p:spPr>
          <a:xfrm>
            <a:off x="6519107" y="521099"/>
            <a:ext cx="3599821" cy="169277"/>
          </a:xfrm>
        </p:spPr>
        <p:txBody>
          <a:bodyPr/>
          <a:lstStyle/>
          <a:p>
            <a:r>
              <a:rPr lang="en-US" dirty="0"/>
              <a:t>Copilot Studio</a:t>
            </a:r>
            <a:endParaRPr lang="en-US" sz="900" i="1" noProof="0" dirty="0"/>
          </a:p>
        </p:txBody>
      </p:sp>
      <p:sp>
        <p:nvSpPr>
          <p:cNvPr id="34" name="Text Placeholder 198">
            <a:extLst>
              <a:ext uri="{FF2B5EF4-FFF2-40B4-BE49-F238E27FC236}">
                <a16:creationId xmlns:a16="http://schemas.microsoft.com/office/drawing/2014/main" id="{D0BEEDF5-0973-B6E3-E276-B7A9E6AD1FD2}"/>
              </a:ext>
            </a:extLst>
          </p:cNvPr>
          <p:cNvSpPr>
            <a:spLocks noGrp="1"/>
          </p:cNvSpPr>
          <p:nvPr>
            <p:ph type="body" sz="quarter" idx="30"/>
          </p:nvPr>
        </p:nvSpPr>
        <p:spPr>
          <a:xfrm>
            <a:off x="10430234" y="521099"/>
            <a:ext cx="1456966" cy="175614"/>
          </a:xfrm>
        </p:spPr>
        <p:txBody>
          <a:bodyPr/>
          <a:lstStyle/>
          <a:p>
            <a:r>
              <a:rPr lang="en-US"/>
              <a:t>Extend</a:t>
            </a:r>
          </a:p>
        </p:txBody>
      </p:sp>
      <p:sp>
        <p:nvSpPr>
          <p:cNvPr id="35" name="Text Placeholder 60">
            <a:extLst>
              <a:ext uri="{FF2B5EF4-FFF2-40B4-BE49-F238E27FC236}">
                <a16:creationId xmlns:a16="http://schemas.microsoft.com/office/drawing/2014/main" id="{860FD056-705A-9F7C-542D-334E7BB7896E}"/>
              </a:ext>
            </a:extLst>
          </p:cNvPr>
          <p:cNvSpPr>
            <a:spLocks noGrp="1"/>
          </p:cNvSpPr>
          <p:nvPr>
            <p:ph type="body" sz="quarter" idx="38"/>
          </p:nvPr>
        </p:nvSpPr>
        <p:spPr>
          <a:xfrm>
            <a:off x="11417128" y="357645"/>
            <a:ext cx="127000" cy="125999"/>
          </a:xfrm>
          <a:solidFill>
            <a:srgbClr val="0078D4"/>
          </a:solidFill>
        </p:spPr>
        <p:txBody>
          <a:bodyPr/>
          <a:lstStyle/>
          <a:p>
            <a:endParaRPr lang="en-US"/>
          </a:p>
        </p:txBody>
      </p:sp>
      <p:sp>
        <p:nvSpPr>
          <p:cNvPr id="36" name="Text Placeholder 61">
            <a:extLst>
              <a:ext uri="{FF2B5EF4-FFF2-40B4-BE49-F238E27FC236}">
                <a16:creationId xmlns:a16="http://schemas.microsoft.com/office/drawing/2014/main" id="{563CB4F0-0407-DAE7-EBB2-A0C96E3DA718}"/>
              </a:ext>
            </a:extLst>
          </p:cNvPr>
          <p:cNvSpPr>
            <a:spLocks noGrp="1"/>
          </p:cNvSpPr>
          <p:nvPr>
            <p:ph type="body" sz="quarter" idx="39"/>
          </p:nvPr>
        </p:nvSpPr>
        <p:spPr>
          <a:xfrm>
            <a:off x="11588664" y="357645"/>
            <a:ext cx="127000" cy="125999"/>
          </a:xfrm>
          <a:solidFill>
            <a:srgbClr val="0070C0"/>
          </a:solidFill>
        </p:spPr>
        <p:txBody>
          <a:bodyPr/>
          <a:lstStyle/>
          <a:p>
            <a:endParaRPr lang="en-US"/>
          </a:p>
        </p:txBody>
      </p:sp>
      <p:sp>
        <p:nvSpPr>
          <p:cNvPr id="37" name="Text Placeholder 62">
            <a:extLst>
              <a:ext uri="{FF2B5EF4-FFF2-40B4-BE49-F238E27FC236}">
                <a16:creationId xmlns:a16="http://schemas.microsoft.com/office/drawing/2014/main" id="{DE5026D5-B454-4B71-7477-96BDA5AD67BB}"/>
              </a:ext>
            </a:extLst>
          </p:cNvPr>
          <p:cNvSpPr>
            <a:spLocks noGrp="1"/>
          </p:cNvSpPr>
          <p:nvPr>
            <p:ph type="body" sz="quarter" idx="40"/>
          </p:nvPr>
        </p:nvSpPr>
        <p:spPr>
          <a:xfrm>
            <a:off x="11760200" y="357645"/>
            <a:ext cx="127000" cy="125999"/>
          </a:xfrm>
          <a:solidFill>
            <a:srgbClr val="0078D4"/>
          </a:solidFill>
        </p:spPr>
        <p:txBody>
          <a:bodyPr/>
          <a:lstStyle/>
          <a:p>
            <a:endParaRPr lang="en-US"/>
          </a:p>
        </p:txBody>
      </p:sp>
      <p:sp>
        <p:nvSpPr>
          <p:cNvPr id="38" name="Graphic 2">
            <a:hlinkClick r:id="rId6"/>
            <a:extLst>
              <a:ext uri="{FF2B5EF4-FFF2-40B4-BE49-F238E27FC236}">
                <a16:creationId xmlns:a16="http://schemas.microsoft.com/office/drawing/2014/main" id="{CD60D706-855A-FAE0-6E2D-2D8A493541EE}"/>
              </a:ext>
            </a:extLst>
          </p:cNvPr>
          <p:cNvSpPr/>
          <p:nvPr/>
        </p:nvSpPr>
        <p:spPr>
          <a:xfrm>
            <a:off x="4931267" y="40130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40" name="TextBox 39">
            <a:extLst>
              <a:ext uri="{FF2B5EF4-FFF2-40B4-BE49-F238E27FC236}">
                <a16:creationId xmlns:a16="http://schemas.microsoft.com/office/drawing/2014/main" id="{72B13A04-3566-66C2-DBB1-14BAF9044777}"/>
              </a:ext>
            </a:extLst>
          </p:cNvPr>
          <p:cNvSpPr txBox="1"/>
          <p:nvPr/>
        </p:nvSpPr>
        <p:spPr>
          <a:xfrm>
            <a:off x="492708" y="672897"/>
            <a:ext cx="8429045" cy="307777"/>
          </a:xfrm>
          <a:prstGeom prst="rect">
            <a:avLst/>
          </a:prstGeom>
          <a:noFill/>
        </p:spPr>
        <p:txBody>
          <a:bodyPr wrap="square">
            <a:spAutoFit/>
          </a:bodyPr>
          <a:lstStyle/>
          <a:p>
            <a:pPr algn="l"/>
            <a:r>
              <a:rPr lang="en-US" sz="1400" noProof="0">
                <a:latin typeface="+mj-lt"/>
              </a:rPr>
              <a:t>Implementation information: </a:t>
            </a:r>
            <a:r>
              <a:rPr lang="en-US" sz="1400" noProof="0">
                <a:latin typeface="+mj-lt"/>
                <a:hlinkClick r:id="rId7"/>
              </a:rPr>
              <a:t>Awards and Recognition Agent</a:t>
            </a:r>
            <a:endParaRPr lang="en-US" sz="1400" noProof="0">
              <a:latin typeface="+mj-lt"/>
            </a:endParaRPr>
          </a:p>
        </p:txBody>
      </p:sp>
      <p:grpSp>
        <p:nvGrpSpPr>
          <p:cNvPr id="41" name="Group 40">
            <a:extLst>
              <a:ext uri="{FF2B5EF4-FFF2-40B4-BE49-F238E27FC236}">
                <a16:creationId xmlns:a16="http://schemas.microsoft.com/office/drawing/2014/main" id="{031C9B4C-6938-A882-C670-556CA7E76D98}"/>
              </a:ext>
            </a:extLst>
          </p:cNvPr>
          <p:cNvGrpSpPr/>
          <p:nvPr/>
        </p:nvGrpSpPr>
        <p:grpSpPr>
          <a:xfrm>
            <a:off x="4278407" y="2796437"/>
            <a:ext cx="2349001" cy="365760"/>
            <a:chOff x="762175" y="2722704"/>
            <a:chExt cx="2349001" cy="365760"/>
          </a:xfrm>
        </p:grpSpPr>
        <p:sp>
          <p:nvSpPr>
            <p:cNvPr id="42" name="TextBox 41">
              <a:extLst>
                <a:ext uri="{FF2B5EF4-FFF2-40B4-BE49-F238E27FC236}">
                  <a16:creationId xmlns:a16="http://schemas.microsoft.com/office/drawing/2014/main" id="{54407625-D7A0-F5E5-7D94-588A210376BF}"/>
                </a:ext>
                <a:ext uri="{C183D7F6-B498-43B3-948B-1728B52AA6E4}">
                  <adec:decorative xmlns:adec="http://schemas.microsoft.com/office/drawing/2017/decorative" val="0"/>
                </a:ext>
              </a:extLst>
            </p:cNvPr>
            <p:cNvSpPr txBox="1"/>
            <p:nvPr/>
          </p:nvSpPr>
          <p:spPr>
            <a:xfrm>
              <a:off x="1218992" y="280550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Studio Agent</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3" name="Picture 2" descr="Copilot Studio Generative AI pricing - Power Platform Community">
              <a:extLst>
                <a:ext uri="{FF2B5EF4-FFF2-40B4-BE49-F238E27FC236}">
                  <a16:creationId xmlns:a16="http://schemas.microsoft.com/office/drawing/2014/main" id="{84D2FD71-5A37-7EA9-B6AD-BB0ADB8449B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5EB0A97B-1567-B045-7A6D-632056F6070B}"/>
              </a:ext>
            </a:extLst>
          </p:cNvPr>
          <p:cNvGrpSpPr/>
          <p:nvPr/>
        </p:nvGrpSpPr>
        <p:grpSpPr>
          <a:xfrm>
            <a:off x="7695712" y="2835652"/>
            <a:ext cx="2349001" cy="365760"/>
            <a:chOff x="762175" y="2722704"/>
            <a:chExt cx="2349001" cy="365760"/>
          </a:xfrm>
        </p:grpSpPr>
        <p:sp>
          <p:nvSpPr>
            <p:cNvPr id="45" name="TextBox 44">
              <a:extLst>
                <a:ext uri="{FF2B5EF4-FFF2-40B4-BE49-F238E27FC236}">
                  <a16:creationId xmlns:a16="http://schemas.microsoft.com/office/drawing/2014/main" id="{EF46A31F-BC08-39F3-2006-C622F801B1D7}"/>
                </a:ext>
                <a:ext uri="{C183D7F6-B498-43B3-948B-1728B52AA6E4}">
                  <adec:decorative xmlns:adec="http://schemas.microsoft.com/office/drawing/2017/decorative" val="0"/>
                </a:ext>
              </a:extLst>
            </p:cNvPr>
            <p:cNvSpPr txBox="1"/>
            <p:nvPr/>
          </p:nvSpPr>
          <p:spPr>
            <a:xfrm>
              <a:off x="1218992" y="280550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Studio Agent</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6" name="Picture 2" descr="Copilot Studio Generative AI pricing - Power Platform Community">
              <a:extLst>
                <a:ext uri="{FF2B5EF4-FFF2-40B4-BE49-F238E27FC236}">
                  <a16:creationId xmlns:a16="http://schemas.microsoft.com/office/drawing/2014/main" id="{5A4EE734-3DCF-4D66-8B6C-51F4307F5A4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a:extLst>
              <a:ext uri="{FF2B5EF4-FFF2-40B4-BE49-F238E27FC236}">
                <a16:creationId xmlns:a16="http://schemas.microsoft.com/office/drawing/2014/main" id="{E1126739-9F10-02F1-DD13-0E62DCB16D4D}"/>
              </a:ext>
            </a:extLst>
          </p:cNvPr>
          <p:cNvGrpSpPr/>
          <p:nvPr/>
        </p:nvGrpSpPr>
        <p:grpSpPr>
          <a:xfrm>
            <a:off x="843115" y="2796437"/>
            <a:ext cx="2349001" cy="365760"/>
            <a:chOff x="762175" y="2722704"/>
            <a:chExt cx="2349001" cy="365760"/>
          </a:xfrm>
        </p:grpSpPr>
        <p:sp>
          <p:nvSpPr>
            <p:cNvPr id="48" name="TextBox 47">
              <a:extLst>
                <a:ext uri="{FF2B5EF4-FFF2-40B4-BE49-F238E27FC236}">
                  <a16:creationId xmlns:a16="http://schemas.microsoft.com/office/drawing/2014/main" id="{D2BA9997-B754-AFE2-979C-A6297F35072B}"/>
                </a:ext>
                <a:ext uri="{C183D7F6-B498-43B3-948B-1728B52AA6E4}">
                  <adec:decorative xmlns:adec="http://schemas.microsoft.com/office/drawing/2017/decorative" val="0"/>
                </a:ext>
              </a:extLst>
            </p:cNvPr>
            <p:cNvSpPr txBox="1"/>
            <p:nvPr/>
          </p:nvSpPr>
          <p:spPr>
            <a:xfrm>
              <a:off x="1218992" y="280550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Studio Agent</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9" name="Picture 2" descr="Copilot Studio Generative AI pricing - Power Platform Community">
              <a:extLst>
                <a:ext uri="{FF2B5EF4-FFF2-40B4-BE49-F238E27FC236}">
                  <a16:creationId xmlns:a16="http://schemas.microsoft.com/office/drawing/2014/main" id="{B11A2103-D6D5-E036-E514-7FC35DD13BA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id="{49713E9F-136A-BCC4-86F6-38A6624A8623}"/>
              </a:ext>
            </a:extLst>
          </p:cNvPr>
          <p:cNvGrpSpPr/>
          <p:nvPr/>
        </p:nvGrpSpPr>
        <p:grpSpPr>
          <a:xfrm>
            <a:off x="2582266" y="5195622"/>
            <a:ext cx="2349001" cy="365760"/>
            <a:chOff x="762175" y="2722704"/>
            <a:chExt cx="2349001" cy="365760"/>
          </a:xfrm>
        </p:grpSpPr>
        <p:sp>
          <p:nvSpPr>
            <p:cNvPr id="51" name="TextBox 50">
              <a:extLst>
                <a:ext uri="{FF2B5EF4-FFF2-40B4-BE49-F238E27FC236}">
                  <a16:creationId xmlns:a16="http://schemas.microsoft.com/office/drawing/2014/main" id="{5A6100FE-B923-EDDB-999C-2A0CE59FEB8B}"/>
                </a:ext>
                <a:ext uri="{C183D7F6-B498-43B3-948B-1728B52AA6E4}">
                  <adec:decorative xmlns:adec="http://schemas.microsoft.com/office/drawing/2017/decorative" val="0"/>
                </a:ext>
              </a:extLst>
            </p:cNvPr>
            <p:cNvSpPr txBox="1"/>
            <p:nvPr/>
          </p:nvSpPr>
          <p:spPr>
            <a:xfrm>
              <a:off x="1218992" y="280550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Studio Agent</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2" name="Picture 2" descr="Copilot Studio Generative AI pricing - Power Platform Community">
              <a:extLst>
                <a:ext uri="{FF2B5EF4-FFF2-40B4-BE49-F238E27FC236}">
                  <a16:creationId xmlns:a16="http://schemas.microsoft.com/office/drawing/2014/main" id="{2563F6A6-CC07-A1AF-2B45-8331225818A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066B33E9-1EE7-3C8F-6984-3A20271F0D5F}"/>
              </a:ext>
            </a:extLst>
          </p:cNvPr>
          <p:cNvGrpSpPr/>
          <p:nvPr/>
        </p:nvGrpSpPr>
        <p:grpSpPr>
          <a:xfrm>
            <a:off x="5947197" y="5213870"/>
            <a:ext cx="2349001" cy="365760"/>
            <a:chOff x="762175" y="2722704"/>
            <a:chExt cx="2349001" cy="365760"/>
          </a:xfrm>
        </p:grpSpPr>
        <p:sp>
          <p:nvSpPr>
            <p:cNvPr id="54" name="TextBox 53">
              <a:extLst>
                <a:ext uri="{FF2B5EF4-FFF2-40B4-BE49-F238E27FC236}">
                  <a16:creationId xmlns:a16="http://schemas.microsoft.com/office/drawing/2014/main" id="{CF9F1BB8-2821-51D8-6E05-96743AB72063}"/>
                </a:ext>
                <a:ext uri="{C183D7F6-B498-43B3-948B-1728B52AA6E4}">
                  <adec:decorative xmlns:adec="http://schemas.microsoft.com/office/drawing/2017/decorative" val="0"/>
                </a:ext>
              </a:extLst>
            </p:cNvPr>
            <p:cNvSpPr txBox="1"/>
            <p:nvPr/>
          </p:nvSpPr>
          <p:spPr>
            <a:xfrm>
              <a:off x="1218992" y="280550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Studio Agent</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55" name="Picture 2" descr="Copilot Studio Generative AI pricing - Power Platform Community">
              <a:extLst>
                <a:ext uri="{FF2B5EF4-FFF2-40B4-BE49-F238E27FC236}">
                  <a16:creationId xmlns:a16="http://schemas.microsoft.com/office/drawing/2014/main" id="{420B0F5B-C822-BC16-A97A-96CF9A38896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descr="A group of women standing together&#10;&#10;Description automatically generated">
            <a:extLst>
              <a:ext uri="{FF2B5EF4-FFF2-40B4-BE49-F238E27FC236}">
                <a16:creationId xmlns:a16="http://schemas.microsoft.com/office/drawing/2014/main" id="{5973845C-535F-B178-6403-DEC71BDEC7E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spTree>
    <p:extLst>
      <p:ext uri="{BB962C8B-B14F-4D97-AF65-F5344CB8AC3E}">
        <p14:creationId xmlns:p14="http://schemas.microsoft.com/office/powerpoint/2010/main" val="230421071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HR | </a:t>
            </a:r>
            <a:r>
              <a:rPr lang="en-US" noProof="0"/>
              <a:t>Update a policy document</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Identify changes in policy</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Continuous improvement</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Draft new FAQ</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Collect feedback</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latin typeface="Segoe UI Semibold"/>
                <a:cs typeface="Segoe UI Semibold"/>
              </a:rPr>
              <a:t>3. Create plan</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Develop material</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2" name="Text Placeholder 51">
            <a:extLst>
              <a:ext uri="{FF2B5EF4-FFF2-40B4-BE49-F238E27FC236}">
                <a16:creationId xmlns:a16="http://schemas.microsoft.com/office/drawing/2014/main" id="{20499C67-D6E4-2AAF-E2CD-FC0D6C5CAE6C}"/>
              </a:ext>
            </a:extLst>
          </p:cNvPr>
          <p:cNvSpPr>
            <a:spLocks noGrp="1"/>
          </p:cNvSpPr>
          <p:nvPr>
            <p:ph type="body" sz="quarter" idx="18"/>
          </p:nvPr>
        </p:nvSpPr>
        <p:spPr/>
        <p:txBody>
          <a:bodyPr/>
          <a:lstStyle/>
          <a:p>
            <a:r>
              <a:rPr lang="en-US" sz="900" noProof="0">
                <a:solidFill>
                  <a:srgbClr val="000000"/>
                </a:solidFill>
                <a:ea typeface="+mn-ea"/>
                <a:cs typeface="Segoe UI"/>
              </a:rPr>
              <a:t>Compare the new and old policy documents and make a table of the key policy differences. Have Copilot t</a:t>
            </a:r>
            <a:r>
              <a:rPr lang="en-US" noProof="0">
                <a:solidFill>
                  <a:srgbClr val="000000"/>
                </a:solidFill>
                <a:ea typeface="+mn-ea"/>
                <a:cs typeface="Segoe UI"/>
              </a:rPr>
              <a:t>ranslate the results into local language.</a:t>
            </a:r>
            <a:endParaRPr lang="en-US" sz="900" noProof="0">
              <a:solidFill>
                <a:srgbClr val="000000"/>
              </a:solidFill>
              <a:cs typeface="Segoe UI"/>
            </a:endParaRPr>
          </a:p>
        </p:txBody>
      </p:sp>
      <p:sp>
        <p:nvSpPr>
          <p:cNvPr id="53" name="Text Placeholder 52">
            <a:extLst>
              <a:ext uri="{FF2B5EF4-FFF2-40B4-BE49-F238E27FC236}">
                <a16:creationId xmlns:a16="http://schemas.microsoft.com/office/drawing/2014/main" id="{9BE7A92C-5153-CD8E-9741-A05A719064F8}"/>
              </a:ext>
            </a:extLst>
          </p:cNvPr>
          <p:cNvSpPr>
            <a:spLocks noGrp="1"/>
          </p:cNvSpPr>
          <p:nvPr>
            <p:ph type="body" sz="quarter" idx="19"/>
          </p:nvPr>
        </p:nvSpPr>
        <p:spPr/>
        <p:txBody>
          <a:bodyPr/>
          <a:lstStyle/>
          <a:p>
            <a:r>
              <a:rPr lang="en-US" noProof="0">
                <a:solidFill>
                  <a:srgbClr val="000000"/>
                </a:solidFill>
                <a:ea typeface="+mn-ea"/>
                <a:cs typeface="Segoe UI"/>
              </a:rPr>
              <a:t>Create a new FAQ document that explains the changes and explores what impact it may have on employees and what concerns they might have. </a:t>
            </a:r>
            <a:endParaRPr lang="en-US" sz="800" noProof="0">
              <a:solidFill>
                <a:srgbClr val="000000"/>
              </a:solidFill>
              <a:ea typeface="+mn-ea"/>
              <a:cs typeface="Segoe UI"/>
            </a:endParaRPr>
          </a:p>
        </p:txBody>
      </p:sp>
      <p:sp>
        <p:nvSpPr>
          <p:cNvPr id="54" name="Text Placeholder 53">
            <a:extLst>
              <a:ext uri="{FF2B5EF4-FFF2-40B4-BE49-F238E27FC236}">
                <a16:creationId xmlns:a16="http://schemas.microsoft.com/office/drawing/2014/main" id="{7054A1FB-C5B1-4967-218D-B57FF644931B}"/>
              </a:ext>
            </a:extLst>
          </p:cNvPr>
          <p:cNvSpPr>
            <a:spLocks noGrp="1"/>
          </p:cNvSpPr>
          <p:nvPr>
            <p:ph type="body" sz="quarter" idx="20"/>
          </p:nvPr>
        </p:nvSpPr>
        <p:spPr/>
        <p:txBody>
          <a:bodyPr/>
          <a:lstStyle/>
          <a:p>
            <a:r>
              <a:rPr lang="en-US" noProof="0">
                <a:solidFill>
                  <a:srgbClr val="000000"/>
                </a:solidFill>
                <a:ea typeface="+mn-lt"/>
                <a:cs typeface="+mn-lt"/>
              </a:rPr>
              <a:t>Ask Copilot</a:t>
            </a:r>
            <a:r>
              <a:rPr lang="en-US" baseline="30000" noProof="0">
                <a:solidFill>
                  <a:srgbClr val="1A1A1A"/>
                </a:solidFill>
                <a:latin typeface="Segoe UI"/>
              </a:rPr>
              <a:t> </a:t>
            </a:r>
            <a:r>
              <a:rPr lang="en-US" noProof="0">
                <a:solidFill>
                  <a:srgbClr val="000000"/>
                </a:solidFill>
                <a:ea typeface="+mn-lt"/>
                <a:cs typeface="+mn-lt"/>
              </a:rPr>
              <a:t>to create a plan for change management that updates curated content, employee-facing material, and advisor training and communications</a:t>
            </a:r>
          </a:p>
        </p:txBody>
      </p:sp>
      <p:sp>
        <p:nvSpPr>
          <p:cNvPr id="55" name="Text Placeholder 54">
            <a:extLst>
              <a:ext uri="{FF2B5EF4-FFF2-40B4-BE49-F238E27FC236}">
                <a16:creationId xmlns:a16="http://schemas.microsoft.com/office/drawing/2014/main" id="{5C4FC6F0-A44A-234A-C1B1-B9E4F71A2830}"/>
              </a:ext>
            </a:extLst>
          </p:cNvPr>
          <p:cNvSpPr>
            <a:spLocks noGrp="1"/>
          </p:cNvSpPr>
          <p:nvPr>
            <p:ph type="body" sz="quarter" idx="21"/>
          </p:nvPr>
        </p:nvSpPr>
        <p:spPr/>
        <p:txBody>
          <a:bodyPr/>
          <a:lstStyle/>
          <a:p>
            <a:r>
              <a:rPr lang="en-US" sz="900" i="0" noProof="0">
                <a:solidFill>
                  <a:srgbClr val="242424"/>
                </a:solidFill>
                <a:effectLst/>
                <a:latin typeface="Segoe UI" panose="020B0502040204020203" pitchFamily="34" charset="0"/>
              </a:rPr>
              <a:t>Example prompt: </a:t>
            </a:r>
            <a:r>
              <a:rPr lang="en-US" sz="900" b="1" noProof="0">
                <a:solidFill>
                  <a:srgbClr val="000000"/>
                </a:solidFill>
                <a:ea typeface="+mn-lt"/>
                <a:cs typeface="+mn-lt"/>
              </a:rPr>
              <a:t>Compare policies in these two documents</a:t>
            </a:r>
            <a:r>
              <a:rPr lang="en-US" sz="900" noProof="0">
                <a:solidFill>
                  <a:srgbClr val="000000"/>
                </a:solidFill>
                <a:ea typeface="+mn-lt"/>
                <a:cs typeface="+mn-lt"/>
              </a:rPr>
              <a:t> and make a table of the key policy differences. </a:t>
            </a:r>
            <a:r>
              <a:rPr lang="en-US" sz="900" kern="0" noProof="0">
                <a:solidFill>
                  <a:srgbClr val="1A1A1A"/>
                </a:solidFill>
                <a:latin typeface="Segoe UI"/>
              </a:rPr>
              <a:t>Translate the results to Spanish.</a:t>
            </a:r>
          </a:p>
        </p:txBody>
      </p:sp>
      <p:sp>
        <p:nvSpPr>
          <p:cNvPr id="56" name="Text Placeholder 55">
            <a:extLst>
              <a:ext uri="{FF2B5EF4-FFF2-40B4-BE49-F238E27FC236}">
                <a16:creationId xmlns:a16="http://schemas.microsoft.com/office/drawing/2014/main" id="{14CEAE50-E21B-29C9-E8B7-50508973C30F}"/>
              </a:ext>
            </a:extLst>
          </p:cNvPr>
          <p:cNvSpPr>
            <a:spLocks noGrp="1"/>
          </p:cNvSpPr>
          <p:nvPr>
            <p:ph type="body" sz="quarter" idx="22"/>
          </p:nvPr>
        </p:nvSpPr>
        <p:spPr/>
        <p:txBody>
          <a:bodyPr/>
          <a:lstStyle/>
          <a:p>
            <a:r>
              <a:rPr lang="en-US" sz="900" i="0" noProof="0">
                <a:solidFill>
                  <a:srgbClr val="242424"/>
                </a:solidFill>
                <a:effectLst/>
                <a:latin typeface="Segoe UI" panose="020B0502040204020203" pitchFamily="34" charset="0"/>
              </a:rPr>
              <a:t>Example prompt: </a:t>
            </a:r>
            <a:r>
              <a:rPr lang="en-US" sz="900" b="1" noProof="0">
                <a:latin typeface="Segoe UI"/>
              </a:rPr>
              <a:t>Draft with Copilot: </a:t>
            </a:r>
            <a:r>
              <a:rPr lang="en-US" sz="900" noProof="0">
                <a:latin typeface="Segoe UI"/>
              </a:rPr>
              <a:t>a reply email to the department</a:t>
            </a:r>
            <a:r>
              <a:rPr lang="en-US" sz="900" b="1" noProof="0">
                <a:latin typeface="Segoe UI"/>
              </a:rPr>
              <a:t> </a:t>
            </a:r>
            <a:r>
              <a:rPr lang="en-US" sz="900" noProof="0">
                <a:latin typeface="Segoe UI"/>
              </a:rPr>
              <a:t>that provides detail and timelines regarding improvements and changes.</a:t>
            </a:r>
          </a:p>
        </p:txBody>
      </p:sp>
      <p:sp>
        <p:nvSpPr>
          <p:cNvPr id="57" name="Text Placeholder 56">
            <a:extLst>
              <a:ext uri="{FF2B5EF4-FFF2-40B4-BE49-F238E27FC236}">
                <a16:creationId xmlns:a16="http://schemas.microsoft.com/office/drawing/2014/main" id="{FD7D15CF-0664-E44C-ECA5-2BD37B829D33}"/>
              </a:ext>
            </a:extLst>
          </p:cNvPr>
          <p:cNvSpPr>
            <a:spLocks noGrp="1"/>
          </p:cNvSpPr>
          <p:nvPr>
            <p:ph type="body" sz="quarter" idx="23"/>
          </p:nvPr>
        </p:nvSpPr>
        <p:spPr/>
        <p:txBody>
          <a:bodyPr>
            <a:normAutofit lnSpcReduction="10000"/>
          </a:bodyPr>
          <a:lstStyle/>
          <a:p>
            <a:pPr defTabSz="932472" fontAlgn="base">
              <a:spcBef>
                <a:spcPct val="0"/>
              </a:spcBef>
              <a:spcAft>
                <a:spcPct val="0"/>
              </a:spcAft>
            </a:pPr>
            <a:r>
              <a:rPr lang="en-US" sz="900" i="0" noProof="0">
                <a:solidFill>
                  <a:srgbClr val="242424"/>
                </a:solidFill>
                <a:effectLst/>
                <a:latin typeface="Segoe UI" panose="020B0502040204020203" pitchFamily="34" charset="0"/>
              </a:rPr>
              <a:t>Example prompt: </a:t>
            </a:r>
            <a:r>
              <a:rPr lang="en-US" sz="900" b="1" kern="0" noProof="0">
                <a:solidFill>
                  <a:srgbClr val="1A1A1A"/>
                </a:solidFill>
                <a:latin typeface="Segoe UI"/>
              </a:rPr>
              <a:t>Make a list of likely questions </a:t>
            </a:r>
            <a:r>
              <a:rPr lang="en-US" sz="900" kern="0" noProof="0">
                <a:solidFill>
                  <a:srgbClr val="1A1A1A"/>
                </a:solidFill>
                <a:latin typeface="Segoe UI"/>
              </a:rPr>
              <a:t>that employees will have about this change in policy and provide answers to each question based on the policy document.</a:t>
            </a:r>
          </a:p>
        </p:txBody>
      </p:sp>
      <p:sp>
        <p:nvSpPr>
          <p:cNvPr id="58" name="Text Placeholder 57">
            <a:extLst>
              <a:ext uri="{FF2B5EF4-FFF2-40B4-BE49-F238E27FC236}">
                <a16:creationId xmlns:a16="http://schemas.microsoft.com/office/drawing/2014/main" id="{7E886734-A104-07E6-C129-F26B1F3A4DD4}"/>
              </a:ext>
            </a:extLst>
          </p:cNvPr>
          <p:cNvSpPr>
            <a:spLocks noGrp="1"/>
          </p:cNvSpPr>
          <p:nvPr>
            <p:ph type="body" sz="quarter" idx="24"/>
          </p:nvPr>
        </p:nvSpPr>
        <p:spPr/>
        <p:txBody>
          <a:bodyPr>
            <a:normAutofit fontScale="92500"/>
          </a:bodyPr>
          <a:lstStyle/>
          <a:p>
            <a:r>
              <a:rPr lang="en-US" sz="900" i="0" noProof="0">
                <a:solidFill>
                  <a:srgbClr val="242424"/>
                </a:solidFill>
                <a:effectLst/>
                <a:latin typeface="Segoe UI" panose="020B0502040204020203" pitchFamily="34" charset="0"/>
              </a:rPr>
              <a:t>Example prompt: </a:t>
            </a:r>
            <a:r>
              <a:rPr lang="en-US" sz="900" noProof="0">
                <a:solidFill>
                  <a:schemeClr val="tx1"/>
                </a:solidFill>
                <a:latin typeface="Segoe UI"/>
              </a:rPr>
              <a:t>Use Copilot during the meeting to </a:t>
            </a:r>
            <a:r>
              <a:rPr lang="en-US" sz="900" b="1" noProof="0">
                <a:solidFill>
                  <a:schemeClr val="tx1"/>
                </a:solidFill>
                <a:latin typeface="Segoe UI"/>
              </a:rPr>
              <a:t>“list main ideas we discussed” and then review the AI notes “Follow-up tasks” </a:t>
            </a:r>
            <a:r>
              <a:rPr lang="en-US" sz="900" noProof="0">
                <a:solidFill>
                  <a:schemeClr val="tx1"/>
                </a:solidFill>
                <a:latin typeface="Segoe UI"/>
              </a:rPr>
              <a:t>after the meeting to confirm or update the approach and documentation.</a:t>
            </a:r>
          </a:p>
        </p:txBody>
      </p:sp>
      <p:sp>
        <p:nvSpPr>
          <p:cNvPr id="59" name="Text Placeholder 58">
            <a:extLst>
              <a:ext uri="{FF2B5EF4-FFF2-40B4-BE49-F238E27FC236}">
                <a16:creationId xmlns:a16="http://schemas.microsoft.com/office/drawing/2014/main" id="{F09809A5-5D41-AE35-73EE-A85662DC9C1C}"/>
              </a:ext>
            </a:extLst>
          </p:cNvPr>
          <p:cNvSpPr>
            <a:spLocks noGrp="1"/>
          </p:cNvSpPr>
          <p:nvPr>
            <p:ph type="body" sz="quarter" idx="25"/>
          </p:nvPr>
        </p:nvSpPr>
        <p:spPr>
          <a:xfrm>
            <a:off x="7511481" y="3208260"/>
            <a:ext cx="2808000" cy="800178"/>
          </a:xfrm>
        </p:spPr>
        <p:txBody>
          <a:bodyPr>
            <a:normAutofit lnSpcReduction="10000"/>
          </a:bodyPr>
          <a:lstStyle/>
          <a:p>
            <a:r>
              <a:rPr lang="en-US" sz="900" i="0" noProof="0">
                <a:solidFill>
                  <a:srgbClr val="242424"/>
                </a:solidFill>
                <a:effectLst/>
                <a:latin typeface="Segoe UI" panose="020B0502040204020203" pitchFamily="34" charset="0"/>
              </a:rPr>
              <a:t>Example prompt: </a:t>
            </a:r>
            <a:r>
              <a:rPr lang="en-US" sz="900" noProof="0">
                <a:latin typeface="Segoe UI"/>
              </a:rPr>
              <a:t>Using the insights from the previous step, prompt Copilot: I am a human resources support advisor. </a:t>
            </a:r>
            <a:r>
              <a:rPr lang="en-US" sz="900" b="1" noProof="0">
                <a:latin typeface="Segoe UI"/>
              </a:rPr>
              <a:t>Create a change management plan </a:t>
            </a:r>
            <a:r>
              <a:rPr lang="en-US" sz="900" noProof="0">
                <a:latin typeface="Segoe UI"/>
              </a:rPr>
              <a:t>based on the updated policy. Include tasks and timelines.</a:t>
            </a:r>
          </a:p>
        </p:txBody>
      </p:sp>
      <p:sp>
        <p:nvSpPr>
          <p:cNvPr id="60" name="Text Placeholder 59">
            <a:extLst>
              <a:ext uri="{FF2B5EF4-FFF2-40B4-BE49-F238E27FC236}">
                <a16:creationId xmlns:a16="http://schemas.microsoft.com/office/drawing/2014/main" id="{4569E49E-F500-E672-EB1E-771CE3E43D2A}"/>
              </a:ext>
            </a:extLst>
          </p:cNvPr>
          <p:cNvSpPr>
            <a:spLocks noGrp="1"/>
          </p:cNvSpPr>
          <p:nvPr>
            <p:ph type="body" sz="quarter" idx="26"/>
          </p:nvPr>
        </p:nvSpPr>
        <p:spPr/>
        <p:txBody>
          <a:bodyPr>
            <a:normAutofit lnSpcReduction="10000"/>
          </a:bodyPr>
          <a:lstStyle/>
          <a:p>
            <a:r>
              <a:rPr lang="en-US" sz="900" i="0" noProof="0">
                <a:solidFill>
                  <a:srgbClr val="242424"/>
                </a:solidFill>
                <a:effectLst/>
                <a:latin typeface="Segoe UI" panose="020B0502040204020203" pitchFamily="34" charset="0"/>
              </a:rPr>
              <a:t>Example prompt: </a:t>
            </a:r>
            <a:r>
              <a:rPr lang="en-US" sz="900" b="1" noProof="0">
                <a:latin typeface="Segoe UI"/>
              </a:rPr>
              <a:t>Create a presentation from file</a:t>
            </a:r>
            <a:r>
              <a:rPr lang="en-US" sz="900" noProof="0">
                <a:latin typeface="Segoe UI"/>
              </a:rPr>
              <a:t> [plan.docx] and relevant documents about [insert case] to train Human Resources support advisors on applying the new policy.</a:t>
            </a:r>
          </a:p>
        </p:txBody>
      </p:sp>
      <p:sp>
        <p:nvSpPr>
          <p:cNvPr id="61" name="Text Placeholder 60">
            <a:extLst>
              <a:ext uri="{FF2B5EF4-FFF2-40B4-BE49-F238E27FC236}">
                <a16:creationId xmlns:a16="http://schemas.microsoft.com/office/drawing/2014/main" id="{12E319DC-35A4-C6EC-2D69-1056E6E43045}"/>
              </a:ext>
            </a:extLst>
          </p:cNvPr>
          <p:cNvSpPr>
            <a:spLocks noGrp="1"/>
          </p:cNvSpPr>
          <p:nvPr>
            <p:ph type="body" sz="quarter" idx="27"/>
          </p:nvPr>
        </p:nvSpPr>
        <p:spPr/>
        <p:txBody>
          <a:bodyPr/>
          <a:lstStyle/>
          <a:p>
            <a:r>
              <a:rPr lang="en-US" noProof="0">
                <a:solidFill>
                  <a:srgbClr val="000000"/>
                </a:solidFill>
                <a:ea typeface="+mn-lt"/>
                <a:cs typeface="+mn-lt"/>
              </a:rPr>
              <a:t>Communicate changes to Support Advisors and monitor impact/feedback.​</a:t>
            </a:r>
          </a:p>
        </p:txBody>
      </p:sp>
      <p:sp>
        <p:nvSpPr>
          <p:cNvPr id="62" name="Text Placeholder 61">
            <a:extLst>
              <a:ext uri="{FF2B5EF4-FFF2-40B4-BE49-F238E27FC236}">
                <a16:creationId xmlns:a16="http://schemas.microsoft.com/office/drawing/2014/main" id="{2DC0EECB-E1C7-D9B0-7614-BA0CCC3AF713}"/>
              </a:ext>
            </a:extLst>
          </p:cNvPr>
          <p:cNvSpPr>
            <a:spLocks noGrp="1"/>
          </p:cNvSpPr>
          <p:nvPr>
            <p:ph type="body" sz="quarter" idx="28"/>
          </p:nvPr>
        </p:nvSpPr>
        <p:spPr/>
        <p:txBody>
          <a:bodyPr/>
          <a:lstStyle/>
          <a:p>
            <a:r>
              <a:rPr lang="en-US" sz="900" noProof="0">
                <a:solidFill>
                  <a:srgbClr val="000000"/>
                </a:solidFill>
                <a:ea typeface="+mn-lt"/>
                <a:cs typeface="+mn-lt"/>
              </a:rPr>
              <a:t>Engage with support advisors to depict the data, plan, actions and support material required to implement the new policy.</a:t>
            </a:r>
            <a:endParaRPr lang="en-US" sz="900" noProof="0">
              <a:solidFill>
                <a:srgbClr val="000000"/>
              </a:solidFill>
              <a:cs typeface="Segoe UI"/>
            </a:endParaRPr>
          </a:p>
        </p:txBody>
      </p:sp>
      <p:sp>
        <p:nvSpPr>
          <p:cNvPr id="63" name="Text Placeholder 62">
            <a:extLst>
              <a:ext uri="{FF2B5EF4-FFF2-40B4-BE49-F238E27FC236}">
                <a16:creationId xmlns:a16="http://schemas.microsoft.com/office/drawing/2014/main" id="{2CF562E0-2C69-3331-12DC-D5CDF225C2C5}"/>
              </a:ext>
            </a:extLst>
          </p:cNvPr>
          <p:cNvSpPr>
            <a:spLocks noGrp="1"/>
          </p:cNvSpPr>
          <p:nvPr>
            <p:ph type="body" sz="quarter" idx="29"/>
          </p:nvPr>
        </p:nvSpPr>
        <p:spPr/>
        <p:txBody>
          <a:bodyPr/>
          <a:lstStyle/>
          <a:p>
            <a:r>
              <a:rPr lang="en-US" noProof="0">
                <a:solidFill>
                  <a:srgbClr val="000000"/>
                </a:solidFill>
                <a:ea typeface="+mn-lt"/>
                <a:cs typeface="+mn-lt"/>
              </a:rPr>
              <a:t>Build training materials which are tailored to the case and employee/role.</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noProof="0"/>
              <a:t>Buy</a:t>
            </a:r>
          </a:p>
        </p:txBody>
      </p:sp>
      <p:grpSp>
        <p:nvGrpSpPr>
          <p:cNvPr id="157" name="Group 156">
            <a:extLst>
              <a:ext uri="{FF2B5EF4-FFF2-40B4-BE49-F238E27FC236}">
                <a16:creationId xmlns:a16="http://schemas.microsoft.com/office/drawing/2014/main" id="{5236AC9F-41EC-3997-0EFF-B1968C168F11}"/>
              </a:ext>
            </a:extLst>
          </p:cNvPr>
          <p:cNvGrpSpPr/>
          <p:nvPr/>
        </p:nvGrpSpPr>
        <p:grpSpPr>
          <a:xfrm>
            <a:off x="804187" y="2761669"/>
            <a:ext cx="2351135" cy="360000"/>
            <a:chOff x="588263" y="1217924"/>
            <a:chExt cx="2351135" cy="360000"/>
          </a:xfrm>
        </p:grpSpPr>
        <p:pic>
          <p:nvPicPr>
            <p:cNvPr id="158" name="Picture 157" descr="Zip Co logo SVG free download, id: 101874 - Brandlogos.net">
              <a:hlinkClick r:id="rId2"/>
              <a:extLst>
                <a:ext uri="{FF2B5EF4-FFF2-40B4-BE49-F238E27FC236}">
                  <a16:creationId xmlns:a16="http://schemas.microsoft.com/office/drawing/2014/main" id="{2024555F-C858-AA66-BBED-81168EB3BC5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59" name="TextBox 158">
              <a:extLst>
                <a:ext uri="{FF2B5EF4-FFF2-40B4-BE49-F238E27FC236}">
                  <a16:creationId xmlns:a16="http://schemas.microsoft.com/office/drawing/2014/main" id="{13A32831-79A5-6814-BD9C-CC363A74932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baseline="30000" noProof="0" dirty="0">
                <a:solidFill>
                  <a:prstClr val="black"/>
                </a:solidFill>
                <a:latin typeface="Segoe UI Semibold"/>
              </a:endParaRPr>
            </a:p>
          </p:txBody>
        </p:sp>
      </p:grpSp>
      <p:grpSp>
        <p:nvGrpSpPr>
          <p:cNvPr id="160" name="Group 159">
            <a:extLst>
              <a:ext uri="{FF2B5EF4-FFF2-40B4-BE49-F238E27FC236}">
                <a16:creationId xmlns:a16="http://schemas.microsoft.com/office/drawing/2014/main" id="{AEA3F017-1CAF-17D1-DA3D-EDBE8CB48A53}"/>
              </a:ext>
            </a:extLst>
          </p:cNvPr>
          <p:cNvGrpSpPr/>
          <p:nvPr/>
        </p:nvGrpSpPr>
        <p:grpSpPr>
          <a:xfrm>
            <a:off x="4276273" y="2761669"/>
            <a:ext cx="2351135" cy="360000"/>
            <a:chOff x="588263" y="2657420"/>
            <a:chExt cx="2351135" cy="360000"/>
          </a:xfrm>
        </p:grpSpPr>
        <p:pic>
          <p:nvPicPr>
            <p:cNvPr id="161" name="Picture 160">
              <a:extLst>
                <a:ext uri="{FF2B5EF4-FFF2-40B4-BE49-F238E27FC236}">
                  <a16:creationId xmlns:a16="http://schemas.microsoft.com/office/drawing/2014/main" id="{7688DC77-EE4E-1B6B-5F5E-CC9A6DF743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62" name="TextBox 161">
              <a:extLst>
                <a:ext uri="{FF2B5EF4-FFF2-40B4-BE49-F238E27FC236}">
                  <a16:creationId xmlns:a16="http://schemas.microsoft.com/office/drawing/2014/main" id="{F09BD73A-F3A8-E590-4DAB-9385870A73A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3" name="Group 162">
            <a:extLst>
              <a:ext uri="{FF2B5EF4-FFF2-40B4-BE49-F238E27FC236}">
                <a16:creationId xmlns:a16="http://schemas.microsoft.com/office/drawing/2014/main" id="{DC5B01A7-B0C2-4A31-D35B-94F5EFAD2D55}"/>
              </a:ext>
            </a:extLst>
          </p:cNvPr>
          <p:cNvGrpSpPr/>
          <p:nvPr/>
        </p:nvGrpSpPr>
        <p:grpSpPr>
          <a:xfrm>
            <a:off x="7739914" y="2761669"/>
            <a:ext cx="2351135" cy="360000"/>
            <a:chOff x="588263" y="1217924"/>
            <a:chExt cx="2351135" cy="360000"/>
          </a:xfrm>
        </p:grpSpPr>
        <p:pic>
          <p:nvPicPr>
            <p:cNvPr id="164" name="Picture 163" descr="Zip Co logo SVG free download, id: 101874 - Brandlogos.net">
              <a:hlinkClick r:id="rId2"/>
              <a:extLst>
                <a:ext uri="{FF2B5EF4-FFF2-40B4-BE49-F238E27FC236}">
                  <a16:creationId xmlns:a16="http://schemas.microsoft.com/office/drawing/2014/main" id="{8FD66BB9-06B8-49DF-F2BE-5753FBECB4D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5" name="TextBox 164">
              <a:extLst>
                <a:ext uri="{FF2B5EF4-FFF2-40B4-BE49-F238E27FC236}">
                  <a16:creationId xmlns:a16="http://schemas.microsoft.com/office/drawing/2014/main" id="{58AF7964-285C-44AB-D5EA-D86FF6088F3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baseline="30000" noProof="0" dirty="0">
                <a:solidFill>
                  <a:prstClr val="black"/>
                </a:solidFill>
                <a:latin typeface="Segoe UI Semibold"/>
              </a:endParaRPr>
            </a:p>
          </p:txBody>
        </p:sp>
      </p:grpSp>
      <p:grpSp>
        <p:nvGrpSpPr>
          <p:cNvPr id="166" name="Group 165">
            <a:extLst>
              <a:ext uri="{FF2B5EF4-FFF2-40B4-BE49-F238E27FC236}">
                <a16:creationId xmlns:a16="http://schemas.microsoft.com/office/drawing/2014/main" id="{06BDC20C-CE86-611B-D531-7A6C3EFBDCF4}"/>
              </a:ext>
            </a:extLst>
          </p:cNvPr>
          <p:cNvGrpSpPr/>
          <p:nvPr/>
        </p:nvGrpSpPr>
        <p:grpSpPr>
          <a:xfrm>
            <a:off x="804187" y="5158847"/>
            <a:ext cx="2351135" cy="360000"/>
            <a:chOff x="588263" y="1697756"/>
            <a:chExt cx="2351135" cy="360000"/>
          </a:xfrm>
        </p:grpSpPr>
        <p:pic>
          <p:nvPicPr>
            <p:cNvPr id="167" name="Picture 166">
              <a:extLst>
                <a:ext uri="{FF2B5EF4-FFF2-40B4-BE49-F238E27FC236}">
                  <a16:creationId xmlns:a16="http://schemas.microsoft.com/office/drawing/2014/main" id="{AF2DFD3E-83FB-910B-973A-759A99F8A3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68" name="TextBox 167">
              <a:extLst>
                <a:ext uri="{FF2B5EF4-FFF2-40B4-BE49-F238E27FC236}">
                  <a16:creationId xmlns:a16="http://schemas.microsoft.com/office/drawing/2014/main" id="{FD6A12FF-7651-C891-AE8E-0DD37C0FB9A4}"/>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9" name="Group 168">
            <a:extLst>
              <a:ext uri="{FF2B5EF4-FFF2-40B4-BE49-F238E27FC236}">
                <a16:creationId xmlns:a16="http://schemas.microsoft.com/office/drawing/2014/main" id="{82C502C5-3764-3D1E-9A5A-51A7E7A6000B}"/>
              </a:ext>
            </a:extLst>
          </p:cNvPr>
          <p:cNvGrpSpPr/>
          <p:nvPr/>
        </p:nvGrpSpPr>
        <p:grpSpPr>
          <a:xfrm>
            <a:off x="4276273" y="5158847"/>
            <a:ext cx="2351135" cy="360000"/>
            <a:chOff x="588263" y="3617084"/>
            <a:chExt cx="2351135" cy="360000"/>
          </a:xfrm>
        </p:grpSpPr>
        <p:pic>
          <p:nvPicPr>
            <p:cNvPr id="170" name="Picture 169">
              <a:extLst>
                <a:ext uri="{FF2B5EF4-FFF2-40B4-BE49-F238E27FC236}">
                  <a16:creationId xmlns:a16="http://schemas.microsoft.com/office/drawing/2014/main" id="{AE15A5E0-26E1-3EF5-970B-2DEC4D64E2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1" name="TextBox 170">
              <a:extLst>
                <a:ext uri="{FF2B5EF4-FFF2-40B4-BE49-F238E27FC236}">
                  <a16:creationId xmlns:a16="http://schemas.microsoft.com/office/drawing/2014/main" id="{363F1EFD-BBA7-F6CC-B966-B2BB88312B04}"/>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2" name="Group 171">
            <a:extLst>
              <a:ext uri="{FF2B5EF4-FFF2-40B4-BE49-F238E27FC236}">
                <a16:creationId xmlns:a16="http://schemas.microsoft.com/office/drawing/2014/main" id="{F939D101-8210-B105-D09C-42F5D51BD840}"/>
              </a:ext>
            </a:extLst>
          </p:cNvPr>
          <p:cNvGrpSpPr/>
          <p:nvPr/>
        </p:nvGrpSpPr>
        <p:grpSpPr>
          <a:xfrm>
            <a:off x="7739914" y="5158847"/>
            <a:ext cx="2351135" cy="360000"/>
            <a:chOff x="588263" y="2177588"/>
            <a:chExt cx="2351135" cy="360000"/>
          </a:xfrm>
        </p:grpSpPr>
        <p:pic>
          <p:nvPicPr>
            <p:cNvPr id="173" name="Picture 172">
              <a:extLst>
                <a:ext uri="{FF2B5EF4-FFF2-40B4-BE49-F238E27FC236}">
                  <a16:creationId xmlns:a16="http://schemas.microsoft.com/office/drawing/2014/main" id="{05A1A2B6-A0B9-BF33-62E2-F24AE798A9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74" name="TextBox 173">
              <a:extLst>
                <a:ext uri="{FF2B5EF4-FFF2-40B4-BE49-F238E27FC236}">
                  <a16:creationId xmlns:a16="http://schemas.microsoft.com/office/drawing/2014/main" id="{F9F92626-A95B-3B46-B504-44C7A1585B00}"/>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75" name="Text Placeholder 60">
            <a:extLst>
              <a:ext uri="{FF2B5EF4-FFF2-40B4-BE49-F238E27FC236}">
                <a16:creationId xmlns:a16="http://schemas.microsoft.com/office/drawing/2014/main" id="{8F4976A5-22D8-D26A-504B-F28A27D04CCA}"/>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76" name="Text Placeholder 61">
            <a:extLst>
              <a:ext uri="{FF2B5EF4-FFF2-40B4-BE49-F238E27FC236}">
                <a16:creationId xmlns:a16="http://schemas.microsoft.com/office/drawing/2014/main" id="{695AE249-5436-274D-45EE-8D44F2792CFF}"/>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77" name="Text Placeholder 62">
            <a:extLst>
              <a:ext uri="{FF2B5EF4-FFF2-40B4-BE49-F238E27FC236}">
                <a16:creationId xmlns:a16="http://schemas.microsoft.com/office/drawing/2014/main" id="{DB11906D-2ADB-AB10-E8E0-FB512DC23969}"/>
              </a:ext>
            </a:extLst>
          </p:cNvPr>
          <p:cNvSpPr>
            <a:spLocks noGrp="1"/>
          </p:cNvSpPr>
          <p:nvPr>
            <p:ph type="body" sz="quarter" idx="40"/>
          </p:nvPr>
        </p:nvSpPr>
        <p:spPr>
          <a:xfrm>
            <a:off x="11760200" y="357645"/>
            <a:ext cx="127000" cy="125999"/>
          </a:xfrm>
        </p:spPr>
        <p:txBody>
          <a:bodyPr/>
          <a:lstStyle/>
          <a:p>
            <a:endParaRPr lang="en-US" noProof="0"/>
          </a:p>
        </p:txBody>
      </p:sp>
      <p:pic>
        <p:nvPicPr>
          <p:cNvPr id="2" name="Picture 1" descr="A group of women standing together&#10;&#10;Description automatically generated">
            <a:extLst>
              <a:ext uri="{FF2B5EF4-FFF2-40B4-BE49-F238E27FC236}">
                <a16:creationId xmlns:a16="http://schemas.microsoft.com/office/drawing/2014/main" id="{A48DFBC3-1B29-C0E1-3C8B-AC433B67B9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sp>
        <p:nvSpPr>
          <p:cNvPr id="3" name="Rectangle: Rounded Corners 6">
            <a:extLst>
              <a:ext uri="{FF2B5EF4-FFF2-40B4-BE49-F238E27FC236}">
                <a16:creationId xmlns:a16="http://schemas.microsoft.com/office/drawing/2014/main" id="{6DADDDEB-807A-E8D9-E9E9-059B08A5E89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2" name="Group 11">
            <a:extLst>
              <a:ext uri="{FF2B5EF4-FFF2-40B4-BE49-F238E27FC236}">
                <a16:creationId xmlns:a16="http://schemas.microsoft.com/office/drawing/2014/main" id="{DABF6A81-FCAC-9CDB-188B-78115EE23E51}"/>
              </a:ext>
            </a:extLst>
          </p:cNvPr>
          <p:cNvGrpSpPr/>
          <p:nvPr/>
        </p:nvGrpSpPr>
        <p:grpSpPr>
          <a:xfrm>
            <a:off x="1624328" y="1132756"/>
            <a:ext cx="1332000" cy="216000"/>
            <a:chOff x="1198144" y="862657"/>
            <a:chExt cx="1332000" cy="216000"/>
          </a:xfrm>
        </p:grpSpPr>
        <p:sp>
          <p:nvSpPr>
            <p:cNvPr id="13" name="Rectangle: Rounded Corners 6">
              <a:extLst>
                <a:ext uri="{FF2B5EF4-FFF2-40B4-BE49-F238E27FC236}">
                  <a16:creationId xmlns:a16="http://schemas.microsoft.com/office/drawing/2014/main" id="{A238FD79-5D8F-98C2-F97A-449151DBA173}"/>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cs typeface="Segoe UI Semibold"/>
                </a:rPr>
                <a:t>Improve </a:t>
              </a:r>
              <a:r>
                <a:rPr kumimoji="0" lang="en-US" sz="900" b="0" i="0" u="none" strike="noStrike" kern="1200" cap="none" spc="0" normalizeH="0" baseline="0" noProof="0" err="1">
                  <a:ln>
                    <a:noFill/>
                  </a:ln>
                  <a:solidFill>
                    <a:srgbClr val="0078D4"/>
                  </a:solidFill>
                  <a:effectLst/>
                  <a:uLnTx/>
                  <a:uFillTx/>
                  <a:latin typeface="Segoe UI Semibold"/>
                  <a:cs typeface="Segoe UI Semibold"/>
                </a:rPr>
                <a:t>eNPS</a:t>
              </a:r>
              <a:endParaRPr lang="en-US" sz="900" b="0" i="0" u="none" strike="noStrike" kern="1200" cap="none" spc="0" normalizeH="0" baseline="0" noProof="0">
                <a:ln>
                  <a:noFill/>
                </a:ln>
                <a:solidFill>
                  <a:srgbClr val="0078D4"/>
                </a:solidFill>
                <a:effectLst/>
                <a:uLnTx/>
                <a:uFillTx/>
                <a:latin typeface="Segoe UI Semibold"/>
                <a:cs typeface="Segoe UI Semibold"/>
              </a:endParaRPr>
            </a:p>
          </p:txBody>
        </p:sp>
        <p:pic>
          <p:nvPicPr>
            <p:cNvPr id="14" name="Graphic 13">
              <a:extLst>
                <a:ext uri="{FF2B5EF4-FFF2-40B4-BE49-F238E27FC236}">
                  <a16:creationId xmlns:a16="http://schemas.microsoft.com/office/drawing/2014/main" id="{A69039F4-E6CD-8384-C7BE-3E68394769D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4929" y="898657"/>
              <a:ext cx="144000" cy="144000"/>
            </a:xfrm>
            <a:prstGeom prst="rect">
              <a:avLst/>
            </a:prstGeom>
          </p:spPr>
        </p:pic>
      </p:grpSp>
      <p:grpSp>
        <p:nvGrpSpPr>
          <p:cNvPr id="15" name="Group 14">
            <a:extLst>
              <a:ext uri="{FF2B5EF4-FFF2-40B4-BE49-F238E27FC236}">
                <a16:creationId xmlns:a16="http://schemas.microsoft.com/office/drawing/2014/main" id="{805693C6-DA71-B4A4-2700-127B90720F19}"/>
              </a:ext>
            </a:extLst>
          </p:cNvPr>
          <p:cNvGrpSpPr/>
          <p:nvPr/>
        </p:nvGrpSpPr>
        <p:grpSpPr>
          <a:xfrm>
            <a:off x="3022536" y="1132756"/>
            <a:ext cx="1692000" cy="216000"/>
            <a:chOff x="2707850" y="862657"/>
            <a:chExt cx="1692000" cy="216000"/>
          </a:xfrm>
        </p:grpSpPr>
        <p:sp>
          <p:nvSpPr>
            <p:cNvPr id="16" name="Rectangle: Rounded Corners 6">
              <a:extLst>
                <a:ext uri="{FF2B5EF4-FFF2-40B4-BE49-F238E27FC236}">
                  <a16:creationId xmlns:a16="http://schemas.microsoft.com/office/drawing/2014/main" id="{743547E1-CB01-A577-1B8A-DC9EC38D1596}"/>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Employee turnover rate</a:t>
              </a:r>
            </a:p>
          </p:txBody>
        </p:sp>
        <p:pic>
          <p:nvPicPr>
            <p:cNvPr id="17" name="Graphic 16">
              <a:extLst>
                <a:ext uri="{FF2B5EF4-FFF2-40B4-BE49-F238E27FC236}">
                  <a16:creationId xmlns:a16="http://schemas.microsoft.com/office/drawing/2014/main" id="{37C9429C-42F0-94A5-5071-6C75A9E6423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54635" y="898657"/>
              <a:ext cx="144000" cy="144000"/>
            </a:xfrm>
            <a:prstGeom prst="rect">
              <a:avLst/>
            </a:prstGeom>
          </p:spPr>
        </p:pic>
      </p:grpSp>
      <p:sp>
        <p:nvSpPr>
          <p:cNvPr id="18" name="Rectangle: Rounded Corners 6">
            <a:extLst>
              <a:ext uri="{FF2B5EF4-FFF2-40B4-BE49-F238E27FC236}">
                <a16:creationId xmlns:a16="http://schemas.microsoft.com/office/drawing/2014/main" id="{72546C9C-EB8A-6E3E-8E21-2E4E3A75567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9" name="Group 18">
            <a:extLst>
              <a:ext uri="{FF2B5EF4-FFF2-40B4-BE49-F238E27FC236}">
                <a16:creationId xmlns:a16="http://schemas.microsoft.com/office/drawing/2014/main" id="{5DECD94C-1A58-0AAF-9489-EFFC3ABCA3BC}"/>
              </a:ext>
            </a:extLst>
          </p:cNvPr>
          <p:cNvGrpSpPr/>
          <p:nvPr/>
        </p:nvGrpSpPr>
        <p:grpSpPr>
          <a:xfrm>
            <a:off x="7523373" y="1127774"/>
            <a:ext cx="1260000" cy="216000"/>
            <a:chOff x="1194743" y="1140160"/>
            <a:chExt cx="1260000" cy="216000"/>
          </a:xfrm>
        </p:grpSpPr>
        <p:sp>
          <p:nvSpPr>
            <p:cNvPr id="20" name="Rectangle: Rounded Corners 6">
              <a:extLst>
                <a:ext uri="{FF2B5EF4-FFF2-40B4-BE49-F238E27FC236}">
                  <a16:creationId xmlns:a16="http://schemas.microsoft.com/office/drawing/2014/main" id="{A5D6E98A-B34E-9468-EF6F-674DDB09C8E9}"/>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21" name="Graphic 20">
              <a:extLst>
                <a:ext uri="{FF2B5EF4-FFF2-40B4-BE49-F238E27FC236}">
                  <a16:creationId xmlns:a16="http://schemas.microsoft.com/office/drawing/2014/main" id="{1449674E-89A8-41F3-667D-15F501D1D07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grpSp>
        <p:nvGrpSpPr>
          <p:cNvPr id="22" name="Group 21">
            <a:extLst>
              <a:ext uri="{FF2B5EF4-FFF2-40B4-BE49-F238E27FC236}">
                <a16:creationId xmlns:a16="http://schemas.microsoft.com/office/drawing/2014/main" id="{7E27B534-FE1B-ABEE-308D-8FCFA37DAFCE}"/>
              </a:ext>
            </a:extLst>
          </p:cNvPr>
          <p:cNvGrpSpPr/>
          <p:nvPr/>
        </p:nvGrpSpPr>
        <p:grpSpPr>
          <a:xfrm>
            <a:off x="8868697" y="1127774"/>
            <a:ext cx="1450784" cy="216000"/>
            <a:chOff x="1194743" y="1140160"/>
            <a:chExt cx="1450784" cy="216000"/>
          </a:xfrm>
        </p:grpSpPr>
        <p:sp>
          <p:nvSpPr>
            <p:cNvPr id="40" name="Rectangle: Rounded Corners 6">
              <a:extLst>
                <a:ext uri="{FF2B5EF4-FFF2-40B4-BE49-F238E27FC236}">
                  <a16:creationId xmlns:a16="http://schemas.microsoft.com/office/drawing/2014/main" id="{BDA45324-12EB-8B69-72B1-FC694C00F46E}"/>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1" name="Graphic 40">
              <a:extLst>
                <a:ext uri="{FF2B5EF4-FFF2-40B4-BE49-F238E27FC236}">
                  <a16:creationId xmlns:a16="http://schemas.microsoft.com/office/drawing/2014/main" id="{C7A85754-0F9D-67AF-563F-8256B884880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grpSp>
        <p:nvGrpSpPr>
          <p:cNvPr id="42" name="Group 41">
            <a:extLst>
              <a:ext uri="{FF2B5EF4-FFF2-40B4-BE49-F238E27FC236}">
                <a16:creationId xmlns:a16="http://schemas.microsoft.com/office/drawing/2014/main" id="{75FE7089-DB14-567A-6242-AC5B7CC19B6B}"/>
              </a:ext>
            </a:extLst>
          </p:cNvPr>
          <p:cNvGrpSpPr/>
          <p:nvPr/>
        </p:nvGrpSpPr>
        <p:grpSpPr>
          <a:xfrm>
            <a:off x="4780743" y="1132755"/>
            <a:ext cx="1529413" cy="219456"/>
            <a:chOff x="4582884" y="862656"/>
            <a:chExt cx="1529413" cy="219456"/>
          </a:xfrm>
        </p:grpSpPr>
        <p:sp>
          <p:nvSpPr>
            <p:cNvPr id="43" name="Rectangle: Rounded Corners 6">
              <a:extLst>
                <a:ext uri="{FF2B5EF4-FFF2-40B4-BE49-F238E27FC236}">
                  <a16:creationId xmlns:a16="http://schemas.microsoft.com/office/drawing/2014/main" id="{86963598-C256-0281-D270-2AA0FA4BD50D}"/>
                </a:ext>
                <a:ext uri="{C183D7F6-B498-43B3-948B-1728B52AA6E4}">
                  <adec:decorative xmlns:adec="http://schemas.microsoft.com/office/drawing/2017/decorative" val="1"/>
                </a:ext>
              </a:extLst>
            </p:cNvPr>
            <p:cNvSpPr/>
            <p:nvPr/>
          </p:nvSpPr>
          <p:spPr bwMode="auto">
            <a:xfrm>
              <a:off x="4582884" y="862656"/>
              <a:ext cx="1529413"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Increase benefit usage</a:t>
              </a:r>
            </a:p>
          </p:txBody>
        </p:sp>
        <p:pic>
          <p:nvPicPr>
            <p:cNvPr id="44" name="Graphic 43">
              <a:extLst>
                <a:ext uri="{FF2B5EF4-FFF2-40B4-BE49-F238E27FC236}">
                  <a16:creationId xmlns:a16="http://schemas.microsoft.com/office/drawing/2014/main" id="{D8F0FA77-7A18-0EC9-5D35-A2D6BD1765D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29670" y="898657"/>
              <a:ext cx="144000" cy="144000"/>
            </a:xfrm>
            <a:prstGeom prst="rect">
              <a:avLst/>
            </a:prstGeom>
          </p:spPr>
        </p:pic>
      </p:grpSp>
      <p:sp>
        <p:nvSpPr>
          <p:cNvPr id="5" name="Graphic 2">
            <a:hlinkClick r:id="rId13"/>
            <a:extLst>
              <a:ext uri="{FF2B5EF4-FFF2-40B4-BE49-F238E27FC236}">
                <a16:creationId xmlns:a16="http://schemas.microsoft.com/office/drawing/2014/main" id="{1679F46E-666C-C148-4D03-4AE2E5A1F393}"/>
              </a:ext>
            </a:extLst>
          </p:cNvPr>
          <p:cNvSpPr/>
          <p:nvPr/>
        </p:nvSpPr>
        <p:spPr>
          <a:xfrm>
            <a:off x="4408073" y="413676"/>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354375106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HR | </a:t>
            </a:r>
            <a:r>
              <a:rPr lang="en-US" noProof="0"/>
              <a:t>Analyze hiring practices</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latin typeface="Segoe UI Semibold"/>
                <a:cs typeface="Segoe UI Semibold"/>
              </a:rPr>
              <a:t>1. Connect data sources</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Improve hiring pipeline reviews</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Analyze data</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Track progress</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Generate reports</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Collaborate with team</a:t>
            </a:r>
          </a:p>
        </p:txBody>
      </p:sp>
      <p:sp>
        <p:nvSpPr>
          <p:cNvPr id="52" name="Text Placeholder 51">
            <a:extLst>
              <a:ext uri="{FF2B5EF4-FFF2-40B4-BE49-F238E27FC236}">
                <a16:creationId xmlns:a16="http://schemas.microsoft.com/office/drawing/2014/main" id="{B9679909-8B68-D123-76D4-01038F7FAD90}"/>
              </a:ext>
            </a:extLst>
          </p:cNvPr>
          <p:cNvSpPr>
            <a:spLocks noGrp="1"/>
          </p:cNvSpPr>
          <p:nvPr>
            <p:ph type="body" sz="quarter" idx="18"/>
          </p:nvPr>
        </p:nvSpPr>
        <p:spPr/>
        <p:txBody>
          <a:bodyPr/>
          <a:lstStyle/>
          <a:p>
            <a:r>
              <a:rPr lang="en-US" noProof="0"/>
              <a:t>Prompt Copilot to summarize relevant hiring insights from data sources linked using Copilot Agents such as applicant tracking systems, LinkedIn, HR insights, and Power BI.</a:t>
            </a:r>
          </a:p>
        </p:txBody>
      </p:sp>
      <p:sp>
        <p:nvSpPr>
          <p:cNvPr id="53" name="Text Placeholder 52">
            <a:extLst>
              <a:ext uri="{FF2B5EF4-FFF2-40B4-BE49-F238E27FC236}">
                <a16:creationId xmlns:a16="http://schemas.microsoft.com/office/drawing/2014/main" id="{BAECCC66-F1E2-2E5E-59E3-8496788ADC01}"/>
              </a:ext>
            </a:extLst>
          </p:cNvPr>
          <p:cNvSpPr>
            <a:spLocks noGrp="1"/>
          </p:cNvSpPr>
          <p:nvPr>
            <p:ph type="body" sz="quarter" idx="19"/>
          </p:nvPr>
        </p:nvSpPr>
        <p:spPr/>
        <p:txBody>
          <a:bodyPr/>
          <a:lstStyle/>
          <a:p>
            <a:r>
              <a:rPr lang="en-US" noProof="0"/>
              <a:t>Analyze data, summarize findings, and </a:t>
            </a:r>
            <a:r>
              <a:rPr lang="en-US" sz="900" kern="0" noProof="0">
                <a:solidFill>
                  <a:srgbClr val="1A1A1A"/>
                </a:solidFill>
                <a:latin typeface="Segoe UI"/>
              </a:rPr>
              <a:t>provide candidate insights, pipeline, capacity, and hire quality.</a:t>
            </a:r>
            <a:endParaRPr lang="en-US" noProof="0"/>
          </a:p>
        </p:txBody>
      </p:sp>
      <p:sp>
        <p:nvSpPr>
          <p:cNvPr id="54" name="Text Placeholder 53">
            <a:extLst>
              <a:ext uri="{FF2B5EF4-FFF2-40B4-BE49-F238E27FC236}">
                <a16:creationId xmlns:a16="http://schemas.microsoft.com/office/drawing/2014/main" id="{B72BB1FB-7CDC-BC5E-673A-9D6D9457B572}"/>
              </a:ext>
            </a:extLst>
          </p:cNvPr>
          <p:cNvSpPr>
            <a:spLocks noGrp="1"/>
          </p:cNvSpPr>
          <p:nvPr>
            <p:ph type="body" sz="quarter" idx="20"/>
          </p:nvPr>
        </p:nvSpPr>
        <p:spPr/>
        <p:txBody>
          <a:bodyPr/>
          <a:lstStyle/>
          <a:p>
            <a:r>
              <a:rPr lang="en-US" noProof="0"/>
              <a:t>Create reporting and visualizations to better understand the hiring pipeline and make data-driven decisions. </a:t>
            </a:r>
          </a:p>
        </p:txBody>
      </p:sp>
      <p:sp>
        <p:nvSpPr>
          <p:cNvPr id="55" name="Text Placeholder 54">
            <a:extLst>
              <a:ext uri="{FF2B5EF4-FFF2-40B4-BE49-F238E27FC236}">
                <a16:creationId xmlns:a16="http://schemas.microsoft.com/office/drawing/2014/main" id="{765CBFD6-5113-FCBA-4098-3FE711BED4F4}"/>
              </a:ext>
            </a:extLst>
          </p:cNvPr>
          <p:cNvSpPr>
            <a:spLocks noGrp="1"/>
          </p:cNvSpPr>
          <p:nvPr>
            <p:ph type="body" sz="quarter" idx="21"/>
          </p:nvPr>
        </p:nvSpPr>
        <p:spPr/>
        <p:txBody>
          <a:bodyPr/>
          <a:lstStyle/>
          <a:p>
            <a:r>
              <a:rPr lang="en-US" sz="900" kern="0" noProof="0">
                <a:solidFill>
                  <a:srgbClr val="1A1A1A"/>
                </a:solidFill>
                <a:latin typeface="Segoe UI"/>
              </a:rPr>
              <a:t>Action: Use Copilot </a:t>
            </a:r>
            <a:r>
              <a:rPr lang="en-US" sz="900" b="1" kern="0" noProof="0">
                <a:solidFill>
                  <a:srgbClr val="1A1A1A"/>
                </a:solidFill>
                <a:latin typeface="Segoe UI"/>
              </a:rPr>
              <a:t>to rapidly locate </a:t>
            </a:r>
            <a:r>
              <a:rPr lang="en-US" sz="900" kern="0" noProof="0">
                <a:solidFill>
                  <a:srgbClr val="1A1A1A"/>
                </a:solidFill>
              </a:rPr>
              <a:t>relevant data which </a:t>
            </a:r>
            <a:r>
              <a:rPr lang="en-US" sz="900" kern="0" noProof="0">
                <a:solidFill>
                  <a:srgbClr val="1A1A1A"/>
                </a:solidFill>
                <a:latin typeface="Segoe UI"/>
              </a:rPr>
              <a:t>indicates and impacts the hiring pipeline.</a:t>
            </a:r>
          </a:p>
        </p:txBody>
      </p:sp>
      <p:sp>
        <p:nvSpPr>
          <p:cNvPr id="56" name="Text Placeholder 55">
            <a:extLst>
              <a:ext uri="{FF2B5EF4-FFF2-40B4-BE49-F238E27FC236}">
                <a16:creationId xmlns:a16="http://schemas.microsoft.com/office/drawing/2014/main" id="{AF739FB7-5D7B-F168-0932-8D160430E5FD}"/>
              </a:ext>
            </a:extLst>
          </p:cNvPr>
          <p:cNvSpPr>
            <a:spLocks noGrp="1"/>
          </p:cNvSpPr>
          <p:nvPr>
            <p:ph type="body" sz="quarter" idx="22"/>
          </p:nvPr>
        </p:nvSpPr>
        <p:spPr/>
        <p:txBody>
          <a:bodyPr/>
          <a:lstStyle/>
          <a:p>
            <a:pPr defTabSz="932472" fontAlgn="base">
              <a:lnSpc>
                <a:spcPct val="90000"/>
              </a:lnSpc>
              <a:spcBef>
                <a:spcPct val="0"/>
              </a:spcBef>
              <a:spcAft>
                <a:spcPct val="0"/>
              </a:spcAft>
            </a:pPr>
            <a:r>
              <a:rPr lang="en-US" sz="900" i="0" noProof="0">
                <a:solidFill>
                  <a:srgbClr val="242424"/>
                </a:solidFill>
                <a:effectLst/>
                <a:latin typeface="Segoe UI" panose="020B0502040204020203" pitchFamily="34" charset="0"/>
              </a:rPr>
              <a:t>Example prompt: </a:t>
            </a:r>
            <a:r>
              <a:rPr lang="en-US" sz="900" b="1" noProof="0">
                <a:solidFill>
                  <a:srgbClr val="000000"/>
                </a:solidFill>
                <a:ea typeface="+mn-lt"/>
                <a:cs typeface="+mn-lt"/>
              </a:rPr>
              <a:t>Brainstorm ideas to improve the hiring pipelines process</a:t>
            </a:r>
            <a:r>
              <a:rPr lang="en-US" sz="900" noProof="0">
                <a:solidFill>
                  <a:srgbClr val="000000"/>
                </a:solidFill>
                <a:ea typeface="+mn-lt"/>
                <a:cs typeface="+mn-lt"/>
              </a:rPr>
              <a:t>. Ask colleagues to contribute and provide feedback in Loop.</a:t>
            </a:r>
            <a:endParaRPr lang="en-US" sz="900" spc="0" noProof="0">
              <a:solidFill>
                <a:schemeClr val="tx1"/>
              </a:solidFill>
              <a:latin typeface="Segoe UI"/>
            </a:endParaRPr>
          </a:p>
        </p:txBody>
      </p:sp>
      <p:sp>
        <p:nvSpPr>
          <p:cNvPr id="57" name="Text Placeholder 56">
            <a:extLst>
              <a:ext uri="{FF2B5EF4-FFF2-40B4-BE49-F238E27FC236}">
                <a16:creationId xmlns:a16="http://schemas.microsoft.com/office/drawing/2014/main" id="{476954A4-38CE-4B56-691E-056E706CB403}"/>
              </a:ext>
            </a:extLst>
          </p:cNvPr>
          <p:cNvSpPr>
            <a:spLocks noGrp="1"/>
          </p:cNvSpPr>
          <p:nvPr>
            <p:ph type="body" sz="quarter" idx="23"/>
          </p:nvPr>
        </p:nvSpPr>
        <p:spPr/>
        <p:txBody>
          <a:bodyPr/>
          <a:lstStyle/>
          <a:p>
            <a:r>
              <a:rPr lang="en-US" sz="900" i="0" noProof="0">
                <a:solidFill>
                  <a:srgbClr val="242424"/>
                </a:solidFill>
                <a:effectLst/>
                <a:latin typeface="Segoe UI" panose="020B0502040204020203" pitchFamily="34" charset="0"/>
              </a:rPr>
              <a:t>Example prompt: </a:t>
            </a:r>
            <a:r>
              <a:rPr lang="en-US" sz="900" b="1" kern="0" noProof="0">
                <a:solidFill>
                  <a:srgbClr val="1A1A1A"/>
                </a:solidFill>
                <a:latin typeface="Segoe UI"/>
              </a:rPr>
              <a:t>What is the average of “Time to hire”? </a:t>
            </a:r>
          </a:p>
        </p:txBody>
      </p:sp>
      <p:sp>
        <p:nvSpPr>
          <p:cNvPr id="58" name="Text Placeholder 57">
            <a:extLst>
              <a:ext uri="{FF2B5EF4-FFF2-40B4-BE49-F238E27FC236}">
                <a16:creationId xmlns:a16="http://schemas.microsoft.com/office/drawing/2014/main" id="{54064BF7-C69A-AAF1-F3AA-3FF2EF08F758}"/>
              </a:ext>
            </a:extLst>
          </p:cNvPr>
          <p:cNvSpPr>
            <a:spLocks noGrp="1"/>
          </p:cNvSpPr>
          <p:nvPr>
            <p:ph type="body" sz="quarter" idx="24"/>
          </p:nvPr>
        </p:nvSpPr>
        <p:spPr/>
        <p:txBody>
          <a:bodyPr>
            <a:normAutofit lnSpcReduction="10000"/>
          </a:bodyPr>
          <a:lstStyle/>
          <a:p>
            <a:r>
              <a:rPr lang="en-US" sz="900" i="0" noProof="0">
                <a:solidFill>
                  <a:srgbClr val="242424"/>
                </a:solidFill>
                <a:effectLst/>
                <a:latin typeface="Segoe UI" panose="020B0502040204020203" pitchFamily="34" charset="0"/>
              </a:rPr>
              <a:t>Example prompt: </a:t>
            </a:r>
            <a:r>
              <a:rPr lang="en-US" sz="900" noProof="0">
                <a:latin typeface="Segoe UI"/>
              </a:rPr>
              <a:t>In addition to “</a:t>
            </a:r>
            <a:r>
              <a:rPr lang="en-US" sz="900" b="1" noProof="0">
                <a:latin typeface="Segoe UI"/>
              </a:rPr>
              <a:t>What is the average of ‘Time to hire’?”, </a:t>
            </a:r>
            <a:r>
              <a:rPr lang="en-US" sz="900" noProof="0">
                <a:latin typeface="Segoe UI"/>
              </a:rPr>
              <a:t>monitor </a:t>
            </a:r>
            <a:r>
              <a:rPr lang="en-US" sz="900" b="1" noProof="0">
                <a:latin typeface="Segoe UI"/>
              </a:rPr>
              <a:t>“What is the average ‘Candidate Satisfaction’?” </a:t>
            </a:r>
            <a:r>
              <a:rPr lang="en-US" sz="900" noProof="0">
                <a:latin typeface="Segoe UI"/>
              </a:rPr>
              <a:t>to compare the impact of hiring process changes.</a:t>
            </a:r>
            <a:endParaRPr lang="en-US" sz="900" b="1" noProof="0">
              <a:latin typeface="Segoe UI"/>
            </a:endParaRPr>
          </a:p>
        </p:txBody>
      </p:sp>
      <p:sp>
        <p:nvSpPr>
          <p:cNvPr id="59" name="Text Placeholder 58">
            <a:extLst>
              <a:ext uri="{FF2B5EF4-FFF2-40B4-BE49-F238E27FC236}">
                <a16:creationId xmlns:a16="http://schemas.microsoft.com/office/drawing/2014/main" id="{2DBA8FC5-55CA-88F4-1043-116346E96C13}"/>
              </a:ext>
            </a:extLst>
          </p:cNvPr>
          <p:cNvSpPr>
            <a:spLocks noGrp="1"/>
          </p:cNvSpPr>
          <p:nvPr>
            <p:ph type="body" sz="quarter" idx="25"/>
          </p:nvPr>
        </p:nvSpPr>
        <p:spPr/>
        <p:txBody>
          <a:bodyPr/>
          <a:lstStyle/>
          <a:p>
            <a:pPr defTabSz="932472" fontAlgn="base">
              <a:spcBef>
                <a:spcPct val="0"/>
              </a:spcBef>
              <a:spcAft>
                <a:spcPct val="0"/>
              </a:spcAft>
            </a:pPr>
            <a:r>
              <a:rPr lang="en-US" sz="900" i="0" noProof="0">
                <a:solidFill>
                  <a:srgbClr val="242424"/>
                </a:solidFill>
                <a:effectLst/>
                <a:latin typeface="Segoe UI" panose="020B0502040204020203" pitchFamily="34" charset="0"/>
              </a:rPr>
              <a:t>Example prompt: </a:t>
            </a:r>
            <a:r>
              <a:rPr lang="en-US" sz="900" kern="0" noProof="0">
                <a:solidFill>
                  <a:srgbClr val="1A1A1A"/>
                </a:solidFill>
                <a:latin typeface="Segoe UI"/>
              </a:rPr>
              <a:t>To better articulate the data, </a:t>
            </a:r>
            <a:r>
              <a:rPr lang="en-US" sz="900" b="1" kern="0" noProof="0">
                <a:solidFill>
                  <a:srgbClr val="1A1A1A"/>
                </a:solidFill>
                <a:latin typeface="Segoe UI"/>
              </a:rPr>
              <a:t>highlight the cells yellow </a:t>
            </a:r>
            <a:r>
              <a:rPr lang="en-US" sz="900" kern="0" noProof="0">
                <a:solidFill>
                  <a:srgbClr val="1A1A1A"/>
                </a:solidFill>
                <a:latin typeface="Segoe UI"/>
              </a:rPr>
              <a:t>where “Time to hire” exceeds 60 days.</a:t>
            </a:r>
            <a:r>
              <a:rPr lang="en-US" sz="900" b="1" kern="0" noProof="0">
                <a:solidFill>
                  <a:srgbClr val="1A1A1A"/>
                </a:solidFill>
                <a:latin typeface="Segoe UI"/>
              </a:rPr>
              <a:t> </a:t>
            </a:r>
            <a:endParaRPr lang="en-US" sz="900" kern="0" noProof="0">
              <a:solidFill>
                <a:srgbClr val="1A1A1A"/>
              </a:solidFill>
              <a:latin typeface="Segoe UI"/>
            </a:endParaRPr>
          </a:p>
        </p:txBody>
      </p:sp>
      <p:sp>
        <p:nvSpPr>
          <p:cNvPr id="60" name="Text Placeholder 59">
            <a:extLst>
              <a:ext uri="{FF2B5EF4-FFF2-40B4-BE49-F238E27FC236}">
                <a16:creationId xmlns:a16="http://schemas.microsoft.com/office/drawing/2014/main" id="{F0530182-9295-EA24-E177-5266B24BEDD7}"/>
              </a:ext>
            </a:extLst>
          </p:cNvPr>
          <p:cNvSpPr>
            <a:spLocks noGrp="1"/>
          </p:cNvSpPr>
          <p:nvPr>
            <p:ph type="body" sz="quarter" idx="26"/>
          </p:nvPr>
        </p:nvSpPr>
        <p:spPr/>
        <p:txBody>
          <a:bodyPr/>
          <a:lstStyle/>
          <a:p>
            <a:r>
              <a:rPr lang="en-US" sz="900" noProof="0">
                <a:latin typeface="Segoe UI"/>
              </a:rPr>
              <a:t>Action:</a:t>
            </a:r>
            <a:r>
              <a:rPr lang="en-US" sz="900" b="1" noProof="0">
                <a:latin typeface="Segoe UI"/>
              </a:rPr>
              <a:t> “Generate meeting notes” </a:t>
            </a:r>
            <a:r>
              <a:rPr lang="en-US" sz="900" noProof="0">
                <a:latin typeface="Segoe UI"/>
              </a:rPr>
              <a:t>after the call to capture key topics and action items.</a:t>
            </a:r>
          </a:p>
        </p:txBody>
      </p:sp>
      <p:sp>
        <p:nvSpPr>
          <p:cNvPr id="61" name="Text Placeholder 60">
            <a:extLst>
              <a:ext uri="{FF2B5EF4-FFF2-40B4-BE49-F238E27FC236}">
                <a16:creationId xmlns:a16="http://schemas.microsoft.com/office/drawing/2014/main" id="{87849841-49A7-ADE4-486A-7B7D22F33395}"/>
              </a:ext>
            </a:extLst>
          </p:cNvPr>
          <p:cNvSpPr>
            <a:spLocks noGrp="1"/>
          </p:cNvSpPr>
          <p:nvPr>
            <p:ph type="body" sz="quarter" idx="27"/>
          </p:nvPr>
        </p:nvSpPr>
        <p:spPr/>
        <p:txBody>
          <a:bodyPr/>
          <a:lstStyle/>
          <a:p>
            <a:r>
              <a:rPr kumimoji="0" lang="en-US" b="0" i="0" u="none" strike="noStrike" kern="0" cap="none" spc="0" normalizeH="0" baseline="0" noProof="0">
                <a:ln>
                  <a:noFill/>
                </a:ln>
                <a:solidFill>
                  <a:srgbClr val="1A1A1A"/>
                </a:solidFill>
                <a:effectLst/>
                <a:uLnTx/>
                <a:uFillTx/>
                <a:cs typeface="Segoe UI" pitchFamily="34" charset="0"/>
              </a:rPr>
              <a:t>Based on the impact of the actions, adjust approach and continue to iterate.</a:t>
            </a:r>
          </a:p>
        </p:txBody>
      </p:sp>
      <p:sp>
        <p:nvSpPr>
          <p:cNvPr id="62" name="Text Placeholder 61">
            <a:extLst>
              <a:ext uri="{FF2B5EF4-FFF2-40B4-BE49-F238E27FC236}">
                <a16:creationId xmlns:a16="http://schemas.microsoft.com/office/drawing/2014/main" id="{1B476101-2429-30E3-F547-BF0F7CC63353}"/>
              </a:ext>
            </a:extLst>
          </p:cNvPr>
          <p:cNvSpPr>
            <a:spLocks noGrp="1"/>
          </p:cNvSpPr>
          <p:nvPr>
            <p:ph type="body" sz="quarter" idx="28"/>
          </p:nvPr>
        </p:nvSpPr>
        <p:spPr/>
        <p:txBody>
          <a:bodyPr/>
          <a:lstStyle/>
          <a:p>
            <a:r>
              <a:rPr lang="en-US" noProof="0"/>
              <a:t>Track the progress of the hiring pipeline.</a:t>
            </a:r>
          </a:p>
        </p:txBody>
      </p:sp>
      <p:sp>
        <p:nvSpPr>
          <p:cNvPr id="63" name="Text Placeholder 62">
            <a:extLst>
              <a:ext uri="{FF2B5EF4-FFF2-40B4-BE49-F238E27FC236}">
                <a16:creationId xmlns:a16="http://schemas.microsoft.com/office/drawing/2014/main" id="{64CC2DCB-FD23-A3FE-8982-C4DFD123A50F}"/>
              </a:ext>
            </a:extLst>
          </p:cNvPr>
          <p:cNvSpPr>
            <a:spLocks noGrp="1"/>
          </p:cNvSpPr>
          <p:nvPr>
            <p:ph type="body" sz="quarter" idx="29"/>
          </p:nvPr>
        </p:nvSpPr>
        <p:spPr/>
        <p:txBody>
          <a:bodyPr/>
          <a:lstStyle/>
          <a:p>
            <a:r>
              <a:rPr lang="en-US" noProof="0"/>
              <a:t>Schedule a meeting to present the report, insights, and to gain feedback.</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per hire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7" name="Group 156">
            <a:extLst>
              <a:ext uri="{FF2B5EF4-FFF2-40B4-BE49-F238E27FC236}">
                <a16:creationId xmlns:a16="http://schemas.microsoft.com/office/drawing/2014/main" id="{CF3029AC-DFA3-F93F-3C47-C7D659D2728F}"/>
              </a:ext>
            </a:extLst>
          </p:cNvPr>
          <p:cNvGrpSpPr/>
          <p:nvPr/>
        </p:nvGrpSpPr>
        <p:grpSpPr>
          <a:xfrm>
            <a:off x="4276273" y="2761669"/>
            <a:ext cx="2361959" cy="360000"/>
            <a:chOff x="577439" y="3137252"/>
            <a:chExt cx="2361959" cy="360000"/>
          </a:xfrm>
        </p:grpSpPr>
        <p:pic>
          <p:nvPicPr>
            <p:cNvPr id="158" name="Picture 157">
              <a:extLst>
                <a:ext uri="{FF2B5EF4-FFF2-40B4-BE49-F238E27FC236}">
                  <a16:creationId xmlns:a16="http://schemas.microsoft.com/office/drawing/2014/main" id="{CBECCFB8-7751-5E52-CEB4-EC495A88CF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59" name="TextBox 158">
              <a:extLst>
                <a:ext uri="{FF2B5EF4-FFF2-40B4-BE49-F238E27FC236}">
                  <a16:creationId xmlns:a16="http://schemas.microsoft.com/office/drawing/2014/main" id="{41AED512-DAFC-69A3-E5C9-BF7A9F19FF55}"/>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0" name="Group 159">
            <a:extLst>
              <a:ext uri="{FF2B5EF4-FFF2-40B4-BE49-F238E27FC236}">
                <a16:creationId xmlns:a16="http://schemas.microsoft.com/office/drawing/2014/main" id="{1DC7C30F-CE73-6A2B-F64D-E9C65ACA314A}"/>
              </a:ext>
            </a:extLst>
          </p:cNvPr>
          <p:cNvGrpSpPr/>
          <p:nvPr/>
        </p:nvGrpSpPr>
        <p:grpSpPr>
          <a:xfrm>
            <a:off x="804187" y="5158847"/>
            <a:ext cx="2368026" cy="360000"/>
            <a:chOff x="3277688" y="2657420"/>
            <a:chExt cx="2368026" cy="360000"/>
          </a:xfrm>
        </p:grpSpPr>
        <p:grpSp>
          <p:nvGrpSpPr>
            <p:cNvPr id="161" name="Group 160">
              <a:extLst>
                <a:ext uri="{FF2B5EF4-FFF2-40B4-BE49-F238E27FC236}">
                  <a16:creationId xmlns:a16="http://schemas.microsoft.com/office/drawing/2014/main" id="{2A0578F6-BA41-8865-51BA-53FEDBBEF8C4}"/>
                </a:ext>
              </a:extLst>
            </p:cNvPr>
            <p:cNvGrpSpPr>
              <a:grpSpLocks noChangeAspect="1"/>
            </p:cNvGrpSpPr>
            <p:nvPr/>
          </p:nvGrpSpPr>
          <p:grpSpPr>
            <a:xfrm>
              <a:off x="3277688" y="2657420"/>
              <a:ext cx="360000" cy="360000"/>
              <a:chOff x="2746466" y="3838485"/>
              <a:chExt cx="396000" cy="396000"/>
            </a:xfrm>
          </p:grpSpPr>
          <p:sp>
            <p:nvSpPr>
              <p:cNvPr id="163" name="Oval 162">
                <a:extLst>
                  <a:ext uri="{FF2B5EF4-FFF2-40B4-BE49-F238E27FC236}">
                    <a16:creationId xmlns:a16="http://schemas.microsoft.com/office/drawing/2014/main" id="{3CDFFD7C-F992-2427-F977-8BA819EC867D}"/>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164" name="Graphic 163">
                <a:extLst>
                  <a:ext uri="{FF2B5EF4-FFF2-40B4-BE49-F238E27FC236}">
                    <a16:creationId xmlns:a16="http://schemas.microsoft.com/office/drawing/2014/main" id="{117BA173-75FD-8F37-EB7D-72296ECF997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38176" y="3904068"/>
                <a:ext cx="229999" cy="229999"/>
              </a:xfrm>
              <a:prstGeom prst="rect">
                <a:avLst/>
              </a:prstGeom>
              <a:effectLst/>
            </p:spPr>
          </p:pic>
        </p:grpSp>
        <p:sp>
          <p:nvSpPr>
            <p:cNvPr id="162" name="TextBox 161">
              <a:extLst>
                <a:ext uri="{FF2B5EF4-FFF2-40B4-BE49-F238E27FC236}">
                  <a16:creationId xmlns:a16="http://schemas.microsoft.com/office/drawing/2014/main" id="{A7DAA96F-6403-BDA8-AAA1-6C1C2F163B57}"/>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5" name="Group 164">
            <a:extLst>
              <a:ext uri="{FF2B5EF4-FFF2-40B4-BE49-F238E27FC236}">
                <a16:creationId xmlns:a16="http://schemas.microsoft.com/office/drawing/2014/main" id="{B5518BCE-70DE-BAA5-D8B5-4E4A675FD35D}"/>
              </a:ext>
            </a:extLst>
          </p:cNvPr>
          <p:cNvGrpSpPr/>
          <p:nvPr/>
        </p:nvGrpSpPr>
        <p:grpSpPr>
          <a:xfrm>
            <a:off x="4276273" y="5158847"/>
            <a:ext cx="2361959" cy="360000"/>
            <a:chOff x="577439" y="3137252"/>
            <a:chExt cx="2361959" cy="360000"/>
          </a:xfrm>
        </p:grpSpPr>
        <p:pic>
          <p:nvPicPr>
            <p:cNvPr id="166" name="Picture 165">
              <a:extLst>
                <a:ext uri="{FF2B5EF4-FFF2-40B4-BE49-F238E27FC236}">
                  <a16:creationId xmlns:a16="http://schemas.microsoft.com/office/drawing/2014/main" id="{51C0B48E-7822-1BF2-3728-1C7C0CC24F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67" name="TextBox 166">
              <a:extLst>
                <a:ext uri="{FF2B5EF4-FFF2-40B4-BE49-F238E27FC236}">
                  <a16:creationId xmlns:a16="http://schemas.microsoft.com/office/drawing/2014/main" id="{D2103BA0-EBD8-953F-8EE2-8BD0E9ECCEAA}"/>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8" name="Group 167">
            <a:extLst>
              <a:ext uri="{FF2B5EF4-FFF2-40B4-BE49-F238E27FC236}">
                <a16:creationId xmlns:a16="http://schemas.microsoft.com/office/drawing/2014/main" id="{D66B7D03-40DD-D50A-149F-28AC5BE1A448}"/>
              </a:ext>
            </a:extLst>
          </p:cNvPr>
          <p:cNvGrpSpPr/>
          <p:nvPr/>
        </p:nvGrpSpPr>
        <p:grpSpPr>
          <a:xfrm>
            <a:off x="7739914" y="2761669"/>
            <a:ext cx="2361959" cy="360000"/>
            <a:chOff x="577439" y="3137252"/>
            <a:chExt cx="2361959" cy="360000"/>
          </a:xfrm>
        </p:grpSpPr>
        <p:pic>
          <p:nvPicPr>
            <p:cNvPr id="169" name="Picture 168">
              <a:extLst>
                <a:ext uri="{FF2B5EF4-FFF2-40B4-BE49-F238E27FC236}">
                  <a16:creationId xmlns:a16="http://schemas.microsoft.com/office/drawing/2014/main" id="{B532E5BB-81F5-CCBD-BE43-278B7D20D2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70" name="TextBox 169">
              <a:extLst>
                <a:ext uri="{FF2B5EF4-FFF2-40B4-BE49-F238E27FC236}">
                  <a16:creationId xmlns:a16="http://schemas.microsoft.com/office/drawing/2014/main" id="{BABFE9B8-7725-D36C-D00B-7FAF27F92F8B}"/>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1" name="Group 170">
            <a:extLst>
              <a:ext uri="{FF2B5EF4-FFF2-40B4-BE49-F238E27FC236}">
                <a16:creationId xmlns:a16="http://schemas.microsoft.com/office/drawing/2014/main" id="{5B03C3B4-054D-40FB-9A08-AACDB8920B62}"/>
              </a:ext>
            </a:extLst>
          </p:cNvPr>
          <p:cNvGrpSpPr/>
          <p:nvPr/>
        </p:nvGrpSpPr>
        <p:grpSpPr>
          <a:xfrm>
            <a:off x="7739914" y="5158847"/>
            <a:ext cx="2351135" cy="360000"/>
            <a:chOff x="588263" y="3617084"/>
            <a:chExt cx="2351135" cy="360000"/>
          </a:xfrm>
        </p:grpSpPr>
        <p:pic>
          <p:nvPicPr>
            <p:cNvPr id="172" name="Picture 171">
              <a:extLst>
                <a:ext uri="{FF2B5EF4-FFF2-40B4-BE49-F238E27FC236}">
                  <a16:creationId xmlns:a16="http://schemas.microsoft.com/office/drawing/2014/main" id="{4A1E68F2-A7AF-BB27-D171-15F2404751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3" name="TextBox 172">
              <a:extLst>
                <a:ext uri="{FF2B5EF4-FFF2-40B4-BE49-F238E27FC236}">
                  <a16:creationId xmlns:a16="http://schemas.microsoft.com/office/drawing/2014/main" id="{C386E2E7-7752-87B6-F8D7-F5E47FE382A7}"/>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 name="Picture 2" descr="A group of women standing together&#10;&#10;Description automatically generated">
            <a:extLst>
              <a:ext uri="{FF2B5EF4-FFF2-40B4-BE49-F238E27FC236}">
                <a16:creationId xmlns:a16="http://schemas.microsoft.com/office/drawing/2014/main" id="{84576080-A5D4-49B1-3E06-6CF1CF2643A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2" name="Group 1">
            <a:extLst>
              <a:ext uri="{FF2B5EF4-FFF2-40B4-BE49-F238E27FC236}">
                <a16:creationId xmlns:a16="http://schemas.microsoft.com/office/drawing/2014/main" id="{BD8C45AC-56E3-A9E5-DBD0-2A555F77623E}"/>
              </a:ext>
            </a:extLst>
          </p:cNvPr>
          <p:cNvGrpSpPr/>
          <p:nvPr/>
        </p:nvGrpSpPr>
        <p:grpSpPr>
          <a:xfrm>
            <a:off x="7523373" y="1127774"/>
            <a:ext cx="1260000" cy="216000"/>
            <a:chOff x="1194743" y="1140160"/>
            <a:chExt cx="1260000" cy="216000"/>
          </a:xfrm>
        </p:grpSpPr>
        <p:sp>
          <p:nvSpPr>
            <p:cNvPr id="12" name="Rectangle: Rounded Corners 6">
              <a:extLst>
                <a:ext uri="{FF2B5EF4-FFF2-40B4-BE49-F238E27FC236}">
                  <a16:creationId xmlns:a16="http://schemas.microsoft.com/office/drawing/2014/main" id="{8E6E886A-48D5-1618-F786-067342B14E78}"/>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13" name="Graphic 12">
              <a:extLst>
                <a:ext uri="{FF2B5EF4-FFF2-40B4-BE49-F238E27FC236}">
                  <a16:creationId xmlns:a16="http://schemas.microsoft.com/office/drawing/2014/main" id="{1405DA61-EA76-0C8A-1741-CCAA110DC0F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14" name="Group 13">
            <a:extLst>
              <a:ext uri="{FF2B5EF4-FFF2-40B4-BE49-F238E27FC236}">
                <a16:creationId xmlns:a16="http://schemas.microsoft.com/office/drawing/2014/main" id="{C47644B9-1A99-29A4-1FFC-529D9F5B99B9}"/>
              </a:ext>
            </a:extLst>
          </p:cNvPr>
          <p:cNvGrpSpPr/>
          <p:nvPr/>
        </p:nvGrpSpPr>
        <p:grpSpPr>
          <a:xfrm>
            <a:off x="8868697" y="1127774"/>
            <a:ext cx="1450784" cy="216000"/>
            <a:chOff x="1194743" y="1140160"/>
            <a:chExt cx="1450784" cy="216000"/>
          </a:xfrm>
        </p:grpSpPr>
        <p:sp>
          <p:nvSpPr>
            <p:cNvPr id="15" name="Rectangle: Rounded Corners 6">
              <a:extLst>
                <a:ext uri="{FF2B5EF4-FFF2-40B4-BE49-F238E27FC236}">
                  <a16:creationId xmlns:a16="http://schemas.microsoft.com/office/drawing/2014/main" id="{6A094C70-7042-6AAD-DF18-3E8EACBA6AC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6" name="Graphic 15">
              <a:extLst>
                <a:ext uri="{FF2B5EF4-FFF2-40B4-BE49-F238E27FC236}">
                  <a16:creationId xmlns:a16="http://schemas.microsoft.com/office/drawing/2014/main" id="{B1D544BA-6EB5-168C-FE6B-320E2862B09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43" name="Text Placeholder 185">
            <a:extLst>
              <a:ext uri="{FF2B5EF4-FFF2-40B4-BE49-F238E27FC236}">
                <a16:creationId xmlns:a16="http://schemas.microsoft.com/office/drawing/2014/main" id="{5AF42D73-907E-071D-608E-95C50E1942A0}"/>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44" name="Text Placeholder 198">
            <a:extLst>
              <a:ext uri="{FF2B5EF4-FFF2-40B4-BE49-F238E27FC236}">
                <a16:creationId xmlns:a16="http://schemas.microsoft.com/office/drawing/2014/main" id="{84A1882D-97B6-6BC7-6E20-1A0C6C303913}"/>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45" name="Text Placeholder 60">
            <a:extLst>
              <a:ext uri="{FF2B5EF4-FFF2-40B4-BE49-F238E27FC236}">
                <a16:creationId xmlns:a16="http://schemas.microsoft.com/office/drawing/2014/main" id="{F54F6F53-E2D4-036A-9452-5A9AE4428252}"/>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46" name="Text Placeholder 61">
            <a:extLst>
              <a:ext uri="{FF2B5EF4-FFF2-40B4-BE49-F238E27FC236}">
                <a16:creationId xmlns:a16="http://schemas.microsoft.com/office/drawing/2014/main" id="{27043AC6-484B-2554-E871-51DB61BBCB59}"/>
              </a:ext>
            </a:extLst>
          </p:cNvPr>
          <p:cNvSpPr>
            <a:spLocks noGrp="1"/>
          </p:cNvSpPr>
          <p:nvPr>
            <p:ph type="body" sz="quarter" idx="39"/>
          </p:nvPr>
        </p:nvSpPr>
        <p:spPr>
          <a:xfrm>
            <a:off x="11588664" y="357645"/>
            <a:ext cx="127000" cy="125999"/>
          </a:xfrm>
          <a:solidFill>
            <a:srgbClr val="0070C0"/>
          </a:solidFill>
        </p:spPr>
        <p:txBody>
          <a:bodyPr/>
          <a:lstStyle/>
          <a:p>
            <a:endParaRPr lang="en-US" noProof="0"/>
          </a:p>
        </p:txBody>
      </p:sp>
      <p:sp>
        <p:nvSpPr>
          <p:cNvPr id="47" name="Text Placeholder 62">
            <a:extLst>
              <a:ext uri="{FF2B5EF4-FFF2-40B4-BE49-F238E27FC236}">
                <a16:creationId xmlns:a16="http://schemas.microsoft.com/office/drawing/2014/main" id="{7D532CCD-793B-F9CD-262E-5F4ED3CFE047}"/>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grpSp>
        <p:nvGrpSpPr>
          <p:cNvPr id="17" name="Group 16">
            <a:extLst>
              <a:ext uri="{FF2B5EF4-FFF2-40B4-BE49-F238E27FC236}">
                <a16:creationId xmlns:a16="http://schemas.microsoft.com/office/drawing/2014/main" id="{FDBA33C3-F696-6A43-5676-28CD160F97FE}"/>
              </a:ext>
            </a:extLst>
          </p:cNvPr>
          <p:cNvGrpSpPr/>
          <p:nvPr/>
        </p:nvGrpSpPr>
        <p:grpSpPr>
          <a:xfrm>
            <a:off x="804187" y="2760031"/>
            <a:ext cx="2273116" cy="723275"/>
            <a:chOff x="767112" y="2755521"/>
            <a:chExt cx="2273116" cy="723275"/>
          </a:xfrm>
        </p:grpSpPr>
        <p:sp>
          <p:nvSpPr>
            <p:cNvPr id="18" name="TextBox 17">
              <a:extLst>
                <a:ext uri="{FF2B5EF4-FFF2-40B4-BE49-F238E27FC236}">
                  <a16:creationId xmlns:a16="http://schemas.microsoft.com/office/drawing/2014/main" id="{54DBCEAF-8583-1F47-02F4-555001E15CD3}"/>
                </a:ext>
                <a:ext uri="{C183D7F6-B498-43B3-948B-1728B52AA6E4}">
                  <adec:decorative xmlns:adec="http://schemas.microsoft.com/office/drawing/2017/decorative" val="0"/>
                </a:ext>
              </a:extLst>
            </p:cNvPr>
            <p:cNvSpPr txBox="1"/>
            <p:nvPr/>
          </p:nvSpPr>
          <p:spPr>
            <a:xfrm>
              <a:off x="1148044" y="2755521"/>
              <a:ext cx="1892184" cy="7232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HR system</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LinkedIn</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9" name="Picture 2" descr="Copilot Studio Generative AI pricing - Power Platform Community">
              <a:extLst>
                <a:ext uri="{FF2B5EF4-FFF2-40B4-BE49-F238E27FC236}">
                  <a16:creationId xmlns:a16="http://schemas.microsoft.com/office/drawing/2014/main" id="{B2B7DE00-BE1D-831C-AECE-D8AF5D9B2E5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118810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5672544" cy="263149"/>
          </a:xfrm>
        </p:spPr>
        <p:txBody>
          <a:bodyPr/>
          <a:lstStyle/>
          <a:p>
            <a:r>
              <a:rPr lang="en-US" noProof="0" dirty="0">
                <a:solidFill>
                  <a:srgbClr val="0078D4"/>
                </a:solidFill>
              </a:rPr>
              <a:t>HR | </a:t>
            </a:r>
            <a:r>
              <a:rPr lang="en-US" noProof="0" dirty="0"/>
              <a:t>Automate benefits query management</a:t>
            </a:r>
            <a:endParaRPr lang="en-US" sz="1400" i="1" noProof="0" dirty="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Create </a:t>
            </a:r>
            <a:r>
              <a:rPr lang="en-US"/>
              <a:t>an agent</a:t>
            </a:r>
            <a:endParaRPr lang="en-US" noProof="0"/>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dirty="0"/>
              <a:t>6. Update employees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Benefits analysis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dirty="0"/>
              <a:t>5. Research</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Recommendation</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Feedback collection</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r>
              <a:rPr lang="en-US" noProof="0" dirty="0"/>
              <a:t>Microsoft 365 Copilot Chat and Copilot Studio</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normAutofit/>
          </a:bodyPr>
          <a:lstStyle/>
          <a:p>
            <a:r>
              <a:rPr lang="en-US" noProof="0" dirty="0"/>
              <a:t>Create a custom agent accessing HR information with guided prompts around employee benefits. Once ready, launch it as an agent in Microsoft Teams for your organization.</a:t>
            </a:r>
            <a:endParaRPr lang="en-US" strike="sngStrike" noProof="0" dirty="0"/>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Employees may ask the agent for more details about specific benefits.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lstStyle/>
          <a:p>
            <a:r>
              <a:rPr lang="en-US" noProof="0"/>
              <a:t>Employees can provide the agent with desired outcomes and ask Copilot to pull specific benefits recommendations.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normAutofit/>
          </a:bodyPr>
          <a:lstStyle/>
          <a:p>
            <a:r>
              <a:rPr lang="en-US" noProof="0"/>
              <a:t>Benefit: </a:t>
            </a:r>
            <a:r>
              <a:rPr lang="en-US" b="1" noProof="0"/>
              <a:t>Streamline the benefits inquiry process </a:t>
            </a:r>
            <a:r>
              <a:rPr lang="en-US" noProof="0"/>
              <a:t>with instant, 24/7 chatbot assistance.</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US" noProof="0" dirty="0"/>
              <a:t>Benefit: </a:t>
            </a:r>
            <a:r>
              <a:rPr lang="en-US" b="1" noProof="0" dirty="0"/>
              <a:t>Quickly draft communications</a:t>
            </a:r>
            <a:r>
              <a:rPr lang="en-US" noProof="0" dirty="0"/>
              <a:t> to keep employees up to date and avoid future questions.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lstStyle/>
          <a:p>
            <a:r>
              <a:rPr lang="en-US" noProof="0"/>
              <a:t>Benefit: </a:t>
            </a:r>
            <a:r>
              <a:rPr lang="en-US" b="1" noProof="0"/>
              <a:t>Match employee criteria </a:t>
            </a:r>
            <a:r>
              <a:rPr lang="en-US" noProof="0"/>
              <a:t>with the best available benefits packages.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US" noProof="0" dirty="0"/>
              <a:t>Benefit: </a:t>
            </a:r>
            <a:r>
              <a:rPr lang="en-US" b="1" noProof="0" dirty="0"/>
              <a:t>Use the power of AI</a:t>
            </a:r>
            <a:r>
              <a:rPr lang="en-US" noProof="0" dirty="0"/>
              <a:t> to research solutions to employee issues.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noProof="0"/>
              <a:t>Benefit: </a:t>
            </a:r>
            <a:r>
              <a:rPr lang="en-US" b="1" noProof="0"/>
              <a:t>Providing tailored recommendations </a:t>
            </a:r>
            <a:r>
              <a:rPr lang="en-US" noProof="0"/>
              <a:t>helps employees make informed decisions about their benefits.</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lang="en-US" noProof="0"/>
              <a:t>Benefit: </a:t>
            </a:r>
            <a:r>
              <a:rPr lang="en-US" b="1" noProof="0"/>
              <a:t>Gathering feedback </a:t>
            </a:r>
            <a:r>
              <a:rPr lang="en-US" noProof="0"/>
              <a:t>allows for the refinement of the recommendation process.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normAutofit/>
          </a:bodyPr>
          <a:lstStyle/>
          <a:p>
            <a:r>
              <a:rPr lang="en-US" noProof="0" dirty="0"/>
              <a:t>Use Copilot to draft an announcement of clarifications to the benefits plans based on common queries.</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normAutofit/>
          </a:bodyPr>
          <a:lstStyle/>
          <a:p>
            <a:r>
              <a:rPr lang="en-US" noProof="0" dirty="0"/>
              <a:t>Use Copilot to research potential solutions to common issues that are being raised to the agent.</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Use the agent to automate the feedback collection in a database for analysis.</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Extend</a:t>
            </a:r>
          </a:p>
        </p:txBody>
      </p:sp>
      <p:sp>
        <p:nvSpPr>
          <p:cNvPr id="16" name="Text Placeholder 15">
            <a:extLst>
              <a:ext uri="{FF2B5EF4-FFF2-40B4-BE49-F238E27FC236}">
                <a16:creationId xmlns:a16="http://schemas.microsoft.com/office/drawing/2014/main" id="{F5339FDB-BB55-54FB-E31D-D86D65342C5B}"/>
              </a:ext>
            </a:extLst>
          </p:cNvPr>
          <p:cNvSpPr>
            <a:spLocks noGrp="1"/>
          </p:cNvSpPr>
          <p:nvPr>
            <p:ph type="body" sz="quarter" idx="38"/>
          </p:nvPr>
        </p:nvSpPr>
        <p:spPr>
          <a:solidFill>
            <a:srgbClr val="0070C0"/>
          </a:solidFill>
        </p:spPr>
        <p:txBody>
          <a:bodyPr/>
          <a:lstStyle/>
          <a:p>
            <a:endParaRPr lang="en-US" noProof="0"/>
          </a:p>
        </p:txBody>
      </p:sp>
      <p:sp>
        <p:nvSpPr>
          <p:cNvPr id="17" name="Text Placeholder 16">
            <a:extLst>
              <a:ext uri="{FF2B5EF4-FFF2-40B4-BE49-F238E27FC236}">
                <a16:creationId xmlns:a16="http://schemas.microsoft.com/office/drawing/2014/main" id="{73E9221D-2BC1-56D3-7B26-BD4F34994DE0}"/>
              </a:ext>
            </a:extLst>
          </p:cNvPr>
          <p:cNvSpPr>
            <a:spLocks noGrp="1"/>
          </p:cNvSpPr>
          <p:nvPr>
            <p:ph type="body" sz="quarter" idx="39"/>
          </p:nvPr>
        </p:nvSpPr>
        <p:spPr>
          <a:solidFill>
            <a:srgbClr val="0070C0"/>
          </a:solidFill>
        </p:spPr>
        <p:txBody>
          <a:bodyPr/>
          <a:lstStyle/>
          <a:p>
            <a:endParaRPr lang="en-US" noProof="0"/>
          </a:p>
        </p:txBody>
      </p:sp>
      <p:sp>
        <p:nvSpPr>
          <p:cNvPr id="18" name="Text Placeholder 17">
            <a:extLst>
              <a:ext uri="{FF2B5EF4-FFF2-40B4-BE49-F238E27FC236}">
                <a16:creationId xmlns:a16="http://schemas.microsoft.com/office/drawing/2014/main" id="{77495C15-F7B8-22DB-669F-DD4DCAD1F41A}"/>
              </a:ext>
            </a:extLst>
          </p:cNvPr>
          <p:cNvSpPr>
            <a:spLocks noGrp="1"/>
          </p:cNvSpPr>
          <p:nvPr>
            <p:ph type="body" sz="quarter" idx="40"/>
          </p:nvPr>
        </p:nvSpPr>
        <p:spPr>
          <a:solidFill>
            <a:srgbClr val="0070C0"/>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097280" cy="216000"/>
            <a:chOff x="1198144" y="862657"/>
            <a:chExt cx="109728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09728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Turnover rate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2803461" y="1132756"/>
            <a:ext cx="1280160" cy="216000"/>
            <a:chOff x="2707850" y="862657"/>
            <a:chExt cx="128016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Onboarding time</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592472" y="1127774"/>
            <a:ext cx="1463040" cy="216000"/>
            <a:chOff x="1194743" y="1140160"/>
            <a:chExt cx="14630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pic>
        <p:nvPicPr>
          <p:cNvPr id="69" name="Picture 68" descr="A group of women standing together&#10;&#10;Description automatically generated">
            <a:extLst>
              <a:ext uri="{FF2B5EF4-FFF2-40B4-BE49-F238E27FC236}">
                <a16:creationId xmlns:a16="http://schemas.microsoft.com/office/drawing/2014/main" id="{C4E98BA0-6920-41A9-8CC1-821600858B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2" name="Group 1">
            <a:extLst>
              <a:ext uri="{FF2B5EF4-FFF2-40B4-BE49-F238E27FC236}">
                <a16:creationId xmlns:a16="http://schemas.microsoft.com/office/drawing/2014/main" id="{F9B85F61-9ED3-E0F5-3805-F90DDB8C7B1A}"/>
              </a:ext>
            </a:extLst>
          </p:cNvPr>
          <p:cNvGrpSpPr/>
          <p:nvPr/>
        </p:nvGrpSpPr>
        <p:grpSpPr>
          <a:xfrm>
            <a:off x="804187" y="2830419"/>
            <a:ext cx="2250050" cy="480390"/>
            <a:chOff x="767112" y="2825909"/>
            <a:chExt cx="2250050" cy="480390"/>
          </a:xfrm>
        </p:grpSpPr>
        <p:sp>
          <p:nvSpPr>
            <p:cNvPr id="3" name="TextBox 2">
              <a:extLst>
                <a:ext uri="{FF2B5EF4-FFF2-40B4-BE49-F238E27FC236}">
                  <a16:creationId xmlns:a16="http://schemas.microsoft.com/office/drawing/2014/main" id="{8CAA9A6F-5F53-1C07-D5FD-7822A6193D6C}"/>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HR system</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 name="Picture 2" descr="Copilot Studio Generative AI pricing - Power Platform Community">
              <a:extLst>
                <a:ext uri="{FF2B5EF4-FFF2-40B4-BE49-F238E27FC236}">
                  <a16:creationId xmlns:a16="http://schemas.microsoft.com/office/drawing/2014/main" id="{4CC4B11C-9528-B71E-652A-60EE1534CBD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EADF1997-6AB8-BC1F-AF45-A9234966CEA1}"/>
              </a:ext>
            </a:extLst>
          </p:cNvPr>
          <p:cNvGrpSpPr/>
          <p:nvPr/>
        </p:nvGrpSpPr>
        <p:grpSpPr>
          <a:xfrm>
            <a:off x="4269174" y="2780407"/>
            <a:ext cx="2250050" cy="480390"/>
            <a:chOff x="767112" y="2825909"/>
            <a:chExt cx="2250050" cy="480390"/>
          </a:xfrm>
        </p:grpSpPr>
        <p:sp>
          <p:nvSpPr>
            <p:cNvPr id="7" name="TextBox 6">
              <a:extLst>
                <a:ext uri="{FF2B5EF4-FFF2-40B4-BE49-F238E27FC236}">
                  <a16:creationId xmlns:a16="http://schemas.microsoft.com/office/drawing/2014/main" id="{A78895D8-4ADB-A6B3-C701-0CBC6F9F0BFB}"/>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HR system</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8" name="Picture 2" descr="Copilot Studio Generative AI pricing - Power Platform Community">
              <a:extLst>
                <a:ext uri="{FF2B5EF4-FFF2-40B4-BE49-F238E27FC236}">
                  <a16:creationId xmlns:a16="http://schemas.microsoft.com/office/drawing/2014/main" id="{CC5A2F33-D0A8-4185-DDC8-B3902DFEC9B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328AD65B-FDEA-9836-9FB6-DA0AC6B166D2}"/>
              </a:ext>
            </a:extLst>
          </p:cNvPr>
          <p:cNvGrpSpPr/>
          <p:nvPr/>
        </p:nvGrpSpPr>
        <p:grpSpPr>
          <a:xfrm>
            <a:off x="7754064" y="2793280"/>
            <a:ext cx="2250050" cy="480390"/>
            <a:chOff x="767112" y="2825909"/>
            <a:chExt cx="2250050" cy="480390"/>
          </a:xfrm>
        </p:grpSpPr>
        <p:sp>
          <p:nvSpPr>
            <p:cNvPr id="19" name="TextBox 18">
              <a:extLst>
                <a:ext uri="{FF2B5EF4-FFF2-40B4-BE49-F238E27FC236}">
                  <a16:creationId xmlns:a16="http://schemas.microsoft.com/office/drawing/2014/main" id="{0591D049-54F6-8563-AB03-BE92A22F8755}"/>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HR system</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0" name="Picture 2" descr="Copilot Studio Generative AI pricing - Power Platform Community">
              <a:extLst>
                <a:ext uri="{FF2B5EF4-FFF2-40B4-BE49-F238E27FC236}">
                  <a16:creationId xmlns:a16="http://schemas.microsoft.com/office/drawing/2014/main" id="{52B05B5C-ED40-A7F9-4560-1F8D353FB2F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E0D1D36-1076-82B9-3CD9-EBB651F0AB1A}"/>
              </a:ext>
            </a:extLst>
          </p:cNvPr>
          <p:cNvGrpSpPr/>
          <p:nvPr/>
        </p:nvGrpSpPr>
        <p:grpSpPr>
          <a:xfrm>
            <a:off x="7790068" y="5195670"/>
            <a:ext cx="2250050" cy="480390"/>
            <a:chOff x="767112" y="2825909"/>
            <a:chExt cx="2250050" cy="480390"/>
          </a:xfrm>
        </p:grpSpPr>
        <p:sp>
          <p:nvSpPr>
            <p:cNvPr id="32" name="TextBox 31">
              <a:extLst>
                <a:ext uri="{FF2B5EF4-FFF2-40B4-BE49-F238E27FC236}">
                  <a16:creationId xmlns:a16="http://schemas.microsoft.com/office/drawing/2014/main" id="{0650C760-1E1B-FCA1-EF23-ADDBD9E3CF8A}"/>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HR system</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2" name="Picture 2" descr="Copilot Studio Generative AI pricing - Power Platform Community">
              <a:extLst>
                <a:ext uri="{FF2B5EF4-FFF2-40B4-BE49-F238E27FC236}">
                  <a16:creationId xmlns:a16="http://schemas.microsoft.com/office/drawing/2014/main" id="{E2D596C2-254F-39A0-BB23-3E4A6E7C425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0218C2DF-FBDC-651A-0AAB-759F3FCBC34B}"/>
              </a:ext>
            </a:extLst>
          </p:cNvPr>
          <p:cNvGrpSpPr/>
          <p:nvPr/>
        </p:nvGrpSpPr>
        <p:grpSpPr>
          <a:xfrm>
            <a:off x="4505409" y="5225213"/>
            <a:ext cx="1469368" cy="360000"/>
            <a:chOff x="588263" y="1217924"/>
            <a:chExt cx="1469368" cy="360000"/>
          </a:xfrm>
        </p:grpSpPr>
        <p:pic>
          <p:nvPicPr>
            <p:cNvPr id="10" name="Picture 9" descr="Zip Co logo SVG free download, id: 101874 - Brandlogos.net">
              <a:hlinkClick r:id="rId8"/>
              <a:extLst>
                <a:ext uri="{FF2B5EF4-FFF2-40B4-BE49-F238E27FC236}">
                  <a16:creationId xmlns:a16="http://schemas.microsoft.com/office/drawing/2014/main" id="{53CE04C1-69AD-85B8-510F-61F91BFDFC22}"/>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 name="TextBox 10">
              <a:extLst>
                <a:ext uri="{FF2B5EF4-FFF2-40B4-BE49-F238E27FC236}">
                  <a16:creationId xmlns:a16="http://schemas.microsoft.com/office/drawing/2014/main" id="{746BB117-454E-D86C-E4D8-CAC72AA984C6}"/>
                </a:ext>
                <a:ext uri="{C183D7F6-B498-43B3-948B-1728B52AA6E4}">
                  <adec:decorative xmlns:adec="http://schemas.microsoft.com/office/drawing/2017/decorative" val="0"/>
                </a:ext>
              </a:extLst>
            </p:cNvPr>
            <p:cNvSpPr txBox="1"/>
            <p:nvPr/>
          </p:nvSpPr>
          <p:spPr>
            <a:xfrm>
              <a:off x="1047214" y="1313286"/>
              <a:ext cx="1010417"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2" name="Group 11">
            <a:extLst>
              <a:ext uri="{FF2B5EF4-FFF2-40B4-BE49-F238E27FC236}">
                <a16:creationId xmlns:a16="http://schemas.microsoft.com/office/drawing/2014/main" id="{F43092EB-AB3C-6923-08BF-06D0B28C30BE}"/>
              </a:ext>
            </a:extLst>
          </p:cNvPr>
          <p:cNvGrpSpPr/>
          <p:nvPr/>
        </p:nvGrpSpPr>
        <p:grpSpPr>
          <a:xfrm>
            <a:off x="823436" y="5281938"/>
            <a:ext cx="1469368" cy="360000"/>
            <a:chOff x="588263" y="1217924"/>
            <a:chExt cx="1469368" cy="360000"/>
          </a:xfrm>
        </p:grpSpPr>
        <p:pic>
          <p:nvPicPr>
            <p:cNvPr id="13" name="Picture 12" descr="Zip Co logo SVG free download, id: 101874 - Brandlogos.net">
              <a:hlinkClick r:id="rId8"/>
              <a:extLst>
                <a:ext uri="{FF2B5EF4-FFF2-40B4-BE49-F238E27FC236}">
                  <a16:creationId xmlns:a16="http://schemas.microsoft.com/office/drawing/2014/main" id="{BAE6A1F0-01FF-7C70-792D-CA0227018040}"/>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 name="TextBox 13">
              <a:extLst>
                <a:ext uri="{FF2B5EF4-FFF2-40B4-BE49-F238E27FC236}">
                  <a16:creationId xmlns:a16="http://schemas.microsoft.com/office/drawing/2014/main" id="{D65C15C3-3843-7DD0-1D37-44CA033196FE}"/>
                </a:ext>
                <a:ext uri="{C183D7F6-B498-43B3-948B-1728B52AA6E4}">
                  <adec:decorative xmlns:adec="http://schemas.microsoft.com/office/drawing/2017/decorative" val="0"/>
                </a:ext>
              </a:extLst>
            </p:cNvPr>
            <p:cNvSpPr txBox="1"/>
            <p:nvPr/>
          </p:nvSpPr>
          <p:spPr>
            <a:xfrm>
              <a:off x="1047214" y="1313286"/>
              <a:ext cx="1010417"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spTree>
    <p:extLst>
      <p:ext uri="{BB962C8B-B14F-4D97-AF65-F5344CB8AC3E}">
        <p14:creationId xmlns:p14="http://schemas.microsoft.com/office/powerpoint/2010/main" val="13957773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45FE0-9ED1-4ABF-871E-C66968501334}"/>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5BEC92D9-E158-26F1-8DC7-EA9A2AC8E12A}"/>
              </a:ext>
            </a:extLst>
          </p:cNvPr>
          <p:cNvSpPr>
            <a:spLocks noGrp="1"/>
          </p:cNvSpPr>
          <p:nvPr>
            <p:ph type="title"/>
          </p:nvPr>
        </p:nvSpPr>
        <p:spPr>
          <a:xfrm>
            <a:off x="584200" y="387766"/>
            <a:ext cx="6271640" cy="526298"/>
          </a:xfrm>
        </p:spPr>
        <p:txBody>
          <a:bodyPr/>
          <a:lstStyle/>
          <a:p>
            <a:r>
              <a:rPr lang="en-US" noProof="0">
                <a:solidFill>
                  <a:srgbClr val="0078D4"/>
                </a:solidFill>
              </a:rPr>
              <a:t>HR | </a:t>
            </a:r>
            <a:r>
              <a:rPr lang="en-US" noProof="0"/>
              <a:t>Implement self-service policy questions and updates</a:t>
            </a:r>
            <a:endParaRPr lang="en-US" sz="1400" i="1" noProof="0"/>
          </a:p>
        </p:txBody>
      </p:sp>
      <p:sp>
        <p:nvSpPr>
          <p:cNvPr id="47" name="Text Placeholder 46">
            <a:extLst>
              <a:ext uri="{FF2B5EF4-FFF2-40B4-BE49-F238E27FC236}">
                <a16:creationId xmlns:a16="http://schemas.microsoft.com/office/drawing/2014/main" id="{64374AE6-74F9-9308-B755-3036C4134CC1}"/>
              </a:ext>
            </a:extLst>
          </p:cNvPr>
          <p:cNvSpPr>
            <a:spLocks noGrp="1"/>
          </p:cNvSpPr>
          <p:nvPr>
            <p:ph type="body" sz="quarter" idx="11"/>
          </p:nvPr>
        </p:nvSpPr>
        <p:spPr/>
        <p:txBody>
          <a:bodyPr/>
          <a:lstStyle/>
          <a:p>
            <a:r>
              <a:rPr lang="en-US" noProof="0"/>
              <a:t>1. Self-help policy agent</a:t>
            </a:r>
          </a:p>
        </p:txBody>
      </p:sp>
      <p:sp>
        <p:nvSpPr>
          <p:cNvPr id="48" name="Text Placeholder 47">
            <a:extLst>
              <a:ext uri="{FF2B5EF4-FFF2-40B4-BE49-F238E27FC236}">
                <a16:creationId xmlns:a16="http://schemas.microsoft.com/office/drawing/2014/main" id="{007499DE-F7AF-912E-BEFF-B2C280AAEAF2}"/>
              </a:ext>
            </a:extLst>
          </p:cNvPr>
          <p:cNvSpPr>
            <a:spLocks noGrp="1"/>
          </p:cNvSpPr>
          <p:nvPr>
            <p:ph type="body" sz="quarter" idx="12"/>
          </p:nvPr>
        </p:nvSpPr>
        <p:spPr/>
        <p:txBody>
          <a:bodyPr/>
          <a:lstStyle/>
          <a:p>
            <a:r>
              <a:rPr lang="en-US" noProof="0"/>
              <a:t>6. Reporting</a:t>
            </a:r>
          </a:p>
        </p:txBody>
      </p:sp>
      <p:sp>
        <p:nvSpPr>
          <p:cNvPr id="49" name="Text Placeholder 48">
            <a:extLst>
              <a:ext uri="{FF2B5EF4-FFF2-40B4-BE49-F238E27FC236}">
                <a16:creationId xmlns:a16="http://schemas.microsoft.com/office/drawing/2014/main" id="{218E589A-1A17-CBB8-653D-1DA8924E8324}"/>
              </a:ext>
            </a:extLst>
          </p:cNvPr>
          <p:cNvSpPr>
            <a:spLocks noGrp="1"/>
          </p:cNvSpPr>
          <p:nvPr>
            <p:ph type="body" sz="quarter" idx="13"/>
          </p:nvPr>
        </p:nvSpPr>
        <p:spPr/>
        <p:txBody>
          <a:bodyPr/>
          <a:lstStyle/>
          <a:p>
            <a:r>
              <a:rPr lang="en-US" noProof="0"/>
              <a:t>2. Gather feedback</a:t>
            </a:r>
          </a:p>
        </p:txBody>
      </p:sp>
      <p:sp>
        <p:nvSpPr>
          <p:cNvPr id="50" name="Text Placeholder 49">
            <a:extLst>
              <a:ext uri="{FF2B5EF4-FFF2-40B4-BE49-F238E27FC236}">
                <a16:creationId xmlns:a16="http://schemas.microsoft.com/office/drawing/2014/main" id="{D89DE61E-4F50-BF98-E485-9A3C24B3D286}"/>
              </a:ext>
            </a:extLst>
          </p:cNvPr>
          <p:cNvSpPr>
            <a:spLocks noGrp="1"/>
          </p:cNvSpPr>
          <p:nvPr>
            <p:ph type="body" sz="quarter" idx="14"/>
          </p:nvPr>
        </p:nvSpPr>
        <p:spPr/>
        <p:txBody>
          <a:bodyPr/>
          <a:lstStyle/>
          <a:p>
            <a:r>
              <a:rPr lang="en-US" noProof="0"/>
              <a:t>5. Make updates</a:t>
            </a:r>
          </a:p>
        </p:txBody>
      </p:sp>
      <p:sp>
        <p:nvSpPr>
          <p:cNvPr id="51" name="Text Placeholder 50">
            <a:extLst>
              <a:ext uri="{FF2B5EF4-FFF2-40B4-BE49-F238E27FC236}">
                <a16:creationId xmlns:a16="http://schemas.microsoft.com/office/drawing/2014/main" id="{94B93D09-ED57-2178-A213-3AD731D61F49}"/>
              </a:ext>
            </a:extLst>
          </p:cNvPr>
          <p:cNvSpPr>
            <a:spLocks noGrp="1"/>
          </p:cNvSpPr>
          <p:nvPr>
            <p:ph type="body" sz="quarter" idx="15"/>
          </p:nvPr>
        </p:nvSpPr>
        <p:spPr/>
        <p:txBody>
          <a:bodyPr/>
          <a:lstStyle/>
          <a:p>
            <a:r>
              <a:rPr lang="en-US" noProof="0"/>
              <a:t>3. </a:t>
            </a:r>
            <a:r>
              <a:rPr lang="en-US"/>
              <a:t>Save feedback</a:t>
            </a:r>
            <a:endParaRPr lang="en-US" noProof="0"/>
          </a:p>
        </p:txBody>
      </p:sp>
      <p:sp>
        <p:nvSpPr>
          <p:cNvPr id="52" name="Text Placeholder 51">
            <a:extLst>
              <a:ext uri="{FF2B5EF4-FFF2-40B4-BE49-F238E27FC236}">
                <a16:creationId xmlns:a16="http://schemas.microsoft.com/office/drawing/2014/main" id="{4F84E894-C524-D1C9-CB48-39E7C5D2DCD4}"/>
              </a:ext>
            </a:extLst>
          </p:cNvPr>
          <p:cNvSpPr>
            <a:spLocks noGrp="1"/>
          </p:cNvSpPr>
          <p:nvPr>
            <p:ph type="body" sz="quarter" idx="16"/>
          </p:nvPr>
        </p:nvSpPr>
        <p:spPr/>
        <p:txBody>
          <a:bodyPr/>
          <a:lstStyle/>
          <a:p>
            <a:r>
              <a:rPr lang="en-US" noProof="0"/>
              <a:t>4. Analyze feedback</a:t>
            </a:r>
          </a:p>
        </p:txBody>
      </p:sp>
      <p:sp>
        <p:nvSpPr>
          <p:cNvPr id="53" name="Text Placeholder 52">
            <a:extLst>
              <a:ext uri="{FF2B5EF4-FFF2-40B4-BE49-F238E27FC236}">
                <a16:creationId xmlns:a16="http://schemas.microsoft.com/office/drawing/2014/main" id="{1E3BD650-C36D-F634-738F-103D46AE964E}"/>
              </a:ext>
            </a:extLst>
          </p:cNvPr>
          <p:cNvSpPr>
            <a:spLocks noGrp="1"/>
          </p:cNvSpPr>
          <p:nvPr>
            <p:ph type="body" sz="quarter" idx="17"/>
          </p:nvPr>
        </p:nvSpPr>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CA143977-0DE1-DEEE-835C-04ED44C70D84}"/>
              </a:ext>
            </a:extLst>
          </p:cNvPr>
          <p:cNvSpPr>
            <a:spLocks noGrp="1"/>
          </p:cNvSpPr>
          <p:nvPr>
            <p:ph type="body" sz="quarter" idx="18"/>
          </p:nvPr>
        </p:nvSpPr>
        <p:spPr/>
        <p:txBody>
          <a:bodyPr>
            <a:normAutofit/>
          </a:bodyPr>
          <a:lstStyle/>
          <a:p>
            <a:r>
              <a:rPr lang="en-US" noProof="0"/>
              <a:t>Create an agent accessing the HR policy SharePoint site to help users get answers to policy questions though a self-service experience.</a:t>
            </a:r>
            <a:endParaRPr lang="en-US" strike="sngStrike" noProof="0"/>
          </a:p>
        </p:txBody>
      </p:sp>
      <p:sp>
        <p:nvSpPr>
          <p:cNvPr id="55" name="Text Placeholder 54">
            <a:extLst>
              <a:ext uri="{FF2B5EF4-FFF2-40B4-BE49-F238E27FC236}">
                <a16:creationId xmlns:a16="http://schemas.microsoft.com/office/drawing/2014/main" id="{03FBCE75-937F-093A-CD63-435437535827}"/>
              </a:ext>
            </a:extLst>
          </p:cNvPr>
          <p:cNvSpPr>
            <a:spLocks noGrp="1"/>
          </p:cNvSpPr>
          <p:nvPr>
            <p:ph type="body" sz="quarter" idx="19"/>
          </p:nvPr>
        </p:nvSpPr>
        <p:spPr/>
        <p:txBody>
          <a:bodyPr/>
          <a:lstStyle/>
          <a:p>
            <a:r>
              <a:rPr lang="en-US"/>
              <a:t>The agent uses guided questions to determine if the existing policy was confusing to the employee.</a:t>
            </a:r>
            <a:endParaRPr lang="en-US" noProof="0"/>
          </a:p>
        </p:txBody>
      </p:sp>
      <p:sp>
        <p:nvSpPr>
          <p:cNvPr id="56" name="Text Placeholder 55">
            <a:extLst>
              <a:ext uri="{FF2B5EF4-FFF2-40B4-BE49-F238E27FC236}">
                <a16:creationId xmlns:a16="http://schemas.microsoft.com/office/drawing/2014/main" id="{7FD85509-3293-AB48-5BF5-55649812B990}"/>
              </a:ext>
            </a:extLst>
          </p:cNvPr>
          <p:cNvSpPr>
            <a:spLocks noGrp="1"/>
          </p:cNvSpPr>
          <p:nvPr>
            <p:ph type="body" sz="quarter" idx="20"/>
          </p:nvPr>
        </p:nvSpPr>
        <p:spPr/>
        <p:txBody>
          <a:bodyPr/>
          <a:lstStyle/>
          <a:p>
            <a:r>
              <a:rPr lang="en-US" noProof="0"/>
              <a:t>The agent writes a summary of the feedback to an Excel spreadsheet on the HR SharePoint including the sections of each policy that are considered unclear.</a:t>
            </a:r>
          </a:p>
        </p:txBody>
      </p:sp>
      <p:sp>
        <p:nvSpPr>
          <p:cNvPr id="57" name="Text Placeholder 56">
            <a:extLst>
              <a:ext uri="{FF2B5EF4-FFF2-40B4-BE49-F238E27FC236}">
                <a16:creationId xmlns:a16="http://schemas.microsoft.com/office/drawing/2014/main" id="{753875B8-F78E-E507-92F8-FA59E1E9F6B3}"/>
              </a:ext>
            </a:extLst>
          </p:cNvPr>
          <p:cNvSpPr>
            <a:spLocks noGrp="1"/>
          </p:cNvSpPr>
          <p:nvPr>
            <p:ph type="body" sz="quarter" idx="21"/>
          </p:nvPr>
        </p:nvSpPr>
        <p:spPr/>
        <p:txBody>
          <a:bodyPr>
            <a:normAutofit/>
          </a:bodyPr>
          <a:lstStyle/>
          <a:p>
            <a:r>
              <a:rPr lang="en-US" noProof="0"/>
              <a:t>Benefit: </a:t>
            </a:r>
            <a:r>
              <a:rPr lang="en-US" b="1" noProof="0"/>
              <a:t>Streamline the benefits inquiry process </a:t>
            </a:r>
            <a:r>
              <a:rPr lang="en-US" noProof="0"/>
              <a:t>with instant, 24/7 agent assistance.</a:t>
            </a:r>
          </a:p>
        </p:txBody>
      </p:sp>
      <p:sp>
        <p:nvSpPr>
          <p:cNvPr id="58" name="Text Placeholder 57">
            <a:extLst>
              <a:ext uri="{FF2B5EF4-FFF2-40B4-BE49-F238E27FC236}">
                <a16:creationId xmlns:a16="http://schemas.microsoft.com/office/drawing/2014/main" id="{EAF65536-03AC-007B-A4ED-FB94DA6CFF90}"/>
              </a:ext>
            </a:extLst>
          </p:cNvPr>
          <p:cNvSpPr>
            <a:spLocks noGrp="1"/>
          </p:cNvSpPr>
          <p:nvPr>
            <p:ph type="body" sz="quarter" idx="22"/>
          </p:nvPr>
        </p:nvSpPr>
        <p:spPr/>
        <p:txBody>
          <a:bodyPr/>
          <a:lstStyle/>
          <a:p>
            <a:r>
              <a:rPr lang="en-US" noProof="0"/>
              <a:t>Benefit: </a:t>
            </a:r>
            <a:r>
              <a:rPr lang="en-US" b="1" noProof="0"/>
              <a:t>Keep employees updated</a:t>
            </a:r>
            <a:r>
              <a:rPr lang="en-US" noProof="0"/>
              <a:t> on policies with regular reporting.</a:t>
            </a:r>
          </a:p>
        </p:txBody>
      </p:sp>
      <p:sp>
        <p:nvSpPr>
          <p:cNvPr id="59" name="Text Placeholder 58">
            <a:extLst>
              <a:ext uri="{FF2B5EF4-FFF2-40B4-BE49-F238E27FC236}">
                <a16:creationId xmlns:a16="http://schemas.microsoft.com/office/drawing/2014/main" id="{AD29A324-56F3-4DB3-4FB0-ABE6CAB381AC}"/>
              </a:ext>
            </a:extLst>
          </p:cNvPr>
          <p:cNvSpPr>
            <a:spLocks noGrp="1"/>
          </p:cNvSpPr>
          <p:nvPr>
            <p:ph type="body" sz="quarter" idx="23"/>
          </p:nvPr>
        </p:nvSpPr>
        <p:spPr/>
        <p:txBody>
          <a:bodyPr/>
          <a:lstStyle/>
          <a:p>
            <a:r>
              <a:rPr lang="en-US" noProof="0"/>
              <a:t>Benefit: Help to </a:t>
            </a:r>
            <a:r>
              <a:rPr lang="en-US" b="1" noProof="0"/>
              <a:t>gather quality feedback</a:t>
            </a:r>
            <a:r>
              <a:rPr lang="en-US" noProof="0"/>
              <a:t> on areas of the written policies that are unclear through guided questions.</a:t>
            </a:r>
          </a:p>
        </p:txBody>
      </p:sp>
      <p:sp>
        <p:nvSpPr>
          <p:cNvPr id="60" name="Text Placeholder 59">
            <a:extLst>
              <a:ext uri="{FF2B5EF4-FFF2-40B4-BE49-F238E27FC236}">
                <a16:creationId xmlns:a16="http://schemas.microsoft.com/office/drawing/2014/main" id="{27A1DB78-7766-D322-CF26-DCA8D9BB12EF}"/>
              </a:ext>
            </a:extLst>
          </p:cNvPr>
          <p:cNvSpPr>
            <a:spLocks noGrp="1"/>
          </p:cNvSpPr>
          <p:nvPr>
            <p:ph type="body" sz="quarter" idx="24"/>
          </p:nvPr>
        </p:nvSpPr>
        <p:spPr/>
        <p:txBody>
          <a:bodyPr/>
          <a:lstStyle/>
          <a:p>
            <a:r>
              <a:rPr lang="en-US" noProof="0"/>
              <a:t>Benefit: </a:t>
            </a:r>
            <a:r>
              <a:rPr lang="en-US" b="1" noProof="0"/>
              <a:t>Streamlining the administration process </a:t>
            </a:r>
            <a:r>
              <a:rPr lang="en-US" noProof="0"/>
              <a:t>reduces HR workload and improves accuracy.</a:t>
            </a:r>
          </a:p>
        </p:txBody>
      </p:sp>
      <p:sp>
        <p:nvSpPr>
          <p:cNvPr id="61" name="Text Placeholder 60">
            <a:extLst>
              <a:ext uri="{FF2B5EF4-FFF2-40B4-BE49-F238E27FC236}">
                <a16:creationId xmlns:a16="http://schemas.microsoft.com/office/drawing/2014/main" id="{F10F9429-C34B-C6D6-D753-C8D26A53FA52}"/>
              </a:ext>
            </a:extLst>
          </p:cNvPr>
          <p:cNvSpPr>
            <a:spLocks noGrp="1"/>
          </p:cNvSpPr>
          <p:nvPr>
            <p:ph type="body" sz="quarter" idx="25"/>
          </p:nvPr>
        </p:nvSpPr>
        <p:spPr/>
        <p:txBody>
          <a:bodyPr/>
          <a:lstStyle/>
          <a:p>
            <a:r>
              <a:rPr lang="en-US" noProof="0"/>
              <a:t>Benefit: </a:t>
            </a:r>
            <a:r>
              <a:rPr lang="en-US" b="1" noProof="0"/>
              <a:t>Automate feedback collection</a:t>
            </a:r>
            <a:r>
              <a:rPr lang="en-US" noProof="0"/>
              <a:t> into Excel with a task agent.</a:t>
            </a:r>
          </a:p>
        </p:txBody>
      </p:sp>
      <p:sp>
        <p:nvSpPr>
          <p:cNvPr id="83" name="Text Placeholder 82">
            <a:extLst>
              <a:ext uri="{FF2B5EF4-FFF2-40B4-BE49-F238E27FC236}">
                <a16:creationId xmlns:a16="http://schemas.microsoft.com/office/drawing/2014/main" id="{AD2865CE-D394-188F-3B46-CD33BACCB5D7}"/>
              </a:ext>
            </a:extLst>
          </p:cNvPr>
          <p:cNvSpPr>
            <a:spLocks noGrp="1"/>
          </p:cNvSpPr>
          <p:nvPr>
            <p:ph type="body" sz="quarter" idx="26"/>
          </p:nvPr>
        </p:nvSpPr>
        <p:spPr/>
        <p:txBody>
          <a:bodyPr>
            <a:normAutofit/>
          </a:bodyPr>
          <a:lstStyle/>
          <a:p>
            <a:r>
              <a:rPr lang="en-US" noProof="0"/>
              <a:t>Benefit: </a:t>
            </a:r>
            <a:r>
              <a:rPr lang="en-US" b="1"/>
              <a:t>Speed the analysis</a:t>
            </a:r>
            <a:r>
              <a:rPr lang="en-US"/>
              <a:t> by using Copilot to interpret and summarize the feedback identifying specific sections of policies to be updated.</a:t>
            </a:r>
            <a:endParaRPr lang="en-US" noProof="0"/>
          </a:p>
        </p:txBody>
      </p:sp>
      <p:sp>
        <p:nvSpPr>
          <p:cNvPr id="84" name="Text Placeholder 83">
            <a:extLst>
              <a:ext uri="{FF2B5EF4-FFF2-40B4-BE49-F238E27FC236}">
                <a16:creationId xmlns:a16="http://schemas.microsoft.com/office/drawing/2014/main" id="{EA356A29-925C-0CD0-00B5-C34D379BE2DE}"/>
              </a:ext>
            </a:extLst>
          </p:cNvPr>
          <p:cNvSpPr>
            <a:spLocks noGrp="1"/>
          </p:cNvSpPr>
          <p:nvPr>
            <p:ph type="body" sz="quarter" idx="27"/>
          </p:nvPr>
        </p:nvSpPr>
        <p:spPr/>
        <p:txBody>
          <a:bodyPr>
            <a:normAutofit/>
          </a:bodyPr>
          <a:lstStyle/>
          <a:p>
            <a:r>
              <a:rPr lang="en-US" noProof="0"/>
              <a:t>Use Copilot in PowerPoint to turn the policy change logs into a presentation on updates made during the prior month.</a:t>
            </a:r>
          </a:p>
        </p:txBody>
      </p:sp>
      <p:sp>
        <p:nvSpPr>
          <p:cNvPr id="85" name="Text Placeholder 84">
            <a:extLst>
              <a:ext uri="{FF2B5EF4-FFF2-40B4-BE49-F238E27FC236}">
                <a16:creationId xmlns:a16="http://schemas.microsoft.com/office/drawing/2014/main" id="{20CBB611-0814-D3BE-CC12-98FD6780151C}"/>
              </a:ext>
            </a:extLst>
          </p:cNvPr>
          <p:cNvSpPr>
            <a:spLocks noGrp="1"/>
          </p:cNvSpPr>
          <p:nvPr>
            <p:ph type="body" sz="quarter" idx="28"/>
          </p:nvPr>
        </p:nvSpPr>
        <p:spPr/>
        <p:txBody>
          <a:bodyPr>
            <a:normAutofit/>
          </a:bodyPr>
          <a:lstStyle/>
          <a:p>
            <a:r>
              <a:rPr lang="en-US" noProof="0"/>
              <a:t>Leveraging the feedback collected, use Copilot in Word to update the policies asking Copilot to make the existing sections clearer. Have Copilot also maintain the change log for the policies.</a:t>
            </a:r>
          </a:p>
        </p:txBody>
      </p:sp>
      <p:sp>
        <p:nvSpPr>
          <p:cNvPr id="86" name="Text Placeholder 85">
            <a:extLst>
              <a:ext uri="{FF2B5EF4-FFF2-40B4-BE49-F238E27FC236}">
                <a16:creationId xmlns:a16="http://schemas.microsoft.com/office/drawing/2014/main" id="{23FED82E-3B8C-91EA-DA2E-3DB8418804FA}"/>
              </a:ext>
            </a:extLst>
          </p:cNvPr>
          <p:cNvSpPr>
            <a:spLocks noGrp="1"/>
          </p:cNvSpPr>
          <p:nvPr>
            <p:ph type="body" sz="quarter" idx="29"/>
          </p:nvPr>
        </p:nvSpPr>
        <p:spPr/>
        <p:txBody>
          <a:bodyPr/>
          <a:lstStyle/>
          <a:p>
            <a:r>
              <a:rPr lang="en-US" noProof="0"/>
              <a:t>HR analyst uses Copilot in Excel to analyze the feedback and create a list of required policies requiring updates.</a:t>
            </a:r>
          </a:p>
        </p:txBody>
      </p:sp>
      <p:sp>
        <p:nvSpPr>
          <p:cNvPr id="87" name="Text Placeholder 86">
            <a:extLst>
              <a:ext uri="{FF2B5EF4-FFF2-40B4-BE49-F238E27FC236}">
                <a16:creationId xmlns:a16="http://schemas.microsoft.com/office/drawing/2014/main" id="{C158B86E-3658-E923-9EA1-03790C485862}"/>
              </a:ext>
            </a:extLst>
          </p:cNvPr>
          <p:cNvSpPr>
            <a:spLocks noGrp="1"/>
          </p:cNvSpPr>
          <p:nvPr>
            <p:ph type="body" sz="quarter" idx="30"/>
          </p:nvPr>
        </p:nvSpPr>
        <p:spPr/>
        <p:txBody>
          <a:bodyPr/>
          <a:lstStyle/>
          <a:p>
            <a:r>
              <a:rPr lang="en-US" noProof="0"/>
              <a:t>Extend</a:t>
            </a:r>
          </a:p>
        </p:txBody>
      </p:sp>
      <p:sp>
        <p:nvSpPr>
          <p:cNvPr id="16" name="Text Placeholder 15">
            <a:extLst>
              <a:ext uri="{FF2B5EF4-FFF2-40B4-BE49-F238E27FC236}">
                <a16:creationId xmlns:a16="http://schemas.microsoft.com/office/drawing/2014/main" id="{6967CAC7-07D7-5CD7-0030-88580F83695D}"/>
              </a:ext>
            </a:extLst>
          </p:cNvPr>
          <p:cNvSpPr>
            <a:spLocks noGrp="1"/>
          </p:cNvSpPr>
          <p:nvPr>
            <p:ph type="body" sz="quarter" idx="38"/>
          </p:nvPr>
        </p:nvSpPr>
        <p:spPr>
          <a:solidFill>
            <a:srgbClr val="0070C0"/>
          </a:solidFill>
        </p:spPr>
        <p:txBody>
          <a:bodyPr/>
          <a:lstStyle/>
          <a:p>
            <a:endParaRPr lang="en-US" noProof="0"/>
          </a:p>
        </p:txBody>
      </p:sp>
      <p:sp>
        <p:nvSpPr>
          <p:cNvPr id="17" name="Text Placeholder 16">
            <a:extLst>
              <a:ext uri="{FF2B5EF4-FFF2-40B4-BE49-F238E27FC236}">
                <a16:creationId xmlns:a16="http://schemas.microsoft.com/office/drawing/2014/main" id="{4DF43019-8F27-4D6B-A5A4-EDB192A142DB}"/>
              </a:ext>
            </a:extLst>
          </p:cNvPr>
          <p:cNvSpPr>
            <a:spLocks noGrp="1"/>
          </p:cNvSpPr>
          <p:nvPr>
            <p:ph type="body" sz="quarter" idx="39"/>
          </p:nvPr>
        </p:nvSpPr>
        <p:spPr>
          <a:solidFill>
            <a:srgbClr val="0070C0"/>
          </a:solidFill>
        </p:spPr>
        <p:txBody>
          <a:bodyPr/>
          <a:lstStyle/>
          <a:p>
            <a:endParaRPr lang="en-US" noProof="0"/>
          </a:p>
        </p:txBody>
      </p:sp>
      <p:sp>
        <p:nvSpPr>
          <p:cNvPr id="18" name="Text Placeholder 17">
            <a:extLst>
              <a:ext uri="{FF2B5EF4-FFF2-40B4-BE49-F238E27FC236}">
                <a16:creationId xmlns:a16="http://schemas.microsoft.com/office/drawing/2014/main" id="{2A2AE355-65A9-8A04-54F9-199F4473D5DB}"/>
              </a:ext>
            </a:extLst>
          </p:cNvPr>
          <p:cNvSpPr>
            <a:spLocks noGrp="1"/>
          </p:cNvSpPr>
          <p:nvPr>
            <p:ph type="body" sz="quarter" idx="40"/>
          </p:nvPr>
        </p:nvSpPr>
        <p:spPr>
          <a:solidFill>
            <a:srgbClr val="0070C0"/>
          </a:solidFill>
        </p:spPr>
        <p:txBody>
          <a:bodyPr/>
          <a:lstStyle/>
          <a:p>
            <a:endParaRPr lang="en-US" noProof="0"/>
          </a:p>
        </p:txBody>
      </p:sp>
      <p:sp>
        <p:nvSpPr>
          <p:cNvPr id="23" name="Rectangle: Rounded Corners 6">
            <a:extLst>
              <a:ext uri="{FF2B5EF4-FFF2-40B4-BE49-F238E27FC236}">
                <a16:creationId xmlns:a16="http://schemas.microsoft.com/office/drawing/2014/main" id="{B01EFF38-8B8C-373A-D4D3-3D67F83C080D}"/>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294F2823-B776-2304-CCD9-920384A23E9D}"/>
              </a:ext>
            </a:extLst>
          </p:cNvPr>
          <p:cNvGrpSpPr/>
          <p:nvPr/>
        </p:nvGrpSpPr>
        <p:grpSpPr>
          <a:xfrm>
            <a:off x="1624327" y="1132755"/>
            <a:ext cx="1683193" cy="211019"/>
            <a:chOff x="1198143" y="862656"/>
            <a:chExt cx="1683193" cy="211019"/>
          </a:xfrm>
        </p:grpSpPr>
        <p:sp>
          <p:nvSpPr>
            <p:cNvPr id="25" name="Rectangle: Rounded Corners 6">
              <a:extLst>
                <a:ext uri="{FF2B5EF4-FFF2-40B4-BE49-F238E27FC236}">
                  <a16:creationId xmlns:a16="http://schemas.microsoft.com/office/drawing/2014/main" id="{5307DCCF-3494-81DB-6C11-79E5BE461C34}"/>
                </a:ext>
                <a:ext uri="{C183D7F6-B498-43B3-948B-1728B52AA6E4}">
                  <adec:decorative xmlns:adec="http://schemas.microsoft.com/office/drawing/2017/decorative" val="1"/>
                </a:ext>
              </a:extLst>
            </p:cNvPr>
            <p:cNvSpPr/>
            <p:nvPr/>
          </p:nvSpPr>
          <p:spPr bwMode="auto">
            <a:xfrm>
              <a:off x="1198143" y="862656"/>
              <a:ext cx="1683193" cy="211019"/>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Calls handled by agents</a:t>
              </a:r>
            </a:p>
          </p:txBody>
        </p:sp>
        <p:pic>
          <p:nvPicPr>
            <p:cNvPr id="26" name="Graphic 25">
              <a:extLst>
                <a:ext uri="{FF2B5EF4-FFF2-40B4-BE49-F238E27FC236}">
                  <a16:creationId xmlns:a16="http://schemas.microsoft.com/office/drawing/2014/main" id="{EECC66C0-0EFF-846F-C6B5-ACAA58D6B3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9672FB3C-9BCF-A8E1-7061-9D9572E3340B}"/>
              </a:ext>
            </a:extLst>
          </p:cNvPr>
          <p:cNvGrpSpPr/>
          <p:nvPr/>
        </p:nvGrpSpPr>
        <p:grpSpPr>
          <a:xfrm>
            <a:off x="3373729" y="1132756"/>
            <a:ext cx="1280160" cy="216000"/>
            <a:chOff x="2707850" y="862657"/>
            <a:chExt cx="1280160" cy="216000"/>
          </a:xfrm>
        </p:grpSpPr>
        <p:sp>
          <p:nvSpPr>
            <p:cNvPr id="28" name="Rectangle: Rounded Corners 6">
              <a:extLst>
                <a:ext uri="{FF2B5EF4-FFF2-40B4-BE49-F238E27FC236}">
                  <a16:creationId xmlns:a16="http://schemas.microsoft.com/office/drawing/2014/main" id="{776F6091-926D-CF7F-B195-67BBEAAD0658}"/>
                </a:ext>
                <a:ext uri="{C183D7F6-B498-43B3-948B-1728B52AA6E4}">
                  <adec:decorative xmlns:adec="http://schemas.microsoft.com/office/drawing/2017/decorative" val="1"/>
                </a:ext>
              </a:extLst>
            </p:cNvPr>
            <p:cNvSpPr/>
            <p:nvPr/>
          </p:nvSpPr>
          <p:spPr bwMode="auto">
            <a:xfrm>
              <a:off x="2707850"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Employee NPS</a:t>
              </a:r>
            </a:p>
          </p:txBody>
        </p:sp>
        <p:pic>
          <p:nvPicPr>
            <p:cNvPr id="29" name="Graphic 28">
              <a:extLst>
                <a:ext uri="{FF2B5EF4-FFF2-40B4-BE49-F238E27FC236}">
                  <a16:creationId xmlns:a16="http://schemas.microsoft.com/office/drawing/2014/main" id="{86B26364-C4EA-8238-3266-D16FF77DA1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7882A6FC-EA88-7E3A-29D7-626431127FD3}"/>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6029B809-FDEA-9254-BF96-0D6D95C9ACC2}"/>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B3FDD017-8A8F-D598-9CE1-C32AC9D63A37}"/>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9129E2B7-5696-BB7C-AC87-59AE18D688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C822B93D-D8DB-729E-2F35-FAB8E8C9F729}"/>
              </a:ext>
            </a:extLst>
          </p:cNvPr>
          <p:cNvGrpSpPr/>
          <p:nvPr/>
        </p:nvGrpSpPr>
        <p:grpSpPr>
          <a:xfrm>
            <a:off x="8592472" y="1127774"/>
            <a:ext cx="1463040" cy="216000"/>
            <a:chOff x="1194743" y="1140160"/>
            <a:chExt cx="1463040" cy="216000"/>
          </a:xfrm>
        </p:grpSpPr>
        <p:sp>
          <p:nvSpPr>
            <p:cNvPr id="38" name="Rectangle: Rounded Corners 6">
              <a:extLst>
                <a:ext uri="{FF2B5EF4-FFF2-40B4-BE49-F238E27FC236}">
                  <a16:creationId xmlns:a16="http://schemas.microsoft.com/office/drawing/2014/main" id="{63866185-11D1-30EC-C4F5-967DD9D28964}"/>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F2D98835-D663-996F-9552-9A1DF5841E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0" name="Group 29">
            <a:extLst>
              <a:ext uri="{FF2B5EF4-FFF2-40B4-BE49-F238E27FC236}">
                <a16:creationId xmlns:a16="http://schemas.microsoft.com/office/drawing/2014/main" id="{EA788FA4-FC3F-89D0-AA85-596321F1E146}"/>
              </a:ext>
            </a:extLst>
          </p:cNvPr>
          <p:cNvGrpSpPr/>
          <p:nvPr/>
        </p:nvGrpSpPr>
        <p:grpSpPr>
          <a:xfrm>
            <a:off x="4220837" y="5180476"/>
            <a:ext cx="1980138" cy="360000"/>
            <a:chOff x="588263" y="2657420"/>
            <a:chExt cx="1980138" cy="360000"/>
          </a:xfrm>
        </p:grpSpPr>
        <p:pic>
          <p:nvPicPr>
            <p:cNvPr id="44" name="Picture 43">
              <a:extLst>
                <a:ext uri="{FF2B5EF4-FFF2-40B4-BE49-F238E27FC236}">
                  <a16:creationId xmlns:a16="http://schemas.microsoft.com/office/drawing/2014/main" id="{5B491A22-0023-54DA-3A65-01D0FD3403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6" name="TextBox 45">
              <a:extLst>
                <a:ext uri="{FF2B5EF4-FFF2-40B4-BE49-F238E27FC236}">
                  <a16:creationId xmlns:a16="http://schemas.microsoft.com/office/drawing/2014/main" id="{A9162E4F-4D97-84FB-284A-003F4AA624EC}"/>
                </a:ext>
                <a:ext uri="{C183D7F6-B498-43B3-948B-1728B52AA6E4}">
                  <adec:decorative xmlns:adec="http://schemas.microsoft.com/office/drawing/2017/decorative" val="0"/>
                </a:ext>
              </a:extLst>
            </p:cNvPr>
            <p:cNvSpPr txBox="1"/>
            <p:nvPr/>
          </p:nvSpPr>
          <p:spPr>
            <a:xfrm>
              <a:off x="1047214" y="2752782"/>
              <a:ext cx="1521187"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p>
          </p:txBody>
        </p:sp>
      </p:grpSp>
      <p:pic>
        <p:nvPicPr>
          <p:cNvPr id="69" name="Picture 68" descr="A group of women standing together&#10;&#10;Description automatically generated">
            <a:extLst>
              <a:ext uri="{FF2B5EF4-FFF2-40B4-BE49-F238E27FC236}">
                <a16:creationId xmlns:a16="http://schemas.microsoft.com/office/drawing/2014/main" id="{B137B0BB-FB7D-CC8F-C3B6-53505EE315A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2" name="Group 1">
            <a:extLst>
              <a:ext uri="{FF2B5EF4-FFF2-40B4-BE49-F238E27FC236}">
                <a16:creationId xmlns:a16="http://schemas.microsoft.com/office/drawing/2014/main" id="{0C41D5DE-4844-308F-F90A-2C079AF0EA6B}"/>
              </a:ext>
            </a:extLst>
          </p:cNvPr>
          <p:cNvGrpSpPr/>
          <p:nvPr/>
        </p:nvGrpSpPr>
        <p:grpSpPr>
          <a:xfrm>
            <a:off x="804187" y="2830419"/>
            <a:ext cx="2250050" cy="480390"/>
            <a:chOff x="767112" y="2825909"/>
            <a:chExt cx="2250050" cy="480390"/>
          </a:xfrm>
        </p:grpSpPr>
        <p:sp>
          <p:nvSpPr>
            <p:cNvPr id="3" name="TextBox 2">
              <a:extLst>
                <a:ext uri="{FF2B5EF4-FFF2-40B4-BE49-F238E27FC236}">
                  <a16:creationId xmlns:a16="http://schemas.microsoft.com/office/drawing/2014/main" id="{80AD612F-5177-4A19-0BA6-3BD6D18BD57C}"/>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HR </a:t>
              </a:r>
              <a:r>
                <a:rPr lang="en-US" sz="900">
                  <a:solidFill>
                    <a:srgbClr val="0070C0"/>
                  </a:solidFill>
                  <a:latin typeface="Segoe UI Semibold"/>
                </a:rPr>
                <a:t>SharePoint</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 name="Picture 2" descr="Copilot Studio Generative AI pricing - Power Platform Community">
              <a:extLst>
                <a:ext uri="{FF2B5EF4-FFF2-40B4-BE49-F238E27FC236}">
                  <a16:creationId xmlns:a16="http://schemas.microsoft.com/office/drawing/2014/main" id="{F82F3B17-1B17-432F-90F4-CAC87576E7B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036CDEB2-7DB4-D0BD-B6F8-87168C0C0222}"/>
              </a:ext>
            </a:extLst>
          </p:cNvPr>
          <p:cNvGrpSpPr/>
          <p:nvPr/>
        </p:nvGrpSpPr>
        <p:grpSpPr>
          <a:xfrm>
            <a:off x="4269174" y="2780407"/>
            <a:ext cx="2250050" cy="480390"/>
            <a:chOff x="767112" y="2825909"/>
            <a:chExt cx="2250050" cy="480390"/>
          </a:xfrm>
        </p:grpSpPr>
        <p:sp>
          <p:nvSpPr>
            <p:cNvPr id="7" name="TextBox 6">
              <a:extLst>
                <a:ext uri="{FF2B5EF4-FFF2-40B4-BE49-F238E27FC236}">
                  <a16:creationId xmlns:a16="http://schemas.microsoft.com/office/drawing/2014/main" id="{A09738B6-D523-D575-2D67-0CDA3BD13F4D}"/>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+Custom Topic</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8" name="Picture 2" descr="Copilot Studio Generative AI pricing - Power Platform Community">
              <a:extLst>
                <a:ext uri="{FF2B5EF4-FFF2-40B4-BE49-F238E27FC236}">
                  <a16:creationId xmlns:a16="http://schemas.microsoft.com/office/drawing/2014/main" id="{DE48EC22-AD26-01C7-650B-D17BA9D7E3F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DA24588-F965-60DE-D4D7-9219ED85E687}"/>
              </a:ext>
            </a:extLst>
          </p:cNvPr>
          <p:cNvGrpSpPr/>
          <p:nvPr/>
        </p:nvGrpSpPr>
        <p:grpSpPr>
          <a:xfrm>
            <a:off x="7754064" y="2793280"/>
            <a:ext cx="2250050" cy="480390"/>
            <a:chOff x="767112" y="2825909"/>
            <a:chExt cx="2250050" cy="480390"/>
          </a:xfrm>
        </p:grpSpPr>
        <p:sp>
          <p:nvSpPr>
            <p:cNvPr id="19" name="TextBox 18">
              <a:extLst>
                <a:ext uri="{FF2B5EF4-FFF2-40B4-BE49-F238E27FC236}">
                  <a16:creationId xmlns:a16="http://schemas.microsoft.com/office/drawing/2014/main" id="{785E170C-0C41-5122-D3C4-D40588187A9B}"/>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+Custom Action</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0" name="Picture 2" descr="Copilot Studio Generative AI pricing - Power Platform Community">
              <a:extLst>
                <a:ext uri="{FF2B5EF4-FFF2-40B4-BE49-F238E27FC236}">
                  <a16:creationId xmlns:a16="http://schemas.microsoft.com/office/drawing/2014/main" id="{713E7CD2-0014-045B-AF2F-BA388C503ED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D60C1B1F-CE7B-1B10-08D6-897D3E4EFC7B}"/>
              </a:ext>
            </a:extLst>
          </p:cNvPr>
          <p:cNvGrpSpPr/>
          <p:nvPr/>
        </p:nvGrpSpPr>
        <p:grpSpPr>
          <a:xfrm>
            <a:off x="7734502" y="5184634"/>
            <a:ext cx="2361959" cy="360000"/>
            <a:chOff x="577439" y="3137252"/>
            <a:chExt cx="2361959" cy="360000"/>
          </a:xfrm>
        </p:grpSpPr>
        <p:pic>
          <p:nvPicPr>
            <p:cNvPr id="11" name="Picture 10">
              <a:extLst>
                <a:ext uri="{FF2B5EF4-FFF2-40B4-BE49-F238E27FC236}">
                  <a16:creationId xmlns:a16="http://schemas.microsoft.com/office/drawing/2014/main" id="{EBEBA15B-2B61-3A37-86A1-37E9953D187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2" name="TextBox 11">
              <a:extLst>
                <a:ext uri="{FF2B5EF4-FFF2-40B4-BE49-F238E27FC236}">
                  <a16:creationId xmlns:a16="http://schemas.microsoft.com/office/drawing/2014/main" id="{5E1A91F0-9009-CA7D-F305-827A3F9BE450}"/>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 name="Group 21">
            <a:extLst>
              <a:ext uri="{FF2B5EF4-FFF2-40B4-BE49-F238E27FC236}">
                <a16:creationId xmlns:a16="http://schemas.microsoft.com/office/drawing/2014/main" id="{1DA62F67-6585-EF02-F110-F758BBF79E17}"/>
              </a:ext>
            </a:extLst>
          </p:cNvPr>
          <p:cNvGrpSpPr/>
          <p:nvPr/>
        </p:nvGrpSpPr>
        <p:grpSpPr>
          <a:xfrm>
            <a:off x="812632" y="5180476"/>
            <a:ext cx="2351135" cy="360000"/>
            <a:chOff x="588263" y="2177588"/>
            <a:chExt cx="2351135" cy="360000"/>
          </a:xfrm>
        </p:grpSpPr>
        <p:pic>
          <p:nvPicPr>
            <p:cNvPr id="40" name="Picture 39">
              <a:extLst>
                <a:ext uri="{FF2B5EF4-FFF2-40B4-BE49-F238E27FC236}">
                  <a16:creationId xmlns:a16="http://schemas.microsoft.com/office/drawing/2014/main" id="{B295FE44-A753-F99B-B89E-C4170365520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1" name="TextBox 40">
              <a:extLst>
                <a:ext uri="{FF2B5EF4-FFF2-40B4-BE49-F238E27FC236}">
                  <a16:creationId xmlns:a16="http://schemas.microsoft.com/office/drawing/2014/main" id="{683F1833-5080-6AB6-A6A5-5A770ED8D95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349301722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noProof="0"/>
              <a:t>A day in the life of a HR Manager</a:t>
            </a:r>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593881"/>
            <a:ext cx="976461" cy="345600"/>
          </a:xfrm>
        </p:spPr>
        <p:txBody>
          <a:bodyPr/>
          <a:lstStyle/>
          <a:p>
            <a:r>
              <a:rPr lang="en-US" noProof="0"/>
              <a:t>8:00 am</a:t>
            </a:r>
          </a:p>
        </p:txBody>
      </p:sp>
      <p:sp>
        <p:nvSpPr>
          <p:cNvPr id="13" name="Text Placeholder 12">
            <a:extLst>
              <a:ext uri="{FF2B5EF4-FFF2-40B4-BE49-F238E27FC236}">
                <a16:creationId xmlns:a16="http://schemas.microsoft.com/office/drawing/2014/main" id="{443F0695-3A5E-116F-D694-1181AC6FC4C4}"/>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Omar starts the day at home with an interview for a new bank teller candidate. He uses Copilot to research the candidate’s previous companies.</a:t>
            </a:r>
          </a:p>
        </p:txBody>
      </p:sp>
      <p:sp>
        <p:nvSpPr>
          <p:cNvPr id="14" name="Text Placeholder 13">
            <a:extLst>
              <a:ext uri="{FF2B5EF4-FFF2-40B4-BE49-F238E27FC236}">
                <a16:creationId xmlns:a16="http://schemas.microsoft.com/office/drawing/2014/main" id="{9EFCAF86-A098-5471-5F97-8DC6760FBE80}"/>
              </a:ext>
            </a:extLst>
          </p:cNvPr>
          <p:cNvSpPr>
            <a:spLocks noGrp="1"/>
          </p:cNvSpPr>
          <p:nvPr>
            <p:ph type="body" sz="quarter" idx="21"/>
          </p:nvPr>
        </p:nvSpPr>
        <p:spPr/>
        <p:txBody>
          <a:bodyPr>
            <a:normAutofit/>
          </a:bodyPr>
          <a:lstStyle/>
          <a:p>
            <a:r>
              <a:rPr lang="en-US" sz="900" i="0" noProof="0">
                <a:solidFill>
                  <a:srgbClr val="242424"/>
                </a:solidFill>
                <a:effectLst/>
                <a:latin typeface="Segoe UI" panose="020B0502040204020203" pitchFamily="34" charset="0"/>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What are some good follow up questions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to learn more about this person’s skills </a:t>
            </a:r>
            <a:b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b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experience?</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593881"/>
            <a:ext cx="976461" cy="345600"/>
          </a:xfrm>
        </p:spPr>
        <p:txBody>
          <a:bodyPr/>
          <a:lstStyle/>
          <a:p>
            <a:r>
              <a:rPr lang="en-US" noProof="0"/>
              <a:t>9:35 am</a:t>
            </a:r>
          </a:p>
        </p:txBody>
      </p:sp>
      <p:sp>
        <p:nvSpPr>
          <p:cNvPr id="15" name="Text Placeholder 14">
            <a:extLst>
              <a:ext uri="{FF2B5EF4-FFF2-40B4-BE49-F238E27FC236}">
                <a16:creationId xmlns:a16="http://schemas.microsoft.com/office/drawing/2014/main" id="{6B7FDF9B-C8DB-4506-B26F-3B7B70D36BB3}"/>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At the office, Omar uses Copilot in Teams to summarize some chat threads that occurred overnight and can quickly assess the situation and provide guidance to his team to address the issue.</a:t>
            </a:r>
          </a:p>
        </p:txBody>
      </p:sp>
      <p:sp>
        <p:nvSpPr>
          <p:cNvPr id="16" name="Text Placeholder 15">
            <a:extLst>
              <a:ext uri="{FF2B5EF4-FFF2-40B4-BE49-F238E27FC236}">
                <a16:creationId xmlns:a16="http://schemas.microsoft.com/office/drawing/2014/main" id="{0A04B9A8-D14E-711E-6164-22D324655783}"/>
              </a:ext>
            </a:extLst>
          </p:cNvPr>
          <p:cNvSpPr>
            <a:spLocks noGrp="1"/>
          </p:cNvSpPr>
          <p:nvPr>
            <p:ph type="body" sz="quarter" idx="24"/>
          </p:nvPr>
        </p:nvSpPr>
        <p:spPr/>
        <p:txBody>
          <a:bodyPr/>
          <a:lstStyle/>
          <a:p>
            <a:r>
              <a:rPr lang="en-US" sz="900" i="0" noProof="0">
                <a:solidFill>
                  <a:srgbClr val="242424"/>
                </a:solidFill>
                <a:effectLst/>
                <a:latin typeface="Segoe UI" panose="020B0502040204020203" pitchFamily="34" charset="0"/>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this thread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include the key issues and suggestions for resolution along with who had the suggestions. </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593881"/>
            <a:ext cx="976461" cy="345600"/>
          </a:xfrm>
        </p:spPr>
        <p:txBody>
          <a:bodyPr/>
          <a:lstStyle/>
          <a:p>
            <a:r>
              <a:rPr lang="en-US" noProof="0"/>
              <a:t>10:00 am</a:t>
            </a:r>
          </a:p>
        </p:txBody>
      </p:sp>
      <p:sp>
        <p:nvSpPr>
          <p:cNvPr id="17" name="Text Placeholder 16">
            <a:extLst>
              <a:ext uri="{FF2B5EF4-FFF2-40B4-BE49-F238E27FC236}">
                <a16:creationId xmlns:a16="http://schemas.microsoft.com/office/drawing/2014/main" id="{8DB9BAD0-4BE4-D77B-AA8C-9A315FA56F90}"/>
              </a:ext>
            </a:extLst>
          </p:cNvPr>
          <p:cNvSpPr>
            <a:spLocks noGrp="1"/>
          </p:cNvSpPr>
          <p:nvPr>
            <p:ph type="body" sz="quarter" idx="26"/>
          </p:nvPr>
        </p:nvSpPr>
        <p:spPr/>
        <p:txBody>
          <a:bodyPr/>
          <a:lstStyle/>
          <a:p>
            <a:r>
              <a:rPr kumimoji="0" lang="en-US" sz="900" b="0" i="0" u="none" strike="noStrike" kern="0" cap="none" spc="0" normalizeH="0" baseline="0" noProof="0" dirty="0">
                <a:ln>
                  <a:noFill/>
                </a:ln>
                <a:solidFill>
                  <a:srgbClr val="1A1A1A"/>
                </a:solidFill>
                <a:effectLst/>
                <a:uLnTx/>
                <a:uFillTx/>
                <a:latin typeface="Segoe UI"/>
                <a:cs typeface="Segoe UI" pitchFamily="34" charset="0"/>
              </a:rPr>
              <a:t>Omar asks Copilot in Word to summarize the organization’s new compliance handbook to ensure it has the key points. He then commands Copilot to fill in the missing sections.</a:t>
            </a:r>
          </a:p>
        </p:txBody>
      </p:sp>
      <p:sp>
        <p:nvSpPr>
          <p:cNvPr id="18" name="Text Placeholder 17">
            <a:extLst>
              <a:ext uri="{FF2B5EF4-FFF2-40B4-BE49-F238E27FC236}">
                <a16:creationId xmlns:a16="http://schemas.microsoft.com/office/drawing/2014/main" id="{50C9BC2D-13D7-D243-BC9A-089C3C5FC7B9}"/>
              </a:ext>
            </a:extLst>
          </p:cNvPr>
          <p:cNvSpPr>
            <a:spLocks noGrp="1"/>
          </p:cNvSpPr>
          <p:nvPr>
            <p:ph type="body" sz="quarter" idx="27"/>
          </p:nvPr>
        </p:nvSpPr>
        <p:spPr/>
        <p:txBody>
          <a:bodyPr/>
          <a:lstStyle/>
          <a:p>
            <a:r>
              <a:rPr lang="en-US" sz="900" i="0" noProof="0">
                <a:solidFill>
                  <a:srgbClr val="242424"/>
                </a:solidFill>
                <a:effectLst/>
                <a:latin typeface="Segoe UI" panose="020B0502040204020203" pitchFamily="34" charset="0"/>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Summarize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the</a:t>
            </a:r>
            <a:r>
              <a:rPr kumimoji="0" lang="en-US" sz="900" b="0" i="0" strike="noStrike" kern="1200" cap="none" spc="0" normalizeH="0" baseline="0" noProof="0">
                <a:ln w="3175">
                  <a:noFill/>
                </a:ln>
                <a:effectLst/>
                <a:uLnTx/>
                <a:uFillTx/>
                <a:latin typeface="Segoe UI"/>
                <a:ea typeface="+mn-ea"/>
                <a:cs typeface="Segoe UI" pitchFamily="34" charset="0"/>
              </a:rPr>
              <a:t> [Contoso Compliance Handbook]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in about four paragraphs for an executive and provide a list of key points.</a:t>
            </a:r>
            <a:endPar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053821"/>
            <a:ext cx="976461" cy="345600"/>
          </a:xfrm>
        </p:spPr>
        <p:txBody>
          <a:bodyPr/>
          <a:lstStyle/>
          <a:p>
            <a:r>
              <a:rPr lang="en-US" noProof="0"/>
              <a:t>4:00 pm</a:t>
            </a:r>
          </a:p>
        </p:txBody>
      </p:sp>
      <p:sp>
        <p:nvSpPr>
          <p:cNvPr id="19" name="Text Placeholder 18">
            <a:extLst>
              <a:ext uri="{FF2B5EF4-FFF2-40B4-BE49-F238E27FC236}">
                <a16:creationId xmlns:a16="http://schemas.microsoft.com/office/drawing/2014/main" id="{30624E57-AAFC-4599-C3BC-69850AD1BE55}"/>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Omar has missed a few calls and emails. </a:t>
            </a:r>
            <a:br>
              <a:rPr kumimoji="0" lang="en-US" sz="900" b="0" i="0" u="none" strike="noStrike" kern="0" cap="none" spc="0" normalizeH="0" baseline="0" noProof="0">
                <a:ln>
                  <a:noFill/>
                </a:ln>
                <a:solidFill>
                  <a:srgbClr val="1A1A1A"/>
                </a:solidFill>
                <a:effectLst/>
                <a:uLnTx/>
                <a:uFillTx/>
                <a:latin typeface="Segoe UI"/>
                <a:cs typeface="Segoe UI" pitchFamily="34" charset="0"/>
              </a:rPr>
            </a:br>
            <a:r>
              <a:rPr kumimoji="0" lang="en-US" sz="900" b="0" i="0" u="none" strike="noStrike" kern="0" cap="none" spc="0" normalizeH="0" baseline="0" noProof="0">
                <a:ln>
                  <a:noFill/>
                </a:ln>
                <a:solidFill>
                  <a:srgbClr val="1A1A1A"/>
                </a:solidFill>
                <a:effectLst/>
                <a:uLnTx/>
                <a:uFillTx/>
                <a:latin typeface="Segoe UI"/>
                <a:cs typeface="Segoe UI" pitchFamily="34" charset="0"/>
              </a:rPr>
              <a:t>He prompts Copilot to summarize recent email threads and calls, and then uses Copilot in Outlook to draft email responses. </a:t>
            </a:r>
          </a:p>
        </p:txBody>
      </p:sp>
      <p:sp>
        <p:nvSpPr>
          <p:cNvPr id="20" name="Text Placeholder 19">
            <a:extLst>
              <a:ext uri="{FF2B5EF4-FFF2-40B4-BE49-F238E27FC236}">
                <a16:creationId xmlns:a16="http://schemas.microsoft.com/office/drawing/2014/main" id="{800ED94A-C4FD-80F1-21F0-0F7133FCC2B1}"/>
              </a:ext>
            </a:extLst>
          </p:cNvPr>
          <p:cNvSpPr>
            <a:spLocks noGrp="1"/>
          </p:cNvSpPr>
          <p:nvPr>
            <p:ph type="body" sz="quarter" idx="30"/>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Action:</a:t>
            </a:r>
            <a:r>
              <a:rPr kumimoji="0" lang="en-US" sz="900" b="1" i="0" u="none" strike="noStrike" kern="1200" cap="none" spc="0" normalizeH="0" baseline="0" noProof="0">
                <a:ln>
                  <a:noFill/>
                </a:ln>
                <a:solidFill>
                  <a:srgbClr val="000000"/>
                </a:solidFill>
                <a:effectLst/>
                <a:uLnTx/>
                <a:uFillTx/>
                <a:latin typeface="Segoe UI"/>
                <a:ea typeface="+mn-ea"/>
                <a:cs typeface="+mn-cs"/>
              </a:rPr>
              <a:t> Summarize this thread.</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053821"/>
            <a:ext cx="976461" cy="345600"/>
          </a:xfrm>
        </p:spPr>
        <p:txBody>
          <a:bodyPr/>
          <a:lstStyle/>
          <a:p>
            <a:r>
              <a:rPr lang="en-US" noProof="0"/>
              <a:t>2:00 pm</a:t>
            </a:r>
          </a:p>
        </p:txBody>
      </p:sp>
      <p:sp>
        <p:nvSpPr>
          <p:cNvPr id="21" name="Text Placeholder 20">
            <a:extLst>
              <a:ext uri="{FF2B5EF4-FFF2-40B4-BE49-F238E27FC236}">
                <a16:creationId xmlns:a16="http://schemas.microsoft.com/office/drawing/2014/main" id="{E0BEBCF5-E82A-C47C-647D-E093B0D53BB8}"/>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Omar commands Copilot in PowerPoint to add </a:t>
            </a:r>
            <a:br>
              <a:rPr kumimoji="0" lang="en-US" sz="900" b="0" i="0" u="none" strike="noStrike" kern="0" cap="none" spc="0" normalizeH="0" baseline="0" noProof="0">
                <a:ln>
                  <a:noFill/>
                </a:ln>
                <a:solidFill>
                  <a:srgbClr val="1A1A1A"/>
                </a:solidFill>
                <a:effectLst/>
                <a:uLnTx/>
                <a:uFillTx/>
                <a:latin typeface="Segoe UI"/>
                <a:cs typeface="Segoe UI" pitchFamily="34" charset="0"/>
              </a:rPr>
            </a:br>
            <a:r>
              <a:rPr kumimoji="0" lang="en-US" sz="900" b="0" i="0" u="none" strike="noStrike" kern="0" cap="none" spc="0" normalizeH="0" baseline="0" noProof="0">
                <a:ln>
                  <a:noFill/>
                </a:ln>
                <a:solidFill>
                  <a:srgbClr val="1A1A1A"/>
                </a:solidFill>
                <a:effectLst/>
                <a:uLnTx/>
                <a:uFillTx/>
                <a:latin typeface="Segoe UI"/>
                <a:cs typeface="Segoe UI" pitchFamily="34" charset="0"/>
              </a:rPr>
              <a:t>a slide to his presentation that can be used to explain the team’s initiatives. </a:t>
            </a:r>
          </a:p>
        </p:txBody>
      </p:sp>
      <p:sp>
        <p:nvSpPr>
          <p:cNvPr id="22" name="Text Placeholder 21">
            <a:extLst>
              <a:ext uri="{FF2B5EF4-FFF2-40B4-BE49-F238E27FC236}">
                <a16:creationId xmlns:a16="http://schemas.microsoft.com/office/drawing/2014/main" id="{9022423B-CCD9-112D-9999-53EC7A2412D1}"/>
              </a:ext>
            </a:extLst>
          </p:cNvPr>
          <p:cNvSpPr>
            <a:spLocks noGrp="1"/>
          </p:cNvSpPr>
          <p:nvPr>
            <p:ph type="body" sz="quarter" idx="33"/>
          </p:nvPr>
        </p:nvSpPr>
        <p:spPr/>
        <p:txBody>
          <a:bodyPr/>
          <a:lstStyle/>
          <a:p>
            <a:r>
              <a:rPr lang="en-US" sz="900" i="0" noProof="0">
                <a:solidFill>
                  <a:srgbClr val="242424"/>
                </a:solidFill>
                <a:effectLst/>
                <a:latin typeface="Segoe UI" panose="020B0502040204020203" pitchFamily="34" charset="0"/>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Add a slide about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potential HR initiatives.</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053821"/>
            <a:ext cx="976461" cy="345600"/>
          </a:xfrm>
        </p:spPr>
        <p:txBody>
          <a:bodyPr/>
          <a:lstStyle/>
          <a:p>
            <a:r>
              <a:rPr lang="en-US" noProof="0"/>
              <a:t>1:00 pm</a:t>
            </a:r>
          </a:p>
        </p:txBody>
      </p:sp>
      <p:sp>
        <p:nvSpPr>
          <p:cNvPr id="34" name="Text Placeholder 33">
            <a:extLst>
              <a:ext uri="{FF2B5EF4-FFF2-40B4-BE49-F238E27FC236}">
                <a16:creationId xmlns:a16="http://schemas.microsoft.com/office/drawing/2014/main" id="{358E37FC-1409-B1E7-BAB4-7C8C92784E2D}"/>
              </a:ext>
            </a:extLst>
          </p:cNvPr>
          <p:cNvSpPr>
            <a:spLocks noGrp="1"/>
          </p:cNvSpPr>
          <p:nvPr>
            <p:ph type="body" sz="quarter" idx="35"/>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a:rPr>
              <a:t>Omar prompts Copilot for details about open headcount, using a Copilot Agent to pull in HR system data. </a:t>
            </a:r>
          </a:p>
        </p:txBody>
      </p:sp>
      <p:sp>
        <p:nvSpPr>
          <p:cNvPr id="35" name="Text Placeholder 34">
            <a:extLst>
              <a:ext uri="{FF2B5EF4-FFF2-40B4-BE49-F238E27FC236}">
                <a16:creationId xmlns:a16="http://schemas.microsoft.com/office/drawing/2014/main" id="{0C83D594-D6F3-97D3-523A-F478C72326A0}"/>
              </a:ext>
            </a:extLst>
          </p:cNvPr>
          <p:cNvSpPr>
            <a:spLocks noGrp="1"/>
          </p:cNvSpPr>
          <p:nvPr>
            <p:ph type="body" sz="quarter" idx="36"/>
          </p:nvPr>
        </p:nvSpPr>
        <p:spPr/>
        <p:txBody>
          <a:bodyPr/>
          <a:lstStyle/>
          <a:p>
            <a:r>
              <a:rPr lang="en-US" sz="900" i="0" noProof="0">
                <a:solidFill>
                  <a:srgbClr val="242424"/>
                </a:solidFill>
                <a:effectLst/>
                <a:latin typeface="Segoe UI" panose="020B0502040204020203" pitchFamily="34" charset="0"/>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Add a column that averages the other columns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for each month.</a:t>
            </a:r>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Omar</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leads HR for a </a:t>
              </a:r>
              <a:br>
                <a:rPr lang="en-US" sz="1600" noProof="0">
                  <a:solidFill>
                    <a:srgbClr val="C03BC4"/>
                  </a:solidFill>
                  <a:latin typeface="Segoe UI" panose="020B0502040204020203" pitchFamily="34" charset="0"/>
                  <a:cs typeface="Segoe UI" panose="020B0502040204020203" pitchFamily="34" charset="0"/>
                </a:rPr>
              </a:br>
              <a:r>
                <a:rPr lang="en-US" sz="1600" noProof="0">
                  <a:solidFill>
                    <a:srgbClr val="C03BC4"/>
                  </a:solidFill>
                  <a:latin typeface="Segoe UI" panose="020B0502040204020203" pitchFamily="34" charset="0"/>
                  <a:cs typeface="Segoe UI" panose="020B0502040204020203" pitchFamily="34" charset="0"/>
                </a:rPr>
                <a:t>regional bank</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pic>
        <p:nvPicPr>
          <p:cNvPr id="2" name="Picture 1" descr="A person looking away from the camera&#10;&#10;Description automatically generated">
            <a:extLst>
              <a:ext uri="{FF2B5EF4-FFF2-40B4-BE49-F238E27FC236}">
                <a16:creationId xmlns:a16="http://schemas.microsoft.com/office/drawing/2014/main" id="{A3F95C77-D40F-CD2C-B10B-687A152F7F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1"/>
          <a:stretch/>
        </p:blipFill>
        <p:spPr>
          <a:xfrm>
            <a:off x="9677167" y="2660575"/>
            <a:ext cx="2549309" cy="4183986"/>
          </a:xfrm>
          <a:prstGeom prst="rect">
            <a:avLst/>
          </a:prstGeom>
        </p:spPr>
      </p:pic>
      <p:grpSp>
        <p:nvGrpSpPr>
          <p:cNvPr id="101" name="Group 100">
            <a:extLst>
              <a:ext uri="{FF2B5EF4-FFF2-40B4-BE49-F238E27FC236}">
                <a16:creationId xmlns:a16="http://schemas.microsoft.com/office/drawing/2014/main" id="{724B8559-3952-F9DB-21D5-11E44BA0A750}"/>
              </a:ext>
            </a:extLst>
          </p:cNvPr>
          <p:cNvGrpSpPr/>
          <p:nvPr/>
        </p:nvGrpSpPr>
        <p:grpSpPr>
          <a:xfrm>
            <a:off x="812633" y="2721252"/>
            <a:ext cx="2351135" cy="360000"/>
            <a:chOff x="588263" y="1217924"/>
            <a:chExt cx="2351135" cy="360000"/>
          </a:xfrm>
        </p:grpSpPr>
        <p:pic>
          <p:nvPicPr>
            <p:cNvPr id="102" name="Picture 101" descr="Zip Co logo SVG free download, id: 101874 - Brandlogos.net">
              <a:hlinkClick r:id="rId5"/>
              <a:extLst>
                <a:ext uri="{FF2B5EF4-FFF2-40B4-BE49-F238E27FC236}">
                  <a16:creationId xmlns:a16="http://schemas.microsoft.com/office/drawing/2014/main" id="{B737510B-21AD-D579-DDEA-8F4DAE959BA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3" name="TextBox 102">
              <a:extLst>
                <a:ext uri="{FF2B5EF4-FFF2-40B4-BE49-F238E27FC236}">
                  <a16:creationId xmlns:a16="http://schemas.microsoft.com/office/drawing/2014/main" id="{1844E23A-DA12-AB1F-F19E-D8CF710A505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104" name="Group 103">
            <a:extLst>
              <a:ext uri="{FF2B5EF4-FFF2-40B4-BE49-F238E27FC236}">
                <a16:creationId xmlns:a16="http://schemas.microsoft.com/office/drawing/2014/main" id="{5C69811A-26D0-DE75-7194-87324F93F37F}"/>
              </a:ext>
            </a:extLst>
          </p:cNvPr>
          <p:cNvGrpSpPr/>
          <p:nvPr/>
        </p:nvGrpSpPr>
        <p:grpSpPr>
          <a:xfrm>
            <a:off x="7198028" y="2721252"/>
            <a:ext cx="2351135" cy="360000"/>
            <a:chOff x="588263" y="2657420"/>
            <a:chExt cx="2351135" cy="360000"/>
          </a:xfrm>
        </p:grpSpPr>
        <p:pic>
          <p:nvPicPr>
            <p:cNvPr id="105" name="Picture 104">
              <a:extLst>
                <a:ext uri="{FF2B5EF4-FFF2-40B4-BE49-F238E27FC236}">
                  <a16:creationId xmlns:a16="http://schemas.microsoft.com/office/drawing/2014/main" id="{EC8ABC42-9A8C-5E72-8FB4-83FCD79B5C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6" name="TextBox 105">
              <a:extLst>
                <a:ext uri="{FF2B5EF4-FFF2-40B4-BE49-F238E27FC236}">
                  <a16:creationId xmlns:a16="http://schemas.microsoft.com/office/drawing/2014/main" id="{39C4EFFA-5C64-8164-7150-FD8EF9D6F5FB}"/>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7" name="Group 106">
            <a:extLst>
              <a:ext uri="{FF2B5EF4-FFF2-40B4-BE49-F238E27FC236}">
                <a16:creationId xmlns:a16="http://schemas.microsoft.com/office/drawing/2014/main" id="{31827B2C-4FC0-4E55-979F-373BEC60CE47}"/>
              </a:ext>
            </a:extLst>
          </p:cNvPr>
          <p:cNvGrpSpPr/>
          <p:nvPr/>
        </p:nvGrpSpPr>
        <p:grpSpPr>
          <a:xfrm>
            <a:off x="3947719" y="2721252"/>
            <a:ext cx="2351135" cy="360000"/>
            <a:chOff x="588263" y="3617084"/>
            <a:chExt cx="2351135" cy="360000"/>
          </a:xfrm>
        </p:grpSpPr>
        <p:pic>
          <p:nvPicPr>
            <p:cNvPr id="108" name="Picture 107">
              <a:extLst>
                <a:ext uri="{FF2B5EF4-FFF2-40B4-BE49-F238E27FC236}">
                  <a16:creationId xmlns:a16="http://schemas.microsoft.com/office/drawing/2014/main" id="{B7FCAA56-03B1-F508-4079-7184259398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09" name="TextBox 108">
              <a:extLst>
                <a:ext uri="{FF2B5EF4-FFF2-40B4-BE49-F238E27FC236}">
                  <a16:creationId xmlns:a16="http://schemas.microsoft.com/office/drawing/2014/main" id="{77C4C4E7-39CB-2F29-C49F-97441BCF98FB}"/>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0" name="Group 109">
            <a:extLst>
              <a:ext uri="{FF2B5EF4-FFF2-40B4-BE49-F238E27FC236}">
                <a16:creationId xmlns:a16="http://schemas.microsoft.com/office/drawing/2014/main" id="{60A96431-0DD7-C434-91ED-20F896652A76}"/>
              </a:ext>
            </a:extLst>
          </p:cNvPr>
          <p:cNvGrpSpPr/>
          <p:nvPr/>
        </p:nvGrpSpPr>
        <p:grpSpPr>
          <a:xfrm>
            <a:off x="3947719" y="5156688"/>
            <a:ext cx="2351135" cy="360000"/>
            <a:chOff x="588263" y="2177588"/>
            <a:chExt cx="2351135" cy="360000"/>
          </a:xfrm>
        </p:grpSpPr>
        <p:pic>
          <p:nvPicPr>
            <p:cNvPr id="111" name="Picture 110">
              <a:extLst>
                <a:ext uri="{FF2B5EF4-FFF2-40B4-BE49-F238E27FC236}">
                  <a16:creationId xmlns:a16="http://schemas.microsoft.com/office/drawing/2014/main" id="{72CDC397-80E9-E776-B96B-B82FC2ED18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12" name="TextBox 111">
              <a:extLst>
                <a:ext uri="{FF2B5EF4-FFF2-40B4-BE49-F238E27FC236}">
                  <a16:creationId xmlns:a16="http://schemas.microsoft.com/office/drawing/2014/main" id="{C13E6036-B45A-8E3B-A0A0-96C72CD2E3FB}"/>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6" name="Group 115">
            <a:extLst>
              <a:ext uri="{FF2B5EF4-FFF2-40B4-BE49-F238E27FC236}">
                <a16:creationId xmlns:a16="http://schemas.microsoft.com/office/drawing/2014/main" id="{03B7E01A-7A46-6902-74AB-7CEF912274A1}"/>
              </a:ext>
            </a:extLst>
          </p:cNvPr>
          <p:cNvGrpSpPr/>
          <p:nvPr/>
        </p:nvGrpSpPr>
        <p:grpSpPr>
          <a:xfrm>
            <a:off x="812633" y="5156688"/>
            <a:ext cx="1132959" cy="360000"/>
            <a:chOff x="588263" y="1217924"/>
            <a:chExt cx="1132959" cy="360000"/>
          </a:xfrm>
        </p:grpSpPr>
        <p:pic>
          <p:nvPicPr>
            <p:cNvPr id="117" name="Picture 116" descr="Zip Co logo SVG free download, id: 101874 - Brandlogos.net">
              <a:hlinkClick r:id="rId5"/>
              <a:extLst>
                <a:ext uri="{FF2B5EF4-FFF2-40B4-BE49-F238E27FC236}">
                  <a16:creationId xmlns:a16="http://schemas.microsoft.com/office/drawing/2014/main" id="{D7B76D41-002A-0E7A-9BDF-564ACC46AD5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8" name="TextBox 117">
              <a:extLst>
                <a:ext uri="{FF2B5EF4-FFF2-40B4-BE49-F238E27FC236}">
                  <a16:creationId xmlns:a16="http://schemas.microsoft.com/office/drawing/2014/main" id="{C0B4DB3C-12E4-5638-B81E-734BD1CAC4DE}"/>
                </a:ext>
                <a:ext uri="{C183D7F6-B498-43B3-948B-1728B52AA6E4}">
                  <adec:decorative xmlns:adec="http://schemas.microsoft.com/office/drawing/2017/decorative" val="0"/>
                </a:ext>
              </a:extLst>
            </p:cNvPr>
            <p:cNvSpPr txBox="1"/>
            <p:nvPr/>
          </p:nvSpPr>
          <p:spPr>
            <a:xfrm>
              <a:off x="1047214" y="1228648"/>
              <a:ext cx="674008"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19" name="Group 118">
            <a:extLst>
              <a:ext uri="{FF2B5EF4-FFF2-40B4-BE49-F238E27FC236}">
                <a16:creationId xmlns:a16="http://schemas.microsoft.com/office/drawing/2014/main" id="{02EB798B-C7DB-9FCF-0601-3FE1413DD3C5}"/>
              </a:ext>
            </a:extLst>
          </p:cNvPr>
          <p:cNvGrpSpPr/>
          <p:nvPr/>
        </p:nvGrpSpPr>
        <p:grpSpPr>
          <a:xfrm>
            <a:off x="1859255" y="5156688"/>
            <a:ext cx="1115951" cy="360000"/>
            <a:chOff x="588263" y="1697756"/>
            <a:chExt cx="1115951" cy="360000"/>
          </a:xfrm>
        </p:grpSpPr>
        <p:pic>
          <p:nvPicPr>
            <p:cNvPr id="120" name="Picture 119">
              <a:extLst>
                <a:ext uri="{FF2B5EF4-FFF2-40B4-BE49-F238E27FC236}">
                  <a16:creationId xmlns:a16="http://schemas.microsoft.com/office/drawing/2014/main" id="{81F53960-2C48-8BC3-73F0-B83D165DD9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21" name="TextBox 120">
              <a:extLst>
                <a:ext uri="{FF2B5EF4-FFF2-40B4-BE49-F238E27FC236}">
                  <a16:creationId xmlns:a16="http://schemas.microsoft.com/office/drawing/2014/main" id="{5FCFC23E-4E37-6F6E-B5BD-3EDB69B14969}"/>
                </a:ext>
                <a:ext uri="{C183D7F6-B498-43B3-948B-1728B52AA6E4}">
                  <adec:decorative xmlns:adec="http://schemas.microsoft.com/office/drawing/2017/decorative" val="0"/>
                </a:ext>
              </a:extLst>
            </p:cNvPr>
            <p:cNvSpPr txBox="1"/>
            <p:nvPr/>
          </p:nvSpPr>
          <p:spPr>
            <a:xfrm>
              <a:off x="1047214" y="1708480"/>
              <a:ext cx="657000"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8" name="Text Placeholder 185">
            <a:extLst>
              <a:ext uri="{FF2B5EF4-FFF2-40B4-BE49-F238E27FC236}">
                <a16:creationId xmlns:a16="http://schemas.microsoft.com/office/drawing/2014/main" id="{B3BCBBAB-BD08-82D5-2353-956DAF133E33}"/>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9" name="Text Placeholder 198">
            <a:extLst>
              <a:ext uri="{FF2B5EF4-FFF2-40B4-BE49-F238E27FC236}">
                <a16:creationId xmlns:a16="http://schemas.microsoft.com/office/drawing/2014/main" id="{37BE195B-7048-1567-ADE4-C70BED0341C9}"/>
              </a:ext>
            </a:extLst>
          </p:cNvPr>
          <p:cNvSpPr txBox="1">
            <a:spLocks/>
          </p:cNvSpPr>
          <p:nvPr/>
        </p:nvSpPr>
        <p:spPr>
          <a:xfrm>
            <a:off x="10430234" y="521099"/>
            <a:ext cx="1456966" cy="179100"/>
          </a:xfrm>
          <a:prstGeom prst="roundRect">
            <a:avLst>
              <a:gd name="adj" fmla="val 10035"/>
            </a:avLst>
          </a:prstGeom>
        </p:spPr>
        <p:txBody>
          <a:bodyPr vert="horz" wrap="square" lIns="0" tIns="0" rIns="0" bIns="0" rtlCol="0">
            <a:spAutoFit/>
          </a:bodyPr>
          <a:lstStyle>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i="0" spc="-20" baseline="0">
                <a:solidFill>
                  <a:srgbClr val="0078D4"/>
                </a:solidFill>
                <a:latin typeface="Segoe UI Semibold" panose="020B0502040204020203" pitchFamily="34" charset="0"/>
                <a:cs typeface="Segoe UI Semibold" panose="020B0502040204020203" pitchFamily="34" charset="0"/>
              </a:defRPr>
            </a:lvl1pPr>
            <a:lvl2pPr marL="228600" marR="0" indent="0" algn="r" defTabSz="932742" fontAlgn="auto">
              <a:lnSpc>
                <a:spcPct val="100000"/>
              </a:lnSpc>
              <a:spcBef>
                <a:spcPts val="0"/>
              </a:spcBef>
              <a:spcAft>
                <a:spcPts val="0"/>
              </a:spcAft>
              <a:buClrTx/>
              <a:buSzPct val="90000"/>
              <a:buFont typeface="Wingdings" panose="05000000000000000000" pitchFamily="2" charset="2"/>
              <a:buNone/>
              <a:tabLst/>
              <a:defRPr sz="1100" spc="-20" baseline="0">
                <a:solidFill>
                  <a:srgbClr val="B1B3B3"/>
                </a:solidFill>
              </a:defRPr>
            </a:lvl2pPr>
            <a:lvl3pPr marL="657225" marR="0" indent="-200025" algn="r"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algn="r"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algn="r"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a:t>Extend</a:t>
            </a:r>
          </a:p>
        </p:txBody>
      </p:sp>
      <p:sp>
        <p:nvSpPr>
          <p:cNvPr id="10" name="Text Placeholder 10">
            <a:extLst>
              <a:ext uri="{FF2B5EF4-FFF2-40B4-BE49-F238E27FC236}">
                <a16:creationId xmlns:a16="http://schemas.microsoft.com/office/drawing/2014/main" id="{CF47B74E-B84E-5DD3-B994-E303A9DDFFDE}"/>
              </a:ext>
            </a:extLst>
          </p:cNvPr>
          <p:cNvSpPr txBox="1">
            <a:spLocks/>
          </p:cNvSpPr>
          <p:nvPr/>
        </p:nvSpPr>
        <p:spPr>
          <a:xfrm>
            <a:off x="11417128" y="357645"/>
            <a:ext cx="127000" cy="125999"/>
          </a:xfrm>
          <a:prstGeom prst="ellipse">
            <a:avLst/>
          </a:prstGeom>
          <a:solidFill>
            <a:srgbClr val="0070C0"/>
          </a:solidFill>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a</a:t>
            </a:r>
          </a:p>
        </p:txBody>
      </p:sp>
      <p:sp>
        <p:nvSpPr>
          <p:cNvPr id="11" name="Text Placeholder 10">
            <a:extLst>
              <a:ext uri="{FF2B5EF4-FFF2-40B4-BE49-F238E27FC236}">
                <a16:creationId xmlns:a16="http://schemas.microsoft.com/office/drawing/2014/main" id="{74F74783-750B-E353-9E32-6A330F9407D2}"/>
              </a:ext>
            </a:extLst>
          </p:cNvPr>
          <p:cNvSpPr txBox="1">
            <a:spLocks/>
          </p:cNvSpPr>
          <p:nvPr/>
        </p:nvSpPr>
        <p:spPr>
          <a:xfrm>
            <a:off x="11588664" y="357645"/>
            <a:ext cx="127000" cy="125999"/>
          </a:xfrm>
          <a:prstGeom prst="ellipse">
            <a:avLst/>
          </a:prstGeom>
          <a:solidFill>
            <a:srgbClr val="0070C0"/>
          </a:solidFill>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a</a:t>
            </a:r>
          </a:p>
        </p:txBody>
      </p:sp>
      <p:sp>
        <p:nvSpPr>
          <p:cNvPr id="24" name="Text Placeholder 10">
            <a:extLst>
              <a:ext uri="{FF2B5EF4-FFF2-40B4-BE49-F238E27FC236}">
                <a16:creationId xmlns:a16="http://schemas.microsoft.com/office/drawing/2014/main" id="{1A31B14A-63AB-528F-EF65-F50CF0D45B6F}"/>
              </a:ext>
            </a:extLst>
          </p:cNvPr>
          <p:cNvSpPr txBox="1">
            <a:spLocks/>
          </p:cNvSpPr>
          <p:nvPr/>
        </p:nvSpPr>
        <p:spPr>
          <a:xfrm>
            <a:off x="11760200" y="357645"/>
            <a:ext cx="127000" cy="125999"/>
          </a:xfrm>
          <a:prstGeom prst="ellipse">
            <a:avLst/>
          </a:prstGeom>
          <a:solidFill>
            <a:srgbClr val="0078D4"/>
          </a:solidFill>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a</a:t>
            </a:r>
          </a:p>
        </p:txBody>
      </p:sp>
      <p:sp>
        <p:nvSpPr>
          <p:cNvPr id="25" name="Rectangle: Rounded Corners 6">
            <a:extLst>
              <a:ext uri="{FF2B5EF4-FFF2-40B4-BE49-F238E27FC236}">
                <a16:creationId xmlns:a16="http://schemas.microsoft.com/office/drawing/2014/main" id="{7B50B4DA-00CB-56FE-9E15-38286783639A}"/>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6" name="Group 25">
            <a:extLst>
              <a:ext uri="{FF2B5EF4-FFF2-40B4-BE49-F238E27FC236}">
                <a16:creationId xmlns:a16="http://schemas.microsoft.com/office/drawing/2014/main" id="{B0D8DC72-D974-FDF1-126F-9E1847DE1435}"/>
              </a:ext>
            </a:extLst>
          </p:cNvPr>
          <p:cNvGrpSpPr/>
          <p:nvPr/>
        </p:nvGrpSpPr>
        <p:grpSpPr>
          <a:xfrm>
            <a:off x="1286540" y="1134767"/>
            <a:ext cx="1571031" cy="216000"/>
            <a:chOff x="1372194" y="969899"/>
            <a:chExt cx="1571031" cy="216000"/>
          </a:xfrm>
        </p:grpSpPr>
        <p:sp>
          <p:nvSpPr>
            <p:cNvPr id="27" name="Rectangle: Rounded Corners 6">
              <a:extLst>
                <a:ext uri="{FF2B5EF4-FFF2-40B4-BE49-F238E27FC236}">
                  <a16:creationId xmlns:a16="http://schemas.microsoft.com/office/drawing/2014/main" id="{439F3E3C-57C2-6129-1CF0-B0A7A96BD1EA}"/>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28" name="Graphic 27">
              <a:extLst>
                <a:ext uri="{FF2B5EF4-FFF2-40B4-BE49-F238E27FC236}">
                  <a16:creationId xmlns:a16="http://schemas.microsoft.com/office/drawing/2014/main" id="{55109911-8A28-ACED-9308-FE4BB65CFE1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21924" y="1005899"/>
              <a:ext cx="144000" cy="144000"/>
            </a:xfrm>
            <a:prstGeom prst="rect">
              <a:avLst/>
            </a:prstGeom>
          </p:spPr>
        </p:pic>
      </p:grpSp>
      <p:grpSp>
        <p:nvGrpSpPr>
          <p:cNvPr id="29" name="Group 28">
            <a:extLst>
              <a:ext uri="{FF2B5EF4-FFF2-40B4-BE49-F238E27FC236}">
                <a16:creationId xmlns:a16="http://schemas.microsoft.com/office/drawing/2014/main" id="{5E8A4672-4410-94AD-18E4-E7400D567558}"/>
              </a:ext>
            </a:extLst>
          </p:cNvPr>
          <p:cNvGrpSpPr/>
          <p:nvPr/>
        </p:nvGrpSpPr>
        <p:grpSpPr>
          <a:xfrm>
            <a:off x="5754503" y="1134767"/>
            <a:ext cx="2325078" cy="216000"/>
            <a:chOff x="6235579" y="969899"/>
            <a:chExt cx="2325078" cy="216000"/>
          </a:xfrm>
        </p:grpSpPr>
        <p:sp>
          <p:nvSpPr>
            <p:cNvPr id="30" name="Rectangle: Rounded Corners 6">
              <a:extLst>
                <a:ext uri="{FF2B5EF4-FFF2-40B4-BE49-F238E27FC236}">
                  <a16:creationId xmlns:a16="http://schemas.microsoft.com/office/drawing/2014/main" id="{7E8477A9-586E-3A91-16CE-2473A3890C14}"/>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Job satisfaction and output</a:t>
              </a:r>
            </a:p>
          </p:txBody>
        </p:sp>
        <p:pic>
          <p:nvPicPr>
            <p:cNvPr id="31" name="Graphic 30">
              <a:extLst>
                <a:ext uri="{FF2B5EF4-FFF2-40B4-BE49-F238E27FC236}">
                  <a16:creationId xmlns:a16="http://schemas.microsoft.com/office/drawing/2014/main" id="{4E7BA0BF-9A04-20E5-94D3-FF28E45489D9}"/>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82712" y="1005899"/>
              <a:ext cx="144000" cy="144000"/>
            </a:xfrm>
            <a:prstGeom prst="rect">
              <a:avLst/>
            </a:prstGeom>
          </p:spPr>
        </p:pic>
      </p:grpSp>
      <p:grpSp>
        <p:nvGrpSpPr>
          <p:cNvPr id="32" name="Group 31">
            <a:extLst>
              <a:ext uri="{FF2B5EF4-FFF2-40B4-BE49-F238E27FC236}">
                <a16:creationId xmlns:a16="http://schemas.microsoft.com/office/drawing/2014/main" id="{F83AFB9C-2B5E-0F2A-58EA-D5850BF2B34C}"/>
              </a:ext>
            </a:extLst>
          </p:cNvPr>
          <p:cNvGrpSpPr/>
          <p:nvPr/>
        </p:nvGrpSpPr>
        <p:grpSpPr>
          <a:xfrm>
            <a:off x="2908241" y="1134767"/>
            <a:ext cx="2795593" cy="216000"/>
            <a:chOff x="3133720" y="969899"/>
            <a:chExt cx="2795593" cy="216000"/>
          </a:xfrm>
        </p:grpSpPr>
        <p:sp>
          <p:nvSpPr>
            <p:cNvPr id="33" name="Rectangle: Rounded Corners 6">
              <a:extLst>
                <a:ext uri="{FF2B5EF4-FFF2-40B4-BE49-F238E27FC236}">
                  <a16:creationId xmlns:a16="http://schemas.microsoft.com/office/drawing/2014/main" id="{F0612079-0001-449A-86BE-E5F15188F1A5}"/>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Creative solutions</a:t>
              </a:r>
            </a:p>
          </p:txBody>
        </p:sp>
        <p:pic>
          <p:nvPicPr>
            <p:cNvPr id="36" name="Graphic 35">
              <a:extLst>
                <a:ext uri="{FF2B5EF4-FFF2-40B4-BE49-F238E27FC236}">
                  <a16:creationId xmlns:a16="http://schemas.microsoft.com/office/drawing/2014/main" id="{D025F017-4DCC-866F-576D-C46CE7E7DDBA}"/>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93555" y="1005899"/>
              <a:ext cx="144000" cy="144000"/>
            </a:xfrm>
            <a:prstGeom prst="rect">
              <a:avLst/>
            </a:prstGeom>
          </p:spPr>
        </p:pic>
      </p:grpSp>
      <p:sp>
        <p:nvSpPr>
          <p:cNvPr id="4" name="Graphic 2">
            <a:hlinkClick r:id="rId17"/>
            <a:extLst>
              <a:ext uri="{FF2B5EF4-FFF2-40B4-BE49-F238E27FC236}">
                <a16:creationId xmlns:a16="http://schemas.microsoft.com/office/drawing/2014/main" id="{13C998D7-A770-8F94-DE43-E0510B3DDFBF}"/>
              </a:ext>
            </a:extLst>
          </p:cNvPr>
          <p:cNvSpPr/>
          <p:nvPr/>
        </p:nvSpPr>
        <p:spPr>
          <a:xfrm>
            <a:off x="4127719" y="43042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7" name="Group 6">
            <a:extLst>
              <a:ext uri="{FF2B5EF4-FFF2-40B4-BE49-F238E27FC236}">
                <a16:creationId xmlns:a16="http://schemas.microsoft.com/office/drawing/2014/main" id="{CFBD5B97-CB11-DB04-3503-4226F0789E7E}"/>
              </a:ext>
            </a:extLst>
          </p:cNvPr>
          <p:cNvGrpSpPr/>
          <p:nvPr/>
        </p:nvGrpSpPr>
        <p:grpSpPr>
          <a:xfrm>
            <a:off x="7237037" y="5182683"/>
            <a:ext cx="2273116" cy="584775"/>
            <a:chOff x="767112" y="2824771"/>
            <a:chExt cx="2273116" cy="584775"/>
          </a:xfrm>
        </p:grpSpPr>
        <p:sp>
          <p:nvSpPr>
            <p:cNvPr id="12" name="TextBox 11">
              <a:extLst>
                <a:ext uri="{FF2B5EF4-FFF2-40B4-BE49-F238E27FC236}">
                  <a16:creationId xmlns:a16="http://schemas.microsoft.com/office/drawing/2014/main" id="{1E68CCBC-E2A3-21F1-7D0F-27DAA9A1E64F}"/>
                </a:ext>
                <a:ext uri="{C183D7F6-B498-43B3-948B-1728B52AA6E4}">
                  <adec:decorative xmlns:adec="http://schemas.microsoft.com/office/drawing/2017/decorative" val="0"/>
                </a:ext>
              </a:extLst>
            </p:cNvPr>
            <p:cNvSpPr txBox="1"/>
            <p:nvPr/>
          </p:nvSpPr>
          <p:spPr>
            <a:xfrm>
              <a:off x="1148044" y="2824771"/>
              <a:ext cx="189218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HR system</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3" name="Picture 2" descr="Copilot Studio Generative AI pricing - Power Platform Community">
              <a:extLst>
                <a:ext uri="{FF2B5EF4-FFF2-40B4-BE49-F238E27FC236}">
                  <a16:creationId xmlns:a16="http://schemas.microsoft.com/office/drawing/2014/main" id="{A0A54DD6-7546-0C19-A81B-885E037902BE}"/>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647673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1DE391-8A9C-C05E-F809-168FD1ADD2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74649" y="3303080"/>
            <a:ext cx="2217351" cy="3554920"/>
          </a:xfrm>
          <a:prstGeom prst="rect">
            <a:avLst/>
          </a:prstGeom>
        </p:spPr>
      </p:pic>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p:txBody>
          <a:bodyPr/>
          <a:lstStyle/>
          <a:p>
            <a:r>
              <a:rPr lang="en-US" noProof="0"/>
              <a:t>A day in the life of a HR Manager</a:t>
            </a:r>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p:txBody>
          <a:bodyPr/>
          <a:lstStyle/>
          <a:p>
            <a:r>
              <a:rPr lang="en-US" noProof="0"/>
              <a:t>8:00 am</a:t>
            </a:r>
          </a:p>
        </p:txBody>
      </p:sp>
      <p:sp>
        <p:nvSpPr>
          <p:cNvPr id="14" name="Text Placeholder 13">
            <a:extLst>
              <a:ext uri="{FF2B5EF4-FFF2-40B4-BE49-F238E27FC236}">
                <a16:creationId xmlns:a16="http://schemas.microsoft.com/office/drawing/2014/main" id="{D5E6739A-193B-F67E-ADA5-F1DCFCBA0246}"/>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Aina needs to create a job description that is a blend of two roles.</a:t>
            </a:r>
          </a:p>
        </p:txBody>
      </p:sp>
      <p:sp>
        <p:nvSpPr>
          <p:cNvPr id="15" name="Text Placeholder 14">
            <a:extLst>
              <a:ext uri="{FF2B5EF4-FFF2-40B4-BE49-F238E27FC236}">
                <a16:creationId xmlns:a16="http://schemas.microsoft.com/office/drawing/2014/main" id="{E50C5B66-35C1-A7CE-1B0B-775A679FF66D}"/>
              </a:ext>
            </a:extLst>
          </p:cNvPr>
          <p:cNvSpPr>
            <a:spLocks noGrp="1"/>
          </p:cNvSpPr>
          <p:nvPr>
            <p:ph type="body" sz="quarter" idx="21"/>
          </p:nvPr>
        </p:nvSpPr>
        <p:spPr/>
        <p:txBody>
          <a:bodyPr/>
          <a:lstStyle/>
          <a:p>
            <a:r>
              <a:rPr lang="en-US" sz="900" i="0" noProof="0">
                <a:solidFill>
                  <a:srgbClr val="242424"/>
                </a:solidFill>
                <a:effectLst/>
                <a:latin typeface="Segoe UI" panose="020B0502040204020203" pitchFamily="34" charset="0"/>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Generate a job description </a:t>
            </a:r>
            <a:r>
              <a:rPr kumimoji="0" lang="en-US" sz="900" i="0" u="none" strike="noStrike" kern="0" cap="none" spc="0" normalizeH="0" baseline="0" noProof="0">
                <a:ln>
                  <a:noFill/>
                </a:ln>
                <a:solidFill>
                  <a:srgbClr val="1A1A1A"/>
                </a:solidFill>
                <a:effectLst/>
                <a:uLnTx/>
                <a:uFillTx/>
                <a:latin typeface="Segoe UI"/>
                <a:ea typeface="+mn-ea"/>
                <a:cs typeface="+mn-cs"/>
              </a:rPr>
              <a:t>that blends a product marketing strategist and a sales role based on these job descriptions.</a:t>
            </a:r>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p:txBody>
          <a:bodyPr/>
          <a:lstStyle/>
          <a:p>
            <a:r>
              <a:rPr lang="en-US" noProof="0"/>
              <a:t>9:35 am</a:t>
            </a:r>
          </a:p>
        </p:txBody>
      </p:sp>
      <p:sp>
        <p:nvSpPr>
          <p:cNvPr id="16" name="Text Placeholder 15">
            <a:extLst>
              <a:ext uri="{FF2B5EF4-FFF2-40B4-BE49-F238E27FC236}">
                <a16:creationId xmlns:a16="http://schemas.microsoft.com/office/drawing/2014/main" id="{2D3BF1DF-8B19-A258-1A3C-7C09042BC638}"/>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Aina needs to review some applications she has received. </a:t>
            </a:r>
          </a:p>
        </p:txBody>
      </p:sp>
      <p:sp>
        <p:nvSpPr>
          <p:cNvPr id="17" name="Text Placeholder 16">
            <a:extLst>
              <a:ext uri="{FF2B5EF4-FFF2-40B4-BE49-F238E27FC236}">
                <a16:creationId xmlns:a16="http://schemas.microsoft.com/office/drawing/2014/main" id="{30777EA1-A8EE-3B72-A9C5-E051DB32E7EC}"/>
              </a:ext>
            </a:extLst>
          </p:cNvPr>
          <p:cNvSpPr>
            <a:spLocks noGrp="1"/>
          </p:cNvSpPr>
          <p:nvPr>
            <p:ph type="body" sz="quarter" idx="24"/>
          </p:nvPr>
        </p:nvSpPr>
        <p:spPr/>
        <p:txBody>
          <a:bodyPr/>
          <a:lstStyle/>
          <a:p>
            <a:r>
              <a:rPr lang="en-US" sz="900" i="0" noProof="0">
                <a:solidFill>
                  <a:srgbClr val="242424"/>
                </a:solidFill>
                <a:effectLst/>
                <a:latin typeface="Segoe UI" panose="020B0502040204020203" pitchFamily="34" charset="0"/>
              </a:rPr>
              <a:t>Action: </a:t>
            </a:r>
            <a:r>
              <a:rPr kumimoji="0" lang="en-US" sz="900" i="0" u="none" strike="noStrike" kern="0" cap="none" spc="0" normalizeH="0" baseline="0" noProof="0">
                <a:ln>
                  <a:noFill/>
                </a:ln>
                <a:solidFill>
                  <a:srgbClr val="1A1A1A"/>
                </a:solidFill>
                <a:effectLst/>
                <a:uLnTx/>
                <a:uFillTx/>
                <a:latin typeface="Segoe UI"/>
                <a:ea typeface="+mn-ea"/>
                <a:cs typeface="+mn-cs"/>
              </a:rPr>
              <a:t>Use </a:t>
            </a:r>
            <a:r>
              <a:rPr kumimoji="0" lang="en-US" sz="900" b="1" i="0" u="none" strike="noStrike" kern="0" cap="none" spc="0" normalizeH="0" baseline="0" noProof="0">
                <a:ln>
                  <a:noFill/>
                </a:ln>
                <a:solidFill>
                  <a:srgbClr val="1A1A1A"/>
                </a:solidFill>
                <a:effectLst/>
                <a:uLnTx/>
                <a:uFillTx/>
                <a:latin typeface="Segoe UI"/>
                <a:ea typeface="+mn-ea"/>
                <a:cs typeface="+mn-cs"/>
              </a:rPr>
              <a:t>Summary by Copilot</a:t>
            </a:r>
            <a:r>
              <a:rPr kumimoji="0" lang="en-US" sz="900" i="0" u="none" strike="noStrike" kern="0" cap="none" spc="0" normalizeH="0" baseline="0" noProof="0">
                <a:ln>
                  <a:noFill/>
                </a:ln>
                <a:solidFill>
                  <a:srgbClr val="1A1A1A"/>
                </a:solidFill>
                <a:effectLst/>
                <a:uLnTx/>
                <a:uFillTx/>
                <a:latin typeface="Segoe UI"/>
                <a:ea typeface="+mn-ea"/>
                <a:cs typeface="+mn-cs"/>
              </a:rPr>
              <a:t> to pull out the key points in an email.</a:t>
            </a:r>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p:txBody>
          <a:bodyPr/>
          <a:lstStyle/>
          <a:p>
            <a:r>
              <a:rPr lang="en-US" noProof="0"/>
              <a:t>10:00 am</a:t>
            </a:r>
          </a:p>
        </p:txBody>
      </p:sp>
      <p:sp>
        <p:nvSpPr>
          <p:cNvPr id="18" name="Text Placeholder 17">
            <a:extLst>
              <a:ext uri="{FF2B5EF4-FFF2-40B4-BE49-F238E27FC236}">
                <a16:creationId xmlns:a16="http://schemas.microsoft.com/office/drawing/2014/main" id="{A14C7E06-9B1B-043D-4E59-207B95092FCB}"/>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Aina decides to schedule an interview with a candidate. She uses Copilot to draft a reply to their email that suggests times to meet.</a:t>
            </a:r>
          </a:p>
        </p:txBody>
      </p:sp>
      <p:sp>
        <p:nvSpPr>
          <p:cNvPr id="19" name="Text Placeholder 18">
            <a:extLst>
              <a:ext uri="{FF2B5EF4-FFF2-40B4-BE49-F238E27FC236}">
                <a16:creationId xmlns:a16="http://schemas.microsoft.com/office/drawing/2014/main" id="{48876995-B3A5-9B44-A732-B5719E52DC7F}"/>
              </a:ext>
            </a:extLst>
          </p:cNvPr>
          <p:cNvSpPr>
            <a:spLocks noGrp="1"/>
          </p:cNvSpPr>
          <p:nvPr>
            <p:ph type="body" sz="quarter" idx="27"/>
          </p:nvPr>
        </p:nvSpPr>
        <p:spPr/>
        <p:txBody>
          <a:bodyPr>
            <a:normAutofit/>
          </a:bodyPr>
          <a:lstStyle/>
          <a:p>
            <a:r>
              <a:rPr lang="en-US" sz="900" i="0" noProof="0">
                <a:solidFill>
                  <a:srgbClr val="242424"/>
                </a:solidFill>
                <a:effectLst/>
                <a:latin typeface="Segoe UI" panose="020B0502040204020203" pitchFamily="34" charset="0"/>
              </a:rPr>
              <a:t>Action: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Use the Schedule Interview</a:t>
            </a:r>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 prompt suggestion to draft an email. Then ask Copilot to add some available times for an interview.</a:t>
            </a:r>
          </a:p>
        </p:txBody>
      </p:sp>
      <p:sp>
        <p:nvSpPr>
          <p:cNvPr id="6" name="Text Placeholder 5">
            <a:extLst>
              <a:ext uri="{FF2B5EF4-FFF2-40B4-BE49-F238E27FC236}">
                <a16:creationId xmlns:a16="http://schemas.microsoft.com/office/drawing/2014/main" id="{F3759264-4DBC-9C75-7A09-8DFB00601CC6}"/>
              </a:ext>
            </a:extLst>
          </p:cNvPr>
          <p:cNvSpPr>
            <a:spLocks noGrp="1"/>
          </p:cNvSpPr>
          <p:nvPr>
            <p:ph type="body" sz="quarter" idx="28"/>
          </p:nvPr>
        </p:nvSpPr>
        <p:spPr/>
        <p:txBody>
          <a:bodyPr/>
          <a:lstStyle/>
          <a:p>
            <a:r>
              <a:rPr lang="en-US" noProof="0"/>
              <a:t>3:00 pm</a:t>
            </a:r>
          </a:p>
        </p:txBody>
      </p:sp>
      <p:sp>
        <p:nvSpPr>
          <p:cNvPr id="7" name="Text Placeholder 6">
            <a:extLst>
              <a:ext uri="{FF2B5EF4-FFF2-40B4-BE49-F238E27FC236}">
                <a16:creationId xmlns:a16="http://schemas.microsoft.com/office/drawing/2014/main" id="{C5AEC09C-348B-FE7A-1B7E-032E8B91AA33}"/>
              </a:ext>
            </a:extLst>
          </p:cNvPr>
          <p:cNvSpPr>
            <a:spLocks noGrp="1"/>
          </p:cNvSpPr>
          <p:nvPr>
            <p:ph type="body" sz="quarter" idx="2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Aina uses Copilot to help prepare for an interview by generating interview questions based on the job description and resume.</a:t>
            </a:r>
          </a:p>
        </p:txBody>
      </p:sp>
      <p:sp>
        <p:nvSpPr>
          <p:cNvPr id="8" name="Text Placeholder 7">
            <a:extLst>
              <a:ext uri="{FF2B5EF4-FFF2-40B4-BE49-F238E27FC236}">
                <a16:creationId xmlns:a16="http://schemas.microsoft.com/office/drawing/2014/main" id="{8D6B8319-8658-03C6-48C2-46229AA19A11}"/>
              </a:ext>
            </a:extLst>
          </p:cNvPr>
          <p:cNvSpPr>
            <a:spLocks noGrp="1"/>
          </p:cNvSpPr>
          <p:nvPr>
            <p:ph type="body" sz="quarter" idx="30"/>
          </p:nvPr>
        </p:nvSpPr>
        <p:spPr>
          <a:xfrm>
            <a:off x="2180549" y="5641938"/>
            <a:ext cx="2808000" cy="626701"/>
          </a:xfrm>
        </p:spPr>
        <p:txBody>
          <a:bodyPr/>
          <a:lstStyle/>
          <a:p>
            <a:r>
              <a:rPr lang="en-US" sz="900" i="0" noProof="0">
                <a:solidFill>
                  <a:srgbClr val="242424"/>
                </a:solidFill>
                <a:effectLst/>
                <a:latin typeface="Segoe UI" panose="020B0502040204020203" pitchFamily="34" charset="0"/>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Generate 10 great interview questions </a:t>
            </a:r>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based on [resume] and [job description]</a:t>
            </a:r>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p:txBody>
          <a:bodyPr/>
          <a:lstStyle/>
          <a:p>
            <a:r>
              <a:rPr lang="en-US" noProof="0"/>
              <a:t>2:00 pm</a:t>
            </a:r>
          </a:p>
        </p:txBody>
      </p:sp>
      <p:sp>
        <p:nvSpPr>
          <p:cNvPr id="34" name="Text Placeholder 33">
            <a:extLst>
              <a:ext uri="{FF2B5EF4-FFF2-40B4-BE49-F238E27FC236}">
                <a16:creationId xmlns:a16="http://schemas.microsoft.com/office/drawing/2014/main" id="{764B8A3F-200A-95CF-010E-3319A047E445}"/>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Aina needs to schedule a vacation and uses Copilot to access a Copilot Agent to generate the request.</a:t>
            </a:r>
          </a:p>
        </p:txBody>
      </p:sp>
      <p:sp>
        <p:nvSpPr>
          <p:cNvPr id="35" name="Text Placeholder 34">
            <a:extLst>
              <a:ext uri="{FF2B5EF4-FFF2-40B4-BE49-F238E27FC236}">
                <a16:creationId xmlns:a16="http://schemas.microsoft.com/office/drawing/2014/main" id="{4D305AE6-EEC2-DE7E-E7E4-D14CC35F7E6C}"/>
              </a:ext>
            </a:extLst>
          </p:cNvPr>
          <p:cNvSpPr>
            <a:spLocks noGrp="1"/>
          </p:cNvSpPr>
          <p:nvPr>
            <p:ph type="body" sz="quarter" idx="33"/>
          </p:nvPr>
        </p:nvSpPr>
        <p:spPr>
          <a:xfrm>
            <a:off x="5373246" y="5641938"/>
            <a:ext cx="2808000" cy="626701"/>
          </a:xfrm>
        </p:spPr>
        <p:txBody>
          <a:bodyPr/>
          <a:lstStyle/>
          <a:p>
            <a:r>
              <a:rPr lang="en-US" sz="900" i="0" noProof="0">
                <a:solidFill>
                  <a:srgbClr val="242424"/>
                </a:solidFill>
                <a:effectLst/>
                <a:latin typeface="Segoe UI" panose="020B0502040204020203" pitchFamily="34" charset="0"/>
              </a:rPr>
              <a:t>Example prompt: </a:t>
            </a:r>
            <a:r>
              <a:rPr kumimoji="0" lang="en-US" sz="900" i="0" u="none" strike="noStrike" kern="1200" cap="none" spc="0" normalizeH="0" baseline="0" noProof="0">
                <a:ln>
                  <a:noFill/>
                </a:ln>
                <a:solidFill>
                  <a:srgbClr val="000000"/>
                </a:solidFill>
                <a:effectLst/>
                <a:uLnTx/>
                <a:uFillTx/>
                <a:latin typeface="Segoe UI"/>
                <a:ea typeface="+mn-ea"/>
                <a:cs typeface="+mn-cs"/>
              </a:rPr>
              <a:t>I’d like to submit a vacation request for 3/24 – 4/4</a:t>
            </a:r>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423225"/>
            <a:chOff x="10195084" y="1462475"/>
            <a:chExt cx="1696592" cy="1423225"/>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Aina </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leads HR for a </a:t>
              </a:r>
              <a:br>
                <a:rPr lang="en-US" sz="1600" noProof="0">
                  <a:solidFill>
                    <a:srgbClr val="C03BC4"/>
                  </a:solidFill>
                  <a:latin typeface="Segoe UI" panose="020B0502040204020203" pitchFamily="34" charset="0"/>
                  <a:cs typeface="Segoe UI" panose="020B0502040204020203" pitchFamily="34" charset="0"/>
                </a:rPr>
              </a:br>
              <a:r>
                <a:rPr lang="en-US" sz="1600" noProof="0">
                  <a:solidFill>
                    <a:srgbClr val="C03BC4"/>
                  </a:solidFill>
                  <a:latin typeface="Segoe UI" panose="020B0502040204020203" pitchFamily="34" charset="0"/>
                  <a:cs typeface="Segoe UI" panose="020B0502040204020203" pitchFamily="34" charset="0"/>
                </a:rPr>
                <a:t>technology company</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616886" y="2610910"/>
              <a:ext cx="274790" cy="274790"/>
            </a:xfrm>
            <a:prstGeom prst="rect">
              <a:avLst/>
            </a:prstGeom>
          </p:spPr>
        </p:pic>
      </p:grpSp>
      <p:grpSp>
        <p:nvGrpSpPr>
          <p:cNvPr id="96" name="Group 95">
            <a:extLst>
              <a:ext uri="{FF2B5EF4-FFF2-40B4-BE49-F238E27FC236}">
                <a16:creationId xmlns:a16="http://schemas.microsoft.com/office/drawing/2014/main" id="{2908C0EA-7853-2E8A-EC33-950CBC3DF5E6}"/>
              </a:ext>
            </a:extLst>
          </p:cNvPr>
          <p:cNvGrpSpPr/>
          <p:nvPr/>
        </p:nvGrpSpPr>
        <p:grpSpPr>
          <a:xfrm>
            <a:off x="3947719" y="2721252"/>
            <a:ext cx="2351135" cy="360000"/>
            <a:chOff x="588263" y="1697756"/>
            <a:chExt cx="2351135" cy="360000"/>
          </a:xfrm>
        </p:grpSpPr>
        <p:pic>
          <p:nvPicPr>
            <p:cNvPr id="97" name="Picture 96">
              <a:extLst>
                <a:ext uri="{FF2B5EF4-FFF2-40B4-BE49-F238E27FC236}">
                  <a16:creationId xmlns:a16="http://schemas.microsoft.com/office/drawing/2014/main" id="{67AEB9BC-870F-F538-F4BB-7193836628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98" name="TextBox 97">
              <a:extLst>
                <a:ext uri="{FF2B5EF4-FFF2-40B4-BE49-F238E27FC236}">
                  <a16:creationId xmlns:a16="http://schemas.microsoft.com/office/drawing/2014/main" id="{1149B81A-1192-8F1A-BAE6-F06E767CC029}"/>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9" name="Group 98">
            <a:extLst>
              <a:ext uri="{FF2B5EF4-FFF2-40B4-BE49-F238E27FC236}">
                <a16:creationId xmlns:a16="http://schemas.microsoft.com/office/drawing/2014/main" id="{3B7F7048-CC0F-79BE-5FF5-2C13702FCAA3}"/>
              </a:ext>
            </a:extLst>
          </p:cNvPr>
          <p:cNvGrpSpPr/>
          <p:nvPr/>
        </p:nvGrpSpPr>
        <p:grpSpPr>
          <a:xfrm>
            <a:off x="812633" y="2721252"/>
            <a:ext cx="2351135" cy="360000"/>
            <a:chOff x="588263" y="2657420"/>
            <a:chExt cx="2351135" cy="360000"/>
          </a:xfrm>
        </p:grpSpPr>
        <p:pic>
          <p:nvPicPr>
            <p:cNvPr id="100" name="Picture 99">
              <a:extLst>
                <a:ext uri="{FF2B5EF4-FFF2-40B4-BE49-F238E27FC236}">
                  <a16:creationId xmlns:a16="http://schemas.microsoft.com/office/drawing/2014/main" id="{0A4B8BC3-427C-B76C-8A89-5F1D292A09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1" name="TextBox 100">
              <a:extLst>
                <a:ext uri="{FF2B5EF4-FFF2-40B4-BE49-F238E27FC236}">
                  <a16:creationId xmlns:a16="http://schemas.microsoft.com/office/drawing/2014/main" id="{AFAA21C3-7692-C79F-4013-0AEDB5AF4578}"/>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2" name="Group 101">
            <a:extLst>
              <a:ext uri="{FF2B5EF4-FFF2-40B4-BE49-F238E27FC236}">
                <a16:creationId xmlns:a16="http://schemas.microsoft.com/office/drawing/2014/main" id="{BC6A5D7E-2C5F-0E9E-7E58-D65A25235EAA}"/>
              </a:ext>
            </a:extLst>
          </p:cNvPr>
          <p:cNvGrpSpPr/>
          <p:nvPr/>
        </p:nvGrpSpPr>
        <p:grpSpPr>
          <a:xfrm>
            <a:off x="7198028" y="2721252"/>
            <a:ext cx="2351135" cy="360000"/>
            <a:chOff x="588263" y="1697756"/>
            <a:chExt cx="2351135" cy="360000"/>
          </a:xfrm>
        </p:grpSpPr>
        <p:pic>
          <p:nvPicPr>
            <p:cNvPr id="103" name="Picture 102">
              <a:extLst>
                <a:ext uri="{FF2B5EF4-FFF2-40B4-BE49-F238E27FC236}">
                  <a16:creationId xmlns:a16="http://schemas.microsoft.com/office/drawing/2014/main" id="{0E1D2649-7FB8-D4C9-6E80-A96DE2D311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04" name="TextBox 103">
              <a:extLst>
                <a:ext uri="{FF2B5EF4-FFF2-40B4-BE49-F238E27FC236}">
                  <a16:creationId xmlns:a16="http://schemas.microsoft.com/office/drawing/2014/main" id="{A3D7B2F6-00D2-464F-3331-D97A7BB11C2F}"/>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5" name="Group 104">
            <a:extLst>
              <a:ext uri="{FF2B5EF4-FFF2-40B4-BE49-F238E27FC236}">
                <a16:creationId xmlns:a16="http://schemas.microsoft.com/office/drawing/2014/main" id="{5F12BD04-4C84-0ACC-99A2-D1696D3391E0}"/>
              </a:ext>
            </a:extLst>
          </p:cNvPr>
          <p:cNvGrpSpPr/>
          <p:nvPr/>
        </p:nvGrpSpPr>
        <p:grpSpPr>
          <a:xfrm>
            <a:off x="2408982" y="5156688"/>
            <a:ext cx="2351135" cy="360000"/>
            <a:chOff x="588263" y="1217924"/>
            <a:chExt cx="2351135" cy="360000"/>
          </a:xfrm>
        </p:grpSpPr>
        <p:pic>
          <p:nvPicPr>
            <p:cNvPr id="106" name="Picture 105" descr="Zip Co logo SVG free download, id: 101874 - Brandlogos.net">
              <a:hlinkClick r:id="rId7"/>
              <a:extLst>
                <a:ext uri="{FF2B5EF4-FFF2-40B4-BE49-F238E27FC236}">
                  <a16:creationId xmlns:a16="http://schemas.microsoft.com/office/drawing/2014/main" id="{54317522-F1D8-2AC7-5AC4-BB3F9097A3D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7" name="TextBox 106">
              <a:extLst>
                <a:ext uri="{FF2B5EF4-FFF2-40B4-BE49-F238E27FC236}">
                  <a16:creationId xmlns:a16="http://schemas.microsoft.com/office/drawing/2014/main" id="{5ACD33F9-F89A-A84B-F2D4-38D804F1BD1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11" name="Graphic 2">
            <a:hlinkClick r:id="rId9"/>
            <a:extLst>
              <a:ext uri="{FF2B5EF4-FFF2-40B4-BE49-F238E27FC236}">
                <a16:creationId xmlns:a16="http://schemas.microsoft.com/office/drawing/2014/main" id="{309DB75C-DB5C-6AC1-0C3A-BCF24387A3D0}"/>
              </a:ext>
            </a:extLst>
          </p:cNvPr>
          <p:cNvSpPr/>
          <p:nvPr/>
        </p:nvSpPr>
        <p:spPr>
          <a:xfrm>
            <a:off x="4127719" y="43042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27" name="Text Placeholder 185">
            <a:extLst>
              <a:ext uri="{FF2B5EF4-FFF2-40B4-BE49-F238E27FC236}">
                <a16:creationId xmlns:a16="http://schemas.microsoft.com/office/drawing/2014/main" id="{D3EA019A-2489-DBD0-48B9-1F7D148C4AEE}"/>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28" name="Text Placeholder 198">
            <a:extLst>
              <a:ext uri="{FF2B5EF4-FFF2-40B4-BE49-F238E27FC236}">
                <a16:creationId xmlns:a16="http://schemas.microsoft.com/office/drawing/2014/main" id="{C5C7697D-3ED4-1174-F0EF-6A46503D10F2}"/>
              </a:ext>
            </a:extLst>
          </p:cNvPr>
          <p:cNvSpPr txBox="1">
            <a:spLocks/>
          </p:cNvSpPr>
          <p:nvPr/>
        </p:nvSpPr>
        <p:spPr>
          <a:xfrm>
            <a:off x="10430234" y="521099"/>
            <a:ext cx="1456966" cy="179100"/>
          </a:xfrm>
          <a:prstGeom prst="roundRect">
            <a:avLst>
              <a:gd name="adj" fmla="val 10035"/>
            </a:avLst>
          </a:prstGeom>
        </p:spPr>
        <p:txBody>
          <a:bodyPr vert="horz" wrap="square" lIns="0" tIns="0" rIns="0" bIns="0" rtlCol="0">
            <a:spAutoFit/>
          </a:bodyP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i="0" spc="-20" baseline="0">
                <a:solidFill>
                  <a:srgbClr val="0078D4"/>
                </a:solidFill>
                <a:latin typeface="Segoe UI Semibold" panose="020B0502040204020203" pitchFamily="34" charset="0"/>
                <a:cs typeface="Segoe UI Semibold" panose="020B0502040204020203" pitchFamily="34" charset="0"/>
              </a:defRPr>
            </a:lvl1pPr>
            <a:lvl2pPr marL="228600" marR="0" indent="0" algn="r" defTabSz="932742" fontAlgn="auto">
              <a:lnSpc>
                <a:spcPct val="100000"/>
              </a:lnSpc>
              <a:spcBef>
                <a:spcPts val="0"/>
              </a:spcBef>
              <a:spcAft>
                <a:spcPts val="0"/>
              </a:spcAft>
              <a:buClrTx/>
              <a:buSzPct val="90000"/>
              <a:buFont typeface="Wingdings" panose="05000000000000000000" pitchFamily="2" charset="2"/>
              <a:buNone/>
              <a:tabLst/>
              <a:defRPr sz="1100" spc="-20" baseline="0">
                <a:solidFill>
                  <a:srgbClr val="B1B3B3"/>
                </a:solidFill>
              </a:defRPr>
            </a:lvl2pPr>
            <a:lvl3pPr marL="657225" marR="0" indent="-200025" algn="r"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algn="r"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algn="r"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a:t>Extend</a:t>
            </a:r>
          </a:p>
        </p:txBody>
      </p:sp>
      <p:sp>
        <p:nvSpPr>
          <p:cNvPr id="29" name="Text Placeholder 10">
            <a:extLst>
              <a:ext uri="{FF2B5EF4-FFF2-40B4-BE49-F238E27FC236}">
                <a16:creationId xmlns:a16="http://schemas.microsoft.com/office/drawing/2014/main" id="{10AFF8F3-236B-3367-621E-2D29AE2D853F}"/>
              </a:ext>
            </a:extLst>
          </p:cNvPr>
          <p:cNvSpPr txBox="1">
            <a:spLocks/>
          </p:cNvSpPr>
          <p:nvPr/>
        </p:nvSpPr>
        <p:spPr>
          <a:xfrm>
            <a:off x="11417128" y="357645"/>
            <a:ext cx="127000" cy="125999"/>
          </a:xfrm>
          <a:prstGeom prst="ellipse">
            <a:avLst/>
          </a:prstGeom>
          <a:solidFill>
            <a:srgbClr val="0070C0"/>
          </a:solidFill>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a</a:t>
            </a:r>
          </a:p>
        </p:txBody>
      </p:sp>
      <p:sp>
        <p:nvSpPr>
          <p:cNvPr id="30" name="Text Placeholder 10">
            <a:extLst>
              <a:ext uri="{FF2B5EF4-FFF2-40B4-BE49-F238E27FC236}">
                <a16:creationId xmlns:a16="http://schemas.microsoft.com/office/drawing/2014/main" id="{BA29F305-9BAB-D8C8-5EA8-3C4ADF060F6C}"/>
              </a:ext>
            </a:extLst>
          </p:cNvPr>
          <p:cNvSpPr txBox="1">
            <a:spLocks/>
          </p:cNvSpPr>
          <p:nvPr/>
        </p:nvSpPr>
        <p:spPr>
          <a:xfrm>
            <a:off x="11588664" y="357645"/>
            <a:ext cx="127000" cy="125999"/>
          </a:xfrm>
          <a:prstGeom prst="ellipse">
            <a:avLst/>
          </a:prstGeom>
          <a:solidFill>
            <a:srgbClr val="0070C0"/>
          </a:solidFill>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a</a:t>
            </a:r>
          </a:p>
        </p:txBody>
      </p:sp>
      <p:sp>
        <p:nvSpPr>
          <p:cNvPr id="31" name="Text Placeholder 10">
            <a:extLst>
              <a:ext uri="{FF2B5EF4-FFF2-40B4-BE49-F238E27FC236}">
                <a16:creationId xmlns:a16="http://schemas.microsoft.com/office/drawing/2014/main" id="{142FB87F-EF37-7D0C-8E04-95C802829308}"/>
              </a:ext>
            </a:extLst>
          </p:cNvPr>
          <p:cNvSpPr txBox="1">
            <a:spLocks/>
          </p:cNvSpPr>
          <p:nvPr/>
        </p:nvSpPr>
        <p:spPr>
          <a:xfrm>
            <a:off x="11760200" y="357645"/>
            <a:ext cx="127000" cy="125999"/>
          </a:xfrm>
          <a:prstGeom prst="ellipse">
            <a:avLst/>
          </a:prstGeom>
          <a:solidFill>
            <a:srgbClr val="0078D4"/>
          </a:solidFill>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a</a:t>
            </a:r>
          </a:p>
        </p:txBody>
      </p:sp>
      <p:sp>
        <p:nvSpPr>
          <p:cNvPr id="32" name="Rectangle: Rounded Corners 6">
            <a:extLst>
              <a:ext uri="{FF2B5EF4-FFF2-40B4-BE49-F238E27FC236}">
                <a16:creationId xmlns:a16="http://schemas.microsoft.com/office/drawing/2014/main" id="{C856C807-0DB0-2649-96AE-6317568569D6}"/>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3" name="Group 32">
            <a:extLst>
              <a:ext uri="{FF2B5EF4-FFF2-40B4-BE49-F238E27FC236}">
                <a16:creationId xmlns:a16="http://schemas.microsoft.com/office/drawing/2014/main" id="{20986B45-115B-ABEB-F95A-567A6EC33DE8}"/>
              </a:ext>
            </a:extLst>
          </p:cNvPr>
          <p:cNvGrpSpPr/>
          <p:nvPr/>
        </p:nvGrpSpPr>
        <p:grpSpPr>
          <a:xfrm>
            <a:off x="1286540" y="1134767"/>
            <a:ext cx="1571031" cy="216000"/>
            <a:chOff x="1372194" y="969899"/>
            <a:chExt cx="1571031" cy="216000"/>
          </a:xfrm>
        </p:grpSpPr>
        <p:sp>
          <p:nvSpPr>
            <p:cNvPr id="45" name="Rectangle: Rounded Corners 6">
              <a:extLst>
                <a:ext uri="{FF2B5EF4-FFF2-40B4-BE49-F238E27FC236}">
                  <a16:creationId xmlns:a16="http://schemas.microsoft.com/office/drawing/2014/main" id="{CED57168-FB14-F44D-E832-D5983D6F51A5}"/>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t>
              </a:r>
              <a:r>
                <a:rPr lang="en-US" sz="900" noProof="0">
                  <a:solidFill>
                    <a:srgbClr val="73391D"/>
                  </a:solidFill>
                  <a:latin typeface="Segoe UI Semibold" panose="020B0702040204020203" pitchFamily="34" charset="0"/>
                  <a:cs typeface="Segoe UI Semibold" panose="020B0702040204020203" pitchFamily="34" charset="0"/>
                </a:rPr>
                <a:t>1</a:t>
              </a: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 hour per week</a:t>
              </a:r>
            </a:p>
          </p:txBody>
        </p:sp>
        <p:pic>
          <p:nvPicPr>
            <p:cNvPr id="47" name="Graphic 46">
              <a:extLst>
                <a:ext uri="{FF2B5EF4-FFF2-40B4-BE49-F238E27FC236}">
                  <a16:creationId xmlns:a16="http://schemas.microsoft.com/office/drawing/2014/main" id="{AB073EF3-CB48-429A-F0CD-3990D53404A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21924" y="1005899"/>
              <a:ext cx="144000" cy="144000"/>
            </a:xfrm>
            <a:prstGeom prst="rect">
              <a:avLst/>
            </a:prstGeom>
          </p:spPr>
        </p:pic>
      </p:grpSp>
      <p:grpSp>
        <p:nvGrpSpPr>
          <p:cNvPr id="48" name="Group 47">
            <a:extLst>
              <a:ext uri="{FF2B5EF4-FFF2-40B4-BE49-F238E27FC236}">
                <a16:creationId xmlns:a16="http://schemas.microsoft.com/office/drawing/2014/main" id="{6E31C6C6-CF9D-B2CD-8D98-0577BD2E4485}"/>
              </a:ext>
            </a:extLst>
          </p:cNvPr>
          <p:cNvGrpSpPr/>
          <p:nvPr/>
        </p:nvGrpSpPr>
        <p:grpSpPr>
          <a:xfrm>
            <a:off x="5754503" y="1134767"/>
            <a:ext cx="2325078" cy="216000"/>
            <a:chOff x="6235579" y="969899"/>
            <a:chExt cx="2325078" cy="216000"/>
          </a:xfrm>
        </p:grpSpPr>
        <p:sp>
          <p:nvSpPr>
            <p:cNvPr id="49" name="Rectangle: Rounded Corners 6">
              <a:extLst>
                <a:ext uri="{FF2B5EF4-FFF2-40B4-BE49-F238E27FC236}">
                  <a16:creationId xmlns:a16="http://schemas.microsoft.com/office/drawing/2014/main" id="{7A3962DF-364E-D0FC-237D-B955B8A11591}"/>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New initiatives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50" name="Graphic 49">
              <a:extLst>
                <a:ext uri="{FF2B5EF4-FFF2-40B4-BE49-F238E27FC236}">
                  <a16:creationId xmlns:a16="http://schemas.microsoft.com/office/drawing/2014/main" id="{0DE114E6-F08C-00DC-FA0D-F4F7DC4500C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82712" y="1005899"/>
              <a:ext cx="144000" cy="144000"/>
            </a:xfrm>
            <a:prstGeom prst="rect">
              <a:avLst/>
            </a:prstGeom>
          </p:spPr>
        </p:pic>
      </p:grpSp>
      <p:grpSp>
        <p:nvGrpSpPr>
          <p:cNvPr id="51" name="Group 50">
            <a:extLst>
              <a:ext uri="{FF2B5EF4-FFF2-40B4-BE49-F238E27FC236}">
                <a16:creationId xmlns:a16="http://schemas.microsoft.com/office/drawing/2014/main" id="{542D1E6E-19DC-BDBB-B270-8EA0E95415BA}"/>
              </a:ext>
            </a:extLst>
          </p:cNvPr>
          <p:cNvGrpSpPr/>
          <p:nvPr/>
        </p:nvGrpSpPr>
        <p:grpSpPr>
          <a:xfrm>
            <a:off x="2908241" y="1134767"/>
            <a:ext cx="2795593" cy="216000"/>
            <a:chOff x="3133720" y="969899"/>
            <a:chExt cx="2795593" cy="216000"/>
          </a:xfrm>
        </p:grpSpPr>
        <p:sp>
          <p:nvSpPr>
            <p:cNvPr id="53" name="Rectangle: Rounded Corners 6">
              <a:extLst>
                <a:ext uri="{FF2B5EF4-FFF2-40B4-BE49-F238E27FC236}">
                  <a16:creationId xmlns:a16="http://schemas.microsoft.com/office/drawing/2014/main" id="{A3666BEF-FBAF-8135-1F8D-83065340F926}"/>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Teamwork</a:t>
              </a:r>
            </a:p>
          </p:txBody>
        </p:sp>
        <p:pic>
          <p:nvPicPr>
            <p:cNvPr id="54" name="Graphic 53">
              <a:extLst>
                <a:ext uri="{FF2B5EF4-FFF2-40B4-BE49-F238E27FC236}">
                  <a16:creationId xmlns:a16="http://schemas.microsoft.com/office/drawing/2014/main" id="{1247F7AB-C8C0-44E4-389F-0C715F253EA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193555" y="1005899"/>
              <a:ext cx="144000" cy="144000"/>
            </a:xfrm>
            <a:prstGeom prst="rect">
              <a:avLst/>
            </a:prstGeom>
          </p:spPr>
        </p:pic>
      </p:grpSp>
      <p:grpSp>
        <p:nvGrpSpPr>
          <p:cNvPr id="2" name="Group 1">
            <a:extLst>
              <a:ext uri="{FF2B5EF4-FFF2-40B4-BE49-F238E27FC236}">
                <a16:creationId xmlns:a16="http://schemas.microsoft.com/office/drawing/2014/main" id="{58452829-5055-DE81-3862-149720569AA1}"/>
              </a:ext>
            </a:extLst>
          </p:cNvPr>
          <p:cNvGrpSpPr/>
          <p:nvPr/>
        </p:nvGrpSpPr>
        <p:grpSpPr>
          <a:xfrm>
            <a:off x="5801636" y="5159102"/>
            <a:ext cx="2250050" cy="480390"/>
            <a:chOff x="767112" y="2825909"/>
            <a:chExt cx="2250050" cy="480390"/>
          </a:xfrm>
        </p:grpSpPr>
        <p:sp>
          <p:nvSpPr>
            <p:cNvPr id="3" name="TextBox 2">
              <a:extLst>
                <a:ext uri="{FF2B5EF4-FFF2-40B4-BE49-F238E27FC236}">
                  <a16:creationId xmlns:a16="http://schemas.microsoft.com/office/drawing/2014/main" id="{A9BA9D81-955F-3EB9-C659-0A034C9E06D7}"/>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PTO system</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9" name="Picture 2" descr="Copilot Studio Generative AI pricing - Power Platform Community">
              <a:extLst>
                <a:ext uri="{FF2B5EF4-FFF2-40B4-BE49-F238E27FC236}">
                  <a16:creationId xmlns:a16="http://schemas.microsoft.com/office/drawing/2014/main" id="{30436B05-3D7D-8C59-F149-AED4A95F54CE}"/>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376831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5771-E1AF-8011-11C6-EE3ADF06291C}"/>
              </a:ext>
            </a:extLst>
          </p:cNvPr>
          <p:cNvSpPr>
            <a:spLocks noGrp="1"/>
          </p:cNvSpPr>
          <p:nvPr>
            <p:ph type="title"/>
          </p:nvPr>
        </p:nvSpPr>
        <p:spPr>
          <a:xfrm>
            <a:off x="584200" y="387766"/>
            <a:ext cx="5672544" cy="263149"/>
          </a:xfrm>
        </p:spPr>
        <p:txBody>
          <a:bodyPr/>
          <a:lstStyle/>
          <a:p>
            <a:pPr lvl="0"/>
            <a:r>
              <a:rPr lang="en-US" noProof="0"/>
              <a:t>A day in the life of an HR Service Manager</a:t>
            </a:r>
          </a:p>
        </p:txBody>
      </p:sp>
      <p:sp>
        <p:nvSpPr>
          <p:cNvPr id="60" name="Text Placeholder 59">
            <a:extLst>
              <a:ext uri="{FF2B5EF4-FFF2-40B4-BE49-F238E27FC236}">
                <a16:creationId xmlns:a16="http://schemas.microsoft.com/office/drawing/2014/main" id="{D198A40C-01E4-86D5-ED01-6BB7DD6D8761}"/>
              </a:ext>
            </a:extLst>
          </p:cNvPr>
          <p:cNvSpPr>
            <a:spLocks noGrp="1"/>
          </p:cNvSpPr>
          <p:nvPr>
            <p:ph type="body" sz="quarter" idx="17"/>
          </p:nvPr>
        </p:nvSpPr>
        <p:spPr>
          <a:xfrm>
            <a:off x="6096001" y="521100"/>
            <a:ext cx="4022928" cy="169277"/>
          </a:xfrm>
        </p:spPr>
        <p:txBody>
          <a:bodyPr/>
          <a:lstStyle/>
          <a:p>
            <a:pPr lvl="0"/>
            <a:r>
              <a:rPr kumimoji="0" lang="en-US" b="1" i="0" u="none" strike="noStrike" kern="1200" cap="none" spc="-20" normalizeH="0" baseline="0" noProof="0" dirty="0">
                <a:ln>
                  <a:noFill/>
                </a:ln>
                <a:solidFill>
                  <a:srgbClr val="C03BC4"/>
                </a:solidFill>
                <a:effectLst/>
                <a:uLnTx/>
                <a:uFillTx/>
                <a:latin typeface="Segoe UI Semibold" panose="020B0502040204020203" pitchFamily="34" charset="0"/>
                <a:ea typeface="+mn-ea"/>
                <a:cs typeface="Segoe UI Semibold" panose="020B0502040204020203" pitchFamily="34" charset="0"/>
              </a:rPr>
              <a:t>Microsoft 365 Copilot for Service</a:t>
            </a:r>
            <a:endParaRPr lang="en-US" noProof="0" dirty="0"/>
          </a:p>
        </p:txBody>
      </p:sp>
      <p:sp>
        <p:nvSpPr>
          <p:cNvPr id="29" name="Text Placeholder 28">
            <a:extLst>
              <a:ext uri="{FF2B5EF4-FFF2-40B4-BE49-F238E27FC236}">
                <a16:creationId xmlns:a16="http://schemas.microsoft.com/office/drawing/2014/main" id="{DFCE4857-DE9E-DEE1-701B-8B84D756D85B}"/>
              </a:ext>
            </a:extLst>
          </p:cNvPr>
          <p:cNvSpPr>
            <a:spLocks noGrp="1"/>
          </p:cNvSpPr>
          <p:nvPr>
            <p:ph type="body" sz="quarter" idx="11"/>
          </p:nvPr>
        </p:nvSpPr>
        <p:spPr>
          <a:xfrm>
            <a:off x="584200" y="1593881"/>
            <a:ext cx="976461" cy="345600"/>
          </a:xfrm>
        </p:spPr>
        <p:txBody>
          <a:bodyPr/>
          <a:lstStyle/>
          <a:p>
            <a:r>
              <a:rPr lang="en-US" noProof="0"/>
              <a:t>9:00 am</a:t>
            </a:r>
          </a:p>
        </p:txBody>
      </p:sp>
      <p:sp>
        <p:nvSpPr>
          <p:cNvPr id="61" name="Text Placeholder 60">
            <a:extLst>
              <a:ext uri="{FF2B5EF4-FFF2-40B4-BE49-F238E27FC236}">
                <a16:creationId xmlns:a16="http://schemas.microsoft.com/office/drawing/2014/main" id="{AD817738-F2DD-E34C-1A5D-24D170D03A78}"/>
              </a:ext>
            </a:extLst>
          </p:cNvPr>
          <p:cNvSpPr>
            <a:spLocks noGrp="1"/>
          </p:cNvSpPr>
          <p:nvPr>
            <p:ph type="body" sz="quarter" idx="18"/>
          </p:nvPr>
        </p:nvSpPr>
        <p:spPr/>
        <p:txBody>
          <a:bodyPr>
            <a:noAutofit/>
          </a:bodyPr>
          <a:lstStyle/>
          <a:p>
            <a:r>
              <a:rPr kumimoji="0" lang="en-US" b="0" i="0" u="none" strike="noStrike" kern="1200" cap="none" spc="0" normalizeH="0" baseline="0" noProof="0">
                <a:ln>
                  <a:noFill/>
                </a:ln>
                <a:solidFill>
                  <a:prstClr val="black"/>
                </a:solidFill>
                <a:effectLst/>
                <a:uLnTx/>
                <a:uFillTx/>
                <a:latin typeface="Segoe UI"/>
                <a:ea typeface="+mn-ea"/>
                <a:cs typeface="Segoe UI Semibold"/>
              </a:rPr>
              <a:t>Josue starts his day by asking Copilot to summarize email he’s received in the last 15 hours including any follow up items.</a:t>
            </a:r>
          </a:p>
        </p:txBody>
      </p:sp>
      <p:sp>
        <p:nvSpPr>
          <p:cNvPr id="62" name="Text Placeholder 61">
            <a:extLst>
              <a:ext uri="{FF2B5EF4-FFF2-40B4-BE49-F238E27FC236}">
                <a16:creationId xmlns:a16="http://schemas.microsoft.com/office/drawing/2014/main" id="{87AA6EE3-661D-03A6-7396-AA95D671811B}"/>
              </a:ext>
            </a:extLst>
          </p:cNvPr>
          <p:cNvSpPr>
            <a:spLocks noGrp="1"/>
          </p:cNvSpPr>
          <p:nvPr>
            <p:ph type="body" sz="quarter" idx="21"/>
          </p:nvPr>
        </p:nvSpPr>
        <p:spPr>
          <a:xfrm>
            <a:off x="584200" y="3246360"/>
            <a:ext cx="2808000" cy="626701"/>
          </a:xfrm>
        </p:spPr>
        <p:txBody>
          <a:bodyPr/>
          <a:lstStyle/>
          <a:p>
            <a:r>
              <a:rPr lang="en-US" sz="900" i="0" noProof="0">
                <a:solidFill>
                  <a:srgbClr val="242424"/>
                </a:solidFill>
                <a:effectLst/>
                <a:latin typeface="Segoe UI" panose="020B0502040204020203" pitchFamily="34" charset="0"/>
              </a:rPr>
              <a:t>Example prompt: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Catch me up on my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email from the last 15 hours</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Include any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action</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items or follow up tasks.</a:t>
            </a:r>
            <a:endPar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33" name="Text Placeholder 32">
            <a:extLst>
              <a:ext uri="{FF2B5EF4-FFF2-40B4-BE49-F238E27FC236}">
                <a16:creationId xmlns:a16="http://schemas.microsoft.com/office/drawing/2014/main" id="{A8E28468-A213-4C0F-7966-31B41BDB5C55}"/>
              </a:ext>
            </a:extLst>
          </p:cNvPr>
          <p:cNvSpPr>
            <a:spLocks noGrp="1"/>
          </p:cNvSpPr>
          <p:nvPr>
            <p:ph type="body" sz="quarter" idx="22"/>
          </p:nvPr>
        </p:nvSpPr>
        <p:spPr>
          <a:xfrm>
            <a:off x="3776898" y="1593881"/>
            <a:ext cx="976461" cy="345600"/>
          </a:xfrm>
        </p:spPr>
        <p:txBody>
          <a:bodyPr/>
          <a:lstStyle/>
          <a:p>
            <a:r>
              <a:rPr lang="en-US" noProof="0"/>
              <a:t>9:30 am</a:t>
            </a:r>
          </a:p>
        </p:txBody>
      </p:sp>
      <p:sp>
        <p:nvSpPr>
          <p:cNvPr id="63" name="Text Placeholder 62">
            <a:extLst>
              <a:ext uri="{FF2B5EF4-FFF2-40B4-BE49-F238E27FC236}">
                <a16:creationId xmlns:a16="http://schemas.microsoft.com/office/drawing/2014/main" id="{78B455B4-AC0E-3A12-F745-ACCCE2FAB682}"/>
              </a:ext>
            </a:extLst>
          </p:cNvPr>
          <p:cNvSpPr>
            <a:spLocks noGrp="1"/>
          </p:cNvSpPr>
          <p:nvPr>
            <p:ph type="body" sz="quarter" idx="23"/>
          </p:nvPr>
        </p:nvSpPr>
        <p:spPr/>
        <p:txBody>
          <a:bodyPr>
            <a:noAutofit/>
          </a:bodyPr>
          <a:lstStyle/>
          <a:p>
            <a:r>
              <a:rPr kumimoji="0" lang="en-US" b="0" i="0" u="none" strike="noStrike" kern="1200" cap="none" spc="0" normalizeH="0" baseline="0" noProof="0">
                <a:ln>
                  <a:noFill/>
                </a:ln>
                <a:solidFill>
                  <a:prstClr val="black"/>
                </a:solidFill>
                <a:effectLst/>
                <a:uLnTx/>
                <a:uFillTx/>
                <a:latin typeface="Segoe UI"/>
                <a:ea typeface="+mn-ea"/>
                <a:cs typeface="Segoe UI Semibold"/>
              </a:rPr>
              <a:t>Josue heads over to Teams and catches up on any communication channels he is part of by using Copilot to recap the Teams groups. This has saved around 1 hour of time and is now productive time.</a:t>
            </a:r>
          </a:p>
        </p:txBody>
      </p:sp>
      <p:sp>
        <p:nvSpPr>
          <p:cNvPr id="64" name="Text Placeholder 63">
            <a:extLst>
              <a:ext uri="{FF2B5EF4-FFF2-40B4-BE49-F238E27FC236}">
                <a16:creationId xmlns:a16="http://schemas.microsoft.com/office/drawing/2014/main" id="{E609F056-7AFD-EFC3-8E55-F6F2E7CD1101}"/>
              </a:ext>
            </a:extLst>
          </p:cNvPr>
          <p:cNvSpPr>
            <a:spLocks noGrp="1"/>
          </p:cNvSpPr>
          <p:nvPr>
            <p:ph type="body" sz="quarter" idx="24"/>
          </p:nvPr>
        </p:nvSpPr>
        <p:spPr>
          <a:xfrm>
            <a:off x="3719286" y="3246360"/>
            <a:ext cx="2808000" cy="626701"/>
          </a:xfrm>
        </p:spPr>
        <p:txBody>
          <a:bodyPr/>
          <a:lstStyle/>
          <a:p>
            <a:r>
              <a:rPr lang="en-US" sz="900" i="0" noProof="0">
                <a:solidFill>
                  <a:srgbClr val="242424"/>
                </a:solidFill>
                <a:effectLst/>
                <a:latin typeface="Segoe UI" panose="020B0502040204020203" pitchFamily="34" charset="0"/>
              </a:rPr>
              <a:t>Example prompt: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Recap all my Teams groups messages and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highlight any follow-up tasks.</a:t>
            </a:r>
          </a:p>
        </p:txBody>
      </p:sp>
      <p:sp>
        <p:nvSpPr>
          <p:cNvPr id="65" name="Text Placeholder 64">
            <a:extLst>
              <a:ext uri="{FF2B5EF4-FFF2-40B4-BE49-F238E27FC236}">
                <a16:creationId xmlns:a16="http://schemas.microsoft.com/office/drawing/2014/main" id="{2E2CAE48-7D30-D80F-4466-17271331F757}"/>
              </a:ext>
            </a:extLst>
          </p:cNvPr>
          <p:cNvSpPr>
            <a:spLocks noGrp="1"/>
          </p:cNvSpPr>
          <p:nvPr>
            <p:ph type="body" sz="quarter" idx="25"/>
          </p:nvPr>
        </p:nvSpPr>
        <p:spPr/>
        <p:txBody>
          <a:bodyPr/>
          <a:lstStyle/>
          <a:p>
            <a:r>
              <a:rPr lang="en-US" noProof="0"/>
              <a:t>10:00 am</a:t>
            </a:r>
          </a:p>
        </p:txBody>
      </p:sp>
      <p:sp>
        <p:nvSpPr>
          <p:cNvPr id="66" name="Text Placeholder 65">
            <a:extLst>
              <a:ext uri="{FF2B5EF4-FFF2-40B4-BE49-F238E27FC236}">
                <a16:creationId xmlns:a16="http://schemas.microsoft.com/office/drawing/2014/main" id="{F0F408C7-CD2C-F7A3-3088-E6FE7DE0DBF7}"/>
              </a:ext>
            </a:extLst>
          </p:cNvPr>
          <p:cNvSpPr>
            <a:spLocks noGrp="1"/>
          </p:cNvSpPr>
          <p:nvPr>
            <p:ph type="body" sz="quarter" idx="26"/>
          </p:nvPr>
        </p:nvSpPr>
        <p:spPr/>
        <p:txBody>
          <a:bodyPr>
            <a:noAutofit/>
          </a:bodyPr>
          <a:lstStyle/>
          <a:p>
            <a:r>
              <a:rPr kumimoji="0" lang="en-US" b="0" i="0" u="none" strike="noStrike" kern="1200" cap="none" spc="0" normalizeH="0" baseline="0" noProof="0">
                <a:ln>
                  <a:noFill/>
                </a:ln>
                <a:solidFill>
                  <a:prstClr val="black"/>
                </a:solidFill>
                <a:effectLst/>
                <a:uLnTx/>
                <a:uFillTx/>
                <a:latin typeface="Segoe UI"/>
                <a:ea typeface="+mn-ea"/>
                <a:cs typeface="Segoe UI Semibold"/>
              </a:rPr>
              <a:t>Josue is being contacted by one of his advisors about an escalation case. He asks Copilot to summarize the case so he can understand the reason for the escalation without reading 10+ emails.   </a:t>
            </a:r>
          </a:p>
        </p:txBody>
      </p:sp>
      <p:sp>
        <p:nvSpPr>
          <p:cNvPr id="67" name="Text Placeholder 66">
            <a:extLst>
              <a:ext uri="{FF2B5EF4-FFF2-40B4-BE49-F238E27FC236}">
                <a16:creationId xmlns:a16="http://schemas.microsoft.com/office/drawing/2014/main" id="{4CB430E9-9AAB-2846-56AB-FB37EA85D5A5}"/>
              </a:ext>
            </a:extLst>
          </p:cNvPr>
          <p:cNvSpPr>
            <a:spLocks noGrp="1"/>
          </p:cNvSpPr>
          <p:nvPr>
            <p:ph type="body" sz="quarter" idx="27"/>
          </p:nvPr>
        </p:nvSpPr>
        <p:spPr>
          <a:xfrm>
            <a:off x="6969595" y="3246360"/>
            <a:ext cx="2808000" cy="626701"/>
          </a:xfrm>
        </p:spPr>
        <p:txBody>
          <a:bodyPr/>
          <a:lstStyle/>
          <a:p>
            <a:r>
              <a:rPr lang="en-US" sz="900" i="0" noProof="0">
                <a:solidFill>
                  <a:srgbClr val="242424"/>
                </a:solidFill>
                <a:effectLst/>
                <a:latin typeface="Segoe UI" panose="020B0502040204020203" pitchFamily="34" charset="0"/>
              </a:rPr>
              <a:t>Example prompt: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In Copilot for </a:t>
            </a:r>
            <a:r>
              <a:rPr lang="en-US" noProof="0">
                <a:ln w="3175">
                  <a:noFill/>
                </a:ln>
                <a:solidFill>
                  <a:srgbClr val="000000"/>
                </a:solidFill>
                <a:latin typeface="Segoe UI"/>
              </a:rPr>
              <a:t>Service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search and open the case and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on Click on summarize the case.</a:t>
            </a:r>
          </a:p>
        </p:txBody>
      </p:sp>
      <p:sp>
        <p:nvSpPr>
          <p:cNvPr id="68" name="Text Placeholder 67">
            <a:extLst>
              <a:ext uri="{FF2B5EF4-FFF2-40B4-BE49-F238E27FC236}">
                <a16:creationId xmlns:a16="http://schemas.microsoft.com/office/drawing/2014/main" id="{E43A7E72-A241-0C56-ADC6-383A69E6F18C}"/>
              </a:ext>
            </a:extLst>
          </p:cNvPr>
          <p:cNvSpPr>
            <a:spLocks noGrp="1"/>
          </p:cNvSpPr>
          <p:nvPr>
            <p:ph type="body" sz="quarter" idx="28"/>
          </p:nvPr>
        </p:nvSpPr>
        <p:spPr/>
        <p:txBody>
          <a:bodyPr/>
          <a:lstStyle/>
          <a:p>
            <a:r>
              <a:rPr lang="en-US" noProof="0"/>
              <a:t>5:00 pm</a:t>
            </a:r>
          </a:p>
        </p:txBody>
      </p:sp>
      <p:sp>
        <p:nvSpPr>
          <p:cNvPr id="69" name="Text Placeholder 68">
            <a:extLst>
              <a:ext uri="{FF2B5EF4-FFF2-40B4-BE49-F238E27FC236}">
                <a16:creationId xmlns:a16="http://schemas.microsoft.com/office/drawing/2014/main" id="{4E7A8EA5-A23E-A909-D3BC-7F611A2EA132}"/>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Josue wants to do a final check of any pending task or missed email, so he asks Copilot to summarize any pending action from the last 24 hours or any email where he was mentioned in Outlook.</a:t>
            </a:r>
          </a:p>
        </p:txBody>
      </p:sp>
      <p:sp>
        <p:nvSpPr>
          <p:cNvPr id="70" name="Text Placeholder 69">
            <a:extLst>
              <a:ext uri="{FF2B5EF4-FFF2-40B4-BE49-F238E27FC236}">
                <a16:creationId xmlns:a16="http://schemas.microsoft.com/office/drawing/2014/main" id="{A36CDF30-A594-4AF2-C36F-F1781294D648}"/>
              </a:ext>
            </a:extLst>
          </p:cNvPr>
          <p:cNvSpPr>
            <a:spLocks noGrp="1"/>
          </p:cNvSpPr>
          <p:nvPr>
            <p:ph type="body" sz="quarter" idx="30"/>
          </p:nvPr>
        </p:nvSpPr>
        <p:spPr>
          <a:xfrm>
            <a:off x="584200" y="5680038"/>
            <a:ext cx="2808000" cy="626701"/>
          </a:xfrm>
        </p:spPr>
        <p:txBody>
          <a:bodyPr/>
          <a:lstStyle/>
          <a:p>
            <a:r>
              <a:rPr lang="en-US" sz="900" i="0" noProof="0">
                <a:solidFill>
                  <a:srgbClr val="242424"/>
                </a:solidFill>
                <a:effectLst/>
                <a:latin typeface="Segoe UI" panose="020B0502040204020203" pitchFamily="34" charset="0"/>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a:rPr>
              <a:t>Summarize all the tasks I've been involved in the last 24hrs. </a:t>
            </a:r>
            <a:r>
              <a:rPr kumimoji="0" lang="en-US" sz="900" b="0" i="0" u="none" strike="noStrike" kern="1200" cap="none" spc="0" normalizeH="0" baseline="0" noProof="0">
                <a:ln w="3175">
                  <a:noFill/>
                </a:ln>
                <a:solidFill>
                  <a:srgbClr val="000000"/>
                </a:solidFill>
                <a:effectLst/>
                <a:uLnTx/>
                <a:uFillTx/>
                <a:latin typeface="Segoe UI"/>
                <a:ea typeface="+mn-ea"/>
                <a:cs typeface="Segoe UI"/>
              </a:rPr>
              <a:t>including emails in Outlook where I was mentioned.</a:t>
            </a:r>
          </a:p>
        </p:txBody>
      </p:sp>
      <p:sp>
        <p:nvSpPr>
          <p:cNvPr id="71" name="Text Placeholder 70">
            <a:extLst>
              <a:ext uri="{FF2B5EF4-FFF2-40B4-BE49-F238E27FC236}">
                <a16:creationId xmlns:a16="http://schemas.microsoft.com/office/drawing/2014/main" id="{C2A84CB5-29C8-2681-496B-FCEC6E17CAFB}"/>
              </a:ext>
            </a:extLst>
          </p:cNvPr>
          <p:cNvSpPr>
            <a:spLocks noGrp="1"/>
          </p:cNvSpPr>
          <p:nvPr>
            <p:ph type="body" sz="quarter" idx="31"/>
          </p:nvPr>
        </p:nvSpPr>
        <p:spPr/>
        <p:txBody>
          <a:bodyPr/>
          <a:lstStyle/>
          <a:p>
            <a:r>
              <a:rPr lang="en-US" noProof="0"/>
              <a:t>2:00 pm</a:t>
            </a:r>
          </a:p>
        </p:txBody>
      </p:sp>
      <p:sp>
        <p:nvSpPr>
          <p:cNvPr id="72" name="Text Placeholder 71">
            <a:extLst>
              <a:ext uri="{FF2B5EF4-FFF2-40B4-BE49-F238E27FC236}">
                <a16:creationId xmlns:a16="http://schemas.microsoft.com/office/drawing/2014/main" id="{63F02CA3-F887-E343-D024-EEA8989F58E3}"/>
              </a:ext>
            </a:extLst>
          </p:cNvPr>
          <p:cNvSpPr>
            <a:spLocks noGrp="1"/>
          </p:cNvSpPr>
          <p:nvPr>
            <p:ph type="body" sz="quarter" idx="32"/>
          </p:nvPr>
        </p:nvSpPr>
        <p:spPr/>
        <p:txBody>
          <a:bodyPr>
            <a:noAutofit/>
          </a:bodyPr>
          <a:lstStyle/>
          <a:p>
            <a:r>
              <a:rPr kumimoji="0" lang="en-US" b="0" i="0" u="none" strike="noStrike" kern="1200" cap="none" spc="0" normalizeH="0" baseline="0" noProof="0">
                <a:ln>
                  <a:noFill/>
                </a:ln>
                <a:solidFill>
                  <a:prstClr val="black"/>
                </a:solidFill>
                <a:effectLst/>
                <a:uLnTx/>
                <a:uFillTx/>
                <a:latin typeface="Segoe UI"/>
                <a:ea typeface="+mn-ea"/>
                <a:cs typeface="Segoe UI Semibold"/>
              </a:rPr>
              <a:t>Josue is reviewing a new policy/communication that will be launched and asks Copilot in Word to summarize the key points, so he can share them during his next team meeting.</a:t>
            </a:r>
          </a:p>
        </p:txBody>
      </p:sp>
      <p:sp>
        <p:nvSpPr>
          <p:cNvPr id="73" name="Text Placeholder 72">
            <a:extLst>
              <a:ext uri="{FF2B5EF4-FFF2-40B4-BE49-F238E27FC236}">
                <a16:creationId xmlns:a16="http://schemas.microsoft.com/office/drawing/2014/main" id="{9EA2AA03-AAE5-BF35-1973-959521014DA6}"/>
              </a:ext>
            </a:extLst>
          </p:cNvPr>
          <p:cNvSpPr>
            <a:spLocks noGrp="1"/>
          </p:cNvSpPr>
          <p:nvPr>
            <p:ph type="body" sz="quarter" idx="33"/>
          </p:nvPr>
        </p:nvSpPr>
        <p:spPr>
          <a:xfrm>
            <a:off x="3719286" y="5680038"/>
            <a:ext cx="2808000" cy="626701"/>
          </a:xfrm>
        </p:spPr>
        <p:txBody>
          <a:bodyPr/>
          <a:lstStyle/>
          <a:p>
            <a:r>
              <a:rPr lang="en-US" sz="900" i="0" noProof="0">
                <a:solidFill>
                  <a:srgbClr val="242424"/>
                </a:solidFill>
                <a:effectLst/>
                <a:latin typeface="Segoe UI" panose="020B0502040204020203" pitchFamily="34" charset="0"/>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Summarize in bullets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from the key points of the documents.</a:t>
            </a:r>
          </a:p>
        </p:txBody>
      </p:sp>
      <p:sp>
        <p:nvSpPr>
          <p:cNvPr id="74" name="Text Placeholder 73">
            <a:extLst>
              <a:ext uri="{FF2B5EF4-FFF2-40B4-BE49-F238E27FC236}">
                <a16:creationId xmlns:a16="http://schemas.microsoft.com/office/drawing/2014/main" id="{3F3CD4FE-7FC1-8178-04FC-F4FE3331C96D}"/>
              </a:ext>
            </a:extLst>
          </p:cNvPr>
          <p:cNvSpPr>
            <a:spLocks noGrp="1"/>
          </p:cNvSpPr>
          <p:nvPr>
            <p:ph type="body" sz="quarter" idx="34"/>
          </p:nvPr>
        </p:nvSpPr>
        <p:spPr/>
        <p:txBody>
          <a:bodyPr/>
          <a:lstStyle/>
          <a:p>
            <a:r>
              <a:rPr lang="en-US" noProof="0"/>
              <a:t>11:00 am</a:t>
            </a:r>
          </a:p>
        </p:txBody>
      </p:sp>
      <p:sp>
        <p:nvSpPr>
          <p:cNvPr id="75" name="Text Placeholder 74">
            <a:extLst>
              <a:ext uri="{FF2B5EF4-FFF2-40B4-BE49-F238E27FC236}">
                <a16:creationId xmlns:a16="http://schemas.microsoft.com/office/drawing/2014/main" id="{54F945A7-1071-B52B-E0EE-90FB8E443F25}"/>
              </a:ext>
            </a:extLst>
          </p:cNvPr>
          <p:cNvSpPr>
            <a:spLocks noGrp="1"/>
          </p:cNvSpPr>
          <p:nvPr>
            <p:ph type="body" sz="quarter" idx="35"/>
          </p:nvPr>
        </p:nvSpPr>
        <p:spPr/>
        <p:txBody>
          <a:bodyPr>
            <a:noAutofit/>
          </a:bodyPr>
          <a:lstStyle/>
          <a:p>
            <a:r>
              <a:rPr kumimoji="0" lang="en-US" b="0" i="0" u="none" strike="noStrike" kern="1200" cap="none" spc="0" normalizeH="0" baseline="0" noProof="0">
                <a:ln>
                  <a:noFill/>
                </a:ln>
                <a:solidFill>
                  <a:prstClr val="black"/>
                </a:solidFill>
                <a:effectLst/>
                <a:uLnTx/>
                <a:uFillTx/>
                <a:latin typeface="Segoe UI"/>
                <a:ea typeface="+mn-ea"/>
                <a:cs typeface="Segoe UI Semibold"/>
              </a:rPr>
              <a:t>Josue records important meetings and asks Copilot to summarize the meetings to help him catch up when he’s occasionally late for a call.</a:t>
            </a:r>
            <a:r>
              <a:rPr lang="en-US" noProof="0">
                <a:solidFill>
                  <a:prstClr val="black"/>
                </a:solidFill>
                <a:latin typeface="Segoe UI"/>
                <a:cs typeface="Segoe UI Semibold"/>
              </a:rPr>
              <a:t> This</a:t>
            </a:r>
            <a:r>
              <a:rPr kumimoji="0" lang="en-US" b="0" i="0" u="none" strike="noStrike" kern="1200" cap="none" spc="0" normalizeH="0" baseline="0" noProof="0">
                <a:ln>
                  <a:noFill/>
                </a:ln>
                <a:solidFill>
                  <a:prstClr val="black"/>
                </a:solidFill>
                <a:effectLst/>
                <a:uLnTx/>
                <a:uFillTx/>
                <a:latin typeface="Segoe UI"/>
                <a:ea typeface="+mn-ea"/>
                <a:cs typeface="Segoe UI Semibold"/>
              </a:rPr>
              <a:t> allows Josue to completely focus on the call he’s on.</a:t>
            </a:r>
          </a:p>
        </p:txBody>
      </p:sp>
      <p:sp>
        <p:nvSpPr>
          <p:cNvPr id="76" name="Text Placeholder 75">
            <a:extLst>
              <a:ext uri="{FF2B5EF4-FFF2-40B4-BE49-F238E27FC236}">
                <a16:creationId xmlns:a16="http://schemas.microsoft.com/office/drawing/2014/main" id="{0B8B9066-D41D-F8F2-554A-7F09D4575D97}"/>
              </a:ext>
            </a:extLst>
          </p:cNvPr>
          <p:cNvSpPr>
            <a:spLocks noGrp="1"/>
          </p:cNvSpPr>
          <p:nvPr>
            <p:ph type="body" sz="quarter" idx="36"/>
          </p:nvPr>
        </p:nvSpPr>
        <p:spPr>
          <a:xfrm>
            <a:off x="6969595" y="5680038"/>
            <a:ext cx="2808000" cy="626701"/>
          </a:xfrm>
        </p:spPr>
        <p:txBody>
          <a:bodyPr/>
          <a:lstStyle/>
          <a:p>
            <a:r>
              <a:rPr lang="en-US" sz="900" i="0" noProof="0">
                <a:solidFill>
                  <a:srgbClr val="242424"/>
                </a:solidFill>
                <a:effectLst/>
                <a:latin typeface="Segoe UI" panose="020B0502040204020203" pitchFamily="34" charset="0"/>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Summarize meeting</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depending on the subject,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List the actions points or generate follow up questions.</a:t>
            </a:r>
          </a:p>
        </p:txBody>
      </p:sp>
      <p:sp>
        <p:nvSpPr>
          <p:cNvPr id="77" name="Text Placeholder 76">
            <a:extLst>
              <a:ext uri="{FF2B5EF4-FFF2-40B4-BE49-F238E27FC236}">
                <a16:creationId xmlns:a16="http://schemas.microsoft.com/office/drawing/2014/main" id="{C7124A77-9971-44E4-5421-A0BE3788E855}"/>
              </a:ext>
            </a:extLst>
          </p:cNvPr>
          <p:cNvSpPr>
            <a:spLocks noGrp="1"/>
          </p:cNvSpPr>
          <p:nvPr>
            <p:ph type="body" sz="quarter" idx="37"/>
          </p:nvPr>
        </p:nvSpPr>
        <p:spPr>
          <a:solidFill>
            <a:schemeClr val="bg1"/>
          </a:solidFill>
        </p:spPr>
        <p:txBody>
          <a:bodyPr/>
          <a:lstStyle/>
          <a:p>
            <a:r>
              <a:rPr lang="en-US" noProof="0"/>
              <a:t>Extend</a:t>
            </a:r>
          </a:p>
        </p:txBody>
      </p:sp>
      <p:sp>
        <p:nvSpPr>
          <p:cNvPr id="78" name="Text Placeholder 77">
            <a:extLst>
              <a:ext uri="{FF2B5EF4-FFF2-40B4-BE49-F238E27FC236}">
                <a16:creationId xmlns:a16="http://schemas.microsoft.com/office/drawing/2014/main" id="{CCD129C4-69B2-D65B-1BEE-19AB7261A50B}"/>
              </a:ext>
            </a:extLst>
          </p:cNvPr>
          <p:cNvSpPr>
            <a:spLocks noGrp="1"/>
          </p:cNvSpPr>
          <p:nvPr>
            <p:ph type="body" sz="quarter" idx="38"/>
          </p:nvPr>
        </p:nvSpPr>
        <p:spPr>
          <a:solidFill>
            <a:srgbClr val="0070C0"/>
          </a:solidFill>
        </p:spPr>
        <p:txBody>
          <a:bodyPr/>
          <a:lstStyle/>
          <a:p>
            <a:endParaRPr lang="en-US" noProof="0"/>
          </a:p>
        </p:txBody>
      </p:sp>
      <p:sp>
        <p:nvSpPr>
          <p:cNvPr id="79" name="Text Placeholder 78">
            <a:extLst>
              <a:ext uri="{FF2B5EF4-FFF2-40B4-BE49-F238E27FC236}">
                <a16:creationId xmlns:a16="http://schemas.microsoft.com/office/drawing/2014/main" id="{34267CB1-EDBA-4E95-D2C1-35D29AD77930}"/>
              </a:ext>
            </a:extLst>
          </p:cNvPr>
          <p:cNvSpPr>
            <a:spLocks noGrp="1"/>
          </p:cNvSpPr>
          <p:nvPr>
            <p:ph type="body" sz="quarter" idx="39"/>
          </p:nvPr>
        </p:nvSpPr>
        <p:spPr>
          <a:solidFill>
            <a:srgbClr val="0078D4"/>
          </a:solidFill>
        </p:spPr>
        <p:txBody>
          <a:bodyPr/>
          <a:lstStyle/>
          <a:p>
            <a:endParaRPr lang="en-US" noProof="0"/>
          </a:p>
        </p:txBody>
      </p:sp>
      <p:sp>
        <p:nvSpPr>
          <p:cNvPr id="80" name="Text Placeholder 79">
            <a:extLst>
              <a:ext uri="{FF2B5EF4-FFF2-40B4-BE49-F238E27FC236}">
                <a16:creationId xmlns:a16="http://schemas.microsoft.com/office/drawing/2014/main" id="{294664E7-08C4-C8E0-27A7-854475B218F7}"/>
              </a:ext>
            </a:extLst>
          </p:cNvPr>
          <p:cNvSpPr>
            <a:spLocks noGrp="1"/>
          </p:cNvSpPr>
          <p:nvPr>
            <p:ph type="body" sz="quarter" idx="40"/>
          </p:nvPr>
        </p:nvSpPr>
        <p:spPr>
          <a:solidFill>
            <a:srgbClr val="0078D4"/>
          </a:solidFill>
        </p:spPr>
        <p:txBody>
          <a:bodyPr/>
          <a:lstStyle/>
          <a:p>
            <a:endParaRPr lang="en-US" noProof="0"/>
          </a:p>
        </p:txBody>
      </p:sp>
      <p:pic>
        <p:nvPicPr>
          <p:cNvPr id="52" name="Picture Placeholder 7" descr="A person taking a selfie&#10;&#10;Description automatically generated">
            <a:extLst>
              <a:ext uri="{FF2B5EF4-FFF2-40B4-BE49-F238E27FC236}">
                <a16:creationId xmlns:a16="http://schemas.microsoft.com/office/drawing/2014/main" id="{BD0AFA15-1270-2AFB-B965-784EAAFB99C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2159" b="98015" l="8443" r="92084">
                        <a14:foregroundMark x1="34301" y1="59553" x2="10554" y2="69975"/>
                        <a14:foregroundMark x1="10554" y1="69975" x2="3166" y2="89578"/>
                        <a14:foregroundMark x1="3166" y1="89578" x2="67282" y2="98759"/>
                        <a14:foregroundMark x1="67282" y1="98759" x2="88918" y2="90074"/>
                        <a14:foregroundMark x1="88918" y1="90074" x2="73351" y2="69479"/>
                        <a14:foregroundMark x1="73351" y1="69479" x2="32718" y2="60546"/>
                        <a14:foregroundMark x1="44591" y1="80397" x2="44591" y2="80397"/>
                        <a14:foregroundMark x1="37995" y1="80397" x2="36412" y2="80397"/>
                        <a14:foregroundMark x1="17150" y1="81390" x2="17150" y2="81390"/>
                        <a14:foregroundMark x1="17150" y1="81390" x2="17150" y2="81390"/>
                        <a14:foregroundMark x1="17150" y1="81390" x2="17150" y2="81390"/>
                        <a14:foregroundMark x1="28496" y1="69727" x2="28496" y2="76923"/>
                        <a14:foregroundMark x1="23483" y1="71712" x2="16623" y2="91563"/>
                        <a14:foregroundMark x1="16623" y1="91563" x2="38522" y2="77916"/>
                        <a14:foregroundMark x1="38522" y1="77916" x2="14512" y2="70720"/>
                        <a14:foregroundMark x1="14512" y1="70720" x2="13720" y2="71712"/>
                        <a14:foregroundMark x1="20317" y1="67742" x2="5541" y2="86600"/>
                        <a14:foregroundMark x1="5541" y1="86600" x2="36148" y2="98263"/>
                        <a14:foregroundMark x1="36148" y1="98263" x2="20844" y2="66998"/>
                        <a14:foregroundMark x1="20844" y1="66998" x2="18734" y2="66749"/>
                        <a14:foregroundMark x1="47757" y1="81390" x2="66491" y2="91315"/>
                        <a14:foregroundMark x1="66491" y1="91315" x2="55937" y2="71960"/>
                        <a14:foregroundMark x1="55937" y1="71960" x2="38522" y2="83623"/>
                        <a14:foregroundMark x1="38522" y1="83623" x2="38522" y2="84367"/>
                        <a14:foregroundMark x1="74142" y1="69231" x2="92348" y2="76427"/>
                        <a14:foregroundMark x1="92348" y1="76427" x2="89974" y2="96278"/>
                        <a14:foregroundMark x1="89974" y1="96278" x2="77573" y2="68238"/>
                        <a14:foregroundMark x1="9499" y1="67742" x2="3430" y2="89330"/>
                        <a14:foregroundMark x1="3430" y1="89330" x2="11873" y2="68486"/>
                        <a14:foregroundMark x1="11873" y1="68486" x2="8443" y2="67246"/>
                      </a14:backgroundRemoval>
                    </a14:imgEffect>
                  </a14:imgLayer>
                </a14:imgProps>
              </a:ext>
              <a:ext uri="{28A0092B-C50C-407E-A947-70E740481C1C}">
                <a14:useLocalDpi xmlns:a14="http://schemas.microsoft.com/office/drawing/2010/main"/>
              </a:ext>
            </a:extLst>
          </a:blip>
          <a:srcRect l="5414" t="2998" r="11735" b="-345"/>
          <a:stretch/>
        </p:blipFill>
        <p:spPr>
          <a:xfrm>
            <a:off x="9773405" y="3834961"/>
            <a:ext cx="2418595" cy="3023039"/>
          </a:xfrm>
          <a:prstGeom prst="rect">
            <a:avLst/>
          </a:prstGeom>
          <a:ln>
            <a:noFill/>
          </a:ln>
          <a:effectLst/>
        </p:spPr>
      </p:pic>
      <p:grpSp>
        <p:nvGrpSpPr>
          <p:cNvPr id="53" name="Group 52">
            <a:extLst>
              <a:ext uri="{FF2B5EF4-FFF2-40B4-BE49-F238E27FC236}">
                <a16:creationId xmlns:a16="http://schemas.microsoft.com/office/drawing/2014/main" id="{371ADF43-6321-B557-0788-67D89C1D885C}"/>
              </a:ext>
            </a:extLst>
          </p:cNvPr>
          <p:cNvGrpSpPr/>
          <p:nvPr/>
        </p:nvGrpSpPr>
        <p:grpSpPr>
          <a:xfrm>
            <a:off x="10219904" y="2310278"/>
            <a:ext cx="1696592" cy="1471204"/>
            <a:chOff x="10195084" y="1462475"/>
            <a:chExt cx="1696592" cy="1471204"/>
          </a:xfrm>
        </p:grpSpPr>
        <p:sp>
          <p:nvSpPr>
            <p:cNvPr id="54" name="TextBox 53">
              <a:extLst>
                <a:ext uri="{FF2B5EF4-FFF2-40B4-BE49-F238E27FC236}">
                  <a16:creationId xmlns:a16="http://schemas.microsoft.com/office/drawing/2014/main" id="{B956513E-56E9-E554-FCF1-6AA3D929F776}"/>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Josue </a:t>
              </a: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HR Service Manager at Microsoft </a:t>
              </a:r>
            </a:p>
          </p:txBody>
        </p:sp>
        <p:pic>
          <p:nvPicPr>
            <p:cNvPr id="55" name="Graphic 54">
              <a:extLst>
                <a:ext uri="{FF2B5EF4-FFF2-40B4-BE49-F238E27FC236}">
                  <a16:creationId xmlns:a16="http://schemas.microsoft.com/office/drawing/2014/main" id="{44841308-9F6E-47DC-847C-430874339A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11339562" y="2658889"/>
              <a:ext cx="274790" cy="274790"/>
            </a:xfrm>
            <a:prstGeom prst="rect">
              <a:avLst/>
            </a:prstGeom>
          </p:spPr>
        </p:pic>
      </p:grpSp>
      <p:grpSp>
        <p:nvGrpSpPr>
          <p:cNvPr id="81" name="Group 80">
            <a:extLst>
              <a:ext uri="{FF2B5EF4-FFF2-40B4-BE49-F238E27FC236}">
                <a16:creationId xmlns:a16="http://schemas.microsoft.com/office/drawing/2014/main" id="{6D038988-C706-2125-1AB2-24116EBB7E6D}"/>
              </a:ext>
            </a:extLst>
          </p:cNvPr>
          <p:cNvGrpSpPr/>
          <p:nvPr/>
        </p:nvGrpSpPr>
        <p:grpSpPr>
          <a:xfrm>
            <a:off x="3947719" y="2847089"/>
            <a:ext cx="2351135" cy="360000"/>
            <a:chOff x="588263" y="3617084"/>
            <a:chExt cx="2351135" cy="360000"/>
          </a:xfrm>
        </p:grpSpPr>
        <p:pic>
          <p:nvPicPr>
            <p:cNvPr id="82" name="Picture 81">
              <a:extLst>
                <a:ext uri="{FF2B5EF4-FFF2-40B4-BE49-F238E27FC236}">
                  <a16:creationId xmlns:a16="http://schemas.microsoft.com/office/drawing/2014/main" id="{6C2A0D3C-A7BC-4C99-B852-8CE10962BD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83" name="TextBox 82">
              <a:extLst>
                <a:ext uri="{FF2B5EF4-FFF2-40B4-BE49-F238E27FC236}">
                  <a16:creationId xmlns:a16="http://schemas.microsoft.com/office/drawing/2014/main" id="{C37BE4DD-89EA-4386-F484-AB7006B9F24E}"/>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87" name="Group 86">
            <a:extLst>
              <a:ext uri="{FF2B5EF4-FFF2-40B4-BE49-F238E27FC236}">
                <a16:creationId xmlns:a16="http://schemas.microsoft.com/office/drawing/2014/main" id="{A2A9F88C-B00C-13BF-D28A-A6724C9A9943}"/>
              </a:ext>
            </a:extLst>
          </p:cNvPr>
          <p:cNvGrpSpPr/>
          <p:nvPr/>
        </p:nvGrpSpPr>
        <p:grpSpPr>
          <a:xfrm>
            <a:off x="812633" y="2847089"/>
            <a:ext cx="2351135" cy="360000"/>
            <a:chOff x="588263" y="1217924"/>
            <a:chExt cx="2351135" cy="360000"/>
          </a:xfrm>
        </p:grpSpPr>
        <p:pic>
          <p:nvPicPr>
            <p:cNvPr id="88" name="Picture 87" descr="Zip Co logo SVG free download, id: 101874 - Brandlogos.net">
              <a:hlinkClick r:id="rId7"/>
              <a:extLst>
                <a:ext uri="{FF2B5EF4-FFF2-40B4-BE49-F238E27FC236}">
                  <a16:creationId xmlns:a16="http://schemas.microsoft.com/office/drawing/2014/main" id="{F6091906-D7A4-6CAE-9580-0F8ED4A8215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89" name="TextBox 88">
              <a:extLst>
                <a:ext uri="{FF2B5EF4-FFF2-40B4-BE49-F238E27FC236}">
                  <a16:creationId xmlns:a16="http://schemas.microsoft.com/office/drawing/2014/main" id="{85C0162B-77DD-90F8-F815-87547AD8240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90" name="Group 89">
            <a:extLst>
              <a:ext uri="{FF2B5EF4-FFF2-40B4-BE49-F238E27FC236}">
                <a16:creationId xmlns:a16="http://schemas.microsoft.com/office/drawing/2014/main" id="{6CA8D787-771A-9D54-F292-71546F056766}"/>
              </a:ext>
            </a:extLst>
          </p:cNvPr>
          <p:cNvGrpSpPr/>
          <p:nvPr/>
        </p:nvGrpSpPr>
        <p:grpSpPr>
          <a:xfrm>
            <a:off x="812633" y="5280767"/>
            <a:ext cx="2351135" cy="360000"/>
            <a:chOff x="588263" y="1217924"/>
            <a:chExt cx="2351135" cy="360000"/>
          </a:xfrm>
        </p:grpSpPr>
        <p:pic>
          <p:nvPicPr>
            <p:cNvPr id="91" name="Picture 90" descr="Zip Co logo SVG free download, id: 101874 - Brandlogos.net">
              <a:hlinkClick r:id="rId7"/>
              <a:extLst>
                <a:ext uri="{FF2B5EF4-FFF2-40B4-BE49-F238E27FC236}">
                  <a16:creationId xmlns:a16="http://schemas.microsoft.com/office/drawing/2014/main" id="{3FC38712-C152-5476-6C3F-D5717D690B8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2" name="TextBox 91">
              <a:extLst>
                <a:ext uri="{FF2B5EF4-FFF2-40B4-BE49-F238E27FC236}">
                  <a16:creationId xmlns:a16="http://schemas.microsoft.com/office/drawing/2014/main" id="{1871A2A8-2F76-7344-C479-2F087E75A0F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93" name="Group 92">
            <a:extLst>
              <a:ext uri="{FF2B5EF4-FFF2-40B4-BE49-F238E27FC236}">
                <a16:creationId xmlns:a16="http://schemas.microsoft.com/office/drawing/2014/main" id="{0AC6BB4F-7C35-702F-7E64-705F45448EAA}"/>
              </a:ext>
            </a:extLst>
          </p:cNvPr>
          <p:cNvGrpSpPr/>
          <p:nvPr/>
        </p:nvGrpSpPr>
        <p:grpSpPr>
          <a:xfrm>
            <a:off x="3947719" y="5280767"/>
            <a:ext cx="2351135" cy="360000"/>
            <a:chOff x="588263" y="2657420"/>
            <a:chExt cx="2351135" cy="360000"/>
          </a:xfrm>
        </p:grpSpPr>
        <p:pic>
          <p:nvPicPr>
            <p:cNvPr id="94" name="Picture 93">
              <a:extLst>
                <a:ext uri="{FF2B5EF4-FFF2-40B4-BE49-F238E27FC236}">
                  <a16:creationId xmlns:a16="http://schemas.microsoft.com/office/drawing/2014/main" id="{97CB9765-5DA9-DB46-F69B-9721A37BF4A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95" name="TextBox 94">
              <a:extLst>
                <a:ext uri="{FF2B5EF4-FFF2-40B4-BE49-F238E27FC236}">
                  <a16:creationId xmlns:a16="http://schemas.microsoft.com/office/drawing/2014/main" id="{800FEDA3-C80F-7A53-527E-268E159AD0EC}"/>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6" name="Group 95">
            <a:extLst>
              <a:ext uri="{FF2B5EF4-FFF2-40B4-BE49-F238E27FC236}">
                <a16:creationId xmlns:a16="http://schemas.microsoft.com/office/drawing/2014/main" id="{5F5CB793-ED3E-D148-9BA0-0A405E52E5FE}"/>
              </a:ext>
            </a:extLst>
          </p:cNvPr>
          <p:cNvGrpSpPr/>
          <p:nvPr/>
        </p:nvGrpSpPr>
        <p:grpSpPr>
          <a:xfrm>
            <a:off x="7198028" y="5280767"/>
            <a:ext cx="2351135" cy="360000"/>
            <a:chOff x="588263" y="3617084"/>
            <a:chExt cx="2351135" cy="360000"/>
          </a:xfrm>
        </p:grpSpPr>
        <p:pic>
          <p:nvPicPr>
            <p:cNvPr id="97" name="Picture 96">
              <a:extLst>
                <a:ext uri="{FF2B5EF4-FFF2-40B4-BE49-F238E27FC236}">
                  <a16:creationId xmlns:a16="http://schemas.microsoft.com/office/drawing/2014/main" id="{2CFB2D90-78BD-136E-D25D-960515211D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98" name="TextBox 97">
              <a:extLst>
                <a:ext uri="{FF2B5EF4-FFF2-40B4-BE49-F238E27FC236}">
                  <a16:creationId xmlns:a16="http://schemas.microsoft.com/office/drawing/2014/main" id="{28E5E9FC-06AB-E616-0EBA-F3B891136CAD}"/>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 name="Rectangle: Rounded Corners 6">
            <a:extLst>
              <a:ext uri="{FF2B5EF4-FFF2-40B4-BE49-F238E27FC236}">
                <a16:creationId xmlns:a16="http://schemas.microsoft.com/office/drawing/2014/main" id="{75B2117F-F8F8-2427-E26F-BA2D80075BD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4" name="Group 3">
            <a:extLst>
              <a:ext uri="{FF2B5EF4-FFF2-40B4-BE49-F238E27FC236}">
                <a16:creationId xmlns:a16="http://schemas.microsoft.com/office/drawing/2014/main" id="{AC4557D6-2B9B-37BE-EA0F-123717E5DD30}"/>
              </a:ext>
            </a:extLst>
          </p:cNvPr>
          <p:cNvGrpSpPr/>
          <p:nvPr/>
        </p:nvGrpSpPr>
        <p:grpSpPr>
          <a:xfrm>
            <a:off x="1286540" y="1134767"/>
            <a:ext cx="1571031" cy="216000"/>
            <a:chOff x="1372194" y="969899"/>
            <a:chExt cx="1571031" cy="216000"/>
          </a:xfrm>
        </p:grpSpPr>
        <p:sp>
          <p:nvSpPr>
            <p:cNvPr id="5" name="Rectangle: Rounded Corners 6">
              <a:extLst>
                <a:ext uri="{FF2B5EF4-FFF2-40B4-BE49-F238E27FC236}">
                  <a16:creationId xmlns:a16="http://schemas.microsoft.com/office/drawing/2014/main" id="{08E206F4-3BB7-BAED-BB36-CAF016CFAFD3}"/>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~5 hours per week</a:t>
              </a:r>
            </a:p>
          </p:txBody>
        </p:sp>
        <p:pic>
          <p:nvPicPr>
            <p:cNvPr id="6" name="Graphic 5">
              <a:extLst>
                <a:ext uri="{FF2B5EF4-FFF2-40B4-BE49-F238E27FC236}">
                  <a16:creationId xmlns:a16="http://schemas.microsoft.com/office/drawing/2014/main" id="{449F4099-7BF8-98A5-02BA-CA3C22F1628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21924" y="1005899"/>
              <a:ext cx="144000" cy="144000"/>
            </a:xfrm>
            <a:prstGeom prst="rect">
              <a:avLst/>
            </a:prstGeom>
          </p:spPr>
        </p:pic>
      </p:grpSp>
      <p:grpSp>
        <p:nvGrpSpPr>
          <p:cNvPr id="7" name="Group 6">
            <a:extLst>
              <a:ext uri="{FF2B5EF4-FFF2-40B4-BE49-F238E27FC236}">
                <a16:creationId xmlns:a16="http://schemas.microsoft.com/office/drawing/2014/main" id="{EF55F11F-E522-8AC5-7B8D-051C7CA09D42}"/>
              </a:ext>
            </a:extLst>
          </p:cNvPr>
          <p:cNvGrpSpPr/>
          <p:nvPr/>
        </p:nvGrpSpPr>
        <p:grpSpPr>
          <a:xfrm>
            <a:off x="5754503" y="1134767"/>
            <a:ext cx="2325078" cy="216000"/>
            <a:chOff x="6235579" y="969899"/>
            <a:chExt cx="2325078" cy="216000"/>
          </a:xfrm>
        </p:grpSpPr>
        <p:sp>
          <p:nvSpPr>
            <p:cNvPr id="8" name="Rectangle: Rounded Corners 6">
              <a:extLst>
                <a:ext uri="{FF2B5EF4-FFF2-40B4-BE49-F238E27FC236}">
                  <a16:creationId xmlns:a16="http://schemas.microsoft.com/office/drawing/2014/main" id="{A0CFEB21-56A8-6766-283E-390A04A663BD}"/>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Get up to speed faster each day</a:t>
              </a:r>
            </a:p>
          </p:txBody>
        </p:sp>
        <p:pic>
          <p:nvPicPr>
            <p:cNvPr id="9" name="Graphic 8">
              <a:extLst>
                <a:ext uri="{FF2B5EF4-FFF2-40B4-BE49-F238E27FC236}">
                  <a16:creationId xmlns:a16="http://schemas.microsoft.com/office/drawing/2014/main" id="{5C5136A6-3F48-E990-514D-F0272419537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82712" y="1005899"/>
              <a:ext cx="144000" cy="144000"/>
            </a:xfrm>
            <a:prstGeom prst="rect">
              <a:avLst/>
            </a:prstGeom>
          </p:spPr>
        </p:pic>
      </p:grpSp>
      <p:grpSp>
        <p:nvGrpSpPr>
          <p:cNvPr id="10" name="Group 9">
            <a:extLst>
              <a:ext uri="{FF2B5EF4-FFF2-40B4-BE49-F238E27FC236}">
                <a16:creationId xmlns:a16="http://schemas.microsoft.com/office/drawing/2014/main" id="{721A301C-2486-BD0F-5E54-DA90BF3182D9}"/>
              </a:ext>
            </a:extLst>
          </p:cNvPr>
          <p:cNvGrpSpPr/>
          <p:nvPr/>
        </p:nvGrpSpPr>
        <p:grpSpPr>
          <a:xfrm>
            <a:off x="2908241" y="1134767"/>
            <a:ext cx="2795593" cy="216000"/>
            <a:chOff x="3133720" y="969899"/>
            <a:chExt cx="2795593" cy="216000"/>
          </a:xfrm>
        </p:grpSpPr>
        <p:sp>
          <p:nvSpPr>
            <p:cNvPr id="11" name="Rectangle: Rounded Corners 6">
              <a:extLst>
                <a:ext uri="{FF2B5EF4-FFF2-40B4-BE49-F238E27FC236}">
                  <a16:creationId xmlns:a16="http://schemas.microsoft.com/office/drawing/2014/main" id="{BA5770AA-3E8B-D724-B4B0-76CAFDB20F14}"/>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Continuous learning</a:t>
              </a:r>
            </a:p>
          </p:txBody>
        </p:sp>
        <p:pic>
          <p:nvPicPr>
            <p:cNvPr id="12" name="Graphic 11">
              <a:extLst>
                <a:ext uri="{FF2B5EF4-FFF2-40B4-BE49-F238E27FC236}">
                  <a16:creationId xmlns:a16="http://schemas.microsoft.com/office/drawing/2014/main" id="{5E72B4A4-2019-CBAC-0FC4-6B3966CC7E05}"/>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193555" y="1005899"/>
              <a:ext cx="144000" cy="144000"/>
            </a:xfrm>
            <a:prstGeom prst="rect">
              <a:avLst/>
            </a:prstGeom>
          </p:spPr>
        </p:pic>
      </p:grpSp>
      <p:grpSp>
        <p:nvGrpSpPr>
          <p:cNvPr id="13" name="Group 12">
            <a:extLst>
              <a:ext uri="{FF2B5EF4-FFF2-40B4-BE49-F238E27FC236}">
                <a16:creationId xmlns:a16="http://schemas.microsoft.com/office/drawing/2014/main" id="{8928DCD0-8C47-D57D-CA8A-C66CDFF376AF}"/>
              </a:ext>
            </a:extLst>
          </p:cNvPr>
          <p:cNvGrpSpPr/>
          <p:nvPr/>
        </p:nvGrpSpPr>
        <p:grpSpPr>
          <a:xfrm>
            <a:off x="7198028" y="2841888"/>
            <a:ext cx="2347189" cy="360000"/>
            <a:chOff x="808133" y="2640635"/>
            <a:chExt cx="2347189" cy="360000"/>
          </a:xfrm>
        </p:grpSpPr>
        <p:sp>
          <p:nvSpPr>
            <p:cNvPr id="14" name="TextBox 13">
              <a:extLst>
                <a:ext uri="{FF2B5EF4-FFF2-40B4-BE49-F238E27FC236}">
                  <a16:creationId xmlns:a16="http://schemas.microsoft.com/office/drawing/2014/main" id="{AA21B6AF-B879-0919-80D4-053DF88EF78C}"/>
                </a:ext>
                <a:ext uri="{C183D7F6-B498-43B3-948B-1728B52AA6E4}">
                  <adec:decorative xmlns:adec="http://schemas.microsoft.com/office/drawing/2017/decorative" val="0"/>
                </a:ext>
              </a:extLst>
            </p:cNvPr>
            <p:cNvSpPr txBox="1"/>
            <p:nvPr/>
          </p:nvSpPr>
          <p:spPr>
            <a:xfrm>
              <a:off x="1263138" y="268236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p>
          </p:txBody>
        </p:sp>
        <p:pic>
          <p:nvPicPr>
            <p:cNvPr id="15" name="Picture 14">
              <a:extLst>
                <a:ext uri="{FF2B5EF4-FFF2-40B4-BE49-F238E27FC236}">
                  <a16:creationId xmlns:a16="http://schemas.microsoft.com/office/drawing/2014/main" id="{F748A2A0-BC7E-489E-04E5-B7E92BF051D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08133" y="2640635"/>
              <a:ext cx="360000" cy="360000"/>
            </a:xfrm>
            <a:prstGeom prst="ellipse">
              <a:avLst/>
            </a:prstGeom>
            <a:solidFill>
              <a:srgbClr val="FFFFFF"/>
            </a:solidFill>
          </p:spPr>
        </p:pic>
      </p:grpSp>
    </p:spTree>
    <p:extLst>
      <p:ext uri="{BB962C8B-B14F-4D97-AF65-F5344CB8AC3E}">
        <p14:creationId xmlns:p14="http://schemas.microsoft.com/office/powerpoint/2010/main" val="57242903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EB9F-B501-5FCC-C65C-28C2CB94218B}"/>
              </a:ext>
            </a:extLst>
          </p:cNvPr>
          <p:cNvSpPr>
            <a:spLocks noGrp="1"/>
          </p:cNvSpPr>
          <p:nvPr>
            <p:ph type="title"/>
          </p:nvPr>
        </p:nvSpPr>
        <p:spPr>
          <a:xfrm>
            <a:off x="584199" y="387766"/>
            <a:ext cx="6613827" cy="526298"/>
          </a:xfrm>
        </p:spPr>
        <p:txBody>
          <a:bodyPr/>
          <a:lstStyle/>
          <a:p>
            <a:r>
              <a:rPr lang="en-US" noProof="0"/>
              <a:t>A day in the life of a HR Senior Service Manager at Microsoft</a:t>
            </a:r>
          </a:p>
        </p:txBody>
      </p:sp>
      <p:sp>
        <p:nvSpPr>
          <p:cNvPr id="80" name="Text Placeholder 79">
            <a:extLst>
              <a:ext uri="{FF2B5EF4-FFF2-40B4-BE49-F238E27FC236}">
                <a16:creationId xmlns:a16="http://schemas.microsoft.com/office/drawing/2014/main" id="{ED8D5763-C645-5118-6E6A-9C09E168D763}"/>
              </a:ext>
            </a:extLst>
          </p:cNvPr>
          <p:cNvSpPr>
            <a:spLocks noGrp="1"/>
          </p:cNvSpPr>
          <p:nvPr>
            <p:ph type="body" sz="quarter" idx="17"/>
          </p:nvPr>
        </p:nvSpPr>
        <p:spPr>
          <a:xfrm>
            <a:off x="6096001" y="521099"/>
            <a:ext cx="4022928" cy="169277"/>
          </a:xfrm>
        </p:spPr>
        <p:txBody>
          <a:bodyPr/>
          <a:lstStyle/>
          <a:p>
            <a:pPr lvl="0"/>
            <a:r>
              <a:rPr kumimoji="0" lang="en-US" b="1" i="0" u="none" strike="noStrike" kern="1200" cap="none" spc="-20" normalizeH="0" baseline="0" noProof="0" dirty="0">
                <a:ln>
                  <a:noFill/>
                </a:ln>
                <a:solidFill>
                  <a:srgbClr val="C03BC4"/>
                </a:solidFill>
                <a:effectLst/>
                <a:uLnTx/>
                <a:uFillTx/>
                <a:latin typeface="Segoe UI Semibold" panose="020B0502040204020203" pitchFamily="34" charset="0"/>
                <a:ea typeface="+mn-ea"/>
                <a:cs typeface="Segoe UI Semibold" panose="020B0502040204020203" pitchFamily="34" charset="0"/>
              </a:rPr>
              <a:t>Microsoft 365 Copilot for Service</a:t>
            </a:r>
            <a:endParaRPr lang="en-US" noProof="0" dirty="0"/>
          </a:p>
        </p:txBody>
      </p:sp>
      <p:sp>
        <p:nvSpPr>
          <p:cNvPr id="26" name="Text Placeholder 25">
            <a:extLst>
              <a:ext uri="{FF2B5EF4-FFF2-40B4-BE49-F238E27FC236}">
                <a16:creationId xmlns:a16="http://schemas.microsoft.com/office/drawing/2014/main" id="{B7BB26E1-D068-5DEB-75B3-F982EF23E14C}"/>
              </a:ext>
            </a:extLst>
          </p:cNvPr>
          <p:cNvSpPr>
            <a:spLocks noGrp="1"/>
          </p:cNvSpPr>
          <p:nvPr>
            <p:ph type="body" sz="quarter" idx="11"/>
          </p:nvPr>
        </p:nvSpPr>
        <p:spPr>
          <a:xfrm>
            <a:off x="584200" y="1593881"/>
            <a:ext cx="976461" cy="345600"/>
          </a:xfrm>
        </p:spPr>
        <p:txBody>
          <a:bodyPr/>
          <a:lstStyle/>
          <a:p>
            <a:r>
              <a:rPr lang="en-US" noProof="0"/>
              <a:t>9:00 am</a:t>
            </a:r>
          </a:p>
        </p:txBody>
      </p:sp>
      <p:sp>
        <p:nvSpPr>
          <p:cNvPr id="48" name="Text Placeholder 47">
            <a:extLst>
              <a:ext uri="{FF2B5EF4-FFF2-40B4-BE49-F238E27FC236}">
                <a16:creationId xmlns:a16="http://schemas.microsoft.com/office/drawing/2014/main" id="{26F20D9F-2DEF-A02C-0907-C1023977A940}"/>
              </a:ext>
            </a:extLst>
          </p:cNvPr>
          <p:cNvSpPr>
            <a:spLocks noGrp="1"/>
          </p:cNvSpPr>
          <p:nvPr>
            <p:ph type="body" sz="quarter" idx="18"/>
          </p:nvPr>
        </p:nvSpPr>
        <p:spPr>
          <a:xfrm>
            <a:off x="584200" y="2032188"/>
            <a:ext cx="2808000" cy="626701"/>
          </a:xfrm>
        </p:spPr>
        <p:txBody>
          <a:bodyPr/>
          <a:lstStyle/>
          <a:p>
            <a:r>
              <a:rPr lang="en-US" noProof="0"/>
              <a:t>Andrea starts her day going through her email.  There are couple of long messages, and she asks Copilot to give her a summary of those and highlight urgent topics and activities.</a:t>
            </a:r>
          </a:p>
        </p:txBody>
      </p:sp>
      <p:sp>
        <p:nvSpPr>
          <p:cNvPr id="81" name="Text Placeholder 80">
            <a:extLst>
              <a:ext uri="{FF2B5EF4-FFF2-40B4-BE49-F238E27FC236}">
                <a16:creationId xmlns:a16="http://schemas.microsoft.com/office/drawing/2014/main" id="{3CCADFC9-7CAC-2E7C-1C6A-A26D9F14A96F}"/>
              </a:ext>
            </a:extLst>
          </p:cNvPr>
          <p:cNvSpPr>
            <a:spLocks noGrp="1"/>
          </p:cNvSpPr>
          <p:nvPr>
            <p:ph type="body" sz="quarter" idx="21"/>
          </p:nvPr>
        </p:nvSpPr>
        <p:spPr>
          <a:xfrm>
            <a:off x="584200" y="3208260"/>
            <a:ext cx="2808000" cy="626701"/>
          </a:xfrm>
        </p:spPr>
        <p:txBody>
          <a:bodyPr/>
          <a:lstStyle/>
          <a:p>
            <a:r>
              <a:rPr lang="en-US" sz="900" i="0" noProof="0">
                <a:solidFill>
                  <a:srgbClr val="242424"/>
                </a:solidFill>
                <a:effectLst/>
                <a:latin typeface="Segoe UI" panose="020B0502040204020203" pitchFamily="34" charset="0"/>
              </a:rPr>
              <a:t>Example prompt: </a:t>
            </a:r>
            <a:r>
              <a:rPr kumimoji="0" lang="en-US" sz="900" b="0" i="0" u="none" strike="noStrike" kern="0" cap="none" spc="0" normalizeH="0" baseline="0" noProof="0">
                <a:ln>
                  <a:noFill/>
                </a:ln>
                <a:solidFill>
                  <a:srgbClr val="1A1A1A"/>
                </a:solidFill>
                <a:effectLst/>
                <a:uLnTx/>
                <a:uFillTx/>
                <a:latin typeface="Segoe UI"/>
                <a:ea typeface="+mn-ea"/>
                <a:cs typeface="+mn-cs"/>
              </a:rPr>
              <a:t>Please give me </a:t>
            </a:r>
            <a:r>
              <a:rPr kumimoji="0" lang="en-US" sz="900" b="1" i="0" u="none" strike="noStrike" kern="0" cap="none" spc="0" normalizeH="0" baseline="0" noProof="0">
                <a:ln>
                  <a:noFill/>
                </a:ln>
                <a:solidFill>
                  <a:srgbClr val="1A1A1A"/>
                </a:solidFill>
                <a:effectLst/>
                <a:uLnTx/>
                <a:uFillTx/>
                <a:latin typeface="Segoe UI"/>
                <a:ea typeface="+mn-ea"/>
                <a:cs typeface="+mn-cs"/>
              </a:rPr>
              <a:t>a summary of this email </a:t>
            </a:r>
            <a:r>
              <a:rPr kumimoji="0" lang="en-US" sz="900" b="0" i="0" u="none" strike="noStrike" kern="0" cap="none" spc="0" normalizeH="0" baseline="0" noProof="0">
                <a:ln>
                  <a:noFill/>
                </a:ln>
                <a:solidFill>
                  <a:srgbClr val="1A1A1A"/>
                </a:solidFill>
                <a:effectLst/>
                <a:uLnTx/>
                <a:uFillTx/>
                <a:latin typeface="Segoe UI"/>
                <a:ea typeface="+mn-ea"/>
                <a:cs typeface="+mn-cs"/>
              </a:rPr>
              <a:t>and highlight any marked as urgent or important.</a:t>
            </a:r>
          </a:p>
        </p:txBody>
      </p:sp>
      <p:sp>
        <p:nvSpPr>
          <p:cNvPr id="30" name="Text Placeholder 29">
            <a:extLst>
              <a:ext uri="{FF2B5EF4-FFF2-40B4-BE49-F238E27FC236}">
                <a16:creationId xmlns:a16="http://schemas.microsoft.com/office/drawing/2014/main" id="{A3351070-FC46-36EF-1893-DCB2026809E4}"/>
              </a:ext>
            </a:extLst>
          </p:cNvPr>
          <p:cNvSpPr>
            <a:spLocks noGrp="1"/>
          </p:cNvSpPr>
          <p:nvPr>
            <p:ph type="body" sz="quarter" idx="22"/>
          </p:nvPr>
        </p:nvSpPr>
        <p:spPr>
          <a:xfrm>
            <a:off x="3776898" y="1593881"/>
            <a:ext cx="976461" cy="345600"/>
          </a:xfrm>
        </p:spPr>
        <p:txBody>
          <a:bodyPr/>
          <a:lstStyle/>
          <a:p>
            <a:r>
              <a:rPr lang="en-US" noProof="0"/>
              <a:t>9:30 am</a:t>
            </a:r>
          </a:p>
        </p:txBody>
      </p:sp>
      <p:sp>
        <p:nvSpPr>
          <p:cNvPr id="82" name="Text Placeholder 81">
            <a:extLst>
              <a:ext uri="{FF2B5EF4-FFF2-40B4-BE49-F238E27FC236}">
                <a16:creationId xmlns:a16="http://schemas.microsoft.com/office/drawing/2014/main" id="{A0E20841-A648-5EF5-0502-04DE6EDE9B65}"/>
              </a:ext>
            </a:extLst>
          </p:cNvPr>
          <p:cNvSpPr>
            <a:spLocks noGrp="1"/>
          </p:cNvSpPr>
          <p:nvPr>
            <p:ph type="body" sz="quarter" idx="23"/>
          </p:nvPr>
        </p:nvSpPr>
        <p:spPr/>
        <p:txBody>
          <a:bodyP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latin typeface="Segoe UI"/>
                <a:cs typeface="Segoe UI" pitchFamily="34" charset="0"/>
              </a:rPr>
              <a:t>During the monthly service delivery review, Andrea uses Copilot to give her summary of the discussion per service line, and at the end of the meeting, she asks for the meeting notes and action points. </a:t>
            </a:r>
          </a:p>
        </p:txBody>
      </p:sp>
      <p:sp>
        <p:nvSpPr>
          <p:cNvPr id="83" name="Text Placeholder 82">
            <a:extLst>
              <a:ext uri="{FF2B5EF4-FFF2-40B4-BE49-F238E27FC236}">
                <a16:creationId xmlns:a16="http://schemas.microsoft.com/office/drawing/2014/main" id="{63996F7F-07EA-15C4-9E44-7391F0410E0A}"/>
              </a:ext>
            </a:extLst>
          </p:cNvPr>
          <p:cNvSpPr>
            <a:spLocks noGrp="1"/>
          </p:cNvSpPr>
          <p:nvPr>
            <p:ph type="body" sz="quarter" idx="24"/>
          </p:nvPr>
        </p:nvSpPr>
        <p:spPr>
          <a:xfrm>
            <a:off x="3719286" y="3208260"/>
            <a:ext cx="2808000" cy="626701"/>
          </a:xfrm>
        </p:spPr>
        <p:txBody>
          <a:bodyPr/>
          <a:lstStyle/>
          <a:p>
            <a:r>
              <a:rPr lang="en-US" sz="900" i="0" noProof="0">
                <a:solidFill>
                  <a:srgbClr val="242424"/>
                </a:solidFill>
                <a:effectLst/>
                <a:latin typeface="Segoe UI" panose="020B0502040204020203" pitchFamily="34" charset="0"/>
              </a:rPr>
              <a:t>Example prompt: </a:t>
            </a:r>
            <a:r>
              <a:rPr kumimoji="0" lang="en-US" sz="900" b="0" i="0" u="none" strike="noStrike" kern="0" cap="none" spc="0" normalizeH="0" baseline="0" noProof="0">
                <a:ln>
                  <a:noFill/>
                </a:ln>
                <a:solidFill>
                  <a:srgbClr val="1A1A1A"/>
                </a:solidFill>
                <a:effectLst/>
                <a:uLnTx/>
                <a:uFillTx/>
                <a:latin typeface="Segoe UI"/>
                <a:ea typeface="+mn-ea"/>
                <a:cs typeface="+mn-cs"/>
              </a:rPr>
              <a:t>Please </a:t>
            </a:r>
            <a:r>
              <a:rPr kumimoji="0" lang="en-US" sz="900" b="1" i="0" u="none" strike="noStrike" kern="0" cap="none" spc="0" normalizeH="0" baseline="0" noProof="0">
                <a:ln>
                  <a:noFill/>
                </a:ln>
                <a:solidFill>
                  <a:srgbClr val="1A1A1A"/>
                </a:solidFill>
                <a:effectLst/>
                <a:uLnTx/>
                <a:uFillTx/>
                <a:latin typeface="Segoe UI"/>
                <a:ea typeface="+mn-ea"/>
                <a:cs typeface="+mn-cs"/>
              </a:rPr>
              <a:t>summarize last 10 minutes </a:t>
            </a:r>
            <a:r>
              <a:rPr kumimoji="0" lang="en-US" sz="900" b="0" i="0" u="none" strike="noStrike" kern="0" cap="none" spc="0" normalizeH="0" baseline="0" noProof="0">
                <a:ln>
                  <a:noFill/>
                </a:ln>
                <a:solidFill>
                  <a:srgbClr val="1A1A1A"/>
                </a:solidFill>
                <a:effectLst/>
                <a:uLnTx/>
                <a:uFillTx/>
                <a:latin typeface="Segoe UI"/>
                <a:ea typeface="+mn-ea"/>
                <a:cs typeface="+mn-cs"/>
              </a:rPr>
              <a:t>of the discussion. Please </a:t>
            </a:r>
            <a:r>
              <a:rPr kumimoji="0" lang="en-US" sz="900" b="1" i="0" u="none" strike="noStrike" kern="0" cap="none" spc="0" normalizeH="0" baseline="0" noProof="0">
                <a:ln>
                  <a:noFill/>
                </a:ln>
                <a:solidFill>
                  <a:srgbClr val="1A1A1A"/>
                </a:solidFill>
                <a:effectLst/>
                <a:uLnTx/>
                <a:uFillTx/>
                <a:latin typeface="Segoe UI"/>
                <a:ea typeface="+mn-ea"/>
                <a:cs typeface="+mn-cs"/>
              </a:rPr>
              <a:t>create meeting notes </a:t>
            </a:r>
            <a:r>
              <a:rPr kumimoji="0" lang="en-US" sz="900" b="0" i="0" u="none" strike="noStrike" kern="0" cap="none" spc="0" normalizeH="0" baseline="0" noProof="0">
                <a:ln>
                  <a:noFill/>
                </a:ln>
                <a:solidFill>
                  <a:srgbClr val="1A1A1A"/>
                </a:solidFill>
                <a:effectLst/>
                <a:uLnTx/>
                <a:uFillTx/>
                <a:latin typeface="Segoe UI"/>
                <a:ea typeface="+mn-ea"/>
                <a:cs typeface="+mn-cs"/>
              </a:rPr>
              <a:t>and </a:t>
            </a:r>
            <a:r>
              <a:rPr kumimoji="0" lang="en-US" sz="900" b="1" i="0" u="none" strike="noStrike" kern="0" cap="none" spc="0" normalizeH="0" baseline="0" noProof="0">
                <a:ln>
                  <a:noFill/>
                </a:ln>
                <a:solidFill>
                  <a:srgbClr val="1A1A1A"/>
                </a:solidFill>
                <a:effectLst/>
                <a:uLnTx/>
                <a:uFillTx/>
                <a:latin typeface="Segoe UI"/>
                <a:ea typeface="+mn-ea"/>
                <a:cs typeface="+mn-cs"/>
              </a:rPr>
              <a:t>actions assigned </a:t>
            </a:r>
            <a:r>
              <a:rPr kumimoji="0" lang="en-US" sz="900" b="0" i="0" u="none" strike="noStrike" kern="0" cap="none" spc="0" normalizeH="0" baseline="0" noProof="0">
                <a:ln>
                  <a:noFill/>
                </a:ln>
                <a:solidFill>
                  <a:srgbClr val="1A1A1A"/>
                </a:solidFill>
                <a:effectLst/>
                <a:uLnTx/>
                <a:uFillTx/>
                <a:latin typeface="Segoe UI"/>
                <a:ea typeface="+mn-ea"/>
                <a:cs typeface="+mn-cs"/>
              </a:rPr>
              <a:t>to me.</a:t>
            </a:r>
          </a:p>
        </p:txBody>
      </p:sp>
      <p:sp>
        <p:nvSpPr>
          <p:cNvPr id="33" name="Text Placeholder 32">
            <a:extLst>
              <a:ext uri="{FF2B5EF4-FFF2-40B4-BE49-F238E27FC236}">
                <a16:creationId xmlns:a16="http://schemas.microsoft.com/office/drawing/2014/main" id="{4F1EFC4A-5A09-3A4D-F06C-274097CA23EF}"/>
              </a:ext>
            </a:extLst>
          </p:cNvPr>
          <p:cNvSpPr>
            <a:spLocks noGrp="1"/>
          </p:cNvSpPr>
          <p:nvPr>
            <p:ph type="body" sz="quarter" idx="25"/>
          </p:nvPr>
        </p:nvSpPr>
        <p:spPr>
          <a:xfrm>
            <a:off x="6969595" y="1593881"/>
            <a:ext cx="976461" cy="345600"/>
          </a:xfrm>
        </p:spPr>
        <p:txBody>
          <a:bodyPr/>
          <a:lstStyle/>
          <a:p>
            <a:r>
              <a:rPr lang="en-US" noProof="0"/>
              <a:t>1:00 pm</a:t>
            </a:r>
          </a:p>
        </p:txBody>
      </p:sp>
      <p:sp>
        <p:nvSpPr>
          <p:cNvPr id="84" name="Text Placeholder 83">
            <a:extLst>
              <a:ext uri="{FF2B5EF4-FFF2-40B4-BE49-F238E27FC236}">
                <a16:creationId xmlns:a16="http://schemas.microsoft.com/office/drawing/2014/main" id="{F0D85E35-0C5F-67ED-D3F0-EF6F8765B52B}"/>
              </a:ext>
            </a:extLst>
          </p:cNvPr>
          <p:cNvSpPr>
            <a:spLocks noGrp="1"/>
          </p:cNvSpPr>
          <p:nvPr>
            <p:ph type="body" sz="quarter" idx="26"/>
          </p:nvPr>
        </p:nvSpPr>
        <p:spPr/>
        <p:txBody>
          <a:bodyPr/>
          <a:lstStyle/>
          <a:p>
            <a:r>
              <a:rPr lang="en-US" noProof="0"/>
              <a:t>Andrea </a:t>
            </a:r>
            <a:r>
              <a:rPr kumimoji="0" lang="en-US" sz="900" b="0" i="0" u="none" strike="noStrike" kern="0" cap="none" spc="0" normalizeH="0" baseline="0" noProof="0">
                <a:ln>
                  <a:noFill/>
                </a:ln>
                <a:solidFill>
                  <a:srgbClr val="1A1A1A"/>
                </a:solidFill>
                <a:effectLst/>
                <a:uLnTx/>
                <a:uFillTx/>
                <a:latin typeface="Segoe UI"/>
                <a:cs typeface="Segoe UI" pitchFamily="34" charset="0"/>
              </a:rPr>
              <a:t>missed several conversations during the long call. She asks Copilot to summarize all the pings she has received and create a list of action items.</a:t>
            </a:r>
            <a:endParaRPr lang="en-US" noProof="0"/>
          </a:p>
        </p:txBody>
      </p:sp>
      <p:sp>
        <p:nvSpPr>
          <p:cNvPr id="85" name="Text Placeholder 84">
            <a:extLst>
              <a:ext uri="{FF2B5EF4-FFF2-40B4-BE49-F238E27FC236}">
                <a16:creationId xmlns:a16="http://schemas.microsoft.com/office/drawing/2014/main" id="{A2E30779-715A-00D7-BEEA-0B60172017F2}"/>
              </a:ext>
            </a:extLst>
          </p:cNvPr>
          <p:cNvSpPr>
            <a:spLocks noGrp="1"/>
          </p:cNvSpPr>
          <p:nvPr>
            <p:ph type="body" sz="quarter" idx="27"/>
          </p:nvPr>
        </p:nvSpPr>
        <p:spPr>
          <a:xfrm>
            <a:off x="6969595" y="3208260"/>
            <a:ext cx="2808000" cy="626701"/>
          </a:xfrm>
        </p:spPr>
        <p:txBody>
          <a:bodyPr>
            <a:normAutofit lnSpcReduction="10000"/>
          </a:bodyPr>
          <a:lstStyle/>
          <a:p>
            <a:r>
              <a:rPr lang="en-US" sz="900" i="0" noProof="0">
                <a:solidFill>
                  <a:srgbClr val="242424"/>
                </a:solidFill>
                <a:effectLst/>
                <a:latin typeface="Segoe UI" panose="020B0502040204020203" pitchFamily="34" charset="0"/>
              </a:rPr>
              <a:t>Example prompt: </a:t>
            </a:r>
            <a:r>
              <a:rPr kumimoji="0" lang="en-US" sz="900" b="0" i="0" u="none" strike="noStrike" kern="0" cap="none" spc="0" normalizeH="0" baseline="0" noProof="0">
                <a:ln>
                  <a:noFill/>
                </a:ln>
                <a:solidFill>
                  <a:srgbClr val="1A1A1A"/>
                </a:solidFill>
                <a:effectLst/>
                <a:uLnTx/>
                <a:uFillTx/>
                <a:latin typeface="Segoe UI"/>
                <a:ea typeface="+mn-ea"/>
                <a:cs typeface="+mn-cs"/>
              </a:rPr>
              <a:t>Please summarize all my messages received via Microsoft teams for the last 3 hours and </a:t>
            </a:r>
            <a:r>
              <a:rPr kumimoji="0" lang="en-US" sz="900" b="1" i="0" u="none" strike="noStrike" kern="0" cap="none" spc="0" normalizeH="0" baseline="0" noProof="0">
                <a:ln>
                  <a:noFill/>
                </a:ln>
                <a:solidFill>
                  <a:srgbClr val="1A1A1A"/>
                </a:solidFill>
                <a:effectLst/>
                <a:uLnTx/>
                <a:uFillTx/>
                <a:latin typeface="Segoe UI"/>
                <a:ea typeface="+mn-ea"/>
                <a:cs typeface="+mn-cs"/>
              </a:rPr>
              <a:t>create a list of any action items </a:t>
            </a:r>
            <a:r>
              <a:rPr kumimoji="0" lang="en-US" sz="900" b="0" i="0" u="none" strike="noStrike" kern="0" cap="none" spc="0" normalizeH="0" baseline="0" noProof="0">
                <a:ln>
                  <a:noFill/>
                </a:ln>
                <a:solidFill>
                  <a:srgbClr val="1A1A1A"/>
                </a:solidFill>
                <a:effectLst/>
                <a:uLnTx/>
                <a:uFillTx/>
                <a:latin typeface="Segoe UI"/>
                <a:ea typeface="+mn-ea"/>
                <a:cs typeface="+mn-cs"/>
              </a:rPr>
              <a:t>for me.</a:t>
            </a:r>
          </a:p>
        </p:txBody>
      </p:sp>
      <p:sp>
        <p:nvSpPr>
          <p:cNvPr id="54" name="Text Placeholder 53">
            <a:extLst>
              <a:ext uri="{FF2B5EF4-FFF2-40B4-BE49-F238E27FC236}">
                <a16:creationId xmlns:a16="http://schemas.microsoft.com/office/drawing/2014/main" id="{BF8CBE35-7735-E0D6-4D9E-F3CBBF86DA24}"/>
              </a:ext>
            </a:extLst>
          </p:cNvPr>
          <p:cNvSpPr>
            <a:spLocks noGrp="1"/>
          </p:cNvSpPr>
          <p:nvPr>
            <p:ph type="body" sz="quarter" idx="28"/>
          </p:nvPr>
        </p:nvSpPr>
        <p:spPr>
          <a:xfrm>
            <a:off x="584200" y="4053821"/>
            <a:ext cx="976461" cy="345600"/>
          </a:xfrm>
        </p:spPr>
        <p:txBody>
          <a:bodyPr/>
          <a:lstStyle/>
          <a:p>
            <a:r>
              <a:rPr lang="en-US" noProof="0"/>
              <a:t>4:00 pm</a:t>
            </a:r>
          </a:p>
        </p:txBody>
      </p:sp>
      <p:sp>
        <p:nvSpPr>
          <p:cNvPr id="86" name="Text Placeholder 85">
            <a:extLst>
              <a:ext uri="{FF2B5EF4-FFF2-40B4-BE49-F238E27FC236}">
                <a16:creationId xmlns:a16="http://schemas.microsoft.com/office/drawing/2014/main" id="{732D5C19-90B6-FEC9-A512-F40C1B804446}"/>
              </a:ext>
            </a:extLst>
          </p:cNvPr>
          <p:cNvSpPr>
            <a:spLocks noGrp="1"/>
          </p:cNvSpPr>
          <p:nvPr>
            <p:ph type="body" sz="quarter" idx="29"/>
          </p:nvPr>
        </p:nvSpPr>
        <p:spPr>
          <a:xfrm>
            <a:off x="584200" y="4488366"/>
            <a:ext cx="2881076" cy="626701"/>
          </a:xfrm>
        </p:spPr>
        <p:txBody>
          <a:bodyPr>
            <a:noAutofit/>
          </a:bodyPr>
          <a:lstStyle/>
          <a:p>
            <a:r>
              <a:rPr kumimoji="0" lang="en-US" b="0" i="0" u="none" strike="noStrike" kern="1200" cap="none" spc="0" normalizeH="0" baseline="0" noProof="0">
                <a:ln>
                  <a:noFill/>
                </a:ln>
                <a:solidFill>
                  <a:prstClr val="black"/>
                </a:solidFill>
                <a:effectLst/>
                <a:uLnTx/>
                <a:uFillTx/>
                <a:latin typeface="Segoe UI"/>
                <a:ea typeface="+mn-ea"/>
                <a:cs typeface="Segoe UI Semibold"/>
              </a:rPr>
              <a:t>The last hour of the day, </a:t>
            </a:r>
            <a:r>
              <a:rPr kumimoji="0" lang="en-US" b="0" i="0" u="none" strike="noStrike" kern="1200" cap="none" spc="0" normalizeH="0" baseline="0" noProof="0">
                <a:ln>
                  <a:noFill/>
                </a:ln>
                <a:solidFill>
                  <a:srgbClr val="1A1A1A"/>
                </a:solidFill>
                <a:effectLst/>
                <a:uLnTx/>
                <a:uFillTx/>
                <a:latin typeface="Segoe UI"/>
                <a:ea typeface="Segoe UI" pitchFamily="34" charset="0"/>
                <a:cs typeface="Segoe UI"/>
              </a:rPr>
              <a:t>Andrea</a:t>
            </a:r>
            <a:r>
              <a:rPr kumimoji="0" lang="en-US" b="0" i="0" u="none" strike="noStrike" kern="1200" cap="none" spc="0" normalizeH="0" baseline="0" noProof="0">
                <a:ln>
                  <a:noFill/>
                </a:ln>
                <a:solidFill>
                  <a:prstClr val="black"/>
                </a:solidFill>
                <a:effectLst/>
                <a:uLnTx/>
                <a:uFillTx/>
                <a:latin typeface="Segoe UI"/>
                <a:ea typeface="+mn-ea"/>
                <a:cs typeface="Segoe UI Semibold"/>
              </a:rPr>
              <a:t> spends time analyzing the CARE audits her managers performed over the last month. She asks Copilot to give her the key points and themes and create an action list.</a:t>
            </a:r>
          </a:p>
        </p:txBody>
      </p:sp>
      <p:sp>
        <p:nvSpPr>
          <p:cNvPr id="87" name="Text Placeholder 86">
            <a:extLst>
              <a:ext uri="{FF2B5EF4-FFF2-40B4-BE49-F238E27FC236}">
                <a16:creationId xmlns:a16="http://schemas.microsoft.com/office/drawing/2014/main" id="{88F8E079-2DCB-C6AA-D712-9A7DBFA3589B}"/>
              </a:ext>
            </a:extLst>
          </p:cNvPr>
          <p:cNvSpPr>
            <a:spLocks noGrp="1"/>
          </p:cNvSpPr>
          <p:nvPr>
            <p:ph type="body" sz="quarter" idx="30"/>
          </p:nvPr>
        </p:nvSpPr>
        <p:spPr>
          <a:xfrm>
            <a:off x="584200" y="5622388"/>
            <a:ext cx="2808000" cy="626701"/>
          </a:xfrm>
        </p:spPr>
        <p:txBody>
          <a:bodyPr>
            <a:normAutofit lnSpcReduction="10000"/>
          </a:bodyPr>
          <a:lstStyle/>
          <a:p>
            <a:r>
              <a:rPr lang="en-US" sz="900" i="0" noProof="0">
                <a:solidFill>
                  <a:srgbClr val="242424"/>
                </a:solidFill>
                <a:effectLst/>
                <a:latin typeface="Segoe UI" panose="020B0502040204020203" pitchFamily="34" charset="0"/>
              </a:rPr>
              <a:t>Example prompt: </a:t>
            </a:r>
            <a:r>
              <a:rPr kumimoji="0" lang="en-US" sz="900" b="0" i="0" u="none" strike="noStrike" kern="1200" cap="none" spc="0" normalizeH="0" baseline="0" noProof="0">
                <a:ln>
                  <a:noFill/>
                </a:ln>
                <a:solidFill>
                  <a:srgbClr val="000000"/>
                </a:solidFill>
                <a:effectLst/>
                <a:uLnTx/>
                <a:uFillTx/>
                <a:latin typeface="Segoe UI"/>
                <a:ea typeface="+mn-ea"/>
                <a:cs typeface="+mn-cs"/>
              </a:rPr>
              <a:t>Please </a:t>
            </a:r>
            <a:r>
              <a:rPr kumimoji="0" lang="en-US" sz="900" b="1" i="0" u="none" strike="noStrike" kern="1200" cap="none" spc="0" normalizeH="0" baseline="0" noProof="0">
                <a:ln>
                  <a:noFill/>
                </a:ln>
                <a:solidFill>
                  <a:srgbClr val="000000"/>
                </a:solidFill>
                <a:effectLst/>
                <a:uLnTx/>
                <a:uFillTx/>
                <a:latin typeface="Segoe UI"/>
                <a:ea typeface="+mn-ea"/>
                <a:cs typeface="+mn-cs"/>
              </a:rPr>
              <a:t>give me the key points and themes </a:t>
            </a:r>
            <a:r>
              <a:rPr kumimoji="0" lang="en-US" sz="900" b="0" i="0" u="none" strike="noStrike" kern="1200" cap="none" spc="0" normalizeH="0" baseline="0" noProof="0">
                <a:ln>
                  <a:noFill/>
                </a:ln>
                <a:solidFill>
                  <a:srgbClr val="000000"/>
                </a:solidFill>
                <a:effectLst/>
                <a:uLnTx/>
                <a:uFillTx/>
                <a:latin typeface="Segoe UI"/>
                <a:ea typeface="+mn-ea"/>
                <a:cs typeface="+mn-cs"/>
              </a:rPr>
              <a:t>from the document [</a:t>
            </a:r>
            <a:r>
              <a:rPr kumimoji="0" lang="en-US" sz="900" b="0" i="0" u="none" strike="noStrike" kern="1200" cap="none" spc="0" normalizeH="0" baseline="0" noProof="0" err="1">
                <a:ln>
                  <a:noFill/>
                </a:ln>
                <a:solidFill>
                  <a:srgbClr val="000000"/>
                </a:solidFill>
                <a:effectLst/>
                <a:uLnTx/>
                <a:uFillTx/>
                <a:latin typeface="Segoe UI"/>
                <a:ea typeface="+mn-ea"/>
                <a:cs typeface="+mn-cs"/>
              </a:rPr>
              <a:t>careauditapril.xlxs</a:t>
            </a:r>
            <a:r>
              <a:rPr kumimoji="0" lang="en-US" sz="900" b="0" i="0" u="none" strike="noStrike" kern="1200" cap="none" spc="0" normalizeH="0" baseline="0" noProof="0">
                <a:ln>
                  <a:noFill/>
                </a:ln>
                <a:solidFill>
                  <a:srgbClr val="000000"/>
                </a:solidFill>
                <a:effectLst/>
                <a:uLnTx/>
                <a:uFillTx/>
                <a:latin typeface="Segoe UI"/>
                <a:ea typeface="+mn-ea"/>
                <a:cs typeface="+mn-cs"/>
              </a:rPr>
              <a:t>] and create a list of any action items for me.</a:t>
            </a:r>
          </a:p>
        </p:txBody>
      </p:sp>
      <p:sp>
        <p:nvSpPr>
          <p:cNvPr id="57" name="Text Placeholder 56">
            <a:extLst>
              <a:ext uri="{FF2B5EF4-FFF2-40B4-BE49-F238E27FC236}">
                <a16:creationId xmlns:a16="http://schemas.microsoft.com/office/drawing/2014/main" id="{ECDB5301-6E22-0FDB-1F9C-45AC1BEF871B}"/>
              </a:ext>
            </a:extLst>
          </p:cNvPr>
          <p:cNvSpPr>
            <a:spLocks noGrp="1"/>
          </p:cNvSpPr>
          <p:nvPr>
            <p:ph type="body" sz="quarter" idx="31"/>
          </p:nvPr>
        </p:nvSpPr>
        <p:spPr>
          <a:xfrm>
            <a:off x="3776898" y="4053821"/>
            <a:ext cx="976461" cy="345600"/>
          </a:xfrm>
        </p:spPr>
        <p:txBody>
          <a:bodyPr/>
          <a:lstStyle/>
          <a:p>
            <a:r>
              <a:rPr lang="en-US" noProof="0"/>
              <a:t>3:00 pm</a:t>
            </a:r>
          </a:p>
        </p:txBody>
      </p:sp>
      <p:sp>
        <p:nvSpPr>
          <p:cNvPr id="88" name="Text Placeholder 87">
            <a:extLst>
              <a:ext uri="{FF2B5EF4-FFF2-40B4-BE49-F238E27FC236}">
                <a16:creationId xmlns:a16="http://schemas.microsoft.com/office/drawing/2014/main" id="{43439F34-E8C2-098A-3C1F-4EDBBF347765}"/>
              </a:ext>
            </a:extLst>
          </p:cNvPr>
          <p:cNvSpPr>
            <a:spLocks noGrp="1"/>
          </p:cNvSpPr>
          <p:nvPr>
            <p:ph type="body" sz="quarter" idx="32"/>
          </p:nvPr>
        </p:nvSpPr>
        <p:spPr>
          <a:xfrm>
            <a:off x="3776897" y="4488366"/>
            <a:ext cx="2881077" cy="626701"/>
          </a:xfrm>
        </p:spPr>
        <p:txBody>
          <a:bodyPr>
            <a:noAutofit/>
          </a:bodyPr>
          <a:lstStyle/>
          <a:p>
            <a:r>
              <a:rPr kumimoji="0" lang="en-US" b="0" i="0" u="none" strike="noStrike" kern="1200" cap="none" spc="0" normalizeH="0" baseline="0" noProof="0">
                <a:ln>
                  <a:noFill/>
                </a:ln>
                <a:solidFill>
                  <a:prstClr val="black"/>
                </a:solidFill>
                <a:effectLst/>
                <a:uLnTx/>
                <a:uFillTx/>
                <a:latin typeface="Segoe UI"/>
                <a:ea typeface="+mn-ea"/>
                <a:cs typeface="Segoe UI Semibold"/>
              </a:rPr>
              <a:t>Andrea must organize a readiness session for the HR Advisory team on an updated benefits policy introduced in UK. She uses Copilot in PowerPoint to create slides out of the word document. </a:t>
            </a:r>
          </a:p>
          <a:p>
            <a:endParaRPr lang="en-US" noProof="0"/>
          </a:p>
        </p:txBody>
      </p:sp>
      <p:sp>
        <p:nvSpPr>
          <p:cNvPr id="89" name="Text Placeholder 88">
            <a:extLst>
              <a:ext uri="{FF2B5EF4-FFF2-40B4-BE49-F238E27FC236}">
                <a16:creationId xmlns:a16="http://schemas.microsoft.com/office/drawing/2014/main" id="{50D74B8E-77AF-EAAE-6050-069711A1B649}"/>
              </a:ext>
            </a:extLst>
          </p:cNvPr>
          <p:cNvSpPr>
            <a:spLocks noGrp="1"/>
          </p:cNvSpPr>
          <p:nvPr>
            <p:ph type="body" sz="quarter" idx="33"/>
          </p:nvPr>
        </p:nvSpPr>
        <p:spPr>
          <a:xfrm>
            <a:off x="3719286" y="5622388"/>
            <a:ext cx="2808000" cy="626701"/>
          </a:xfrm>
        </p:spPr>
        <p:txBody>
          <a:bodyPr>
            <a:normAutofit lnSpcReduction="10000"/>
          </a:bodyPr>
          <a:lstStyle/>
          <a:p>
            <a:r>
              <a:rPr lang="en-US" sz="900" i="0" noProof="0">
                <a:solidFill>
                  <a:srgbClr val="242424"/>
                </a:solidFill>
                <a:effectLst/>
                <a:latin typeface="Segoe UI" panose="020B0502040204020203" pitchFamily="34" charset="0"/>
              </a:rPr>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 presentation using </a:t>
            </a:r>
            <a:r>
              <a:rPr kumimoji="0" lang="en-US" sz="900" b="0" i="0" u="none" strike="noStrike" kern="1200" cap="none" spc="0" normalizeH="0" baseline="0" noProof="0">
                <a:ln>
                  <a:noFill/>
                </a:ln>
                <a:solidFill>
                  <a:srgbClr val="000000"/>
                </a:solidFill>
                <a:effectLst/>
                <a:uLnTx/>
                <a:uFillTx/>
                <a:latin typeface="Segoe UI"/>
                <a:ea typeface="+mn-ea"/>
                <a:cs typeface="+mn-cs"/>
              </a:rPr>
              <a:t>[Word document] including speakers notes for each slide. After that, Andrea uses Designer function to select the right design for each slide. </a:t>
            </a:r>
          </a:p>
        </p:txBody>
      </p:sp>
      <p:sp>
        <p:nvSpPr>
          <p:cNvPr id="60" name="Text Placeholder 59">
            <a:extLst>
              <a:ext uri="{FF2B5EF4-FFF2-40B4-BE49-F238E27FC236}">
                <a16:creationId xmlns:a16="http://schemas.microsoft.com/office/drawing/2014/main" id="{826C742A-54E7-43F1-6246-450B8891323B}"/>
              </a:ext>
            </a:extLst>
          </p:cNvPr>
          <p:cNvSpPr>
            <a:spLocks noGrp="1"/>
          </p:cNvSpPr>
          <p:nvPr>
            <p:ph type="body" sz="quarter" idx="34"/>
          </p:nvPr>
        </p:nvSpPr>
        <p:spPr>
          <a:xfrm>
            <a:off x="6969595" y="4053821"/>
            <a:ext cx="976461" cy="345600"/>
          </a:xfrm>
        </p:spPr>
        <p:txBody>
          <a:bodyPr/>
          <a:lstStyle/>
          <a:p>
            <a:r>
              <a:rPr lang="en-US" noProof="0"/>
              <a:t>2:00 pm</a:t>
            </a:r>
          </a:p>
        </p:txBody>
      </p:sp>
      <p:sp>
        <p:nvSpPr>
          <p:cNvPr id="90" name="Text Placeholder 89">
            <a:extLst>
              <a:ext uri="{FF2B5EF4-FFF2-40B4-BE49-F238E27FC236}">
                <a16:creationId xmlns:a16="http://schemas.microsoft.com/office/drawing/2014/main" id="{C9EEC65F-8F3D-7140-EB47-058B066A5163}"/>
              </a:ext>
            </a:extLst>
          </p:cNvPr>
          <p:cNvSpPr>
            <a:spLocks noGrp="1"/>
          </p:cNvSpPr>
          <p:nvPr>
            <p:ph type="body" sz="quarter" idx="35"/>
          </p:nvPr>
        </p:nvSpPr>
        <p:spPr/>
        <p:txBody>
          <a:bodyPr>
            <a:noAutofit/>
          </a:bodyPr>
          <a:lstStyle/>
          <a:p>
            <a:r>
              <a:rPr kumimoji="0" lang="en-US" b="0" i="0" u="none" strike="noStrike" kern="1200" cap="none" spc="0" normalizeH="0" baseline="0" noProof="0">
                <a:ln>
                  <a:noFill/>
                </a:ln>
                <a:solidFill>
                  <a:srgbClr val="1A1A1A"/>
                </a:solidFill>
                <a:effectLst/>
                <a:uLnTx/>
                <a:uFillTx/>
                <a:latin typeface="Segoe UI"/>
                <a:ea typeface="Segoe UI" pitchFamily="34" charset="0"/>
                <a:cs typeface="Segoe UI"/>
              </a:rPr>
              <a:t>Andrea</a:t>
            </a:r>
            <a:r>
              <a:rPr kumimoji="0" lang="en-US" b="0" i="0" u="none" strike="noStrike" kern="1200" cap="none" spc="0" normalizeH="0" baseline="0" noProof="0">
                <a:ln>
                  <a:noFill/>
                </a:ln>
                <a:solidFill>
                  <a:prstClr val="black"/>
                </a:solidFill>
                <a:effectLst/>
                <a:uLnTx/>
                <a:uFillTx/>
                <a:latin typeface="Segoe UI"/>
                <a:ea typeface="+mn-ea"/>
                <a:cs typeface="Segoe UI Semibold"/>
              </a:rPr>
              <a:t> asks Copilot to </a:t>
            </a:r>
            <a:r>
              <a:rPr kumimoji="0" lang="en-US" b="0" i="0" u="none" strike="noStrike" kern="1200" cap="none" spc="0" normalizeH="0" baseline="0" noProof="0">
                <a:ln>
                  <a:noFill/>
                </a:ln>
                <a:solidFill>
                  <a:prstClr val="black"/>
                </a:solidFill>
                <a:effectLst/>
                <a:uLnTx/>
                <a:uFillTx/>
                <a:latin typeface="Segoe UI"/>
                <a:cs typeface="Segoe UI Semibold"/>
              </a:rPr>
              <a:t>summarize all</a:t>
            </a:r>
            <a:r>
              <a:rPr kumimoji="0" lang="en-US" b="0" i="0" u="none" strike="noStrike" kern="1200" cap="none" spc="0" normalizeH="0" baseline="0" noProof="0">
                <a:ln>
                  <a:noFill/>
                </a:ln>
                <a:solidFill>
                  <a:prstClr val="black"/>
                </a:solidFill>
                <a:effectLst/>
                <a:uLnTx/>
                <a:uFillTx/>
                <a:latin typeface="Segoe UI"/>
                <a:ea typeface="+mn-ea"/>
                <a:cs typeface="Segoe UI Semibold"/>
              </a:rPr>
              <a:t> activities related to a new case, as well as to check the knowledge base articles to understand the policy.</a:t>
            </a:r>
            <a:r>
              <a:rPr kumimoji="0" lang="en-US" b="0" i="0" u="none" strike="noStrike" kern="1200" cap="none" spc="0" normalizeH="0" baseline="0" noProof="0">
                <a:ln>
                  <a:noFill/>
                </a:ln>
                <a:solidFill>
                  <a:prstClr val="black"/>
                </a:solidFill>
                <a:effectLst/>
                <a:uLnTx/>
                <a:uFillTx/>
                <a:latin typeface="Segoe UI"/>
                <a:cs typeface="Segoe UI Semibold"/>
              </a:rPr>
              <a:t> </a:t>
            </a:r>
            <a:endParaRPr kumimoji="0" lang="en-US" b="0" i="0" u="none" strike="noStrike" kern="1200" cap="none" spc="0" normalizeH="0" baseline="0" noProof="0">
              <a:ln>
                <a:noFill/>
              </a:ln>
              <a:solidFill>
                <a:prstClr val="black"/>
              </a:solidFill>
              <a:effectLst/>
              <a:uLnTx/>
              <a:uFillTx/>
              <a:latin typeface="Segoe UI"/>
              <a:ea typeface="+mn-ea"/>
              <a:cs typeface="Segoe UI Semibold"/>
            </a:endParaRPr>
          </a:p>
        </p:txBody>
      </p:sp>
      <p:sp>
        <p:nvSpPr>
          <p:cNvPr id="91" name="Text Placeholder 90">
            <a:extLst>
              <a:ext uri="{FF2B5EF4-FFF2-40B4-BE49-F238E27FC236}">
                <a16:creationId xmlns:a16="http://schemas.microsoft.com/office/drawing/2014/main" id="{A68CED56-0DAF-E500-6F53-9F5087892C8D}"/>
              </a:ext>
            </a:extLst>
          </p:cNvPr>
          <p:cNvSpPr>
            <a:spLocks noGrp="1"/>
          </p:cNvSpPr>
          <p:nvPr>
            <p:ph type="body" sz="quarter" idx="36"/>
          </p:nvPr>
        </p:nvSpPr>
        <p:spPr>
          <a:xfrm>
            <a:off x="6969595" y="5622388"/>
            <a:ext cx="2808000" cy="626701"/>
          </a:xfrm>
        </p:spPr>
        <p:txBody>
          <a:bodyPr>
            <a:normAutofit lnSpcReduction="10000"/>
          </a:bodyPr>
          <a:lstStyle/>
          <a:p>
            <a:r>
              <a:rPr lang="en-US" sz="900" i="0" noProof="0">
                <a:solidFill>
                  <a:srgbClr val="242424"/>
                </a:solidFill>
                <a:effectLst/>
                <a:latin typeface="Segoe UI" panose="020B0502040204020203" pitchFamily="34" charset="0"/>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Find a case and click on summarize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the case function. After that, Andrea uses Ask the question function, and finally asks Copilot to help write the answer. </a:t>
            </a:r>
          </a:p>
        </p:txBody>
      </p:sp>
      <p:sp>
        <p:nvSpPr>
          <p:cNvPr id="92" name="Text Placeholder 91">
            <a:extLst>
              <a:ext uri="{FF2B5EF4-FFF2-40B4-BE49-F238E27FC236}">
                <a16:creationId xmlns:a16="http://schemas.microsoft.com/office/drawing/2014/main" id="{4C2AD1E0-A93C-22E4-AE37-E8D8CAFCCF1D}"/>
              </a:ext>
            </a:extLst>
          </p:cNvPr>
          <p:cNvSpPr>
            <a:spLocks noGrp="1"/>
          </p:cNvSpPr>
          <p:nvPr>
            <p:ph type="body" sz="quarter" idx="37"/>
          </p:nvPr>
        </p:nvSpPr>
        <p:spPr/>
        <p:txBody>
          <a:bodyPr/>
          <a:lstStyle/>
          <a:p>
            <a:r>
              <a:rPr lang="en-US" noProof="0"/>
              <a:t>Extend</a:t>
            </a:r>
          </a:p>
        </p:txBody>
      </p:sp>
      <p:sp>
        <p:nvSpPr>
          <p:cNvPr id="93" name="Text Placeholder 92">
            <a:extLst>
              <a:ext uri="{FF2B5EF4-FFF2-40B4-BE49-F238E27FC236}">
                <a16:creationId xmlns:a16="http://schemas.microsoft.com/office/drawing/2014/main" id="{A5D09F44-CE67-07B8-05D3-1509C78E9F40}"/>
              </a:ext>
            </a:extLst>
          </p:cNvPr>
          <p:cNvSpPr>
            <a:spLocks noGrp="1"/>
          </p:cNvSpPr>
          <p:nvPr>
            <p:ph type="body" sz="quarter" idx="38"/>
          </p:nvPr>
        </p:nvSpPr>
        <p:spPr>
          <a:solidFill>
            <a:srgbClr val="0070C0"/>
          </a:solidFill>
        </p:spPr>
        <p:txBody>
          <a:bodyPr/>
          <a:lstStyle/>
          <a:p>
            <a:endParaRPr lang="en-US" noProof="0"/>
          </a:p>
        </p:txBody>
      </p:sp>
      <p:sp>
        <p:nvSpPr>
          <p:cNvPr id="94" name="Text Placeholder 93">
            <a:extLst>
              <a:ext uri="{FF2B5EF4-FFF2-40B4-BE49-F238E27FC236}">
                <a16:creationId xmlns:a16="http://schemas.microsoft.com/office/drawing/2014/main" id="{03CEE8D5-8DDA-E83C-ABC0-7C857FC93389}"/>
              </a:ext>
            </a:extLst>
          </p:cNvPr>
          <p:cNvSpPr>
            <a:spLocks noGrp="1"/>
          </p:cNvSpPr>
          <p:nvPr>
            <p:ph type="body" sz="quarter" idx="39"/>
          </p:nvPr>
        </p:nvSpPr>
        <p:spPr>
          <a:solidFill>
            <a:srgbClr val="0078D4"/>
          </a:solidFill>
        </p:spPr>
        <p:txBody>
          <a:bodyPr/>
          <a:lstStyle/>
          <a:p>
            <a:endParaRPr lang="en-US" noProof="0"/>
          </a:p>
        </p:txBody>
      </p:sp>
      <p:sp>
        <p:nvSpPr>
          <p:cNvPr id="95" name="Text Placeholder 94">
            <a:extLst>
              <a:ext uri="{FF2B5EF4-FFF2-40B4-BE49-F238E27FC236}">
                <a16:creationId xmlns:a16="http://schemas.microsoft.com/office/drawing/2014/main" id="{67A0B8F7-827D-A9F4-BBCC-E516F5E75DEC}"/>
              </a:ext>
            </a:extLst>
          </p:cNvPr>
          <p:cNvSpPr>
            <a:spLocks noGrp="1"/>
          </p:cNvSpPr>
          <p:nvPr>
            <p:ph type="body" sz="quarter" idx="40"/>
          </p:nvPr>
        </p:nvSpPr>
        <p:spPr>
          <a:solidFill>
            <a:srgbClr val="0078D4"/>
          </a:solidFill>
        </p:spPr>
        <p:txBody>
          <a:bodyPr/>
          <a:lstStyle/>
          <a:p>
            <a:endParaRPr lang="en-US" noProof="0"/>
          </a:p>
        </p:txBody>
      </p:sp>
      <p:grpSp>
        <p:nvGrpSpPr>
          <p:cNvPr id="67" name="Group 66">
            <a:extLst>
              <a:ext uri="{FF2B5EF4-FFF2-40B4-BE49-F238E27FC236}">
                <a16:creationId xmlns:a16="http://schemas.microsoft.com/office/drawing/2014/main" id="{34978122-26D2-B88B-41F1-38D34FC7B5AF}"/>
              </a:ext>
            </a:extLst>
          </p:cNvPr>
          <p:cNvGrpSpPr/>
          <p:nvPr/>
        </p:nvGrpSpPr>
        <p:grpSpPr>
          <a:xfrm>
            <a:off x="10250549" y="2469796"/>
            <a:ext cx="1696592" cy="1541899"/>
            <a:chOff x="10195084" y="1462475"/>
            <a:chExt cx="1696592" cy="1541899"/>
          </a:xfrm>
        </p:grpSpPr>
        <p:sp>
          <p:nvSpPr>
            <p:cNvPr id="68" name="TextBox 67">
              <a:extLst>
                <a:ext uri="{FF2B5EF4-FFF2-40B4-BE49-F238E27FC236}">
                  <a16:creationId xmlns:a16="http://schemas.microsoft.com/office/drawing/2014/main" id="{CE84A63F-BA50-4F13-73FF-1D5BCE302801}"/>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Andrea </a:t>
              </a: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HR Senior Service Manager at Microsoft </a:t>
              </a:r>
            </a:p>
          </p:txBody>
        </p:sp>
        <p:pic>
          <p:nvPicPr>
            <p:cNvPr id="69" name="Graphic 68">
              <a:extLst>
                <a:ext uri="{FF2B5EF4-FFF2-40B4-BE49-F238E27FC236}">
                  <a16:creationId xmlns:a16="http://schemas.microsoft.com/office/drawing/2014/main" id="{041F7954-CD39-595A-688E-C20608B9712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119687" y="2729584"/>
              <a:ext cx="274790" cy="274790"/>
            </a:xfrm>
            <a:prstGeom prst="rect">
              <a:avLst/>
            </a:prstGeom>
          </p:spPr>
        </p:pic>
      </p:grpSp>
      <p:grpSp>
        <p:nvGrpSpPr>
          <p:cNvPr id="96" name="Group 95">
            <a:extLst>
              <a:ext uri="{FF2B5EF4-FFF2-40B4-BE49-F238E27FC236}">
                <a16:creationId xmlns:a16="http://schemas.microsoft.com/office/drawing/2014/main" id="{EE135CF3-62EE-94C4-8506-FF67AC44C60E}"/>
              </a:ext>
            </a:extLst>
          </p:cNvPr>
          <p:cNvGrpSpPr/>
          <p:nvPr/>
        </p:nvGrpSpPr>
        <p:grpSpPr>
          <a:xfrm>
            <a:off x="3947719" y="2880746"/>
            <a:ext cx="2351135" cy="360000"/>
            <a:chOff x="588263" y="3617084"/>
            <a:chExt cx="2351135" cy="360000"/>
          </a:xfrm>
        </p:grpSpPr>
        <p:pic>
          <p:nvPicPr>
            <p:cNvPr id="97" name="Picture 96">
              <a:extLst>
                <a:ext uri="{FF2B5EF4-FFF2-40B4-BE49-F238E27FC236}">
                  <a16:creationId xmlns:a16="http://schemas.microsoft.com/office/drawing/2014/main" id="{06EA8646-A366-D5E0-CBD1-A16F70D2EC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98" name="TextBox 97">
              <a:extLst>
                <a:ext uri="{FF2B5EF4-FFF2-40B4-BE49-F238E27FC236}">
                  <a16:creationId xmlns:a16="http://schemas.microsoft.com/office/drawing/2014/main" id="{F9F2A8DB-4187-EBBC-C844-CD839F9EAD11}"/>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9" name="Group 98">
            <a:extLst>
              <a:ext uri="{FF2B5EF4-FFF2-40B4-BE49-F238E27FC236}">
                <a16:creationId xmlns:a16="http://schemas.microsoft.com/office/drawing/2014/main" id="{13679394-716C-CB28-20CE-1959C2704FDF}"/>
              </a:ext>
            </a:extLst>
          </p:cNvPr>
          <p:cNvGrpSpPr/>
          <p:nvPr/>
        </p:nvGrpSpPr>
        <p:grpSpPr>
          <a:xfrm>
            <a:off x="3947719" y="5212982"/>
            <a:ext cx="2351135" cy="360000"/>
            <a:chOff x="588263" y="2177588"/>
            <a:chExt cx="2351135" cy="360000"/>
          </a:xfrm>
        </p:grpSpPr>
        <p:pic>
          <p:nvPicPr>
            <p:cNvPr id="100" name="Picture 99">
              <a:extLst>
                <a:ext uri="{FF2B5EF4-FFF2-40B4-BE49-F238E27FC236}">
                  <a16:creationId xmlns:a16="http://schemas.microsoft.com/office/drawing/2014/main" id="{14CCDE2B-B00B-AAC6-58BB-93E04B105D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01" name="TextBox 100">
              <a:extLst>
                <a:ext uri="{FF2B5EF4-FFF2-40B4-BE49-F238E27FC236}">
                  <a16:creationId xmlns:a16="http://schemas.microsoft.com/office/drawing/2014/main" id="{EECD5884-B25F-FCB6-7900-9C8F6958534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2" name="Group 101">
            <a:extLst>
              <a:ext uri="{FF2B5EF4-FFF2-40B4-BE49-F238E27FC236}">
                <a16:creationId xmlns:a16="http://schemas.microsoft.com/office/drawing/2014/main" id="{ABDEB45F-3307-91FB-B152-C3EFB96C5C42}"/>
              </a:ext>
            </a:extLst>
          </p:cNvPr>
          <p:cNvGrpSpPr/>
          <p:nvPr/>
        </p:nvGrpSpPr>
        <p:grpSpPr>
          <a:xfrm>
            <a:off x="955344" y="5212982"/>
            <a:ext cx="1687493" cy="360000"/>
            <a:chOff x="588263" y="1217924"/>
            <a:chExt cx="1687493" cy="360000"/>
          </a:xfrm>
        </p:grpSpPr>
        <p:pic>
          <p:nvPicPr>
            <p:cNvPr id="103" name="Picture 102" descr="Zip Co logo SVG free download, id: 101874 - Brandlogos.net">
              <a:hlinkClick r:id="rId6"/>
              <a:extLst>
                <a:ext uri="{FF2B5EF4-FFF2-40B4-BE49-F238E27FC236}">
                  <a16:creationId xmlns:a16="http://schemas.microsoft.com/office/drawing/2014/main" id="{4245A0CD-B11C-B23F-54A3-7CFC4DCE016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4" name="TextBox 103">
              <a:extLst>
                <a:ext uri="{FF2B5EF4-FFF2-40B4-BE49-F238E27FC236}">
                  <a16:creationId xmlns:a16="http://schemas.microsoft.com/office/drawing/2014/main" id="{B68F65D2-0756-FE03-FC23-25B8F6A58385}"/>
                </a:ext>
                <a:ext uri="{C183D7F6-B498-43B3-948B-1728B52AA6E4}">
                  <adec:decorative xmlns:adec="http://schemas.microsoft.com/office/drawing/2017/decorative" val="0"/>
                </a:ext>
              </a:extLst>
            </p:cNvPr>
            <p:cNvSpPr txBox="1"/>
            <p:nvPr/>
          </p:nvSpPr>
          <p:spPr>
            <a:xfrm>
              <a:off x="1047213" y="1313286"/>
              <a:ext cx="122854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grpSp>
        <p:nvGrpSpPr>
          <p:cNvPr id="105" name="Group 104">
            <a:extLst>
              <a:ext uri="{FF2B5EF4-FFF2-40B4-BE49-F238E27FC236}">
                <a16:creationId xmlns:a16="http://schemas.microsoft.com/office/drawing/2014/main" id="{78DCDF2A-57EA-2128-9FCF-DD1A0D598D2F}"/>
              </a:ext>
            </a:extLst>
          </p:cNvPr>
          <p:cNvGrpSpPr/>
          <p:nvPr/>
        </p:nvGrpSpPr>
        <p:grpSpPr>
          <a:xfrm>
            <a:off x="955344" y="2880746"/>
            <a:ext cx="2065713" cy="360000"/>
            <a:chOff x="588263" y="1697756"/>
            <a:chExt cx="2065713" cy="360000"/>
          </a:xfrm>
        </p:grpSpPr>
        <p:pic>
          <p:nvPicPr>
            <p:cNvPr id="106" name="Picture 105">
              <a:extLst>
                <a:ext uri="{FF2B5EF4-FFF2-40B4-BE49-F238E27FC236}">
                  <a16:creationId xmlns:a16="http://schemas.microsoft.com/office/drawing/2014/main" id="{7463E06E-0D2A-684B-FD99-82F886275F2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07" name="TextBox 106">
              <a:extLst>
                <a:ext uri="{FF2B5EF4-FFF2-40B4-BE49-F238E27FC236}">
                  <a16:creationId xmlns:a16="http://schemas.microsoft.com/office/drawing/2014/main" id="{76825F60-85EF-8778-2FB3-B7A2353A0567}"/>
                </a:ext>
                <a:ext uri="{C183D7F6-B498-43B3-948B-1728B52AA6E4}">
                  <adec:decorative xmlns:adec="http://schemas.microsoft.com/office/drawing/2017/decorative" val="0"/>
                </a:ext>
              </a:extLst>
            </p:cNvPr>
            <p:cNvSpPr txBox="1"/>
            <p:nvPr/>
          </p:nvSpPr>
          <p:spPr>
            <a:xfrm>
              <a:off x="1047214" y="1793118"/>
              <a:ext cx="160676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8" name="Group 107">
            <a:extLst>
              <a:ext uri="{FF2B5EF4-FFF2-40B4-BE49-F238E27FC236}">
                <a16:creationId xmlns:a16="http://schemas.microsoft.com/office/drawing/2014/main" id="{68DDC694-42BF-9755-A550-6A99A7EA08C4}"/>
              </a:ext>
            </a:extLst>
          </p:cNvPr>
          <p:cNvGrpSpPr/>
          <p:nvPr/>
        </p:nvGrpSpPr>
        <p:grpSpPr>
          <a:xfrm>
            <a:off x="7198028" y="2880746"/>
            <a:ext cx="2351135" cy="360000"/>
            <a:chOff x="588263" y="3617084"/>
            <a:chExt cx="2351135" cy="360000"/>
          </a:xfrm>
        </p:grpSpPr>
        <p:pic>
          <p:nvPicPr>
            <p:cNvPr id="109" name="Picture 108">
              <a:extLst>
                <a:ext uri="{FF2B5EF4-FFF2-40B4-BE49-F238E27FC236}">
                  <a16:creationId xmlns:a16="http://schemas.microsoft.com/office/drawing/2014/main" id="{91C38504-898F-E180-4C73-24C415992C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10" name="TextBox 109">
              <a:extLst>
                <a:ext uri="{FF2B5EF4-FFF2-40B4-BE49-F238E27FC236}">
                  <a16:creationId xmlns:a16="http://schemas.microsoft.com/office/drawing/2014/main" id="{9878BC7E-6B0F-9120-F0A6-71009F6B9D8C}"/>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4" name="Rectangle: Rounded Corners 6">
            <a:extLst>
              <a:ext uri="{FF2B5EF4-FFF2-40B4-BE49-F238E27FC236}">
                <a16:creationId xmlns:a16="http://schemas.microsoft.com/office/drawing/2014/main" id="{E1665C8B-F726-FF9B-9223-E1210CDD2A8C}"/>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5" name="Group 4">
            <a:extLst>
              <a:ext uri="{FF2B5EF4-FFF2-40B4-BE49-F238E27FC236}">
                <a16:creationId xmlns:a16="http://schemas.microsoft.com/office/drawing/2014/main" id="{AA53E395-D0C1-158B-F329-7DA61F084348}"/>
              </a:ext>
            </a:extLst>
          </p:cNvPr>
          <p:cNvGrpSpPr/>
          <p:nvPr/>
        </p:nvGrpSpPr>
        <p:grpSpPr>
          <a:xfrm>
            <a:off x="1286540" y="1134767"/>
            <a:ext cx="1571031" cy="216000"/>
            <a:chOff x="1372194" y="969899"/>
            <a:chExt cx="1571031" cy="216000"/>
          </a:xfrm>
        </p:grpSpPr>
        <p:sp>
          <p:nvSpPr>
            <p:cNvPr id="6" name="Rectangle: Rounded Corners 6">
              <a:extLst>
                <a:ext uri="{FF2B5EF4-FFF2-40B4-BE49-F238E27FC236}">
                  <a16:creationId xmlns:a16="http://schemas.microsoft.com/office/drawing/2014/main" id="{AC305EA1-BEB3-722A-1B61-474F14C9F92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~6 hours per week</a:t>
              </a:r>
            </a:p>
          </p:txBody>
        </p:sp>
        <p:pic>
          <p:nvPicPr>
            <p:cNvPr id="7" name="Graphic 6">
              <a:extLst>
                <a:ext uri="{FF2B5EF4-FFF2-40B4-BE49-F238E27FC236}">
                  <a16:creationId xmlns:a16="http://schemas.microsoft.com/office/drawing/2014/main" id="{242CD735-36E9-CB04-1AFB-A9D0FEF48E1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21924" y="1005899"/>
              <a:ext cx="144000" cy="144000"/>
            </a:xfrm>
            <a:prstGeom prst="rect">
              <a:avLst/>
            </a:prstGeom>
          </p:spPr>
        </p:pic>
      </p:grpSp>
      <p:grpSp>
        <p:nvGrpSpPr>
          <p:cNvPr id="8" name="Group 7">
            <a:extLst>
              <a:ext uri="{FF2B5EF4-FFF2-40B4-BE49-F238E27FC236}">
                <a16:creationId xmlns:a16="http://schemas.microsoft.com/office/drawing/2014/main" id="{9DE8A1A6-3D99-E882-DAC8-EBC9772A38B3}"/>
              </a:ext>
            </a:extLst>
          </p:cNvPr>
          <p:cNvGrpSpPr/>
          <p:nvPr/>
        </p:nvGrpSpPr>
        <p:grpSpPr>
          <a:xfrm>
            <a:off x="5754503" y="1134766"/>
            <a:ext cx="2808000" cy="237257"/>
            <a:chOff x="6235579" y="969898"/>
            <a:chExt cx="2808000" cy="237257"/>
          </a:xfrm>
        </p:grpSpPr>
        <p:sp>
          <p:nvSpPr>
            <p:cNvPr id="9" name="Rectangle: Rounded Corners 6">
              <a:extLst>
                <a:ext uri="{FF2B5EF4-FFF2-40B4-BE49-F238E27FC236}">
                  <a16:creationId xmlns:a16="http://schemas.microsoft.com/office/drawing/2014/main" id="{3ABEFCE1-C3CC-1431-7051-EFFED0A85D99}"/>
                </a:ext>
                <a:ext uri="{C183D7F6-B498-43B3-948B-1728B52AA6E4}">
                  <adec:decorative xmlns:adec="http://schemas.microsoft.com/office/drawing/2017/decorative" val="1"/>
                </a:ext>
              </a:extLst>
            </p:cNvPr>
            <p:cNvSpPr/>
            <p:nvPr/>
          </p:nvSpPr>
          <p:spPr bwMode="auto">
            <a:xfrm>
              <a:off x="6235579" y="969898"/>
              <a:ext cx="2808000" cy="237257"/>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Better communication &amp; higher self confidence </a:t>
              </a:r>
            </a:p>
          </p:txBody>
        </p:sp>
        <p:pic>
          <p:nvPicPr>
            <p:cNvPr id="10" name="Graphic 9">
              <a:extLst>
                <a:ext uri="{FF2B5EF4-FFF2-40B4-BE49-F238E27FC236}">
                  <a16:creationId xmlns:a16="http://schemas.microsoft.com/office/drawing/2014/main" id="{BB314549-270A-4B68-E748-802005D7FB2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82712" y="1005899"/>
              <a:ext cx="144000" cy="144000"/>
            </a:xfrm>
            <a:prstGeom prst="rect">
              <a:avLst/>
            </a:prstGeom>
          </p:spPr>
        </p:pic>
      </p:grpSp>
      <p:grpSp>
        <p:nvGrpSpPr>
          <p:cNvPr id="11" name="Group 10">
            <a:extLst>
              <a:ext uri="{FF2B5EF4-FFF2-40B4-BE49-F238E27FC236}">
                <a16:creationId xmlns:a16="http://schemas.microsoft.com/office/drawing/2014/main" id="{D886767E-94B3-A422-DB71-6101AA59453D}"/>
              </a:ext>
            </a:extLst>
          </p:cNvPr>
          <p:cNvGrpSpPr/>
          <p:nvPr/>
        </p:nvGrpSpPr>
        <p:grpSpPr>
          <a:xfrm>
            <a:off x="2908241" y="1134767"/>
            <a:ext cx="2795593" cy="216000"/>
            <a:chOff x="3133720" y="969899"/>
            <a:chExt cx="2795593" cy="216000"/>
          </a:xfrm>
        </p:grpSpPr>
        <p:sp>
          <p:nvSpPr>
            <p:cNvPr id="12" name="Rectangle: Rounded Corners 6">
              <a:extLst>
                <a:ext uri="{FF2B5EF4-FFF2-40B4-BE49-F238E27FC236}">
                  <a16:creationId xmlns:a16="http://schemas.microsoft.com/office/drawing/2014/main" id="{B1DFB802-F812-53C3-2191-EA5E269FD9BF}"/>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 &amp; new initiatives</a:t>
              </a:r>
            </a:p>
          </p:txBody>
        </p:sp>
        <p:pic>
          <p:nvPicPr>
            <p:cNvPr id="13" name="Graphic 12">
              <a:extLst>
                <a:ext uri="{FF2B5EF4-FFF2-40B4-BE49-F238E27FC236}">
                  <a16:creationId xmlns:a16="http://schemas.microsoft.com/office/drawing/2014/main" id="{A8D1E2F5-4081-F3D7-8BBB-D6E14C0C37F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193555" y="1005899"/>
              <a:ext cx="144000" cy="144000"/>
            </a:xfrm>
            <a:prstGeom prst="rect">
              <a:avLst/>
            </a:prstGeom>
          </p:spPr>
        </p:pic>
      </p:grpSp>
      <p:pic>
        <p:nvPicPr>
          <p:cNvPr id="70" name="Picture 69">
            <a:extLst>
              <a:ext uri="{FF2B5EF4-FFF2-40B4-BE49-F238E27FC236}">
                <a16:creationId xmlns:a16="http://schemas.microsoft.com/office/drawing/2014/main" id="{97BDD26A-DAD7-9286-9C27-3E52D0CC315D}"/>
              </a:ext>
            </a:extLst>
          </p:cNvPr>
          <p:cNvPicPr>
            <a:picLocks noChangeAspect="1"/>
          </p:cNvPicPr>
          <p:nvPr/>
        </p:nvPicPr>
        <p:blipFill rotWithShape="1">
          <a:blip r:embed="rId15" cstate="screen">
            <a:extLst>
              <a:ext uri="{BEBA8EAE-BF5A-486C-A8C5-ECC9F3942E4B}">
                <a14:imgProps xmlns:a14="http://schemas.microsoft.com/office/drawing/2010/main">
                  <a14:imgLayer r:embed="rId16">
                    <a14:imgEffect>
                      <a14:backgroundRemoval t="4096" b="100000" l="0" r="100000">
                        <a14:foregroundMark x1="5568" y1="91573" x2="5017" y2="99859"/>
                        <a14:foregroundMark x1="8863" y1="42053" x2="5972" y2="85509"/>
                        <a14:foregroundMark x1="9030" y1="42053" x2="17391" y2="16878"/>
                        <a14:foregroundMark x1="17391" y1="16878" x2="45318" y2="7314"/>
                        <a14:foregroundMark x1="45318" y1="7314" x2="65719" y2="68354"/>
                        <a14:foregroundMark x1="74394" y1="77803" x2="78856" y2="82664"/>
                        <a14:foregroundMark x1="65719" y1="68354" x2="68434" y2="71312"/>
                        <a14:foregroundMark x1="78098" y1="92123" x2="38796" y2="99859"/>
                        <a14:foregroundMark x1="53512" y1="99015" x2="20903" y2="92405"/>
                        <a14:foregroundMark x1="20903" y1="92405" x2="15050" y2="64557"/>
                        <a14:foregroundMark x1="15050" y1="64557" x2="39799" y2="49086"/>
                        <a14:foregroundMark x1="39799" y1="49086" x2="68559" y2="65433"/>
                        <a14:foregroundMark x1="68660" y1="73886" x2="64214" y2="95077"/>
                        <a14:foregroundMark x1="70165" y1="66712" x2="70105" y2="66999"/>
                        <a14:foregroundMark x1="64214" y1="95077" x2="53512" y2="99015"/>
                        <a14:foregroundMark x1="66890" y1="95921" x2="66221" y2="67370"/>
                        <a14:foregroundMark x1="66221" y1="67370" x2="34950" y2="59494"/>
                        <a14:foregroundMark x1="34950" y1="59494" x2="14047" y2="75527"/>
                        <a14:foregroundMark x1="14047" y1="75527" x2="31438" y2="94655"/>
                        <a14:foregroundMark x1="31438" y1="94655" x2="66890" y2="96484"/>
                        <a14:foregroundMark x1="52007" y1="80169" x2="50502" y2="80731"/>
                        <a14:foregroundMark x1="46656" y1="72011" x2="48161" y2="67511"/>
                        <a14:foregroundMark x1="39298" y1="67511" x2="53512" y2="75105"/>
                        <a14:foregroundMark x1="42308" y1="79466" x2="58696" y2="77637"/>
                        <a14:foregroundMark x1="32441" y1="81435" x2="39298" y2="85795"/>
                        <a14:foregroundMark x1="39967" y1="85232" x2="39967" y2="85232"/>
                        <a14:foregroundMark x1="68395" y1="91421" x2="78361" y2="88842"/>
                        <a14:foregroundMark x1="69231" y1="94655" x2="77982" y2="93559"/>
                        <a14:foregroundMark x1="72241" y1="96484" x2="78583" y2="86075"/>
                        <a14:foregroundMark x1="79007" y1="99656" x2="78595" y2="99859"/>
                        <a14:foregroundMark x1="31104" y1="34322" x2="31104" y2="34322"/>
                        <a14:foregroundMark x1="59866" y1="27119" x2="59866" y2="27119"/>
                        <a14:foregroundMark x1="56856" y1="26977" x2="56856" y2="26977"/>
                        <a14:foregroundMark x1="57860" y1="29944" x2="57860" y2="29944"/>
                        <a14:foregroundMark x1="57023" y1="31215" x2="57023" y2="31215"/>
                        <a14:foregroundMark x1="58027" y1="26977" x2="58027" y2="26977"/>
                        <a14:foregroundMark x1="14110" y1="18216" x2="18562" y2="12006"/>
                        <a14:foregroundMark x1="8483" y1="26064" x2="9013" y2="25325"/>
                        <a14:foregroundMark x1="7525" y1="27401" x2="8195" y2="26466"/>
                        <a14:foregroundMark x1="18562" y1="12006" x2="28261" y2="6073"/>
                        <a14:foregroundMark x1="28261" y1="6073" x2="40635" y2="3955"/>
                        <a14:foregroundMark x1="40635" y1="3955" x2="58027" y2="9040"/>
                        <a14:foregroundMark x1="58027" y1="9040" x2="64716" y2="25706"/>
                        <a14:foregroundMark x1="62112" y1="23153" x2="55351" y2="16525"/>
                        <a14:foregroundMark x1="55351" y1="16525" x2="46321" y2="12006"/>
                        <a14:foregroundMark x1="46321" y1="12006" x2="33445" y2="11158"/>
                        <a14:foregroundMark x1="33445" y1="11158" x2="20736" y2="15395"/>
                        <a14:foregroundMark x1="20736" y1="15395" x2="14335" y2="19536"/>
                        <a14:foregroundMark x1="10119" y1="25772" x2="9197" y2="27542"/>
                        <a14:foregroundMark x1="9197" y1="27542" x2="7692" y2="27684"/>
                        <a14:foregroundMark x1="334" y1="69633" x2="5853" y2="75989"/>
                        <a14:foregroundMark x1="5853" y1="75989" x2="8027" y2="82910"/>
                        <a14:foregroundMark x1="8027" y1="82910" x2="7525" y2="93220"/>
                        <a14:foregroundMark x1="7525" y1="93220" x2="167" y2="84322"/>
                        <a14:foregroundMark x1="167" y1="84322" x2="502" y2="72458"/>
                        <a14:foregroundMark x1="502" y1="72458" x2="0" y2="75000"/>
                        <a14:foregroundMark x1="1171" y1="84181" x2="12542" y2="85593"/>
                        <a14:foregroundMark x1="12542" y1="85593" x2="6856" y2="91949"/>
                        <a14:foregroundMark x1="6856" y1="91949" x2="2174" y2="85593"/>
                        <a14:foregroundMark x1="2174" y1="85593" x2="3010" y2="84746"/>
                        <a14:foregroundMark x1="4515" y1="87006" x2="3846" y2="86441"/>
                        <a14:foregroundMark x1="10201" y1="23305" x2="14548" y2="16667"/>
                        <a14:foregroundMark x1="14548" y1="16667" x2="10201" y2="23164"/>
                        <a14:foregroundMark x1="13880" y1="16243" x2="17726" y2="12994"/>
                        <a14:foregroundMark x1="27592" y1="5650" x2="33110" y2="5226"/>
                        <a14:foregroundMark x1="27926" y1="5508" x2="37291" y2="4661"/>
                        <a14:foregroundMark x1="37291" y1="4661" x2="39632" y2="4661"/>
                        <a14:foregroundMark x1="28261" y1="5367" x2="38629" y2="4096"/>
                        <a14:foregroundMark x1="38629" y1="4096" x2="40134" y2="4237"/>
                        <a14:foregroundMark x1="61204" y1="13418" x2="60535" y2="11582"/>
                        <a14:foregroundMark x1="63378" y1="21751" x2="62207" y2="18503"/>
                        <a14:foregroundMark x1="63378" y1="21045" x2="61538" y2="14972"/>
                        <a14:foregroundMark x1="4181" y1="92090" x2="27926" y2="92090"/>
                        <a14:foregroundMark x1="27926" y1="92090" x2="36288" y2="98446"/>
                        <a14:foregroundMark x1="36288" y1="98446" x2="6689" y2="98588"/>
                        <a14:foregroundMark x1="6689" y1="98588" x2="3846" y2="92232"/>
                        <a14:foregroundMark x1="77926" y1="87712" x2="80769" y2="95056"/>
                        <a14:foregroundMark x1="80769" y1="95056" x2="80769" y2="99576"/>
                        <a14:foregroundMark x1="69565" y1="69209" x2="72241" y2="74153"/>
                        <a14:foregroundMark x1="74415" y1="71469" x2="77759" y2="76412"/>
                        <a14:foregroundMark x1="70569" y1="73588" x2="72241" y2="73870"/>
                        <a14:foregroundMark x1="73746" y1="74718" x2="74415" y2="76130"/>
                        <a14:foregroundMark x1="72910" y1="74718" x2="72910" y2="74718"/>
                        <a14:foregroundMark x1="72241" y1="75000" x2="73411" y2="74294"/>
                        <a14:foregroundMark x1="77425" y1="71751" x2="80769" y2="81497"/>
                        <a14:foregroundMark x1="80769" y1="81497" x2="80769" y2="81780"/>
                        <a14:foregroundMark x1="80569" y1="88393" x2="80100" y2="91243"/>
                        <a14:foregroundMark x1="82776" y1="75000" x2="81007" y2="85740"/>
                        <a14:foregroundMark x1="38629" y1="79944" x2="42308" y2="87147"/>
                        <a14:foregroundMark x1="42308" y1="87147" x2="57191" y2="96751"/>
                        <a14:foregroundMark x1="57191" y1="96751" x2="65217" y2="94209"/>
                        <a14:foregroundMark x1="65217" y1="94209" x2="55351" y2="77401"/>
                        <a14:foregroundMark x1="55351" y1="77401" x2="35452" y2="78672"/>
                        <a14:foregroundMark x1="5686" y1="31497" x2="5518" y2="32768"/>
                        <a14:foregroundMark x1="64548" y1="27542" x2="64548" y2="29661"/>
                        <a14:foregroundMark x1="65886" y1="36723" x2="65886" y2="34322"/>
                        <a14:foregroundMark x1="67057" y1="34322" x2="65719" y2="31356"/>
                        <a14:foregroundMark x1="65886" y1="30932" x2="65217" y2="29661"/>
                        <a14:foregroundMark x1="69398" y1="45339" x2="67224" y2="38418"/>
                        <a14:foregroundMark x1="68562" y1="40395" x2="67726" y2="37288"/>
                        <a14:foregroundMark x1="70569" y1="49011" x2="69565" y2="41808"/>
                        <a14:backgroundMark x1="86455" y1="65541" x2="99833" y2="65120"/>
                        <a14:backgroundMark x1="7860" y1="21097" x2="6522" y2="21097"/>
                        <a14:backgroundMark x1="3010" y1="29114" x2="3010" y2="31224"/>
                        <a14:backgroundMark x1="66855" y1="29661" x2="74916" y2="58475"/>
                        <a14:backgroundMark x1="61204" y1="9463" x2="66262" y2="27542"/>
                        <a14:backgroundMark x1="74916" y1="58475" x2="70903" y2="66949"/>
                        <a14:backgroundMark x1="70903" y1="66949" x2="71054" y2="68670"/>
                        <a14:backgroundMark x1="71572" y1="74576" x2="72347" y2="74804"/>
                        <a14:backgroundMark x1="80911" y1="95019" x2="81940" y2="99859"/>
                        <a14:backgroundMark x1="3846" y1="33757" x2="2742" y2="33058"/>
                        <a14:backgroundMark x1="2701" y1="32437" x2="167" y2="30791"/>
                        <a14:backgroundMark x1="4515" y1="33616" x2="2822" y2="32516"/>
                        <a14:backgroundMark x1="3846" y1="34181" x2="1338" y2="32203"/>
                        <a14:backgroundMark x1="85505" y1="75861" x2="94482" y2="74153"/>
                        <a14:backgroundMark x1="94482" y1="74153" x2="99666" y2="87994"/>
                        <a14:backgroundMark x1="99666" y1="87994" x2="99666" y2="96469"/>
                        <a14:backgroundMark x1="99666" y1="96469" x2="84281" y2="98870"/>
                        <a14:backgroundMark x1="84281" y1="98870" x2="83317" y2="89152"/>
                        <a14:backgroundMark x1="85452" y1="77966" x2="94482" y2="82486"/>
                        <a14:backgroundMark x1="94482" y1="82486" x2="94983" y2="91808"/>
                        <a14:backgroundMark x1="94983" y1="91808" x2="86455" y2="97316"/>
                        <a14:backgroundMark x1="86455" y1="97316" x2="84751" y2="80442"/>
                        <a14:backgroundMark x1="84667" y1="80950" x2="93144" y2="85169"/>
                        <a14:backgroundMark x1="93144" y1="85169" x2="91806" y2="94068"/>
                        <a14:backgroundMark x1="91806" y1="94068" x2="83445" y2="89266"/>
                        <a14:backgroundMark x1="83445" y1="89266" x2="83525" y2="87884"/>
                        <a14:backgroundMark x1="84448" y1="86299" x2="92977" y2="89124"/>
                        <a14:backgroundMark x1="92977" y1="89124" x2="85284" y2="94774"/>
                        <a14:backgroundMark x1="85284" y1="94774" x2="83612" y2="87288"/>
                        <a14:backgroundMark x1="85953" y1="90395" x2="85619" y2="89548"/>
                        <a14:backgroundMark x1="84950" y1="89124" x2="84615" y2="89831"/>
                        <a14:backgroundMark x1="83314" y1="89165" x2="84281" y2="88983"/>
                        <a14:backgroundMark x1="84281" y1="90960" x2="83278" y2="89831"/>
                        <a14:backgroundMark x1="9176" y1="22718" x2="7860" y2="24859"/>
                        <a14:backgroundMark x1="7860" y1="24859" x2="6522" y2="23870"/>
                        <a14:backgroundMark x1="72742" y1="54237" x2="73244" y2="58051"/>
                        <a14:backgroundMark x1="81271" y1="90254" x2="81271" y2="86441"/>
                      </a14:backgroundRemoval>
                    </a14:imgEffect>
                  </a14:imgLayer>
                </a14:imgProps>
              </a:ext>
              <a:ext uri="{28A0092B-C50C-407E-A947-70E740481C1C}">
                <a14:useLocalDpi xmlns:a14="http://schemas.microsoft.com/office/drawing/2010/main"/>
              </a:ext>
            </a:extLst>
          </a:blip>
          <a:srcRect/>
          <a:stretch/>
        </p:blipFill>
        <p:spPr>
          <a:xfrm>
            <a:off x="9936877" y="4179254"/>
            <a:ext cx="2255124" cy="2678746"/>
          </a:xfrm>
          <a:prstGeom prst="rect">
            <a:avLst/>
          </a:prstGeom>
          <a:ln>
            <a:noFill/>
          </a:ln>
          <a:effectLst>
            <a:softEdge rad="112500"/>
          </a:effectLst>
        </p:spPr>
      </p:pic>
      <p:grpSp>
        <p:nvGrpSpPr>
          <p:cNvPr id="17" name="Group 16">
            <a:extLst>
              <a:ext uri="{FF2B5EF4-FFF2-40B4-BE49-F238E27FC236}">
                <a16:creationId xmlns:a16="http://schemas.microsoft.com/office/drawing/2014/main" id="{109E5898-6DB9-5444-4873-93E3B4185460}"/>
              </a:ext>
            </a:extLst>
          </p:cNvPr>
          <p:cNvGrpSpPr/>
          <p:nvPr/>
        </p:nvGrpSpPr>
        <p:grpSpPr>
          <a:xfrm>
            <a:off x="7198027" y="5209127"/>
            <a:ext cx="2351135" cy="360000"/>
            <a:chOff x="588263" y="1217924"/>
            <a:chExt cx="2351135" cy="360000"/>
          </a:xfrm>
        </p:grpSpPr>
        <p:pic>
          <p:nvPicPr>
            <p:cNvPr id="18" name="Picture 17" descr="Zip Co logo SVG free download, id: 101874 - Brandlogos.net">
              <a:hlinkClick r:id="rId6"/>
              <a:extLst>
                <a:ext uri="{FF2B5EF4-FFF2-40B4-BE49-F238E27FC236}">
                  <a16:creationId xmlns:a16="http://schemas.microsoft.com/office/drawing/2014/main" id="{F1062238-083A-2AAB-78D1-2E50E1041CE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 name="TextBox 18">
              <a:extLst>
                <a:ext uri="{FF2B5EF4-FFF2-40B4-BE49-F238E27FC236}">
                  <a16:creationId xmlns:a16="http://schemas.microsoft.com/office/drawing/2014/main" id="{2DA1AF5C-1D07-8EB7-105A-7A6311D605A9}"/>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+Copilot for Service</a:t>
              </a:r>
              <a:endParaRPr kumimoji="0" lang="en-US" sz="900" b="0" i="0" u="none" strike="noStrike" kern="1200" cap="none" spc="0" normalizeH="0" baseline="30000" noProof="0" dirty="0">
                <a:ln>
                  <a:noFill/>
                </a:ln>
                <a:solidFill>
                  <a:srgbClr val="0078D4"/>
                </a:solidFill>
                <a:effectLst/>
                <a:uLnTx/>
                <a:uFillTx/>
                <a:latin typeface="Segoe UI Semibold"/>
                <a:ea typeface="+mn-ea"/>
                <a:cs typeface="+mn-cs"/>
              </a:endParaRPr>
            </a:p>
          </p:txBody>
        </p:sp>
      </p:grpSp>
    </p:spTree>
    <p:extLst>
      <p:ext uri="{BB962C8B-B14F-4D97-AF65-F5344CB8AC3E}">
        <p14:creationId xmlns:p14="http://schemas.microsoft.com/office/powerpoint/2010/main" val="21833053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HR</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8" name="Picture 7">
            <a:extLst>
              <a:ext uri="{FF2B5EF4-FFF2-40B4-BE49-F238E27FC236}">
                <a16:creationId xmlns:a16="http://schemas.microsoft.com/office/drawing/2014/main" id="{A6D1CC5D-E79E-F54B-5A80-D1790318D0B7}"/>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5"/>
          <a:stretch/>
        </p:blipFill>
        <p:spPr>
          <a:xfrm>
            <a:off x="6242050" y="895349"/>
            <a:ext cx="5086352" cy="5086352"/>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2" name="Graphic 2">
            <a:hlinkClick r:id="rId5"/>
            <a:extLst>
              <a:ext uri="{FF2B5EF4-FFF2-40B4-BE49-F238E27FC236}">
                <a16:creationId xmlns:a16="http://schemas.microsoft.com/office/drawing/2014/main" id="{060B3417-979F-5642-DC53-EEE4C9CEF54D}"/>
              </a:ext>
            </a:extLst>
          </p:cNvPr>
          <p:cNvSpPr/>
          <p:nvPr/>
        </p:nvSpPr>
        <p:spPr>
          <a:xfrm>
            <a:off x="2198300" y="401163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10655032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HR </a:t>
            </a:r>
            <a:r>
              <a:rPr lang="en-US" noProof="0"/>
              <a:t>scenarios</a:t>
            </a: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183712" y="4234841"/>
            <a:ext cx="2805143"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organizations, providing a compass to navigate toward success. Let's dive into KPIs for Human Resources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HR employees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197423" y="4234841"/>
            <a:ext cx="2807554"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HR employees are using Copilot in their day-to-day.</a:t>
            </a:r>
          </a:p>
        </p:txBody>
      </p:sp>
    </p:spTree>
    <p:extLst>
      <p:ext uri="{BB962C8B-B14F-4D97-AF65-F5344CB8AC3E}">
        <p14:creationId xmlns:p14="http://schemas.microsoft.com/office/powerpoint/2010/main" val="13673500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a:extLst>
              <a:ext uri="{FF2B5EF4-FFF2-40B4-BE49-F238E27FC236}">
                <a16:creationId xmlns:a16="http://schemas.microsoft.com/office/drawing/2014/main" id="{FA6B3AE0-BB2A-54E0-5476-CC3E341A8ACD}"/>
              </a:ext>
            </a:extLst>
          </p:cNvPr>
          <p:cNvSpPr/>
          <p:nvPr/>
        </p:nvSpPr>
        <p:spPr bwMode="auto">
          <a:xfrm>
            <a:off x="354170" y="2708248"/>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624336E6-B2CA-BC7E-EDC4-BA2FC8D8C3BC}"/>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01AF91DE-90F3-4932-6B20-53CEE20D3A58}"/>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noProof="0"/>
              <a:t>Using Copilot in </a:t>
            </a:r>
            <a:r>
              <a:rPr lang="en-US" noProof="0">
                <a:gradFill>
                  <a:gsLst>
                    <a:gs pos="26000">
                      <a:srgbClr val="0078D4"/>
                    </a:gs>
                    <a:gs pos="0">
                      <a:srgbClr val="C03BC4"/>
                    </a:gs>
                  </a:gsLst>
                  <a:path path="circle">
                    <a:fillToRect l="100000" t="100000"/>
                  </a:path>
                </a:gradFill>
              </a:rPr>
              <a:t>HR </a:t>
            </a: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DA163D16-D03E-4C06-CEF1-DCE31621FD46}"/>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1906456" y="1450538"/>
            <a:ext cx="4282705" cy="874727"/>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With changing worker expectations, multi-generational workforces, and hybrid workplaces, it’s becoming harder to keep talented people. Copilot can help to simplify access to data, improve quality and increase creativity, resulting in improvements to essential key performance indicators.</a:t>
            </a: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63BDA2E8-CC89-8D3F-8525-D7874ADEF765}"/>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2855A4DA-90A9-2FD7-BFE7-9EF28520276C}"/>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60B65502-D314-D0F9-51E9-7FB1AFA5BA13}"/>
              </a:ext>
            </a:extLst>
          </p:cNvPr>
          <p:cNvSpPr txBox="1"/>
          <p:nvPr/>
        </p:nvSpPr>
        <p:spPr>
          <a:xfrm>
            <a:off x="6801629" y="1956558"/>
            <a:ext cx="824704"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HR roles</a:t>
            </a:r>
          </a:p>
        </p:txBody>
      </p:sp>
      <p:sp>
        <p:nvSpPr>
          <p:cNvPr id="14" name="Graphic 74" descr="Icon of a person with a checkmark">
            <a:extLst>
              <a:ext uri="{FF2B5EF4-FFF2-40B4-BE49-F238E27FC236}">
                <a16:creationId xmlns:a16="http://schemas.microsoft.com/office/drawing/2014/main" id="{CA73DF9F-25D7-9A86-573C-9DB9652E91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595106" y="2845232"/>
            <a:ext cx="5691239" cy="215444"/>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641515C9-0C87-0F51-DEA6-EBE047E56AC5}"/>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A0B2C402-B237-1772-4F88-DAEE569026F7}"/>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4142C71-CF85-F2D0-4AD3-65ADC0BC07E1}"/>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7AE3A86E-7E8E-F067-8166-2A447C974BD4}"/>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82F915E3-0C01-44A4-7A41-B3F81CC032FD}"/>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331A95D-4845-E163-C2FA-5A1CF4031D79}"/>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0EF1D757-3CA8-9960-5EA5-92A6177C8DC3}"/>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ECDC3FE0-623C-2AAC-7ED9-281060224D36}"/>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18896CE0-501C-131D-D5C0-1F1E8A8237CE}"/>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FC58E3FC-3E4C-40FC-397B-45F86BA82CE1}"/>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9" name="Graphic 2">
            <a:hlinkClick r:id="rId3"/>
            <a:extLst>
              <a:ext uri="{FF2B5EF4-FFF2-40B4-BE49-F238E27FC236}">
                <a16:creationId xmlns:a16="http://schemas.microsoft.com/office/drawing/2014/main" id="{26DB971D-3EEE-6A9D-AEB2-104F00F5BA8F}"/>
              </a:ext>
            </a:extLst>
          </p:cNvPr>
          <p:cNvSpPr/>
          <p:nvPr/>
        </p:nvSpPr>
        <p:spPr>
          <a:xfrm>
            <a:off x="4897313" y="640032"/>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
        <p:nvSpPr>
          <p:cNvPr id="46" name="Text Placeholder 10">
            <a:extLst>
              <a:ext uri="{FF2B5EF4-FFF2-40B4-BE49-F238E27FC236}">
                <a16:creationId xmlns:a16="http://schemas.microsoft.com/office/drawing/2014/main" id="{C1E50812-EDEE-819E-B464-8177D033EE56}"/>
              </a:ext>
            </a:extLst>
          </p:cNvPr>
          <p:cNvSpPr txBox="1">
            <a:spLocks/>
          </p:cNvSpPr>
          <p:nvPr/>
        </p:nvSpPr>
        <p:spPr>
          <a:xfrm>
            <a:off x="10845781" y="2060070"/>
            <a:ext cx="768629" cy="30777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82780">
              <a:spcBef>
                <a:spcPct val="0"/>
              </a:spcBef>
              <a:buSzTx/>
              <a:buNone/>
              <a:defRPr/>
            </a:pPr>
            <a:r>
              <a:rPr lang="en-US" sz="1000" noProof="0">
                <a:gradFill>
                  <a:gsLst>
                    <a:gs pos="47000">
                      <a:srgbClr val="0078D4"/>
                    </a:gs>
                    <a:gs pos="0">
                      <a:srgbClr val="C03BC4"/>
                    </a:gs>
                  </a:gsLst>
                  <a:path path="circle">
                    <a:fillToRect l="100000" t="100000"/>
                  </a:path>
                </a:gradFill>
                <a:latin typeface="Segoe UI Semibold"/>
              </a:rPr>
              <a:t>Talent Acquisition</a:t>
            </a:r>
          </a:p>
        </p:txBody>
      </p:sp>
      <p:sp>
        <p:nvSpPr>
          <p:cNvPr id="47" name="Text Placeholder 10">
            <a:extLst>
              <a:ext uri="{FF2B5EF4-FFF2-40B4-BE49-F238E27FC236}">
                <a16:creationId xmlns:a16="http://schemas.microsoft.com/office/drawing/2014/main" id="{61B81739-61F7-DCEA-791B-A610909B3B63}"/>
              </a:ext>
            </a:extLst>
          </p:cNvPr>
          <p:cNvSpPr txBox="1">
            <a:spLocks/>
          </p:cNvSpPr>
          <p:nvPr/>
        </p:nvSpPr>
        <p:spPr>
          <a:xfrm>
            <a:off x="8779672" y="2056553"/>
            <a:ext cx="804891"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algn="ctr">
              <a:defRPr/>
            </a:pPr>
            <a:r>
              <a:rPr lang="en-US" noProof="0">
                <a:gradFill>
                  <a:gsLst>
                    <a:gs pos="47000">
                      <a:srgbClr val="0078D4"/>
                    </a:gs>
                    <a:gs pos="0">
                      <a:srgbClr val="C03BC4"/>
                    </a:gs>
                  </a:gsLst>
                  <a:path path="circle">
                    <a:fillToRect l="100000" t="100000"/>
                  </a:path>
                </a:gradFill>
                <a:latin typeface="Segoe UI Semibold"/>
              </a:rPr>
              <a:t>HR Compliance</a:t>
            </a:r>
          </a:p>
        </p:txBody>
      </p:sp>
      <p:sp>
        <p:nvSpPr>
          <p:cNvPr id="48" name="Text Placeholder 10">
            <a:extLst>
              <a:ext uri="{FF2B5EF4-FFF2-40B4-BE49-F238E27FC236}">
                <a16:creationId xmlns:a16="http://schemas.microsoft.com/office/drawing/2014/main" id="{A53958C8-EE6D-4249-068E-9DAFBB17CD6D}"/>
              </a:ext>
            </a:extLst>
          </p:cNvPr>
          <p:cNvSpPr txBox="1">
            <a:spLocks/>
          </p:cNvSpPr>
          <p:nvPr/>
        </p:nvSpPr>
        <p:spPr>
          <a:xfrm>
            <a:off x="9629916" y="2060783"/>
            <a:ext cx="1131118"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algn="ctr">
              <a:defRPr/>
            </a:pPr>
            <a:r>
              <a:rPr lang="en-US" noProof="0">
                <a:gradFill>
                  <a:gsLst>
                    <a:gs pos="47000">
                      <a:srgbClr val="0078D4"/>
                    </a:gs>
                    <a:gs pos="0">
                      <a:srgbClr val="C03BC4"/>
                    </a:gs>
                  </a:gsLst>
                  <a:path path="circle">
                    <a:fillToRect l="100000" t="100000"/>
                  </a:path>
                </a:gradFill>
                <a:latin typeface="Segoe UI Semibold"/>
              </a:rPr>
              <a:t>Planning and Business Alignment</a:t>
            </a:r>
          </a:p>
        </p:txBody>
      </p:sp>
      <p:sp>
        <p:nvSpPr>
          <p:cNvPr id="51" name="Text Placeholder 10">
            <a:extLst>
              <a:ext uri="{FF2B5EF4-FFF2-40B4-BE49-F238E27FC236}">
                <a16:creationId xmlns:a16="http://schemas.microsoft.com/office/drawing/2014/main" id="{D0526114-DF14-0969-3D9C-4E531FC3A675}"/>
              </a:ext>
            </a:extLst>
          </p:cNvPr>
          <p:cNvSpPr txBox="1">
            <a:spLocks/>
          </p:cNvSpPr>
          <p:nvPr/>
        </p:nvSpPr>
        <p:spPr>
          <a:xfrm>
            <a:off x="7744902" y="2041263"/>
            <a:ext cx="845763"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algn="ctr">
              <a:defRPr/>
            </a:pPr>
            <a:r>
              <a:rPr lang="en-US" noProof="0">
                <a:gradFill>
                  <a:gsLst>
                    <a:gs pos="47000">
                      <a:srgbClr val="0078D4"/>
                    </a:gs>
                    <a:gs pos="0">
                      <a:srgbClr val="C03BC4"/>
                    </a:gs>
                  </a:gsLst>
                  <a:path path="circle">
                    <a:fillToRect l="100000" t="100000"/>
                  </a:path>
                </a:gradFill>
                <a:latin typeface="Segoe UI Semibold"/>
              </a:rPr>
              <a:t>Employee Development</a:t>
            </a:r>
          </a:p>
        </p:txBody>
      </p:sp>
      <p:pic>
        <p:nvPicPr>
          <p:cNvPr id="52" name="Picture 51">
            <a:extLst>
              <a:ext uri="{FF2B5EF4-FFF2-40B4-BE49-F238E27FC236}">
                <a16:creationId xmlns:a16="http://schemas.microsoft.com/office/drawing/2014/main" id="{27A229CF-16FB-B386-EF56-666E21FB6F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24883" y="1330877"/>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53" name="Picture 52">
            <a:extLst>
              <a:ext uri="{FF2B5EF4-FFF2-40B4-BE49-F238E27FC236}">
                <a16:creationId xmlns:a16="http://schemas.microsoft.com/office/drawing/2014/main" id="{74A11C2C-599A-26E7-DFEE-203FDE25C5C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53667" y="1330877"/>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59" name="Picture 58">
            <a:extLst>
              <a:ext uri="{FF2B5EF4-FFF2-40B4-BE49-F238E27FC236}">
                <a16:creationId xmlns:a16="http://schemas.microsoft.com/office/drawing/2014/main" id="{95008053-5B8A-3DC8-2EE0-15E7F7812E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68060" y="1330877"/>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60" name="Picture 59">
            <a:extLst>
              <a:ext uri="{FF2B5EF4-FFF2-40B4-BE49-F238E27FC236}">
                <a16:creationId xmlns:a16="http://schemas.microsoft.com/office/drawing/2014/main" id="{67C9286A-6E0D-07CA-B055-AEE0A0C7304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839275" y="1330877"/>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62" name="Text Placeholder 4">
            <a:extLst>
              <a:ext uri="{FF2B5EF4-FFF2-40B4-BE49-F238E27FC236}">
                <a16:creationId xmlns:a16="http://schemas.microsoft.com/office/drawing/2014/main" id="{A39E2352-9988-134A-CC5B-1F8392E01BEA}"/>
              </a:ext>
            </a:extLst>
          </p:cNvPr>
          <p:cNvSpPr txBox="1">
            <a:spLocks/>
          </p:cNvSpPr>
          <p:nvPr/>
        </p:nvSpPr>
        <p:spPr>
          <a:xfrm>
            <a:off x="7882146" y="2665538"/>
            <a:ext cx="3777121" cy="3360022"/>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Copilot helps you improve HR processes and access to information. </a:t>
            </a:r>
          </a:p>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8" action="ppaction://hlinksldjump"/>
              </a:rPr>
              <a:t>Streamline your recruiting process</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9" action="ppaction://hlinksldjump">
                  <a:extLst>
                    <a:ext uri="{A12FA001-AC4F-418D-AE19-62706E023703}">
                      <ahyp:hlinkClr xmlns:ahyp="http://schemas.microsoft.com/office/drawing/2018/hyperlinkcolor" val="tx"/>
                    </a:ext>
                  </a:extLst>
                </a:hlinkClick>
              </a:rPr>
              <a:t>Managing i</a:t>
            </a: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 action="ppaction://noaction">
                  <a:extLst>
                    <a:ext uri="{A12FA001-AC4F-418D-AE19-62706E023703}">
                      <ahyp:hlinkClr xmlns:ahyp="http://schemas.microsoft.com/office/drawing/2018/hyperlinkcolor" val="tx"/>
                    </a:ext>
                  </a:extLst>
                </a:hlinkClick>
              </a:rPr>
              <a:t>nternal job transitions</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10" action="ppaction://hlinksldjump"/>
              </a:rPr>
              <a:t>Streamline benefits and compensation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11" action="ppaction://hlinksldjump">
                  <a:extLst>
                    <a:ext uri="{A12FA001-AC4F-418D-AE19-62706E023703}">
                      <ahyp:hlinkClr xmlns:ahyp="http://schemas.microsoft.com/office/drawing/2018/hyperlinkcolor" val="tx"/>
                    </a:ext>
                  </a:extLst>
                </a:hlinkClick>
              </a:rPr>
              <a:t>Improve organizational health metrics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12" action="ppaction://hlinksldjump">
                  <a:extLst>
                    <a:ext uri="{A12FA001-AC4F-418D-AE19-62706E023703}">
                      <ahyp:hlinkClr xmlns:ahyp="http://schemas.microsoft.com/office/drawing/2018/hyperlinkcolor" val="tx"/>
                    </a:ext>
                  </a:extLst>
                </a:hlinkClick>
              </a:rPr>
              <a:t>Improve onboarding and development processes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13" action="ppaction://hlinksldjump">
                  <a:extLst>
                    <a:ext uri="{A12FA001-AC4F-418D-AE19-62706E023703}">
                      <ahyp:hlinkClr xmlns:ahyp="http://schemas.microsoft.com/office/drawing/2018/hyperlinkcolor" val="tx"/>
                    </a:ext>
                  </a:extLst>
                </a:hlinkClick>
              </a:rPr>
              <a:t>Candidate Search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14" action="ppaction://hlinksldjump">
                  <a:extLst>
                    <a:ext uri="{A12FA001-AC4F-418D-AE19-62706E023703}">
                      <ahyp:hlinkClr xmlns:ahyp="http://schemas.microsoft.com/office/drawing/2018/hyperlinkcolor" val="tx"/>
                    </a:ext>
                  </a:extLst>
                </a:hlinkClick>
              </a:rPr>
              <a:t>Deliver insights to managers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15" action="ppaction://hlinksldjump">
                  <a:extLst>
                    <a:ext uri="{A12FA001-AC4F-418D-AE19-62706E023703}">
                      <ahyp:hlinkClr xmlns:ahyp="http://schemas.microsoft.com/office/drawing/2018/hyperlinkcolor" val="tx"/>
                    </a:ext>
                  </a:extLst>
                </a:hlinkClick>
              </a:rPr>
              <a:t>Resolving employee issues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50" dirty="0">
                <a:solidFill>
                  <a:srgbClr val="593794"/>
                </a:solidFill>
                <a:latin typeface="Segoe UI Semibold" panose="020B0702040204020203" pitchFamily="34" charset="0"/>
                <a:cs typeface="Segoe UI Semibold" panose="020B0702040204020203" pitchFamily="34" charset="0"/>
                <a:hlinkClick r:id="rId16" action="ppaction://hlinksldjump"/>
              </a:rPr>
              <a:t>Implement awards and recognition</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17" action="ppaction://hlinksldjump">
                  <a:extLst>
                    <a:ext uri="{A12FA001-AC4F-418D-AE19-62706E023703}">
                      <ahyp:hlinkClr xmlns:ahyp="http://schemas.microsoft.com/office/drawing/2018/hyperlinkcolor" val="tx"/>
                    </a:ext>
                  </a:extLst>
                </a:hlinkClick>
              </a:rPr>
              <a:t>Update policy document </a:t>
            </a:r>
            <a:endPar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panose="020B0702040204020203" pitchFamily="34" charset="0"/>
                <a:cs typeface="Segoe UI Semibold" panose="020B0702040204020203" pitchFamily="34" charset="0"/>
                <a:hlinkClick r:id="rId18" action="ppaction://hlinksldjump">
                  <a:extLst>
                    <a:ext uri="{A12FA001-AC4F-418D-AE19-62706E023703}">
                      <ahyp:hlinkClr xmlns:ahyp="http://schemas.microsoft.com/office/drawing/2018/hyperlinkcolor" val="tx"/>
                    </a:ext>
                  </a:extLst>
                </a:hlinkClick>
              </a:rPr>
              <a:t>Analyze hiring practices </a:t>
            </a: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50" dirty="0">
                <a:solidFill>
                  <a:srgbClr val="593794"/>
                </a:solidFill>
                <a:latin typeface="Segoe UI Semibold" panose="020B0702040204020203" pitchFamily="34" charset="0"/>
                <a:cs typeface="Segoe UI Semibold" panose="020B0702040204020203" pitchFamily="34" charset="0"/>
                <a:hlinkClick r:id="rId19" action="ppaction://hlinksldjump"/>
              </a:rPr>
              <a:t>Automate benefits query management</a:t>
            </a:r>
            <a:endParaRPr lang="en-US" sz="1050" dirty="0">
              <a:solidFill>
                <a:srgbClr val="593794"/>
              </a:solidFill>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50" dirty="0">
                <a:solidFill>
                  <a:srgbClr val="593794"/>
                </a:solidFill>
                <a:latin typeface="Segoe UI Semibold" panose="020B0702040204020203" pitchFamily="34" charset="0"/>
                <a:cs typeface="Segoe UI Semibold" panose="020B0702040204020203" pitchFamily="34" charset="0"/>
                <a:hlinkClick r:id="rId20" action="ppaction://hlinksldjump"/>
              </a:rPr>
              <a:t>Implement self-service policy questions and updates</a:t>
            </a:r>
            <a:endParaRPr lang="en-US" sz="1050" dirty="0">
              <a:solidFill>
                <a:srgbClr val="593794"/>
              </a:solidFill>
              <a:latin typeface="Segoe UI Semibold" panose="020B0702040204020203" pitchFamily="34" charset="0"/>
              <a:cs typeface="Segoe UI Semibold" panose="020B0702040204020203" pitchFamily="34" charset="0"/>
            </a:endParaRPr>
          </a:p>
        </p:txBody>
      </p:sp>
      <p:cxnSp>
        <p:nvCxnSpPr>
          <p:cNvPr id="63" name="Straight Connector 62">
            <a:extLst>
              <a:ext uri="{FF2B5EF4-FFF2-40B4-BE49-F238E27FC236}">
                <a16:creationId xmlns:a16="http://schemas.microsoft.com/office/drawing/2014/main" id="{2C673532-F12D-D026-ACE4-BB43754D1406}"/>
              </a:ext>
              <a:ext uri="{C183D7F6-B498-43B3-948B-1728B52AA6E4}">
                <adec:decorative xmlns:adec="http://schemas.microsoft.com/office/drawing/2017/decorative" val="1"/>
              </a:ext>
            </a:extLst>
          </p:cNvPr>
          <p:cNvCxnSpPr>
            <a:cxnSpLocks/>
          </p:cNvCxnSpPr>
          <p:nvPr/>
        </p:nvCxnSpPr>
        <p:spPr>
          <a:xfrm>
            <a:off x="338486" y="4906737"/>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C657A18-328A-FBDD-B1D6-785B949A9B16}"/>
              </a:ext>
              <a:ext uri="{C183D7F6-B498-43B3-948B-1728B52AA6E4}">
                <adec:decorative xmlns:adec="http://schemas.microsoft.com/office/drawing/2017/decorative" val="1"/>
              </a:ext>
            </a:extLst>
          </p:cNvPr>
          <p:cNvCxnSpPr>
            <a:cxnSpLocks/>
          </p:cNvCxnSpPr>
          <p:nvPr/>
        </p:nvCxnSpPr>
        <p:spPr>
          <a:xfrm>
            <a:off x="338486" y="5647011"/>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7D935864-8E8F-1271-D14F-F647AA61C96F}"/>
              </a:ext>
            </a:extLst>
          </p:cNvPr>
          <p:cNvGrpSpPr/>
          <p:nvPr/>
        </p:nvGrpSpPr>
        <p:grpSpPr>
          <a:xfrm>
            <a:off x="929427" y="4948097"/>
            <a:ext cx="5292434" cy="182874"/>
            <a:chOff x="6603643" y="2139040"/>
            <a:chExt cx="5292434" cy="182874"/>
          </a:xfrm>
        </p:grpSpPr>
        <p:sp>
          <p:nvSpPr>
            <p:cNvPr id="66" name="TextBox 65">
              <a:hlinkClick r:id="rId21"/>
              <a:extLst>
                <a:ext uri="{FF2B5EF4-FFF2-40B4-BE49-F238E27FC236}">
                  <a16:creationId xmlns:a16="http://schemas.microsoft.com/office/drawing/2014/main" id="{B7C87ACE-1533-DB3C-FDEA-BA58D3DEC0E9}"/>
                </a:ext>
              </a:extLst>
            </p:cNvPr>
            <p:cNvSpPr txBox="1"/>
            <p:nvPr/>
          </p:nvSpPr>
          <p:spPr>
            <a:xfrm>
              <a:off x="6603643" y="2139040"/>
              <a:ext cx="861860" cy="155940"/>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22" action="ppaction://hlinksldjump">
                    <a:extLst>
                      <a:ext uri="{A12FA001-AC4F-418D-AE19-62706E023703}">
                        <ahyp:hlinkClr xmlns:ahyp="http://schemas.microsoft.com/office/drawing/2018/hyperlinkcolor" val="tx"/>
                      </a:ext>
                    </a:extLst>
                  </a:hlinkClick>
                </a:rPr>
                <a:t>Cost per hire</a:t>
              </a:r>
              <a:endParaRPr kumimoji="0" lang="en-US" sz="1000" b="1"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p:txBody>
        </p:sp>
        <p:sp>
          <p:nvSpPr>
            <p:cNvPr id="67" name="TextBox 66">
              <a:extLst>
                <a:ext uri="{FF2B5EF4-FFF2-40B4-BE49-F238E27FC236}">
                  <a16:creationId xmlns:a16="http://schemas.microsoft.com/office/drawing/2014/main" id="{17BD04CF-5E53-DC60-47F6-05176EEBBF17}"/>
                </a:ext>
              </a:extLst>
            </p:cNvPr>
            <p:cNvSpPr txBox="1"/>
            <p:nvPr/>
          </p:nvSpPr>
          <p:spPr>
            <a:xfrm>
              <a:off x="7820460" y="2165909"/>
              <a:ext cx="4075617" cy="156005"/>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hiring and onboarding processes to reduce costs.</a:t>
              </a:r>
            </a:p>
          </p:txBody>
        </p:sp>
      </p:grpSp>
      <p:grpSp>
        <p:nvGrpSpPr>
          <p:cNvPr id="69" name="Group 68">
            <a:extLst>
              <a:ext uri="{FF2B5EF4-FFF2-40B4-BE49-F238E27FC236}">
                <a16:creationId xmlns:a16="http://schemas.microsoft.com/office/drawing/2014/main" id="{8566BCF3-6136-2BD7-1C6D-C541E00306D6}"/>
              </a:ext>
            </a:extLst>
          </p:cNvPr>
          <p:cNvGrpSpPr/>
          <p:nvPr/>
        </p:nvGrpSpPr>
        <p:grpSpPr>
          <a:xfrm>
            <a:off x="934061" y="3530828"/>
            <a:ext cx="5282423" cy="325282"/>
            <a:chOff x="6603643" y="3124295"/>
            <a:chExt cx="5282423" cy="325282"/>
          </a:xfrm>
        </p:grpSpPr>
        <p:sp>
          <p:nvSpPr>
            <p:cNvPr id="70" name="TextBox 69">
              <a:extLst>
                <a:ext uri="{FF2B5EF4-FFF2-40B4-BE49-F238E27FC236}">
                  <a16:creationId xmlns:a16="http://schemas.microsoft.com/office/drawing/2014/main" id="{D7C7CE19-9206-A9E2-6A66-3277C9157802}"/>
                </a:ext>
              </a:extLst>
            </p:cNvPr>
            <p:cNvSpPr txBox="1"/>
            <p:nvPr/>
          </p:nvSpPr>
          <p:spPr>
            <a:xfrm>
              <a:off x="6603643" y="3124328"/>
              <a:ext cx="861860" cy="325217"/>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23" action="ppaction://hlinksldjump"/>
                </a:rPr>
                <a:t>Employee retention</a:t>
              </a:r>
              <a:endParaRPr kumimoji="0" lang="en-US" sz="10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p:txBody>
        </p:sp>
        <p:sp>
          <p:nvSpPr>
            <p:cNvPr id="71" name="TextBox 70">
              <a:extLst>
                <a:ext uri="{FF2B5EF4-FFF2-40B4-BE49-F238E27FC236}">
                  <a16:creationId xmlns:a16="http://schemas.microsoft.com/office/drawing/2014/main" id="{0E69E449-014D-31BB-632E-7A582D504372}"/>
                </a:ext>
              </a:extLst>
            </p:cNvPr>
            <p:cNvSpPr txBox="1"/>
            <p:nvPr/>
          </p:nvSpPr>
          <p:spPr>
            <a:xfrm>
              <a:off x="7810449" y="3124295"/>
              <a:ext cx="4075617"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make work more interesting and reduce overtime requirements to help with retention.</a:t>
              </a:r>
            </a:p>
          </p:txBody>
        </p:sp>
      </p:grpSp>
      <p:grpSp>
        <p:nvGrpSpPr>
          <p:cNvPr id="73" name="Group 72">
            <a:extLst>
              <a:ext uri="{FF2B5EF4-FFF2-40B4-BE49-F238E27FC236}">
                <a16:creationId xmlns:a16="http://schemas.microsoft.com/office/drawing/2014/main" id="{8B55E204-1FE4-D609-6DA6-14D2964EAF87}"/>
              </a:ext>
            </a:extLst>
          </p:cNvPr>
          <p:cNvGrpSpPr/>
          <p:nvPr/>
        </p:nvGrpSpPr>
        <p:grpSpPr>
          <a:xfrm>
            <a:off x="929536" y="5678071"/>
            <a:ext cx="5143723" cy="325282"/>
            <a:chOff x="6603643" y="4173823"/>
            <a:chExt cx="5143723" cy="325282"/>
          </a:xfrm>
        </p:grpSpPr>
        <p:sp>
          <p:nvSpPr>
            <p:cNvPr id="74" name="TextBox 73">
              <a:extLst>
                <a:ext uri="{FF2B5EF4-FFF2-40B4-BE49-F238E27FC236}">
                  <a16:creationId xmlns:a16="http://schemas.microsoft.com/office/drawing/2014/main" id="{ECA9AEA1-343E-83F5-8A18-65565B7753E6}"/>
                </a:ext>
              </a:extLst>
            </p:cNvPr>
            <p:cNvSpPr txBox="1"/>
            <p:nvPr/>
          </p:nvSpPr>
          <p:spPr>
            <a:xfrm>
              <a:off x="7825980" y="4173823"/>
              <a:ext cx="3921386"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lang="en-US" sz="1000" noProof="0">
                  <a:solidFill>
                    <a:srgbClr val="000000"/>
                  </a:solidFill>
                  <a:latin typeface="Segoe UI"/>
                  <a:cs typeface="Segoe UI"/>
                </a:rPr>
                <a:t>Enhance employee Net Promoter Scores (</a:t>
              </a:r>
              <a:r>
                <a:rPr lang="en-US" sz="1000" noProof="0" err="1">
                  <a:solidFill>
                    <a:srgbClr val="000000"/>
                  </a:solidFill>
                  <a:latin typeface="Segoe UI"/>
                  <a:cs typeface="Segoe UI"/>
                </a:rPr>
                <a:t>eNPS</a:t>
              </a:r>
              <a:r>
                <a:rPr lang="en-US" sz="1000" noProof="0">
                  <a:solidFill>
                    <a:srgbClr val="000000"/>
                  </a:solidFill>
                  <a:latin typeface="Segoe UI"/>
                  <a:cs typeface="Segoe UI"/>
                </a:rPr>
                <a:t>) by fostering a positive work environment and empowering employees</a:t>
              </a:r>
              <a:endPar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75" name="TextBox 74">
              <a:extLst>
                <a:ext uri="{FF2B5EF4-FFF2-40B4-BE49-F238E27FC236}">
                  <a16:creationId xmlns:a16="http://schemas.microsoft.com/office/drawing/2014/main" id="{B815A06D-89A7-801D-AC29-0B26CE9ABF0A}"/>
                </a:ext>
              </a:extLst>
            </p:cNvPr>
            <p:cNvSpPr txBox="1"/>
            <p:nvPr/>
          </p:nvSpPr>
          <p:spPr>
            <a:xfrm>
              <a:off x="6603643" y="4258463"/>
              <a:ext cx="938698" cy="156005"/>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24" action="ppaction://hlinksldjump"/>
                </a:rPr>
                <a:t>Employee NPS</a:t>
              </a:r>
              <a:endParaRPr kumimoji="0" lang="en-US" sz="10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p:txBody>
        </p:sp>
      </p:grpSp>
      <p:grpSp>
        <p:nvGrpSpPr>
          <p:cNvPr id="3" name="Group 2">
            <a:extLst>
              <a:ext uri="{FF2B5EF4-FFF2-40B4-BE49-F238E27FC236}">
                <a16:creationId xmlns:a16="http://schemas.microsoft.com/office/drawing/2014/main" id="{72D72D10-5B05-B7F8-0C6A-F6077A276E27}"/>
              </a:ext>
            </a:extLst>
          </p:cNvPr>
          <p:cNvGrpSpPr/>
          <p:nvPr/>
        </p:nvGrpSpPr>
        <p:grpSpPr>
          <a:xfrm>
            <a:off x="934061" y="3140362"/>
            <a:ext cx="5118798" cy="333144"/>
            <a:chOff x="6539959" y="4173824"/>
            <a:chExt cx="5118798" cy="333144"/>
          </a:xfrm>
        </p:grpSpPr>
        <p:sp>
          <p:nvSpPr>
            <p:cNvPr id="7" name="TextBox 6">
              <a:extLst>
                <a:ext uri="{FF2B5EF4-FFF2-40B4-BE49-F238E27FC236}">
                  <a16:creationId xmlns:a16="http://schemas.microsoft.com/office/drawing/2014/main" id="{9D27AEA9-DEB2-CBEB-7DE5-4DEB9F69B7BF}"/>
                </a:ext>
              </a:extLst>
            </p:cNvPr>
            <p:cNvSpPr txBox="1"/>
            <p:nvPr/>
          </p:nvSpPr>
          <p:spPr>
            <a:xfrm>
              <a:off x="7737371" y="4181686"/>
              <a:ext cx="3921386"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Speed time to value of new employees by simplifying access to information and training. </a:t>
              </a:r>
            </a:p>
          </p:txBody>
        </p:sp>
        <p:sp>
          <p:nvSpPr>
            <p:cNvPr id="11" name="TextBox 10">
              <a:extLst>
                <a:ext uri="{FF2B5EF4-FFF2-40B4-BE49-F238E27FC236}">
                  <a16:creationId xmlns:a16="http://schemas.microsoft.com/office/drawing/2014/main" id="{9049C9B7-7344-7DEE-5F78-5A503D9E4CD1}"/>
                </a:ext>
              </a:extLst>
            </p:cNvPr>
            <p:cNvSpPr txBox="1"/>
            <p:nvPr/>
          </p:nvSpPr>
          <p:spPr>
            <a:xfrm>
              <a:off x="6539959" y="4173824"/>
              <a:ext cx="1002382"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25" action="ppaction://hlinksldjump"/>
                </a:rPr>
                <a:t>Employee onboarding time</a:t>
              </a:r>
              <a:endParaRPr kumimoji="0" lang="en-US" sz="10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p:txBody>
        </p:sp>
      </p:grpSp>
      <p:sp>
        <p:nvSpPr>
          <p:cNvPr id="16" name="Graphic 47" descr="Icon of a piggy bank ">
            <a:extLst>
              <a:ext uri="{FF2B5EF4-FFF2-40B4-BE49-F238E27FC236}">
                <a16:creationId xmlns:a16="http://schemas.microsoft.com/office/drawing/2014/main" id="{BDBDEF57-4D89-8DB4-006B-FF50C2ADDA6A}"/>
              </a:ext>
            </a:extLst>
          </p:cNvPr>
          <p:cNvSpPr>
            <a:spLocks noChangeAspect="1"/>
          </p:cNvSpPr>
          <p:nvPr/>
        </p:nvSpPr>
        <p:spPr>
          <a:xfrm>
            <a:off x="612310" y="320628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17" name="Freeform: Shape 124" descr="Employee retention icon">
            <a:extLst>
              <a:ext uri="{FF2B5EF4-FFF2-40B4-BE49-F238E27FC236}">
                <a16:creationId xmlns:a16="http://schemas.microsoft.com/office/drawing/2014/main" id="{9BC4771F-2779-766E-6AD1-0C35E21AE6AE}"/>
              </a:ext>
            </a:extLst>
          </p:cNvPr>
          <p:cNvSpPr/>
          <p:nvPr/>
        </p:nvSpPr>
        <p:spPr>
          <a:xfrm>
            <a:off x="639242" y="5764429"/>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cxnSp>
        <p:nvCxnSpPr>
          <p:cNvPr id="18" name="Straight Connector 17">
            <a:extLst>
              <a:ext uri="{FF2B5EF4-FFF2-40B4-BE49-F238E27FC236}">
                <a16:creationId xmlns:a16="http://schemas.microsoft.com/office/drawing/2014/main" id="{A43847D1-72F9-FD9E-3610-5A41EB0BF261}"/>
              </a:ext>
              <a:ext uri="{C183D7F6-B498-43B3-948B-1728B52AA6E4}">
                <adec:decorative xmlns:adec="http://schemas.microsoft.com/office/drawing/2017/decorative" val="1"/>
              </a:ext>
            </a:extLst>
          </p:cNvPr>
          <p:cNvCxnSpPr>
            <a:cxnSpLocks/>
          </p:cNvCxnSpPr>
          <p:nvPr/>
        </p:nvCxnSpPr>
        <p:spPr>
          <a:xfrm>
            <a:off x="338168" y="5206731"/>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B7935E8-73B0-92AC-BA37-4CDCBD0DF2FB}"/>
              </a:ext>
            </a:extLst>
          </p:cNvPr>
          <p:cNvGrpSpPr/>
          <p:nvPr/>
        </p:nvGrpSpPr>
        <p:grpSpPr>
          <a:xfrm>
            <a:off x="929536" y="5263266"/>
            <a:ext cx="5147107" cy="325282"/>
            <a:chOff x="6603643" y="4173824"/>
            <a:chExt cx="5147107" cy="325282"/>
          </a:xfrm>
        </p:grpSpPr>
        <p:sp>
          <p:nvSpPr>
            <p:cNvPr id="20" name="TextBox 19">
              <a:extLst>
                <a:ext uri="{FF2B5EF4-FFF2-40B4-BE49-F238E27FC236}">
                  <a16:creationId xmlns:a16="http://schemas.microsoft.com/office/drawing/2014/main" id="{8E26B159-937F-9BE8-E1CA-F7568C4E0D13}"/>
                </a:ext>
              </a:extLst>
            </p:cNvPr>
            <p:cNvSpPr txBox="1"/>
            <p:nvPr/>
          </p:nvSpPr>
          <p:spPr>
            <a:xfrm>
              <a:off x="7829364" y="4173824"/>
              <a:ext cx="3921386"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indent="0" defTabSz="932597">
                <a:lnSpc>
                  <a:spcPct val="110000"/>
                </a:lnSpc>
                <a:spcBef>
                  <a:spcPts val="0"/>
                </a:spcBef>
                <a:buNone/>
                <a:defRPr/>
              </a:pPr>
              <a:r>
                <a:rPr lang="en-US" sz="1000" noProof="0">
                  <a:solidFill>
                    <a:srgbClr val="000000"/>
                  </a:solidFill>
                  <a:latin typeface="Segoe UI"/>
                  <a:cs typeface="Segoe UI"/>
                </a:rPr>
                <a:t>Create improved interfaces for employees to learn about their benefits and improve registration processes.</a:t>
              </a:r>
            </a:p>
          </p:txBody>
        </p:sp>
        <p:sp>
          <p:nvSpPr>
            <p:cNvPr id="21" name="TextBox 20">
              <a:extLst>
                <a:ext uri="{FF2B5EF4-FFF2-40B4-BE49-F238E27FC236}">
                  <a16:creationId xmlns:a16="http://schemas.microsoft.com/office/drawing/2014/main" id="{753676C2-F5D4-558C-24EB-EA7D3D7B7D93}"/>
                </a:ext>
              </a:extLst>
            </p:cNvPr>
            <p:cNvSpPr txBox="1"/>
            <p:nvPr/>
          </p:nvSpPr>
          <p:spPr>
            <a:xfrm>
              <a:off x="6603643" y="4258463"/>
              <a:ext cx="938698" cy="156005"/>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hlinkClick r:id="rId26" action="ppaction://hlinksldjump"/>
                </a:rPr>
                <a:t>Benefit usage</a:t>
              </a:r>
              <a:endParaRPr kumimoji="0" lang="en-US" sz="1000" b="0" i="0" u="none" strike="noStrike" kern="1200" cap="none" spc="0" normalizeH="0" baseline="0" noProof="0">
                <a:ln>
                  <a:noFill/>
                </a:ln>
                <a:solidFill>
                  <a:srgbClr val="593794"/>
                </a:solidFill>
                <a:effectLst/>
                <a:uLnTx/>
                <a:uFillTx/>
                <a:latin typeface="Segoe UI Semibold" panose="020B0702040204020203" pitchFamily="34" charset="0"/>
                <a:ea typeface="+mn-ea"/>
                <a:cs typeface="Segoe UI Semibold" panose="020B0702040204020203" pitchFamily="34" charset="0"/>
              </a:endParaRPr>
            </a:p>
          </p:txBody>
        </p:sp>
      </p:grpSp>
      <p:sp>
        <p:nvSpPr>
          <p:cNvPr id="25" name="Freeform: Shape 124" descr="Employee retention icon">
            <a:extLst>
              <a:ext uri="{FF2B5EF4-FFF2-40B4-BE49-F238E27FC236}">
                <a16:creationId xmlns:a16="http://schemas.microsoft.com/office/drawing/2014/main" id="{6C793796-D3E6-FEC7-C2B0-B5DEC75A1935}"/>
              </a:ext>
            </a:extLst>
          </p:cNvPr>
          <p:cNvSpPr/>
          <p:nvPr/>
        </p:nvSpPr>
        <p:spPr>
          <a:xfrm>
            <a:off x="630326" y="5369350"/>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27" name="Graphic 47" descr="Icon of a piggy bank ">
            <a:extLst>
              <a:ext uri="{FF2B5EF4-FFF2-40B4-BE49-F238E27FC236}">
                <a16:creationId xmlns:a16="http://schemas.microsoft.com/office/drawing/2014/main" id="{4FE13DCB-E913-50EA-CC0D-A6ED70B79AAF}"/>
              </a:ext>
            </a:extLst>
          </p:cNvPr>
          <p:cNvSpPr>
            <a:spLocks noChangeAspect="1"/>
          </p:cNvSpPr>
          <p:nvPr/>
        </p:nvSpPr>
        <p:spPr>
          <a:xfrm>
            <a:off x="621736" y="4944845"/>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cxnSp>
        <p:nvCxnSpPr>
          <p:cNvPr id="28" name="Straight Connector 27">
            <a:extLst>
              <a:ext uri="{FF2B5EF4-FFF2-40B4-BE49-F238E27FC236}">
                <a16:creationId xmlns:a16="http://schemas.microsoft.com/office/drawing/2014/main" id="{E121AA7C-DF73-2CC8-FDC3-871A812AD9E5}"/>
              </a:ext>
              <a:ext uri="{C183D7F6-B498-43B3-948B-1728B52AA6E4}">
                <adec:decorative xmlns:adec="http://schemas.microsoft.com/office/drawing/2017/decorative" val="1"/>
              </a:ext>
            </a:extLst>
          </p:cNvPr>
          <p:cNvCxnSpPr>
            <a:cxnSpLocks/>
          </p:cNvCxnSpPr>
          <p:nvPr/>
        </p:nvCxnSpPr>
        <p:spPr>
          <a:xfrm>
            <a:off x="355199" y="4356081"/>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4C4A150-06EA-E513-D458-2821C005658A}"/>
              </a:ext>
            </a:extLst>
          </p:cNvPr>
          <p:cNvSpPr txBox="1"/>
          <p:nvPr/>
        </p:nvSpPr>
        <p:spPr>
          <a:xfrm>
            <a:off x="952594" y="4463421"/>
            <a:ext cx="1034437" cy="325278"/>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27" action="ppaction://hlinksldjump"/>
              </a:rPr>
              <a:t>Issue resolution time</a:t>
            </a:r>
            <a:endParaRPr kumimoji="0" lang="en-US" sz="1000" b="0" i="0" u="none" strike="noStrike" kern="1200" cap="none" spc="0" normalizeH="0" baseline="0" noProof="0">
              <a:ln>
                <a:noFill/>
              </a:ln>
              <a:solidFill>
                <a:schemeClr val="accent2">
                  <a:lumMod val="50000"/>
                </a:schemeClr>
              </a:solidFill>
              <a:effectLst/>
              <a:uLnTx/>
              <a:uFillTx/>
              <a:latin typeface="Segoe UI Semibold"/>
              <a:ea typeface="+mn-ea"/>
              <a:cs typeface="Segoe UI Semibold"/>
            </a:endParaRPr>
          </a:p>
        </p:txBody>
      </p:sp>
      <p:sp>
        <p:nvSpPr>
          <p:cNvPr id="30" name="TextBox 29">
            <a:extLst>
              <a:ext uri="{FF2B5EF4-FFF2-40B4-BE49-F238E27FC236}">
                <a16:creationId xmlns:a16="http://schemas.microsoft.com/office/drawing/2014/main" id="{DBFED4AC-FD01-C5D8-B021-87B3943EB9D6}"/>
              </a:ext>
            </a:extLst>
          </p:cNvPr>
          <p:cNvSpPr txBox="1"/>
          <p:nvPr/>
        </p:nvSpPr>
        <p:spPr>
          <a:xfrm>
            <a:off x="2148783" y="4376889"/>
            <a:ext cx="3802887" cy="49834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111111"/>
                </a:solidFill>
                <a:effectLst/>
                <a:uLnTx/>
                <a:uFillTx/>
                <a:ea typeface="+mn-ea"/>
                <a:cs typeface="Segoe UI" panose="020B0502040204020203" pitchFamily="34" charset="0"/>
              </a:rPr>
              <a:t>Microsoft 365 Copilot Chat can help with lowering resolution times which in turn leads to increased productivity and higher employee satisfaction rates.</a:t>
            </a:r>
            <a:endParaRPr kumimoji="0" lang="en-US" sz="1000" b="0" i="0" u="none" strike="noStrike" kern="1200" cap="none" spc="0" normalizeH="0" baseline="0" noProof="0" dirty="0">
              <a:ln>
                <a:noFill/>
              </a:ln>
              <a:solidFill>
                <a:srgbClr val="000000"/>
              </a:solidFill>
              <a:effectLst/>
              <a:uLnTx/>
              <a:uFillTx/>
              <a:ea typeface="+mn-ea"/>
              <a:cs typeface="Segoe UI" panose="020B0502040204020203" pitchFamily="34" charset="0"/>
            </a:endParaRPr>
          </a:p>
        </p:txBody>
      </p:sp>
      <p:sp>
        <p:nvSpPr>
          <p:cNvPr id="31" name="Graphic 47" descr="Icon of a piggy bank ">
            <a:extLst>
              <a:ext uri="{FF2B5EF4-FFF2-40B4-BE49-F238E27FC236}">
                <a16:creationId xmlns:a16="http://schemas.microsoft.com/office/drawing/2014/main" id="{868938D0-7938-09F1-F100-90BB2193983D}"/>
              </a:ext>
            </a:extLst>
          </p:cNvPr>
          <p:cNvSpPr>
            <a:spLocks noChangeAspect="1"/>
          </p:cNvSpPr>
          <p:nvPr/>
        </p:nvSpPr>
        <p:spPr>
          <a:xfrm>
            <a:off x="621736" y="4522272"/>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38" name="TextBox 37">
            <a:extLst>
              <a:ext uri="{FF2B5EF4-FFF2-40B4-BE49-F238E27FC236}">
                <a16:creationId xmlns:a16="http://schemas.microsoft.com/office/drawing/2014/main" id="{FB3AB87A-AAE0-EBDA-91C9-8639370016C7}"/>
              </a:ext>
            </a:extLst>
          </p:cNvPr>
          <p:cNvSpPr txBox="1"/>
          <p:nvPr/>
        </p:nvSpPr>
        <p:spPr>
          <a:xfrm>
            <a:off x="937507" y="3950428"/>
            <a:ext cx="1034435"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28" action="ppaction://hlinksldjump"/>
              </a:rPr>
              <a:t>Calls handled by agents</a:t>
            </a:r>
            <a:endParaRPr kumimoji="0" lang="en-US" sz="1000" b="1" i="0" u="none" strike="noStrike" kern="1200" cap="none" spc="0" normalizeH="0" baseline="0" noProof="0">
              <a:ln>
                <a:noFill/>
              </a:ln>
              <a:solidFill>
                <a:schemeClr val="accent2">
                  <a:lumMod val="50000"/>
                </a:schemeClr>
              </a:solidFill>
              <a:effectLst/>
              <a:uLnTx/>
              <a:uFillTx/>
              <a:latin typeface="Segoe UI Semibold"/>
              <a:ea typeface="+mn-ea"/>
              <a:cs typeface="Segoe UI Semibold"/>
            </a:endParaRPr>
          </a:p>
        </p:txBody>
      </p:sp>
      <p:sp>
        <p:nvSpPr>
          <p:cNvPr id="39" name="TextBox 38">
            <a:extLst>
              <a:ext uri="{FF2B5EF4-FFF2-40B4-BE49-F238E27FC236}">
                <a16:creationId xmlns:a16="http://schemas.microsoft.com/office/drawing/2014/main" id="{07ED48C6-595A-4CF9-1F77-3F04D99DB7B7}"/>
              </a:ext>
            </a:extLst>
          </p:cNvPr>
          <p:cNvSpPr txBox="1"/>
          <p:nvPr/>
        </p:nvSpPr>
        <p:spPr>
          <a:xfrm>
            <a:off x="2133695" y="3950429"/>
            <a:ext cx="3927534"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ea typeface="+mn-ea"/>
                <a:cs typeface="Segoe UI" panose="020B0502040204020203" pitchFamily="34" charset="0"/>
              </a:rPr>
              <a:t>Reduce the number of calls that are made to agents through improved self-service options.</a:t>
            </a:r>
          </a:p>
        </p:txBody>
      </p:sp>
      <p:sp>
        <p:nvSpPr>
          <p:cNvPr id="40" name="Graphic 47" descr="Icon of a piggy bank ">
            <a:extLst>
              <a:ext uri="{FF2B5EF4-FFF2-40B4-BE49-F238E27FC236}">
                <a16:creationId xmlns:a16="http://schemas.microsoft.com/office/drawing/2014/main" id="{893A3706-7C68-38A5-C780-D8A37C04993C}"/>
              </a:ext>
            </a:extLst>
          </p:cNvPr>
          <p:cNvSpPr>
            <a:spLocks noChangeAspect="1"/>
          </p:cNvSpPr>
          <p:nvPr/>
        </p:nvSpPr>
        <p:spPr>
          <a:xfrm>
            <a:off x="606647" y="403246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41" name="Graphic 47" descr="Icon of a piggy bank ">
            <a:extLst>
              <a:ext uri="{FF2B5EF4-FFF2-40B4-BE49-F238E27FC236}">
                <a16:creationId xmlns:a16="http://schemas.microsoft.com/office/drawing/2014/main" id="{C232397D-841B-6C2E-7C93-D127895D9125}"/>
              </a:ext>
            </a:extLst>
          </p:cNvPr>
          <p:cNvSpPr>
            <a:spLocks noChangeAspect="1"/>
          </p:cNvSpPr>
          <p:nvPr/>
        </p:nvSpPr>
        <p:spPr>
          <a:xfrm>
            <a:off x="606601" y="360335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cxnSp>
        <p:nvCxnSpPr>
          <p:cNvPr id="42" name="Straight Connector 41">
            <a:extLst>
              <a:ext uri="{FF2B5EF4-FFF2-40B4-BE49-F238E27FC236}">
                <a16:creationId xmlns:a16="http://schemas.microsoft.com/office/drawing/2014/main" id="{50D2C6A8-DDBA-40D1-FCAB-7421A8D71369}"/>
              </a:ext>
              <a:ext uri="{C183D7F6-B498-43B3-948B-1728B52AA6E4}">
                <adec:decorative xmlns:adec="http://schemas.microsoft.com/office/drawing/2017/decorative" val="1"/>
              </a:ext>
            </a:extLst>
          </p:cNvPr>
          <p:cNvCxnSpPr>
            <a:cxnSpLocks/>
          </p:cNvCxnSpPr>
          <p:nvPr/>
        </p:nvCxnSpPr>
        <p:spPr>
          <a:xfrm>
            <a:off x="379445" y="3528129"/>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A704AF1-AED5-06BB-693E-07DD7671102B}"/>
              </a:ext>
              <a:ext uri="{C183D7F6-B498-43B3-948B-1728B52AA6E4}">
                <adec:decorative xmlns:adec="http://schemas.microsoft.com/office/drawing/2017/decorative" val="1"/>
              </a:ext>
            </a:extLst>
          </p:cNvPr>
          <p:cNvCxnSpPr>
            <a:cxnSpLocks/>
          </p:cNvCxnSpPr>
          <p:nvPr/>
        </p:nvCxnSpPr>
        <p:spPr>
          <a:xfrm>
            <a:off x="338168" y="3918833"/>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99301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D3B63D-5190-1F4C-5188-F943386E2BF8}"/>
              </a:ext>
              <a:ext uri="{C183D7F6-B498-43B3-948B-1728B52AA6E4}">
                <adec:decorative xmlns:adec="http://schemas.microsoft.com/office/drawing/2017/decorative" val="1"/>
              </a:ext>
            </a:extLst>
          </p:cNvPr>
          <p:cNvSpPr/>
          <p:nvPr/>
        </p:nvSpPr>
        <p:spPr bwMode="auto">
          <a:xfrm>
            <a:off x="3682350" y="4956917"/>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 name="Rectangle 13">
            <a:extLst>
              <a:ext uri="{FF2B5EF4-FFF2-40B4-BE49-F238E27FC236}">
                <a16:creationId xmlns:a16="http://schemas.microsoft.com/office/drawing/2014/main" id="{951FF376-72BF-81A1-85D3-1E12D5E65BB3}"/>
              </a:ext>
              <a:ext uri="{C183D7F6-B498-43B3-948B-1728B52AA6E4}">
                <adec:decorative xmlns:adec="http://schemas.microsoft.com/office/drawing/2017/decorative" val="1"/>
              </a:ext>
            </a:extLst>
          </p:cNvPr>
          <p:cNvSpPr/>
          <p:nvPr/>
        </p:nvSpPr>
        <p:spPr bwMode="auto">
          <a:xfrm>
            <a:off x="3588701" y="5843548"/>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7F058A33-58B1-BE66-8B14-207B6492AB35}"/>
              </a:ext>
              <a:ext uri="{C183D7F6-B498-43B3-948B-1728B52AA6E4}">
                <adec:decorative xmlns:adec="http://schemas.microsoft.com/office/drawing/2017/decorative" val="1"/>
              </a:ext>
            </a:extLst>
          </p:cNvPr>
          <p:cNvSpPr/>
          <p:nvPr/>
        </p:nvSpPr>
        <p:spPr bwMode="auto">
          <a:xfrm>
            <a:off x="3695821" y="1849645"/>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10">
            <a:extLst>
              <a:ext uri="{FF2B5EF4-FFF2-40B4-BE49-F238E27FC236}">
                <a16:creationId xmlns:a16="http://schemas.microsoft.com/office/drawing/2014/main" id="{2B798F98-CB6A-6A3A-C5CC-7BE71C428464}"/>
              </a:ext>
              <a:ext uri="{C183D7F6-B498-43B3-948B-1728B52AA6E4}">
                <adec:decorative xmlns:adec="http://schemas.microsoft.com/office/drawing/2017/decorative" val="1"/>
              </a:ext>
            </a:extLst>
          </p:cNvPr>
          <p:cNvSpPr/>
          <p:nvPr/>
        </p:nvSpPr>
        <p:spPr bwMode="auto">
          <a:xfrm>
            <a:off x="3692606" y="3198613"/>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A3599CA5-9067-9BE5-8D31-3105D3FBFA6C}"/>
              </a:ext>
              <a:ext uri="{C183D7F6-B498-43B3-948B-1728B52AA6E4}">
                <adec:decorative xmlns:adec="http://schemas.microsoft.com/office/drawing/2017/decorative" val="1"/>
              </a:ext>
            </a:extLst>
          </p:cNvPr>
          <p:cNvSpPr/>
          <p:nvPr/>
        </p:nvSpPr>
        <p:spPr bwMode="auto">
          <a:xfrm>
            <a:off x="3695821" y="4101801"/>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CC6A9BDD-EE6A-50BC-3F6A-7656391DE68F}"/>
              </a:ext>
              <a:ext uri="{C183D7F6-B498-43B3-948B-1728B52AA6E4}">
                <adec:decorative xmlns:adec="http://schemas.microsoft.com/office/drawing/2017/decorative" val="1"/>
              </a:ext>
            </a:extLst>
          </p:cNvPr>
          <p:cNvSpPr/>
          <p:nvPr/>
        </p:nvSpPr>
        <p:spPr bwMode="auto">
          <a:xfrm>
            <a:off x="4601780" y="1663803"/>
            <a:ext cx="6541532" cy="103899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0" name="Rounded Rectangle 27">
            <a:extLst>
              <a:ext uri="{FF2B5EF4-FFF2-40B4-BE49-F238E27FC236}">
                <a16:creationId xmlns:a16="http://schemas.microsoft.com/office/drawing/2014/main" id="{62C1C68A-B97B-68D3-5DB5-E6382E52A696}"/>
              </a:ext>
              <a:ext uri="{C183D7F6-B498-43B3-948B-1728B52AA6E4}">
                <adec:decorative xmlns:adec="http://schemas.microsoft.com/office/drawing/2017/decorative" val="1"/>
              </a:ext>
            </a:extLst>
          </p:cNvPr>
          <p:cNvSpPr/>
          <p:nvPr/>
        </p:nvSpPr>
        <p:spPr bwMode="auto">
          <a:xfrm>
            <a:off x="4601780" y="3040617"/>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1" name="Rounded Rectangle 35">
            <a:extLst>
              <a:ext uri="{FF2B5EF4-FFF2-40B4-BE49-F238E27FC236}">
                <a16:creationId xmlns:a16="http://schemas.microsoft.com/office/drawing/2014/main" id="{6A41721A-3C90-8683-CC9F-37D86C234E98}"/>
              </a:ext>
              <a:ext uri="{C183D7F6-B498-43B3-948B-1728B52AA6E4}">
                <adec:decorative xmlns:adec="http://schemas.microsoft.com/office/drawing/2017/decorative" val="1"/>
              </a:ext>
            </a:extLst>
          </p:cNvPr>
          <p:cNvSpPr/>
          <p:nvPr/>
        </p:nvSpPr>
        <p:spPr bwMode="auto">
          <a:xfrm>
            <a:off x="4601780" y="4806305"/>
            <a:ext cx="6562925"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3" name="Rounded Rectangle 31">
            <a:extLst>
              <a:ext uri="{FF2B5EF4-FFF2-40B4-BE49-F238E27FC236}">
                <a16:creationId xmlns:a16="http://schemas.microsoft.com/office/drawing/2014/main" id="{48DBC4CB-9508-6F38-4819-2A629AF01630}"/>
              </a:ext>
              <a:ext uri="{C183D7F6-B498-43B3-948B-1728B52AA6E4}">
                <adec:decorative xmlns:adec="http://schemas.microsoft.com/office/drawing/2017/decorative" val="1"/>
              </a:ext>
            </a:extLst>
          </p:cNvPr>
          <p:cNvSpPr/>
          <p:nvPr/>
        </p:nvSpPr>
        <p:spPr bwMode="auto">
          <a:xfrm>
            <a:off x="4602065" y="3923261"/>
            <a:ext cx="6541247" cy="80348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4" name="Rounded Rectangle 39">
            <a:extLst>
              <a:ext uri="{FF2B5EF4-FFF2-40B4-BE49-F238E27FC236}">
                <a16:creationId xmlns:a16="http://schemas.microsoft.com/office/drawing/2014/main" id="{836BB6FE-942B-C7E0-B993-B1C5F7F1D93C}"/>
              </a:ext>
              <a:ext uri="{C183D7F6-B498-43B3-948B-1728B52AA6E4}">
                <adec:decorative xmlns:adec="http://schemas.microsoft.com/office/drawing/2017/decorative" val="1"/>
              </a:ext>
            </a:extLst>
          </p:cNvPr>
          <p:cNvSpPr/>
          <p:nvPr/>
        </p:nvSpPr>
        <p:spPr bwMode="auto">
          <a:xfrm>
            <a:off x="4602346" y="5692936"/>
            <a:ext cx="6562359"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3373461E-FCD2-0331-967B-DF748FA68D61}"/>
              </a:ext>
              <a:ext uri="{C183D7F6-B498-43B3-948B-1728B52AA6E4}">
                <adec:decorative xmlns:adec="http://schemas.microsoft.com/office/drawing/2017/decorative" val="1"/>
              </a:ext>
            </a:extLst>
          </p:cNvPr>
          <p:cNvSpPr/>
          <p:nvPr/>
        </p:nvSpPr>
        <p:spPr bwMode="auto">
          <a:xfrm>
            <a:off x="202367" y="1367222"/>
            <a:ext cx="3796712" cy="5255092"/>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D620459E-AB2B-480F-6EB1-E9F7B29C0216}"/>
              </a:ext>
              <a:ext uri="{C183D7F6-B498-43B3-948B-1728B52AA6E4}">
                <adec:decorative xmlns:adec="http://schemas.microsoft.com/office/drawing/2017/decorative" val="1"/>
              </a:ext>
            </a:extLst>
          </p:cNvPr>
          <p:cNvSpPr/>
          <p:nvPr/>
        </p:nvSpPr>
        <p:spPr bwMode="auto">
          <a:xfrm>
            <a:off x="4451240" y="1364582"/>
            <a:ext cx="6808430" cy="5255092"/>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E8B23981-5402-8D7C-AC98-BF86E3574761}"/>
              </a:ext>
              <a:ext uri="{C183D7F6-B498-43B3-948B-1728B52AA6E4}">
                <adec:decorative xmlns:adec="http://schemas.microsoft.com/office/drawing/2017/decorative" val="1"/>
              </a:ext>
            </a:extLst>
          </p:cNvPr>
          <p:cNvSpPr/>
          <p:nvPr/>
        </p:nvSpPr>
        <p:spPr bwMode="auto">
          <a:xfrm>
            <a:off x="306732" y="1661705"/>
            <a:ext cx="3495724" cy="1081312"/>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4735180B-240C-0845-0B71-821467060EE2}"/>
              </a:ext>
            </a:extLst>
          </p:cNvPr>
          <p:cNvSpPr>
            <a:spLocks noGrp="1"/>
          </p:cNvSpPr>
          <p:nvPr>
            <p:ph type="title"/>
          </p:nvPr>
        </p:nvSpPr>
        <p:spPr>
          <a:xfrm>
            <a:off x="588262" y="457200"/>
            <a:ext cx="11485973" cy="553998"/>
          </a:xfrm>
        </p:spPr>
        <p:txBody>
          <a:bodyPr/>
          <a:lstStyle/>
          <a:p>
            <a:r>
              <a:rPr lang="en-US" sz="3200" spc="-70" noProof="0" dirty="0"/>
              <a:t>Optimize costs and help employees thrive in </a:t>
            </a:r>
            <a:r>
              <a:rPr lang="en-US" sz="3200" spc="-70" noProof="0" dirty="0">
                <a:solidFill>
                  <a:srgbClr val="0070C0"/>
                </a:solidFill>
              </a:rPr>
              <a:t>Human Resources</a:t>
            </a:r>
          </a:p>
        </p:txBody>
      </p:sp>
      <p:sp>
        <p:nvSpPr>
          <p:cNvPr id="7" name="Rectangle: Rounded Corners 10">
            <a:extLst>
              <a:ext uri="{FF2B5EF4-FFF2-40B4-BE49-F238E27FC236}">
                <a16:creationId xmlns:a16="http://schemas.microsoft.com/office/drawing/2014/main" id="{24568D4F-7A58-6334-394D-9D9266E55BBB}"/>
              </a:ext>
            </a:extLst>
          </p:cNvPr>
          <p:cNvSpPr/>
          <p:nvPr/>
        </p:nvSpPr>
        <p:spPr>
          <a:xfrm>
            <a:off x="426262" y="1217188"/>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316203BF-BCF6-27E0-7BA5-70F51559FE3E}"/>
              </a:ext>
            </a:extLst>
          </p:cNvPr>
          <p:cNvSpPr/>
          <p:nvPr/>
        </p:nvSpPr>
        <p:spPr>
          <a:xfrm>
            <a:off x="1905910" y="1217188"/>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A2864EC8-E19C-DC33-588B-7C025DE412D2}"/>
              </a:ext>
            </a:extLst>
          </p:cNvPr>
          <p:cNvSpPr txBox="1"/>
          <p:nvPr/>
        </p:nvSpPr>
        <p:spPr>
          <a:xfrm>
            <a:off x="462441" y="1864874"/>
            <a:ext cx="121764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Employee engagement</a:t>
            </a:r>
          </a:p>
        </p:txBody>
      </p:sp>
      <p:sp>
        <p:nvSpPr>
          <p:cNvPr id="36" name="TextBox 35">
            <a:extLst>
              <a:ext uri="{FF2B5EF4-FFF2-40B4-BE49-F238E27FC236}">
                <a16:creationId xmlns:a16="http://schemas.microsoft.com/office/drawing/2014/main" id="{7D70A9ED-1A0D-46B4-8D70-D1BFEA2D9983}"/>
              </a:ext>
            </a:extLst>
          </p:cNvPr>
          <p:cNvSpPr txBox="1"/>
          <p:nvPr/>
        </p:nvSpPr>
        <p:spPr>
          <a:xfrm>
            <a:off x="1560751" y="1750805"/>
            <a:ext cx="2210922" cy="59747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Relying on limited employee feedback to craft engagement strategies can lead to a well-intentioned programs that fail to resonate and drive performance.</a:t>
            </a:r>
          </a:p>
        </p:txBody>
      </p:sp>
      <p:sp>
        <p:nvSpPr>
          <p:cNvPr id="44" name="Rounded Rectangle 27">
            <a:extLst>
              <a:ext uri="{FF2B5EF4-FFF2-40B4-BE49-F238E27FC236}">
                <a16:creationId xmlns:a16="http://schemas.microsoft.com/office/drawing/2014/main" id="{F3D9B38C-0321-346F-176F-B43736CC3FE5}"/>
              </a:ext>
              <a:ext uri="{C183D7F6-B498-43B3-948B-1728B52AA6E4}">
                <adec:decorative xmlns:adec="http://schemas.microsoft.com/office/drawing/2017/decorative" val="1"/>
              </a:ext>
            </a:extLst>
          </p:cNvPr>
          <p:cNvSpPr/>
          <p:nvPr/>
        </p:nvSpPr>
        <p:spPr bwMode="auto">
          <a:xfrm>
            <a:off x="306732" y="3038519"/>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6" name="TextBox 45">
            <a:extLst>
              <a:ext uri="{FF2B5EF4-FFF2-40B4-BE49-F238E27FC236}">
                <a16:creationId xmlns:a16="http://schemas.microsoft.com/office/drawing/2014/main" id="{BA719F61-E39B-B3E8-D7D6-9B3063BBD0E3}"/>
              </a:ext>
            </a:extLst>
          </p:cNvPr>
          <p:cNvSpPr txBox="1"/>
          <p:nvPr/>
        </p:nvSpPr>
        <p:spPr>
          <a:xfrm>
            <a:off x="462441" y="3334021"/>
            <a:ext cx="97657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Recruitment</a:t>
            </a:r>
          </a:p>
        </p:txBody>
      </p:sp>
      <p:sp>
        <p:nvSpPr>
          <p:cNvPr id="37" name="TextBox 36">
            <a:extLst>
              <a:ext uri="{FF2B5EF4-FFF2-40B4-BE49-F238E27FC236}">
                <a16:creationId xmlns:a16="http://schemas.microsoft.com/office/drawing/2014/main" id="{22EFDEEA-D21F-0CC6-64B1-9D8AA1BCFBE4}"/>
              </a:ext>
            </a:extLst>
          </p:cNvPr>
          <p:cNvSpPr txBox="1"/>
          <p:nvPr/>
        </p:nvSpPr>
        <p:spPr>
          <a:xfrm>
            <a:off x="1560751" y="3127619"/>
            <a:ext cx="2093393" cy="59747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Can be slow and cumbersome, with a high risk of overlooking top talent due to the limitations of manual resume screening and candidate tracking.</a:t>
            </a:r>
          </a:p>
        </p:txBody>
      </p:sp>
      <p:sp>
        <p:nvSpPr>
          <p:cNvPr id="52" name="Rounded Rectangle 35">
            <a:extLst>
              <a:ext uri="{FF2B5EF4-FFF2-40B4-BE49-F238E27FC236}">
                <a16:creationId xmlns:a16="http://schemas.microsoft.com/office/drawing/2014/main" id="{BED8BD72-8681-57F3-ABDF-A5B19CE9065D}"/>
              </a:ext>
              <a:ext uri="{C183D7F6-B498-43B3-948B-1728B52AA6E4}">
                <adec:decorative xmlns:adec="http://schemas.microsoft.com/office/drawing/2017/decorative" val="1"/>
              </a:ext>
            </a:extLst>
          </p:cNvPr>
          <p:cNvSpPr/>
          <p:nvPr/>
        </p:nvSpPr>
        <p:spPr bwMode="auto">
          <a:xfrm>
            <a:off x="306732" y="4804207"/>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7" name="Rounded Rectangle 31">
            <a:extLst>
              <a:ext uri="{FF2B5EF4-FFF2-40B4-BE49-F238E27FC236}">
                <a16:creationId xmlns:a16="http://schemas.microsoft.com/office/drawing/2014/main" id="{B901DC18-8FF4-D8FF-BC55-894F7695E029}"/>
              </a:ext>
              <a:ext uri="{C183D7F6-B498-43B3-948B-1728B52AA6E4}">
                <adec:decorative xmlns:adec="http://schemas.microsoft.com/office/drawing/2017/decorative" val="1"/>
              </a:ext>
            </a:extLst>
          </p:cNvPr>
          <p:cNvSpPr/>
          <p:nvPr/>
        </p:nvSpPr>
        <p:spPr bwMode="auto">
          <a:xfrm>
            <a:off x="307017" y="3921164"/>
            <a:ext cx="349196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8" name="TextBox 67">
            <a:extLst>
              <a:ext uri="{FF2B5EF4-FFF2-40B4-BE49-F238E27FC236}">
                <a16:creationId xmlns:a16="http://schemas.microsoft.com/office/drawing/2014/main" id="{56C3C016-F611-4DFD-F1E5-C41259E1A309}"/>
              </a:ext>
            </a:extLst>
          </p:cNvPr>
          <p:cNvSpPr txBox="1"/>
          <p:nvPr/>
        </p:nvSpPr>
        <p:spPr>
          <a:xfrm>
            <a:off x="462267" y="4124333"/>
            <a:ext cx="103377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Compensation &amp; benefits</a:t>
            </a:r>
          </a:p>
        </p:txBody>
      </p:sp>
      <p:sp>
        <p:nvSpPr>
          <p:cNvPr id="39" name="TextBox 38">
            <a:extLst>
              <a:ext uri="{FF2B5EF4-FFF2-40B4-BE49-F238E27FC236}">
                <a16:creationId xmlns:a16="http://schemas.microsoft.com/office/drawing/2014/main" id="{35F9975E-6219-614F-5EAA-A2BDD061CE1E}"/>
              </a:ext>
            </a:extLst>
          </p:cNvPr>
          <p:cNvSpPr txBox="1"/>
          <p:nvPr/>
        </p:nvSpPr>
        <p:spPr>
          <a:xfrm>
            <a:off x="1560751" y="4010264"/>
            <a:ext cx="2098108" cy="59747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Managing compensation and benefits without data-driven insights can lead to challenges to maintain fairness and competitiveness in the job market.</a:t>
            </a:r>
          </a:p>
        </p:txBody>
      </p:sp>
      <p:sp>
        <p:nvSpPr>
          <p:cNvPr id="57" name="TextBox 56">
            <a:extLst>
              <a:ext uri="{FF2B5EF4-FFF2-40B4-BE49-F238E27FC236}">
                <a16:creationId xmlns:a16="http://schemas.microsoft.com/office/drawing/2014/main" id="{F4235C62-ABEB-E76D-F780-04B04124F0F3}"/>
              </a:ext>
            </a:extLst>
          </p:cNvPr>
          <p:cNvSpPr txBox="1"/>
          <p:nvPr/>
        </p:nvSpPr>
        <p:spPr>
          <a:xfrm>
            <a:off x="462441" y="5007376"/>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Learning &amp; development</a:t>
            </a:r>
          </a:p>
        </p:txBody>
      </p:sp>
      <p:sp>
        <p:nvSpPr>
          <p:cNvPr id="62" name="Rounded Rectangle 39">
            <a:extLst>
              <a:ext uri="{FF2B5EF4-FFF2-40B4-BE49-F238E27FC236}">
                <a16:creationId xmlns:a16="http://schemas.microsoft.com/office/drawing/2014/main" id="{B9BF19B1-47C3-9802-5769-AA97E245FEC7}"/>
              </a:ext>
              <a:ext uri="{C183D7F6-B498-43B3-948B-1728B52AA6E4}">
                <adec:decorative xmlns:adec="http://schemas.microsoft.com/office/drawing/2017/decorative" val="1"/>
              </a:ext>
            </a:extLst>
          </p:cNvPr>
          <p:cNvSpPr/>
          <p:nvPr/>
        </p:nvSpPr>
        <p:spPr bwMode="auto">
          <a:xfrm>
            <a:off x="307298" y="5690838"/>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EAA00"/>
              </a:solidFill>
              <a:effectLst/>
              <a:uLnTx/>
              <a:uFillTx/>
              <a:latin typeface="Segoe UI"/>
              <a:ea typeface="Segoe UI" pitchFamily="34" charset="0"/>
              <a:cs typeface="Segoe UI" pitchFamily="34" charset="0"/>
            </a:endParaRPr>
          </a:p>
        </p:txBody>
      </p:sp>
      <p:sp>
        <p:nvSpPr>
          <p:cNvPr id="38" name="TextBox 37">
            <a:extLst>
              <a:ext uri="{FF2B5EF4-FFF2-40B4-BE49-F238E27FC236}">
                <a16:creationId xmlns:a16="http://schemas.microsoft.com/office/drawing/2014/main" id="{9570D3E4-F779-B2D5-8A8F-E01814EDCD64}"/>
              </a:ext>
            </a:extLst>
          </p:cNvPr>
          <p:cNvSpPr txBox="1"/>
          <p:nvPr/>
        </p:nvSpPr>
        <p:spPr>
          <a:xfrm>
            <a:off x="1560751" y="4893307"/>
            <a:ext cx="1917939" cy="59747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Generic training programs may lead to low engagement and misalignment with organization goals across regions and functions.</a:t>
            </a:r>
          </a:p>
        </p:txBody>
      </p:sp>
      <p:sp>
        <p:nvSpPr>
          <p:cNvPr id="63" name="TextBox 62">
            <a:extLst>
              <a:ext uri="{FF2B5EF4-FFF2-40B4-BE49-F238E27FC236}">
                <a16:creationId xmlns:a16="http://schemas.microsoft.com/office/drawing/2014/main" id="{20C5B4EC-0F9E-0E45-7270-FA08B4651694}"/>
              </a:ext>
            </a:extLst>
          </p:cNvPr>
          <p:cNvSpPr txBox="1"/>
          <p:nvPr/>
        </p:nvSpPr>
        <p:spPr>
          <a:xfrm>
            <a:off x="477199" y="5894007"/>
            <a:ext cx="121764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Talent management</a:t>
            </a:r>
          </a:p>
        </p:txBody>
      </p:sp>
      <p:sp>
        <p:nvSpPr>
          <p:cNvPr id="40" name="TextBox 39">
            <a:extLst>
              <a:ext uri="{FF2B5EF4-FFF2-40B4-BE49-F238E27FC236}">
                <a16:creationId xmlns:a16="http://schemas.microsoft.com/office/drawing/2014/main" id="{B2F4263B-594F-A659-6DB1-7E5454EA1D2C}"/>
              </a:ext>
            </a:extLst>
          </p:cNvPr>
          <p:cNvSpPr txBox="1"/>
          <p:nvPr/>
        </p:nvSpPr>
        <p:spPr>
          <a:xfrm>
            <a:off x="1560751" y="5779938"/>
            <a:ext cx="2093393" cy="59747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Inconsistent performance reviews and career progression strategies often hinder ability to plan for and nurture the organization’s future leaders.</a:t>
            </a:r>
          </a:p>
        </p:txBody>
      </p:sp>
      <p:sp>
        <p:nvSpPr>
          <p:cNvPr id="6" name="Rectangle: Rounded Corners 10">
            <a:extLst>
              <a:ext uri="{FF2B5EF4-FFF2-40B4-BE49-F238E27FC236}">
                <a16:creationId xmlns:a16="http://schemas.microsoft.com/office/drawing/2014/main" id="{83B3CD94-ABB0-F7AC-8760-7FB7E6A88E7F}"/>
              </a:ext>
            </a:extLst>
          </p:cNvPr>
          <p:cNvSpPr/>
          <p:nvPr/>
        </p:nvSpPr>
        <p:spPr>
          <a:xfrm>
            <a:off x="4599657" y="1199609"/>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9" name="AI Prospecting 2">
            <a:extLst>
              <a:ext uri="{FF2B5EF4-FFF2-40B4-BE49-F238E27FC236}">
                <a16:creationId xmlns:a16="http://schemas.microsoft.com/office/drawing/2014/main" id="{3086B022-BF56-C5E6-70ED-F475D56540C1}"/>
              </a:ext>
            </a:extLst>
          </p:cNvPr>
          <p:cNvSpPr txBox="1"/>
          <p:nvPr/>
        </p:nvSpPr>
        <p:spPr>
          <a:xfrm>
            <a:off x="4625966" y="1676347"/>
            <a:ext cx="3395816"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3" action="ppaction://hlinksldjump"/>
              </a:rPr>
              <a:t>Improve organizational health metrics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8" name="AI Prospecting 2">
            <a:extLst>
              <a:ext uri="{FF2B5EF4-FFF2-40B4-BE49-F238E27FC236}">
                <a16:creationId xmlns:a16="http://schemas.microsoft.com/office/drawing/2014/main" id="{2DC6D6BE-0DA0-7DA4-7E74-D0E8A3C858C8}"/>
              </a:ext>
            </a:extLst>
          </p:cNvPr>
          <p:cNvSpPr txBox="1"/>
          <p:nvPr/>
        </p:nvSpPr>
        <p:spPr>
          <a:xfrm>
            <a:off x="4774647" y="1882606"/>
            <a:ext cx="3143450"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Foster a more connected and motivated workforce that aligns with the organization’s vision.</a:t>
            </a:r>
          </a:p>
        </p:txBody>
      </p:sp>
      <p:sp>
        <p:nvSpPr>
          <p:cNvPr id="30" name="TextBox 29">
            <a:extLst>
              <a:ext uri="{FF2B5EF4-FFF2-40B4-BE49-F238E27FC236}">
                <a16:creationId xmlns:a16="http://schemas.microsoft.com/office/drawing/2014/main" id="{BA5160EF-510E-531E-D454-C53CF542E371}"/>
              </a:ext>
            </a:extLst>
          </p:cNvPr>
          <p:cNvSpPr txBox="1"/>
          <p:nvPr/>
        </p:nvSpPr>
        <p:spPr>
          <a:xfrm>
            <a:off x="4532641" y="3284314"/>
            <a:ext cx="186727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4" action="ppaction://hlinksldjump"/>
              </a:rPr>
              <a:t>Candidate search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0" name="Copilot helps improve 2">
            <a:extLst>
              <a:ext uri="{FF2B5EF4-FFF2-40B4-BE49-F238E27FC236}">
                <a16:creationId xmlns:a16="http://schemas.microsoft.com/office/drawing/2014/main" id="{C8DD880D-85E9-E786-9F4C-87EA74547CC4}"/>
              </a:ext>
            </a:extLst>
          </p:cNvPr>
          <p:cNvSpPr txBox="1"/>
          <p:nvPr/>
        </p:nvSpPr>
        <p:spPr>
          <a:xfrm>
            <a:off x="4691117" y="3462321"/>
            <a:ext cx="2176500"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Quickly produce high-quality content for the recruiting process.</a:t>
            </a:r>
          </a:p>
        </p:txBody>
      </p:sp>
      <p:sp>
        <p:nvSpPr>
          <p:cNvPr id="31" name="TextBox 30">
            <a:extLst>
              <a:ext uri="{FF2B5EF4-FFF2-40B4-BE49-F238E27FC236}">
                <a16:creationId xmlns:a16="http://schemas.microsoft.com/office/drawing/2014/main" id="{E27FA45E-6BF3-8D5C-E02D-1E48B8355C81}"/>
              </a:ext>
            </a:extLst>
          </p:cNvPr>
          <p:cNvSpPr txBox="1"/>
          <p:nvPr/>
        </p:nvSpPr>
        <p:spPr>
          <a:xfrm>
            <a:off x="4482136" y="4136521"/>
            <a:ext cx="305774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5" action="ppaction://hlinksldjump"/>
              </a:rPr>
              <a:t>Streamline benefits and compensation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5" name="Copilot helps improve 2">
            <a:extLst>
              <a:ext uri="{FF2B5EF4-FFF2-40B4-BE49-F238E27FC236}">
                <a16:creationId xmlns:a16="http://schemas.microsoft.com/office/drawing/2014/main" id="{FEED4E0C-8B63-889C-A7A0-F062CFC54333}"/>
              </a:ext>
            </a:extLst>
          </p:cNvPr>
          <p:cNvSpPr txBox="1"/>
          <p:nvPr/>
        </p:nvSpPr>
        <p:spPr>
          <a:xfrm>
            <a:off x="4844770" y="4350934"/>
            <a:ext cx="2549349"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Give administrators benchmarking insights to help HR stay competitive.</a:t>
            </a:r>
          </a:p>
        </p:txBody>
      </p:sp>
      <p:sp>
        <p:nvSpPr>
          <p:cNvPr id="32" name="TextBox 31">
            <a:extLst>
              <a:ext uri="{FF2B5EF4-FFF2-40B4-BE49-F238E27FC236}">
                <a16:creationId xmlns:a16="http://schemas.microsoft.com/office/drawing/2014/main" id="{49512FEC-F775-9549-D8FB-12D98B589704}"/>
              </a:ext>
            </a:extLst>
          </p:cNvPr>
          <p:cNvSpPr txBox="1"/>
          <p:nvPr/>
        </p:nvSpPr>
        <p:spPr>
          <a:xfrm>
            <a:off x="9462047" y="3955023"/>
            <a:ext cx="1754964" cy="30777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6" action="ppaction://hlinksldjump"/>
              </a:rPr>
              <a:t>Automate benefits query management - Extend</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26" name="Copilot helps improve 2">
            <a:extLst>
              <a:ext uri="{FF2B5EF4-FFF2-40B4-BE49-F238E27FC236}">
                <a16:creationId xmlns:a16="http://schemas.microsoft.com/office/drawing/2014/main" id="{44DCFAEF-47A0-0815-8E15-AC52CDFCA09C}"/>
              </a:ext>
            </a:extLst>
          </p:cNvPr>
          <p:cNvSpPr txBox="1"/>
          <p:nvPr/>
        </p:nvSpPr>
        <p:spPr>
          <a:xfrm>
            <a:off x="9468457" y="4263965"/>
            <a:ext cx="1662514"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Create an agent to answer employee benefits questions.</a:t>
            </a:r>
          </a:p>
        </p:txBody>
      </p:sp>
      <p:sp>
        <p:nvSpPr>
          <p:cNvPr id="33" name="TextBox 32">
            <a:extLst>
              <a:ext uri="{FF2B5EF4-FFF2-40B4-BE49-F238E27FC236}">
                <a16:creationId xmlns:a16="http://schemas.microsoft.com/office/drawing/2014/main" id="{9E38EA26-AD2B-7E47-415C-840788B0EC9D}"/>
              </a:ext>
            </a:extLst>
          </p:cNvPr>
          <p:cNvSpPr txBox="1"/>
          <p:nvPr/>
        </p:nvSpPr>
        <p:spPr>
          <a:xfrm>
            <a:off x="4400754" y="4999586"/>
            <a:ext cx="386525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7" action="ppaction://hlinksldjump"/>
              </a:rPr>
              <a:t>Improve onboarding and development processes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8" name="Copilot helps improve 2">
            <a:extLst>
              <a:ext uri="{FF2B5EF4-FFF2-40B4-BE49-F238E27FC236}">
                <a16:creationId xmlns:a16="http://schemas.microsoft.com/office/drawing/2014/main" id="{1DD9717A-8233-8A80-CFD4-23E8BCD21421}"/>
              </a:ext>
            </a:extLst>
          </p:cNvPr>
          <p:cNvSpPr txBox="1"/>
          <p:nvPr/>
        </p:nvSpPr>
        <p:spPr>
          <a:xfrm>
            <a:off x="4774647" y="5177782"/>
            <a:ext cx="2810052"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Improve onboarding plans and resources.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00E64F0F-240B-784F-4775-33B65900C21C}"/>
              </a:ext>
            </a:extLst>
          </p:cNvPr>
          <p:cNvSpPr txBox="1"/>
          <p:nvPr/>
        </p:nvSpPr>
        <p:spPr>
          <a:xfrm>
            <a:off x="4458675" y="5787650"/>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8" action="ppaction://hlinksldjump"/>
              </a:rPr>
              <a:t>Deliver insights to managers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4" name="Efficient Updating CRM 2">
            <a:extLst>
              <a:ext uri="{FF2B5EF4-FFF2-40B4-BE49-F238E27FC236}">
                <a16:creationId xmlns:a16="http://schemas.microsoft.com/office/drawing/2014/main" id="{2EF6DFA7-76A1-0096-4D40-23674C41C424}"/>
              </a:ext>
            </a:extLst>
          </p:cNvPr>
          <p:cNvSpPr txBox="1"/>
          <p:nvPr/>
        </p:nvSpPr>
        <p:spPr>
          <a:xfrm>
            <a:off x="4886574" y="5997436"/>
            <a:ext cx="1844760"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Identify key metrics and best practices for managers to follow.</a:t>
            </a:r>
          </a:p>
        </p:txBody>
      </p:sp>
      <p:pic>
        <p:nvPicPr>
          <p:cNvPr id="21" name="Picture 20">
            <a:extLst>
              <a:ext uri="{FF2B5EF4-FFF2-40B4-BE49-F238E27FC236}">
                <a16:creationId xmlns:a16="http://schemas.microsoft.com/office/drawing/2014/main" id="{379E59C0-9B63-4228-B1A2-EC7C7115CC5A}"/>
              </a:ext>
              <a:ext uri="{C183D7F6-B498-43B3-948B-1728B52AA6E4}">
                <adec:decorative xmlns:adec="http://schemas.microsoft.com/office/drawing/2017/decorative" val="1"/>
              </a:ext>
            </a:extLst>
          </p:cNvPr>
          <p:cNvPicPr>
            <a:picLocks noChangeAspect="1"/>
          </p:cNvPicPr>
          <p:nvPr/>
        </p:nvPicPr>
        <p:blipFill>
          <a:blip r:embed="rId9"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
        <p:nvSpPr>
          <p:cNvPr id="2" name="TextBox 1">
            <a:extLst>
              <a:ext uri="{FF2B5EF4-FFF2-40B4-BE49-F238E27FC236}">
                <a16:creationId xmlns:a16="http://schemas.microsoft.com/office/drawing/2014/main" id="{396EFBB7-4D24-C662-CCFF-E339BE1C0FE4}"/>
              </a:ext>
            </a:extLst>
          </p:cNvPr>
          <p:cNvSpPr txBox="1"/>
          <p:nvPr/>
        </p:nvSpPr>
        <p:spPr>
          <a:xfrm>
            <a:off x="4599657" y="3089864"/>
            <a:ext cx="2548245"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0" action="ppaction://hlinksldjump"/>
              </a:rPr>
              <a:t>Streamline your recruiting process - Start</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4" name="TextBox 3">
            <a:extLst>
              <a:ext uri="{FF2B5EF4-FFF2-40B4-BE49-F238E27FC236}">
                <a16:creationId xmlns:a16="http://schemas.microsoft.com/office/drawing/2014/main" id="{4BE39FA0-1A31-7980-7408-223F7D31913C}"/>
              </a:ext>
            </a:extLst>
          </p:cNvPr>
          <p:cNvSpPr txBox="1"/>
          <p:nvPr/>
        </p:nvSpPr>
        <p:spPr>
          <a:xfrm>
            <a:off x="7328435" y="5805239"/>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1" action="ppaction://hlinksldjump"/>
              </a:rPr>
              <a:t>Manage internal job transitions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7" name="Efficient Updating CRM 2">
            <a:extLst>
              <a:ext uri="{FF2B5EF4-FFF2-40B4-BE49-F238E27FC236}">
                <a16:creationId xmlns:a16="http://schemas.microsoft.com/office/drawing/2014/main" id="{4C27AAB5-1639-0FA2-D225-10F482FCBC6C}"/>
              </a:ext>
            </a:extLst>
          </p:cNvPr>
          <p:cNvSpPr txBox="1"/>
          <p:nvPr/>
        </p:nvSpPr>
        <p:spPr>
          <a:xfrm>
            <a:off x="7936164" y="6008537"/>
            <a:ext cx="1844760"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Organize and produce content for job transitions</a:t>
            </a:r>
          </a:p>
        </p:txBody>
      </p:sp>
      <p:sp>
        <p:nvSpPr>
          <p:cNvPr id="19" name="TextBox 18">
            <a:extLst>
              <a:ext uri="{FF2B5EF4-FFF2-40B4-BE49-F238E27FC236}">
                <a16:creationId xmlns:a16="http://schemas.microsoft.com/office/drawing/2014/main" id="{BA3335A4-8292-CE8F-61E3-51DA488BB974}"/>
              </a:ext>
            </a:extLst>
          </p:cNvPr>
          <p:cNvSpPr txBox="1"/>
          <p:nvPr/>
        </p:nvSpPr>
        <p:spPr>
          <a:xfrm>
            <a:off x="4480739" y="3959154"/>
            <a:ext cx="305774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2" action="ppaction://hlinksldjump"/>
              </a:rPr>
              <a:t>Streamline benefits and compensation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3" name="TextBox 22">
            <a:extLst>
              <a:ext uri="{FF2B5EF4-FFF2-40B4-BE49-F238E27FC236}">
                <a16:creationId xmlns:a16="http://schemas.microsoft.com/office/drawing/2014/main" id="{1199DF13-6C08-5625-758D-BA1A3C140BDD}"/>
              </a:ext>
            </a:extLst>
          </p:cNvPr>
          <p:cNvSpPr txBox="1"/>
          <p:nvPr/>
        </p:nvSpPr>
        <p:spPr>
          <a:xfrm>
            <a:off x="4354524" y="4830435"/>
            <a:ext cx="386525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7" action="ppaction://hlinksldjump"/>
              </a:rPr>
              <a:t>Improve onboarding and development processes - Bu</a:t>
            </a: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rPr>
              <a:t>y</a:t>
            </a:r>
          </a:p>
        </p:txBody>
      </p:sp>
      <p:sp>
        <p:nvSpPr>
          <p:cNvPr id="35" name="AI Prospecting 2">
            <a:extLst>
              <a:ext uri="{FF2B5EF4-FFF2-40B4-BE49-F238E27FC236}">
                <a16:creationId xmlns:a16="http://schemas.microsoft.com/office/drawing/2014/main" id="{076B11F9-934B-6913-0F5C-1E311ECBBA2C}"/>
              </a:ext>
            </a:extLst>
          </p:cNvPr>
          <p:cNvSpPr txBox="1"/>
          <p:nvPr/>
        </p:nvSpPr>
        <p:spPr>
          <a:xfrm>
            <a:off x="8403985" y="1691832"/>
            <a:ext cx="227820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3" action="ppaction://hlinksldjump"/>
              </a:rPr>
              <a:t>Resolving employee issues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41" name="AI Prospecting 2">
            <a:extLst>
              <a:ext uri="{FF2B5EF4-FFF2-40B4-BE49-F238E27FC236}">
                <a16:creationId xmlns:a16="http://schemas.microsoft.com/office/drawing/2014/main" id="{3EF8C2C0-904B-A2DA-AA92-B26BC4AD0797}"/>
              </a:ext>
            </a:extLst>
          </p:cNvPr>
          <p:cNvSpPr txBox="1"/>
          <p:nvPr/>
        </p:nvSpPr>
        <p:spPr>
          <a:xfrm>
            <a:off x="7872546" y="1874368"/>
            <a:ext cx="3321238"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Collaborate on resolution and documentation.</a:t>
            </a:r>
          </a:p>
        </p:txBody>
      </p:sp>
      <p:sp>
        <p:nvSpPr>
          <p:cNvPr id="42" name="AI Prospecting 2">
            <a:extLst>
              <a:ext uri="{FF2B5EF4-FFF2-40B4-BE49-F238E27FC236}">
                <a16:creationId xmlns:a16="http://schemas.microsoft.com/office/drawing/2014/main" id="{00F95833-C801-93DE-4A8D-6186DB4F6E4A}"/>
              </a:ext>
            </a:extLst>
          </p:cNvPr>
          <p:cNvSpPr txBox="1"/>
          <p:nvPr/>
        </p:nvSpPr>
        <p:spPr>
          <a:xfrm>
            <a:off x="7420375" y="3969224"/>
            <a:ext cx="2050713"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4" action="ppaction://hlinksldjump"/>
              </a:rPr>
              <a:t>Update a policy document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43" name="AI Prospecting 2">
            <a:extLst>
              <a:ext uri="{FF2B5EF4-FFF2-40B4-BE49-F238E27FC236}">
                <a16:creationId xmlns:a16="http://schemas.microsoft.com/office/drawing/2014/main" id="{9A52A4E0-7A6F-17F8-3292-D98726C7B0BA}"/>
              </a:ext>
            </a:extLst>
          </p:cNvPr>
          <p:cNvSpPr txBox="1"/>
          <p:nvPr/>
        </p:nvSpPr>
        <p:spPr>
          <a:xfrm>
            <a:off x="7382678" y="4173075"/>
            <a:ext cx="1969421"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Execute change management programs for</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updated policies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8" name="TextBox 47">
            <a:extLst>
              <a:ext uri="{FF2B5EF4-FFF2-40B4-BE49-F238E27FC236}">
                <a16:creationId xmlns:a16="http://schemas.microsoft.com/office/drawing/2014/main" id="{09C16DAF-13C3-E1DA-150E-B6ED2E4B5A07}"/>
              </a:ext>
            </a:extLst>
          </p:cNvPr>
          <p:cNvSpPr txBox="1"/>
          <p:nvPr/>
        </p:nvSpPr>
        <p:spPr>
          <a:xfrm>
            <a:off x="7253337" y="3095335"/>
            <a:ext cx="211159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5" action="ppaction://hlinksldjump"/>
              </a:rPr>
              <a:t>Analyze hiring practices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55" name="Copilot helps improve 2">
            <a:extLst>
              <a:ext uri="{FF2B5EF4-FFF2-40B4-BE49-F238E27FC236}">
                <a16:creationId xmlns:a16="http://schemas.microsoft.com/office/drawing/2014/main" id="{3C97E3FA-0BDC-E262-BEB1-1E884C873876}"/>
              </a:ext>
            </a:extLst>
          </p:cNvPr>
          <p:cNvSpPr txBox="1"/>
          <p:nvPr/>
        </p:nvSpPr>
        <p:spPr>
          <a:xfrm>
            <a:off x="7260648" y="3328382"/>
            <a:ext cx="2111591"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Track and collaborate on hiring requirements.</a:t>
            </a:r>
          </a:p>
        </p:txBody>
      </p:sp>
      <p:sp>
        <p:nvSpPr>
          <p:cNvPr id="3" name="AI Prospecting 2">
            <a:extLst>
              <a:ext uri="{FF2B5EF4-FFF2-40B4-BE49-F238E27FC236}">
                <a16:creationId xmlns:a16="http://schemas.microsoft.com/office/drawing/2014/main" id="{0DCA5256-1E10-E448-3991-E5BCFB0D9B61}"/>
              </a:ext>
            </a:extLst>
          </p:cNvPr>
          <p:cNvSpPr txBox="1"/>
          <p:nvPr/>
        </p:nvSpPr>
        <p:spPr>
          <a:xfrm>
            <a:off x="8219776" y="2096667"/>
            <a:ext cx="2848193"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6" action="ppaction://hlinksldjump"/>
              </a:rPr>
              <a:t>Implement awards and recognition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8" name="AI Prospecting 2">
            <a:extLst>
              <a:ext uri="{FF2B5EF4-FFF2-40B4-BE49-F238E27FC236}">
                <a16:creationId xmlns:a16="http://schemas.microsoft.com/office/drawing/2014/main" id="{9359CCE9-77E8-B0D3-BA04-426C0B6D807D}"/>
              </a:ext>
            </a:extLst>
          </p:cNvPr>
          <p:cNvSpPr txBox="1"/>
          <p:nvPr/>
        </p:nvSpPr>
        <p:spPr>
          <a:xfrm>
            <a:off x="4964473" y="2391810"/>
            <a:ext cx="2737813" cy="292772"/>
          </a:xfrm>
          <a:prstGeom prst="rect">
            <a:avLst/>
          </a:prstGeom>
          <a:noFill/>
        </p:spPr>
        <p:txBody>
          <a:bodyPr wrap="square" lIns="0" tIns="0" rIns="0" bIns="0" rtlCol="0">
            <a:spAutoFit/>
          </a:bodyPr>
          <a:lstStyle/>
          <a:p>
            <a:pPr lvl="0" algn="ctr">
              <a:lnSpc>
                <a:spcPct val="110000"/>
              </a:lnSpc>
              <a:defRPr/>
            </a:pPr>
            <a:r>
              <a:rPr lang="en-US" sz="900">
                <a:solidFill>
                  <a:srgbClr val="000000"/>
                </a:solidFill>
                <a:latin typeface="Segoe UI" panose="020B0502040204020203" pitchFamily="34" charset="0"/>
                <a:cs typeface="Segoe UI" panose="020B0502040204020203" pitchFamily="34" charset="0"/>
              </a:rPr>
              <a:t>Help employees find answers and automatically update policies based on the questions asked</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5" name="AI Prospecting 2">
            <a:extLst>
              <a:ext uri="{FF2B5EF4-FFF2-40B4-BE49-F238E27FC236}">
                <a16:creationId xmlns:a16="http://schemas.microsoft.com/office/drawing/2014/main" id="{DDEA4B85-E21E-2099-B180-8FE00E67F70B}"/>
              </a:ext>
            </a:extLst>
          </p:cNvPr>
          <p:cNvSpPr txBox="1"/>
          <p:nvPr/>
        </p:nvSpPr>
        <p:spPr>
          <a:xfrm>
            <a:off x="8266006" y="2287411"/>
            <a:ext cx="2556375" cy="140423"/>
          </a:xfrm>
          <a:prstGeom prst="rect">
            <a:avLst/>
          </a:prstGeom>
          <a:noFill/>
        </p:spPr>
        <p:txBody>
          <a:bodyPr wrap="square" lIns="0" tIns="0" rIns="0" bIns="0" rtlCol="0">
            <a:spAutoFit/>
          </a:bodyPr>
          <a:lstStyle/>
          <a:p>
            <a:pPr lvl="0" algn="ctr">
              <a:lnSpc>
                <a:spcPct val="110000"/>
              </a:lnSpc>
              <a:defRPr/>
            </a:pPr>
            <a:r>
              <a:rPr lang="en-US" sz="900">
                <a:solidFill>
                  <a:srgbClr val="000000"/>
                </a:solidFill>
                <a:latin typeface="Segoe UI" panose="020B0502040204020203" pitchFamily="34" charset="0"/>
                <a:cs typeface="Segoe UI" panose="020B0502040204020203" pitchFamily="34" charset="0"/>
              </a:rPr>
              <a:t>Enable employees to recognize their peers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7" name="AI Prospecting 2">
            <a:extLst>
              <a:ext uri="{FF2B5EF4-FFF2-40B4-BE49-F238E27FC236}">
                <a16:creationId xmlns:a16="http://schemas.microsoft.com/office/drawing/2014/main" id="{C48CBFFD-1B98-87F6-A73A-FE9CB513616C}"/>
              </a:ext>
            </a:extLst>
          </p:cNvPr>
          <p:cNvSpPr txBox="1"/>
          <p:nvPr/>
        </p:nvSpPr>
        <p:spPr>
          <a:xfrm>
            <a:off x="4530680" y="2217933"/>
            <a:ext cx="3806426"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7" action="ppaction://hlinksldjump"/>
              </a:rPr>
              <a:t>Implement self-service policy questions and updates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Tree>
    <p:extLst>
      <p:ext uri="{BB962C8B-B14F-4D97-AF65-F5344CB8AC3E}">
        <p14:creationId xmlns:p14="http://schemas.microsoft.com/office/powerpoint/2010/main" val="3048356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75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75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75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75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75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75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75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75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75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750"/>
                                        <p:tgtEl>
                                          <p:spTgt spid="5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75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38" grpId="0"/>
      <p:bldP spid="40" grpId="0"/>
      <p:bldP spid="18" grpId="0"/>
      <p:bldP spid="20" grpId="0"/>
      <p:bldP spid="25" grpId="0"/>
      <p:bldP spid="26" grpId="0"/>
      <p:bldP spid="28" grpId="0"/>
      <p:bldP spid="24" grpId="0"/>
      <p:bldP spid="17" grpId="0"/>
      <p:bldP spid="41" grpId="0"/>
      <p:bldP spid="43" grpId="0"/>
      <p:bldP spid="55" grpId="0"/>
      <p:bldP spid="8"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Employee o</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nboarding time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7" y="3389989"/>
            <a:ext cx="6563694" cy="48263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Reducing ramp up time is beneficial for everyone. It boosts employee confidence and engagement. It helps shorten the learning curve allowing employees to make an impact sooner.</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6" y="4000940"/>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 </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065033"/>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R="0" lvl="0" indent="0" defTabSz="932472" fontAlgn="base">
              <a:lnSpc>
                <a:spcPct val="100000"/>
              </a:lnSpc>
              <a:spcBef>
                <a:spcPct val="0"/>
              </a:spcBef>
              <a:spcAft>
                <a:spcPct val="0"/>
              </a:spcAft>
              <a:buClrTx/>
              <a:buSzTx/>
              <a:buFontTx/>
              <a:buNone/>
              <a:tabLs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reduce onboarding time</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 Placeholder 72">
            <a:extLst>
              <a:ext uri="{FF2B5EF4-FFF2-40B4-BE49-F238E27FC236}">
                <a16:creationId xmlns:a16="http://schemas.microsoft.com/office/drawing/2014/main" id="{A3D2998C-5E22-A1FC-F0F2-FD7C8DC0F193}"/>
              </a:ext>
            </a:extLst>
          </p:cNvPr>
          <p:cNvSpPr txBox="1">
            <a:spLocks/>
          </p:cNvSpPr>
          <p:nvPr/>
        </p:nvSpPr>
        <p:spPr>
          <a:xfrm>
            <a:off x="7980025" y="2515581"/>
            <a:ext cx="3347617" cy="44627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32597" fontAlgn="auto">
              <a:lnSpc>
                <a:spcPct val="100000"/>
              </a:lnSpc>
              <a:spcBef>
                <a:spcPts val="0"/>
              </a:spcBef>
              <a:spcAft>
                <a:spcPts val="600"/>
              </a:spcAft>
              <a:buClrTx/>
              <a:buSzTx/>
              <a:tabLst/>
              <a:defRPr/>
            </a:pPr>
            <a:r>
              <a:rPr lang="en-US" sz="1200" noProof="0">
                <a:latin typeface="Segoe UI"/>
              </a:rPr>
              <a:t>Human Resource Manager</a:t>
            </a:r>
          </a:p>
          <a:p>
            <a:pPr marR="0" lvl="0" defTabSz="932597" fontAlgn="auto">
              <a:lnSpc>
                <a:spcPct val="100000"/>
              </a:lnSpc>
              <a:spcBef>
                <a:spcPts val="0"/>
              </a:spcBef>
              <a:spcAft>
                <a:spcPts val="600"/>
              </a:spcAft>
              <a:buClrTx/>
              <a:buSzTx/>
              <a:tabLst/>
              <a:defRPr/>
            </a:pPr>
            <a:r>
              <a:rPr lang="en-US" sz="1200" noProof="0">
                <a:latin typeface="Segoe UI"/>
              </a:rPr>
              <a:t>Department </a:t>
            </a:r>
            <a:br>
              <a:rPr lang="en-US" sz="1200" noProof="0">
                <a:latin typeface="Segoe UI"/>
              </a:rPr>
            </a:br>
            <a:r>
              <a:rPr lang="en-US" sz="1200" noProof="0">
                <a:latin typeface="Segoe UI"/>
              </a:rPr>
              <a:t>Manager</a:t>
            </a:r>
          </a:p>
        </p:txBody>
      </p:sp>
      <p:pic>
        <p:nvPicPr>
          <p:cNvPr id="14" name="Picture 13">
            <a:extLst>
              <a:ext uri="{FF2B5EF4-FFF2-40B4-BE49-F238E27FC236}">
                <a16:creationId xmlns:a16="http://schemas.microsoft.com/office/drawing/2014/main" id="{EBB4D1D2-C0CF-00BA-CC95-E7F7EB558DAF}"/>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3" y="1593008"/>
            <a:ext cx="6752881" cy="1668731"/>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7" name="Text Placeholder 4">
            <a:extLst>
              <a:ext uri="{FF2B5EF4-FFF2-40B4-BE49-F238E27FC236}">
                <a16:creationId xmlns:a16="http://schemas.microsoft.com/office/drawing/2014/main" id="{CD6C0AB6-FC38-4A48-C229-946F5ACC8593}"/>
              </a:ext>
              <a:ext uri="{C183D7F6-B498-43B3-948B-1728B52AA6E4}">
                <adec:decorative xmlns:adec="http://schemas.microsoft.com/office/drawing/2017/decorative" val="1"/>
              </a:ext>
            </a:extLst>
          </p:cNvPr>
          <p:cNvSpPr txBox="1">
            <a:spLocks/>
          </p:cNvSpPr>
          <p:nvPr/>
        </p:nvSpPr>
        <p:spPr>
          <a:xfrm>
            <a:off x="863597" y="4537904"/>
            <a:ext cx="2375141" cy="841769"/>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Create onboarding materials</a:t>
            </a:r>
          </a:p>
          <a:p>
            <a:pPr marL="173038" marR="0" lvl="0" indent="-17303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Use Copilot to draft training guides</a:t>
            </a:r>
          </a:p>
          <a:p>
            <a:pPr marL="173038" marR="0" lvl="0" indent="-17303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Use Copilot to enhance employee handbooks</a:t>
            </a:r>
          </a:p>
        </p:txBody>
      </p:sp>
      <p:sp>
        <p:nvSpPr>
          <p:cNvPr id="18" name="Text Placeholder 4">
            <a:extLst>
              <a:ext uri="{FF2B5EF4-FFF2-40B4-BE49-F238E27FC236}">
                <a16:creationId xmlns:a16="http://schemas.microsoft.com/office/drawing/2014/main" id="{D34D8DF7-37E5-391A-FEC3-9345F0D544E2}"/>
              </a:ext>
              <a:ext uri="{C183D7F6-B498-43B3-948B-1728B52AA6E4}">
                <adec:decorative xmlns:adec="http://schemas.microsoft.com/office/drawing/2017/decorative" val="1"/>
              </a:ext>
            </a:extLst>
          </p:cNvPr>
          <p:cNvSpPr txBox="1">
            <a:spLocks/>
          </p:cNvSpPr>
          <p:nvPr/>
        </p:nvSpPr>
        <p:spPr>
          <a:xfrm>
            <a:off x="3497068" y="4537904"/>
            <a:ext cx="3020655" cy="1203406"/>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9525" marR="0" lvl="0" indent="-9525"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Improve onboarding process</a:t>
            </a:r>
          </a:p>
          <a:p>
            <a:pPr marL="172720" marR="0" lvl="0" indent="-17272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Generate onboarding documents and contracts</a:t>
            </a:r>
          </a:p>
          <a:p>
            <a:pPr marL="172720" marR="0" lvl="0" indent="-17272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Integrate relevant organization policies and resources into the onboarding materials</a:t>
            </a:r>
          </a:p>
          <a:p>
            <a:pPr marL="172720" marR="0" lvl="0" indent="-172720"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Draft check in emails to new hires to send during first 60 days on the job</a:t>
            </a:r>
          </a:p>
        </p:txBody>
      </p:sp>
    </p:spTree>
    <p:extLst>
      <p:ext uri="{BB962C8B-B14F-4D97-AF65-F5344CB8AC3E}">
        <p14:creationId xmlns:p14="http://schemas.microsoft.com/office/powerpoint/2010/main" val="3251352996"/>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8158</Words>
  <Application>Microsoft Office PowerPoint</Application>
  <PresentationFormat>Widescreen</PresentationFormat>
  <Paragraphs>936</Paragraphs>
  <Slides>34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HR</vt:lpstr>
      <vt:lpstr>Copilot HR scenarios</vt:lpstr>
      <vt:lpstr>Using Copilot in HR </vt:lpstr>
      <vt:lpstr>Optimize costs and help employees thrive in Human Resources</vt:lpstr>
      <vt:lpstr>KPI – Employee onboarding time</vt:lpstr>
      <vt:lpstr>KPI – Employee retention</vt:lpstr>
      <vt:lpstr>KPI – Call answered by agents </vt:lpstr>
      <vt:lpstr>KPI – Issue resolution time </vt:lpstr>
      <vt:lpstr>KPI – Cost per hire</vt:lpstr>
      <vt:lpstr>KPI – Benefit usage</vt:lpstr>
      <vt:lpstr>KPI –eNPS</vt:lpstr>
      <vt:lpstr>HR | Streamline your recruiting process (Microsoft 365 Copilot Chat only)</vt:lpstr>
      <vt:lpstr>HR | Manage internal job transitions</vt:lpstr>
      <vt:lpstr>HR | Streamline benefits and compensation (Copilot Studio)</vt:lpstr>
      <vt:lpstr>HR | Streamline benefits and compensation (Microsoft 365 Copilot)</vt:lpstr>
      <vt:lpstr>HR | Improve organizational health metrics</vt:lpstr>
      <vt:lpstr>HR | Improve onboarding and development processes (Copilot Studio)</vt:lpstr>
      <vt:lpstr>HR | Improve onboarding and development processes (Microsoft 365 Copilot)</vt:lpstr>
      <vt:lpstr>HR | Candidate search </vt:lpstr>
      <vt:lpstr>HR | Deliver insights to managers</vt:lpstr>
      <vt:lpstr>HR | Resolving employee issues</vt:lpstr>
      <vt:lpstr>HR | Implement awards and recognition</vt:lpstr>
      <vt:lpstr>HR | Update a policy document</vt:lpstr>
      <vt:lpstr>HR | Analyze hiring practices</vt:lpstr>
      <vt:lpstr>HR | Automate benefits query management</vt:lpstr>
      <vt:lpstr>HR | Implement self-service policy questions and updates</vt:lpstr>
      <vt:lpstr>A day in the life of a HR Manager</vt:lpstr>
      <vt:lpstr>A day in the life of a HR Manager</vt:lpstr>
      <vt:lpstr>A day in the life of an HR Service Manager</vt:lpstr>
      <vt:lpstr>A day in the life of a HR Senior Service Manager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2025-02-11T23:00:00Z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