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9"/>
  </p:notesMasterIdLst>
  <p:sldIdLst>
    <p:sldId id="1633" r:id="rId5"/>
    <p:sldId id="375" r:id="rId6"/>
    <p:sldId id="440" r:id="rId7"/>
    <p:sldId id="334" r:id="rId8"/>
    <p:sldId id="2147483622" r:id="rId9"/>
    <p:sldId id="300" r:id="rId10"/>
    <p:sldId id="264" r:id="rId11"/>
    <p:sldId id="409" r:id="rId12"/>
    <p:sldId id="2147483594" r:id="rId13"/>
    <p:sldId id="2147483595" r:id="rId14"/>
    <p:sldId id="422" r:id="rId15"/>
    <p:sldId id="426" r:id="rId16"/>
    <p:sldId id="428" r:id="rId17"/>
    <p:sldId id="458" r:id="rId18"/>
    <p:sldId id="459" r:id="rId19"/>
    <p:sldId id="2147483645" r:id="rId20"/>
    <p:sldId id="320" r:id="rId21"/>
    <p:sldId id="460" r:id="rId22"/>
    <p:sldId id="562" r:id="rId23"/>
    <p:sldId id="314" r:id="rId24"/>
    <p:sldId id="293" r:id="rId25"/>
    <p:sldId id="382" r:id="rId26"/>
    <p:sldId id="474" r:id="rId27"/>
    <p:sldId id="3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46269-8F28-5E12-7ADB-D98AA8D53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9329C-A6C6-1F69-E3D3-D67342B55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01FB2-DFBC-DA14-058F-07A4876DF2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58B17A-7C9B-677B-88EB-8D05E7FCF7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809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20</a:t>
            </a:fld>
            <a:endParaRPr lang="en-US"/>
          </a:p>
        </p:txBody>
      </p:sp>
    </p:spTree>
    <p:extLst>
      <p:ext uri="{BB962C8B-B14F-4D97-AF65-F5344CB8AC3E}">
        <p14:creationId xmlns:p14="http://schemas.microsoft.com/office/powerpoint/2010/main" val="253158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B674E-4DDD-4AF1-8FA7-15384D705F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987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27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44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5945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2096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16</a:t>
            </a:fld>
            <a:endParaRPr lang="en-US"/>
          </a:p>
        </p:txBody>
      </p:sp>
    </p:spTree>
    <p:extLst>
      <p:ext uri="{BB962C8B-B14F-4D97-AF65-F5344CB8AC3E}">
        <p14:creationId xmlns:p14="http://schemas.microsoft.com/office/powerpoint/2010/main" val="358738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358738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53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youtube.com/embed/DHcXhEIP34A?si=IXGifxZMkxX5FJMB" TargetMode="External"/><Relationship Id="rId3" Type="http://schemas.openxmlformats.org/officeDocument/2006/relationships/image" Target="../media/image30.png"/><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5.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3.svg"/><Relationship Id="rId4" Type="http://schemas.openxmlformats.org/officeDocument/2006/relationships/image" Target="../media/image31.sv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9.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3.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youtube.com/embed/2kwW2NJg_6s?si=4HRWRMEFpOfd10Hs" TargetMode="External"/><Relationship Id="rId3" Type="http://schemas.openxmlformats.org/officeDocument/2006/relationships/image" Target="../media/image30.png"/><Relationship Id="rId7" Type="http://schemas.openxmlformats.org/officeDocument/2006/relationships/image" Target="../media/image39.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3.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6.png"/><Relationship Id="rId12"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3.svg"/><Relationship Id="rId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31.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4.png"/><Relationship Id="rId17"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44.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3.png"/><Relationship Id="rId15" Type="http://schemas.openxmlformats.org/officeDocument/2006/relationships/image" Target="../media/image36.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6.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42.sv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48.svg"/><Relationship Id="rId9" Type="http://schemas.openxmlformats.org/officeDocument/2006/relationships/image" Target="../media/image39.png"/><Relationship Id="rId1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6.png"/><Relationship Id="rId3" Type="http://schemas.openxmlformats.org/officeDocument/2006/relationships/image" Target="../media/image48.svg"/><Relationship Id="rId7" Type="http://schemas.openxmlformats.org/officeDocument/2006/relationships/image" Target="../media/image44.svg"/><Relationship Id="rId12" Type="http://schemas.openxmlformats.org/officeDocument/2006/relationships/image" Target="../media/image39.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34.png"/><Relationship Id="rId5" Type="http://schemas.openxmlformats.org/officeDocument/2006/relationships/image" Target="../media/image42.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6.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34.png"/><Relationship Id="rId5" Type="http://schemas.openxmlformats.org/officeDocument/2006/relationships/image" Target="../media/image44.svg"/><Relationship Id="rId15" Type="http://schemas.openxmlformats.org/officeDocument/2006/relationships/image" Target="../media/image54.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7.png"/><Relationship Id="rId3" Type="http://schemas.openxmlformats.org/officeDocument/2006/relationships/image" Target="../media/image48.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43.png"/><Relationship Id="rId11" Type="http://schemas.openxmlformats.org/officeDocument/2006/relationships/image" Target="../media/image34.png"/><Relationship Id="rId5" Type="http://schemas.openxmlformats.org/officeDocument/2006/relationships/image" Target="../media/image42.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6iLRtQcpkVc?si=5VlbO6Ic7S-nS_u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slide" Target="slide14.xml"/><Relationship Id="rId18" Type="http://schemas.openxmlformats.org/officeDocument/2006/relationships/slide" Target="slide10.xml"/><Relationship Id="rId3" Type="http://schemas.openxmlformats.org/officeDocument/2006/relationships/slide" Target="slide11.xml"/><Relationship Id="rId7" Type="http://schemas.openxmlformats.org/officeDocument/2006/relationships/image" Target="../media/image20.png"/><Relationship Id="rId12" Type="http://schemas.microsoft.com/office/2007/relationships/hdphoto" Target="../media/hdphoto3.wdp"/><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2.png"/><Relationship Id="rId5" Type="http://schemas.openxmlformats.org/officeDocument/2006/relationships/slide" Target="slide13.xml"/><Relationship Id="rId15" Type="http://schemas.openxmlformats.org/officeDocument/2006/relationships/slide" Target="slide16.xml"/><Relationship Id="rId10" Type="http://schemas.microsoft.com/office/2007/relationships/hdphoto" Target="../media/hdphoto2.wdp"/><Relationship Id="rId19" Type="http://schemas.openxmlformats.org/officeDocument/2006/relationships/slide" Target="slide9.xml"/><Relationship Id="rId4" Type="http://schemas.openxmlformats.org/officeDocument/2006/relationships/slide" Target="slide12.xml"/><Relationship Id="rId9" Type="http://schemas.openxmlformats.org/officeDocument/2006/relationships/image" Target="../media/image21.png"/><Relationship Id="rId14"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6.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15.xml"/><Relationship Id="rId4" Type="http://schemas.openxmlformats.org/officeDocument/2006/relationships/slide" Target="slide19.xml"/><Relationship Id="rId9"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Cost per internal review</a:t>
            </a: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698754"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lowering review times which in turn leads to increased attorney productivity and higher client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review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583580"/>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3" name="Text Placeholder 4">
            <a:extLst>
              <a:ext uri="{FF2B5EF4-FFF2-40B4-BE49-F238E27FC236}">
                <a16:creationId xmlns:a16="http://schemas.microsoft.com/office/drawing/2014/main" id="{32432E3E-8711-EFCF-2889-3FBDC3DD1675}"/>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Lower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13448742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Enhance legal advisory services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8263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a:solidFill>
                  <a:srgbClr val="000000"/>
                </a:solidFill>
                <a:latin typeface="Segoe UI"/>
                <a:cs typeface="Segoe UI" panose="020B0502040204020203" pitchFamily="34" charset="0"/>
              </a:rPr>
              <a:t>Legal teams can use Copilot to automate routine tasks to improve productivity, expedite processes, and increase client satisfaction.</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enhance legal advisory services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8031792" y="2519292"/>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Reduce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519900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Streamline transactional processes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4873676"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dirty="0">
                <a:solidFill>
                  <a:srgbClr val="000000"/>
                </a:solidFill>
                <a:latin typeface="Segoe UI"/>
                <a:cs typeface="Segoe UI" panose="020B0502040204020203" pitchFamily="34" charset="0"/>
              </a:rPr>
              <a:t>Copilot can increase efficiency, understanding, and consistency of contract reviews for increased velocity and better decision making.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streamline transactional processes</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6" y="2611367"/>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3" name="Text Placeholder 4">
            <a:extLst>
              <a:ext uri="{FF2B5EF4-FFF2-40B4-BE49-F238E27FC236}">
                <a16:creationId xmlns:a16="http://schemas.microsoft.com/office/drawing/2014/main" id="{6B55C0CF-DF25-A287-45D7-9F66CA0C7156}"/>
              </a:ext>
              <a:ext uri="{C183D7F6-B498-43B3-948B-1728B52AA6E4}">
                <adec:decorative xmlns:adec="http://schemas.microsoft.com/office/drawing/2017/decorative" val="1"/>
              </a:ext>
            </a:extLst>
          </p:cNvPr>
          <p:cNvSpPr txBox="1">
            <a:spLocks/>
          </p:cNvSpPr>
          <p:nvPr/>
        </p:nvSpPr>
        <p:spPr>
          <a:xfrm>
            <a:off x="863600" y="4749116"/>
            <a:ext cx="6697260" cy="150195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Advancing Review</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complex documents </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Extract key clauses and terms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Highlight sections needing closer examination</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 faster first drafts of contracts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Facilitating Decisions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Flag potential risks and unfavorable terms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Compare contracts for consistency</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Synthesize information for decisions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negotiation intelligence</a:t>
            </a:r>
          </a:p>
        </p:txBody>
      </p:sp>
    </p:spTree>
    <p:extLst>
      <p:ext uri="{BB962C8B-B14F-4D97-AF65-F5344CB8AC3E}">
        <p14:creationId xmlns:p14="http://schemas.microsoft.com/office/powerpoint/2010/main" val="38000148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1967002" cy="1107996"/>
          </a:xfrm>
        </p:spPr>
        <p:txBody>
          <a:bodyPr/>
          <a:lstStyle/>
          <a:p>
            <a:r>
              <a:rPr lang="en-US" sz="3600" noProof="0">
                <a:latin typeface="Segoe UI Semibold" panose="020B0702040204020203" pitchFamily="34" charset="0"/>
                <a:cs typeface="Segoe UI Semibold" panose="020B0702040204020203" pitchFamily="34" charset="0"/>
              </a:rPr>
              <a:t>KPI – </a:t>
            </a:r>
            <a:r>
              <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Efficient regulatory compliance processes</a:t>
            </a:r>
            <a:br>
              <a:rPr lang="en-US" noProof="0">
                <a:latin typeface="Segoe UI Semibold" panose="020B0702040204020203" pitchFamily="34" charset="0"/>
                <a:cs typeface="Segoe UI Semibold" panose="020B0702040204020203" pitchFamily="34" charset="0"/>
              </a:rPr>
            </a:br>
            <a:endPar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5728699"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a:solidFill>
                  <a:srgbClr val="000000"/>
                </a:solidFill>
                <a:latin typeface="Segoe UI"/>
                <a:cs typeface="Segoe UI" panose="020B0502040204020203" pitchFamily="34" charset="0"/>
              </a:rPr>
              <a:t>Copilot can significantly enhance efficiencies and scalability in complex regulatory work. By summarizing regulations, streamlining analysis, and providing actionable insights, it empowers legal teams to stay ahead of the curve.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125458"/>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292972"/>
            <a:ext cx="4659921"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to drive efficiencies in regulatory work and compliance: </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30135" y="2562078"/>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3DABE469-109D-F371-B859-1AAFE7105255}"/>
              </a:ext>
              <a:ext uri="{C183D7F6-B498-43B3-948B-1728B52AA6E4}">
                <adec:decorative xmlns:adec="http://schemas.microsoft.com/office/drawing/2017/decorative" val="1"/>
              </a:ext>
            </a:extLst>
          </p:cNvPr>
          <p:cNvSpPr txBox="1">
            <a:spLocks/>
          </p:cNvSpPr>
          <p:nvPr/>
        </p:nvSpPr>
        <p:spPr>
          <a:xfrm>
            <a:off x="863600" y="4928408"/>
            <a:ext cx="2995881"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Assessing Regulations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Summarizes new regulations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Provides gap analysis with organization policies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Researches relevant external information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Identifies possible risk mitigation strategies</a:t>
            </a:r>
          </a:p>
        </p:txBody>
      </p:sp>
      <p:sp>
        <p:nvSpPr>
          <p:cNvPr id="17" name="TextBox 16">
            <a:extLst>
              <a:ext uri="{FF2B5EF4-FFF2-40B4-BE49-F238E27FC236}">
                <a16:creationId xmlns:a16="http://schemas.microsoft.com/office/drawing/2014/main" id="{C9CA3913-89FD-2838-C31A-F0B6309E1FDB}"/>
              </a:ext>
            </a:extLst>
          </p:cNvPr>
          <p:cNvSpPr txBox="1"/>
          <p:nvPr/>
        </p:nvSpPr>
        <p:spPr>
          <a:xfrm>
            <a:off x="4220554" y="4928408"/>
            <a:ext cx="3218454" cy="1092479"/>
          </a:xfrm>
          <a:prstGeom prst="rect">
            <a:avLst/>
          </a:prstGeom>
          <a:noFill/>
        </p:spPr>
        <p:txBody>
          <a:bodyPr wrap="square" lIns="0" tIns="0" rIns="0" bIns="0" rtlCol="0">
            <a:spAutoFit/>
          </a:bodyPr>
          <a:lstStyle/>
          <a:p>
            <a:pPr defTabSz="932597">
              <a:lnSpc>
                <a:spcPct val="110000"/>
              </a:lnSpc>
              <a:spcAft>
                <a:spcPts val="900"/>
              </a:spcAft>
              <a:defRPr/>
            </a:pPr>
            <a:r>
              <a:rPr lang="en-US" sz="1200" b="1" noProof="0">
                <a:solidFill>
                  <a:schemeClr val="accent2">
                    <a:lumMod val="50000"/>
                  </a:schemeClr>
                </a:solidFill>
                <a:latin typeface="Segoe UI Semibold"/>
                <a:cs typeface="Segoe UI Semilight" panose="020B0402040204020203" pitchFamily="34" charset="0"/>
              </a:rPr>
              <a:t>Implementing Compliance</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Generates checklists for compliance mapping</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Provides sample language for drafting internal guidelines</a:t>
            </a:r>
          </a:p>
          <a:p>
            <a:pPr marL="142875" indent="-142875" defTabSz="932597">
              <a:lnSpc>
                <a:spcPct val="110000"/>
              </a:lnSpc>
              <a:spcAft>
                <a:spcPts val="3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Assists in drafting external communications</a:t>
            </a:r>
          </a:p>
        </p:txBody>
      </p:sp>
    </p:spTree>
    <p:extLst>
      <p:ext uri="{BB962C8B-B14F-4D97-AF65-F5344CB8AC3E}">
        <p14:creationId xmlns:p14="http://schemas.microsoft.com/office/powerpoint/2010/main" val="64816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3" name="Title 44">
            <a:extLst>
              <a:ext uri="{FF2B5EF4-FFF2-40B4-BE49-F238E27FC236}">
                <a16:creationId xmlns:a16="http://schemas.microsoft.com/office/drawing/2014/main" id="{29AE373B-CA38-E62A-87A0-C0E00DC4206E}"/>
              </a:ext>
            </a:extLst>
          </p:cNvPr>
          <p:cNvSpPr>
            <a:spLocks noGrp="1"/>
          </p:cNvSpPr>
          <p:nvPr>
            <p:ph type="title"/>
          </p:nvPr>
        </p:nvSpPr>
        <p:spPr>
          <a:xfrm>
            <a:off x="584200" y="387350"/>
            <a:ext cx="7245350" cy="263149"/>
          </a:xfrm>
        </p:spPr>
        <p:txBody>
          <a:bodyPr/>
          <a:lstStyle/>
          <a:p>
            <a:r>
              <a:rPr lang="en-US" noProof="0" dirty="0">
                <a:solidFill>
                  <a:srgbClr val="0078D4"/>
                </a:solidFill>
              </a:rPr>
              <a:t>Legal | </a:t>
            </a:r>
            <a:r>
              <a:rPr lang="en-US" noProof="0" dirty="0"/>
              <a:t>Develop a compliance video (Microsoft 365 Copilot Chat only)</a:t>
            </a:r>
          </a:p>
        </p:txBody>
      </p:sp>
      <p:sp>
        <p:nvSpPr>
          <p:cNvPr id="15" name="Text Placeholder 14">
            <a:extLst>
              <a:ext uri="{FF2B5EF4-FFF2-40B4-BE49-F238E27FC236}">
                <a16:creationId xmlns:a16="http://schemas.microsoft.com/office/drawing/2014/main" id="{A1B7CA64-CBB0-A6E1-EA5E-20CD9C5883B8}"/>
              </a:ext>
            </a:extLst>
          </p:cNvPr>
          <p:cNvSpPr>
            <a:spLocks noGrp="1"/>
          </p:cNvSpPr>
          <p:nvPr>
            <p:ph type="body" sz="quarter" idx="11"/>
          </p:nvPr>
        </p:nvSpPr>
        <p:spPr>
          <a:xfrm>
            <a:off x="584200" y="1593881"/>
            <a:ext cx="2808000" cy="345600"/>
          </a:xfrm>
        </p:spPr>
        <p:txBody>
          <a:bodyPr/>
          <a:lstStyle/>
          <a:p>
            <a:r>
              <a:rPr lang="en-US" noProof="0"/>
              <a:t>1. Create critical images for video</a:t>
            </a:r>
          </a:p>
        </p:txBody>
      </p:sp>
      <p:sp>
        <p:nvSpPr>
          <p:cNvPr id="16" name="Text Placeholder 15">
            <a:extLst>
              <a:ext uri="{FF2B5EF4-FFF2-40B4-BE49-F238E27FC236}">
                <a16:creationId xmlns:a16="http://schemas.microsoft.com/office/drawing/2014/main" id="{40DB44AC-B446-F684-B4B7-9AA496D0CC57}"/>
              </a:ext>
            </a:extLst>
          </p:cNvPr>
          <p:cNvSpPr>
            <a:spLocks noGrp="1"/>
          </p:cNvSpPr>
          <p:nvPr>
            <p:ph type="body" sz="quarter" idx="12"/>
          </p:nvPr>
        </p:nvSpPr>
        <p:spPr>
          <a:xfrm>
            <a:off x="584200" y="4052218"/>
            <a:ext cx="2808000" cy="345600"/>
          </a:xfrm>
        </p:spPr>
        <p:txBody>
          <a:bodyPr/>
          <a:lstStyle/>
          <a:p>
            <a:r>
              <a:rPr lang="en-US" noProof="0"/>
              <a:t>6. Write coordination emails</a:t>
            </a:r>
          </a:p>
        </p:txBody>
      </p:sp>
      <p:sp>
        <p:nvSpPr>
          <p:cNvPr id="17" name="Text Placeholder 16">
            <a:extLst>
              <a:ext uri="{FF2B5EF4-FFF2-40B4-BE49-F238E27FC236}">
                <a16:creationId xmlns:a16="http://schemas.microsoft.com/office/drawing/2014/main" id="{0CB3B630-D39C-4E5B-9972-68AC87AEA775}"/>
              </a:ext>
            </a:extLst>
          </p:cNvPr>
          <p:cNvSpPr>
            <a:spLocks noGrp="1"/>
          </p:cNvSpPr>
          <p:nvPr>
            <p:ph type="body" sz="quarter" idx="13"/>
          </p:nvPr>
        </p:nvSpPr>
        <p:spPr>
          <a:xfrm>
            <a:off x="4047840" y="1593881"/>
            <a:ext cx="2808000" cy="345600"/>
          </a:xfrm>
        </p:spPr>
        <p:txBody>
          <a:bodyPr/>
          <a:lstStyle/>
          <a:p>
            <a:r>
              <a:rPr lang="en-US" noProof="0"/>
              <a:t>2. Develop video script</a:t>
            </a:r>
          </a:p>
        </p:txBody>
      </p:sp>
      <p:sp>
        <p:nvSpPr>
          <p:cNvPr id="18" name="Text Placeholder 17">
            <a:extLst>
              <a:ext uri="{FF2B5EF4-FFF2-40B4-BE49-F238E27FC236}">
                <a16:creationId xmlns:a16="http://schemas.microsoft.com/office/drawing/2014/main" id="{0E686ED7-CA74-9F67-2320-7D79C3F206A7}"/>
              </a:ext>
            </a:extLst>
          </p:cNvPr>
          <p:cNvSpPr>
            <a:spLocks noGrp="1"/>
          </p:cNvSpPr>
          <p:nvPr>
            <p:ph type="body" sz="quarter" idx="14"/>
          </p:nvPr>
        </p:nvSpPr>
        <p:spPr>
          <a:xfrm>
            <a:off x="4047840" y="4052218"/>
            <a:ext cx="2808000" cy="345600"/>
          </a:xfrm>
        </p:spPr>
        <p:txBody>
          <a:bodyPr/>
          <a:lstStyle/>
          <a:p>
            <a:r>
              <a:rPr lang="en-US" noProof="0"/>
              <a:t>5. Research compliance topics</a:t>
            </a:r>
          </a:p>
        </p:txBody>
      </p:sp>
      <p:sp>
        <p:nvSpPr>
          <p:cNvPr id="19" name="Text Placeholder 18">
            <a:extLst>
              <a:ext uri="{FF2B5EF4-FFF2-40B4-BE49-F238E27FC236}">
                <a16:creationId xmlns:a16="http://schemas.microsoft.com/office/drawing/2014/main" id="{54B6DA35-D12E-CB53-2F46-63DCAED52597}"/>
              </a:ext>
            </a:extLst>
          </p:cNvPr>
          <p:cNvSpPr>
            <a:spLocks noGrp="1"/>
          </p:cNvSpPr>
          <p:nvPr>
            <p:ph type="body" sz="quarter" idx="15"/>
          </p:nvPr>
        </p:nvSpPr>
        <p:spPr>
          <a:xfrm>
            <a:off x="7511481" y="1593881"/>
            <a:ext cx="2808000" cy="345600"/>
          </a:xfrm>
        </p:spPr>
        <p:txBody>
          <a:bodyPr/>
          <a:lstStyle/>
          <a:p>
            <a:r>
              <a:rPr lang="en-US" noProof="0"/>
              <a:t>3. Create production schedule</a:t>
            </a:r>
          </a:p>
        </p:txBody>
      </p:sp>
      <p:sp>
        <p:nvSpPr>
          <p:cNvPr id="20" name="Text Placeholder 19">
            <a:extLst>
              <a:ext uri="{FF2B5EF4-FFF2-40B4-BE49-F238E27FC236}">
                <a16:creationId xmlns:a16="http://schemas.microsoft.com/office/drawing/2014/main" id="{9EEFFFBA-43A3-4374-B93D-8843819BE7A8}"/>
              </a:ext>
            </a:extLst>
          </p:cNvPr>
          <p:cNvSpPr>
            <a:spLocks noGrp="1"/>
          </p:cNvSpPr>
          <p:nvPr>
            <p:ph type="body" sz="quarter" idx="16"/>
          </p:nvPr>
        </p:nvSpPr>
        <p:spPr>
          <a:xfrm>
            <a:off x="7511481" y="4052218"/>
            <a:ext cx="2808000" cy="345600"/>
          </a:xfrm>
        </p:spPr>
        <p:txBody>
          <a:bodyPr/>
          <a:lstStyle/>
          <a:p>
            <a:r>
              <a:rPr lang="en-US" noProof="0"/>
              <a:t>4. Develop video backgrounds</a:t>
            </a:r>
          </a:p>
        </p:txBody>
      </p:sp>
      <p:sp>
        <p:nvSpPr>
          <p:cNvPr id="84" name="Text Placeholder 52">
            <a:extLst>
              <a:ext uri="{FF2B5EF4-FFF2-40B4-BE49-F238E27FC236}">
                <a16:creationId xmlns:a16="http://schemas.microsoft.com/office/drawing/2014/main" id="{C9790367-ABBC-0AA6-82C1-B9F5F8AFB89D}"/>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67" name="Text Placeholder 66">
            <a:extLst>
              <a:ext uri="{FF2B5EF4-FFF2-40B4-BE49-F238E27FC236}">
                <a16:creationId xmlns:a16="http://schemas.microsoft.com/office/drawing/2014/main" id="{DE233AB5-AC29-F2F4-3A49-204218AEE8D8}"/>
              </a:ext>
            </a:extLst>
          </p:cNvPr>
          <p:cNvSpPr>
            <a:spLocks noGrp="1"/>
          </p:cNvSpPr>
          <p:nvPr>
            <p:ph type="body" sz="quarter" idx="18"/>
          </p:nvPr>
        </p:nvSpPr>
        <p:spPr>
          <a:xfrm>
            <a:off x="584200" y="2032188"/>
            <a:ext cx="2808000" cy="626701"/>
          </a:xfrm>
        </p:spPr>
        <p:txBody>
          <a:bodyPr/>
          <a:lstStyle/>
          <a:p>
            <a:r>
              <a:rPr lang="en-US" noProof="0"/>
              <a:t>Request Copilot to develop an image of an eagle to use as a training mascot to produce a new training curriculum.</a:t>
            </a:r>
          </a:p>
        </p:txBody>
      </p:sp>
      <p:sp>
        <p:nvSpPr>
          <p:cNvPr id="68" name="Text Placeholder 67">
            <a:extLst>
              <a:ext uri="{FF2B5EF4-FFF2-40B4-BE49-F238E27FC236}">
                <a16:creationId xmlns:a16="http://schemas.microsoft.com/office/drawing/2014/main" id="{EB51E194-EA2B-A11C-E018-DA81C9B88924}"/>
              </a:ext>
            </a:extLst>
          </p:cNvPr>
          <p:cNvSpPr>
            <a:spLocks noGrp="1"/>
          </p:cNvSpPr>
          <p:nvPr>
            <p:ph type="body" sz="quarter" idx="19"/>
          </p:nvPr>
        </p:nvSpPr>
        <p:spPr>
          <a:xfrm>
            <a:off x="4047840" y="2032188"/>
            <a:ext cx="2808000" cy="626701"/>
          </a:xfrm>
        </p:spPr>
        <p:txBody>
          <a:bodyPr/>
          <a:lstStyle/>
          <a:p>
            <a:r>
              <a:rPr lang="en-US" noProof="0"/>
              <a:t>Ask Copilot to draft the script in which the team, acting as hypothetical news reporters, narrates “breaking news” compliance issues to develop a creative training film.</a:t>
            </a:r>
          </a:p>
        </p:txBody>
      </p:sp>
      <p:sp>
        <p:nvSpPr>
          <p:cNvPr id="69" name="Text Placeholder 68">
            <a:extLst>
              <a:ext uri="{FF2B5EF4-FFF2-40B4-BE49-F238E27FC236}">
                <a16:creationId xmlns:a16="http://schemas.microsoft.com/office/drawing/2014/main" id="{869E0EBF-A50A-8E97-FE66-AB4982ED3DB3}"/>
              </a:ext>
            </a:extLst>
          </p:cNvPr>
          <p:cNvSpPr>
            <a:spLocks noGrp="1"/>
          </p:cNvSpPr>
          <p:nvPr>
            <p:ph type="body" sz="quarter" idx="20"/>
          </p:nvPr>
        </p:nvSpPr>
        <p:spPr>
          <a:xfrm>
            <a:off x="7511480" y="2032188"/>
            <a:ext cx="2918753" cy="824843"/>
          </a:xfrm>
        </p:spPr>
        <p:txBody>
          <a:bodyPr>
            <a:normAutofit/>
          </a:bodyPr>
          <a:lstStyle/>
          <a:p>
            <a:r>
              <a:rPr lang="en-US" noProof="0"/>
              <a:t>Request Copilot draft a production schedule to keep the project on-track. Copilot can help ensure that multiple team members and resources, were efficiently tracked for a complex filming environment. </a:t>
            </a:r>
          </a:p>
        </p:txBody>
      </p:sp>
      <p:sp>
        <p:nvSpPr>
          <p:cNvPr id="162" name="Text Placeholder 161">
            <a:extLst>
              <a:ext uri="{FF2B5EF4-FFF2-40B4-BE49-F238E27FC236}">
                <a16:creationId xmlns:a16="http://schemas.microsoft.com/office/drawing/2014/main" id="{F42F9950-D388-EA41-E86E-D70E6987EB6F}"/>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Avoid costs </a:t>
            </a:r>
            <a:r>
              <a:rPr kumimoji="0" lang="en-US" sz="900" b="0" i="0" u="none" strike="noStrike" kern="0" cap="none" spc="0" normalizeH="0" baseline="0" noProof="0">
                <a:ln>
                  <a:noFill/>
                </a:ln>
                <a:solidFill>
                  <a:srgbClr val="1A1A1A"/>
                </a:solidFill>
                <a:effectLst/>
                <a:uLnTx/>
                <a:uFillTx/>
                <a:latin typeface="Segoe UI"/>
                <a:ea typeface="+mn-ea"/>
                <a:cs typeface="+mn-cs"/>
              </a:rPr>
              <a:t>by reducing reliance on graphic designer. </a:t>
            </a:r>
          </a:p>
        </p:txBody>
      </p:sp>
      <p:sp>
        <p:nvSpPr>
          <p:cNvPr id="163" name="Text Placeholder 162">
            <a:extLst>
              <a:ext uri="{FF2B5EF4-FFF2-40B4-BE49-F238E27FC236}">
                <a16:creationId xmlns:a16="http://schemas.microsoft.com/office/drawing/2014/main" id="{0CC48568-245B-CB02-4E46-CBBF913FF325}"/>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Write professional emails </a:t>
            </a:r>
            <a:r>
              <a:rPr kumimoji="0" lang="en-US" sz="900" b="0" i="0" u="none" strike="noStrike" kern="0" cap="none" spc="0" normalizeH="0" baseline="0" noProof="0">
                <a:ln>
                  <a:noFill/>
                </a:ln>
                <a:solidFill>
                  <a:srgbClr val="1A1A1A"/>
                </a:solidFill>
                <a:effectLst/>
                <a:uLnTx/>
                <a:uFillTx/>
                <a:latin typeface="Segoe UI"/>
                <a:ea typeface="+mn-ea"/>
                <a:cs typeface="+mn-cs"/>
              </a:rPr>
              <a:t>to summarize updates and communicate critical information to the team.</a:t>
            </a:r>
          </a:p>
        </p:txBody>
      </p:sp>
      <p:sp>
        <p:nvSpPr>
          <p:cNvPr id="164" name="Text Placeholder 163">
            <a:extLst>
              <a:ext uri="{FF2B5EF4-FFF2-40B4-BE49-F238E27FC236}">
                <a16:creationId xmlns:a16="http://schemas.microsoft.com/office/drawing/2014/main" id="{53E0165D-069C-8F15-7A91-D5A1E73E1043}"/>
              </a:ext>
            </a:extLst>
          </p:cNvPr>
          <p:cNvSpPr>
            <a:spLocks noGrp="1"/>
          </p:cNvSpPr>
          <p:nvPr>
            <p:ph type="body" sz="quarter" idx="23"/>
          </p:nvPr>
        </p:nvSpPr>
        <p:spPr>
          <a:xfrm>
            <a:off x="4047840" y="3208259"/>
            <a:ext cx="2808000" cy="800179"/>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complex script sections </a:t>
            </a:r>
            <a:r>
              <a:rPr kumimoji="0" lang="en-US" sz="900" b="0" i="0" u="none" strike="noStrike" kern="0" cap="none" spc="0" normalizeH="0" baseline="0" noProof="0">
                <a:ln>
                  <a:noFill/>
                </a:ln>
                <a:solidFill>
                  <a:srgbClr val="1A1A1A"/>
                </a:solidFill>
                <a:effectLst/>
                <a:uLnTx/>
                <a:uFillTx/>
                <a:latin typeface="Segoe UI"/>
                <a:ea typeface="+mn-ea"/>
                <a:cs typeface="+mn-cs"/>
              </a:rPr>
              <a:t>for an important compliance training video based on existing compliance documentation, saving the team </a:t>
            </a:r>
            <a:r>
              <a:rPr kumimoji="0" lang="en-US" sz="900" b="1" i="0" u="none" strike="noStrike" kern="0" cap="none" spc="0" normalizeH="0" baseline="0" noProof="0">
                <a:ln>
                  <a:noFill/>
                </a:ln>
                <a:solidFill>
                  <a:srgbClr val="1A1A1A"/>
                </a:solidFill>
                <a:effectLst/>
                <a:uLnTx/>
                <a:uFillTx/>
                <a:latin typeface="Segoe UI"/>
                <a:ea typeface="+mn-ea"/>
                <a:cs typeface="+mn-cs"/>
              </a:rPr>
              <a:t>dozens of hours </a:t>
            </a:r>
            <a:r>
              <a:rPr kumimoji="0" lang="en-US" sz="900" b="0" i="0" u="none" strike="noStrike" kern="0" cap="none" spc="0" normalizeH="0" baseline="0" noProof="0">
                <a:ln>
                  <a:noFill/>
                </a:ln>
                <a:solidFill>
                  <a:srgbClr val="1A1A1A"/>
                </a:solidFill>
                <a:effectLst/>
                <a:uLnTx/>
                <a:uFillTx/>
                <a:latin typeface="Segoe UI"/>
                <a:ea typeface="+mn-ea"/>
                <a:cs typeface="+mn-cs"/>
              </a:rPr>
              <a:t>in writing</a:t>
            </a:r>
            <a:r>
              <a:rPr kumimoji="0" lang="en-US" sz="900" b="1" i="0" u="none" strike="noStrike" kern="0" cap="none" spc="0" normalizeH="0" baseline="0" noProof="0">
                <a:ln>
                  <a:noFill/>
                </a:ln>
                <a:solidFill>
                  <a:srgbClr val="1A1A1A"/>
                </a:solidFill>
                <a:effectLst/>
                <a:uLnTx/>
                <a:uFillTx/>
                <a:latin typeface="Segoe UI"/>
                <a:ea typeface="+mn-ea"/>
                <a:cs typeface="+mn-cs"/>
              </a:rPr>
              <a:t>.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65" name="Text Placeholder 164">
            <a:extLst>
              <a:ext uri="{FF2B5EF4-FFF2-40B4-BE49-F238E27FC236}">
                <a16:creationId xmlns:a16="http://schemas.microsoft.com/office/drawing/2014/main" id="{B51DB958-E593-0D5A-E704-8588395526B9}"/>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Collect and summarize real news stories </a:t>
            </a:r>
            <a:r>
              <a:rPr kumimoji="0" lang="en-US" sz="900" b="0" i="0" u="none" strike="noStrike" kern="0" cap="none" spc="0" normalizeH="0" baseline="0" noProof="0">
                <a:ln>
                  <a:noFill/>
                </a:ln>
                <a:solidFill>
                  <a:srgbClr val="1A1A1A"/>
                </a:solidFill>
                <a:effectLst/>
                <a:uLnTx/>
                <a:uFillTx/>
                <a:latin typeface="Segoe UI"/>
                <a:ea typeface="+mn-ea"/>
                <a:cs typeface="+mn-cs"/>
              </a:rPr>
              <a:t>describing complex compliance cases, saving hours of research.</a:t>
            </a:r>
          </a:p>
        </p:txBody>
      </p:sp>
      <p:sp>
        <p:nvSpPr>
          <p:cNvPr id="166" name="Text Placeholder 165">
            <a:extLst>
              <a:ext uri="{FF2B5EF4-FFF2-40B4-BE49-F238E27FC236}">
                <a16:creationId xmlns:a16="http://schemas.microsoft.com/office/drawing/2014/main" id="{4F246490-1E6E-4956-1EA7-F406B7670B0B}"/>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Copilot </a:t>
            </a:r>
            <a:r>
              <a:rPr kumimoji="0" lang="en-US" sz="900" b="1" i="0" u="none" strike="noStrike" kern="0" cap="none" spc="0" normalizeH="0" baseline="0" noProof="0">
                <a:ln>
                  <a:noFill/>
                </a:ln>
                <a:solidFill>
                  <a:srgbClr val="1A1A1A"/>
                </a:solidFill>
                <a:effectLst/>
                <a:uLnTx/>
                <a:uFillTx/>
                <a:latin typeface="Segoe UI"/>
                <a:ea typeface="+mn-ea"/>
                <a:cs typeface="+mn-cs"/>
              </a:rPr>
              <a:t>drafts a production schedule </a:t>
            </a:r>
            <a:r>
              <a:rPr kumimoji="0" lang="en-US" sz="900" i="0" u="none" strike="noStrike" kern="0" cap="none" spc="0" normalizeH="0" baseline="0" noProof="0">
                <a:ln>
                  <a:noFill/>
                </a:ln>
                <a:solidFill>
                  <a:srgbClr val="1A1A1A"/>
                </a:solidFill>
                <a:effectLst/>
                <a:uLnTx/>
                <a:uFillTx/>
                <a:latin typeface="Segoe UI"/>
                <a:ea typeface="+mn-ea"/>
                <a:cs typeface="+mn-cs"/>
              </a:rPr>
              <a:t>based on the script and a list of resources to</a:t>
            </a:r>
            <a:r>
              <a:rPr kumimoji="0" lang="en-US" sz="900" b="0" i="0" u="none" strike="noStrike" kern="0" cap="none" spc="0" normalizeH="0" baseline="0" noProof="0">
                <a:ln>
                  <a:noFill/>
                </a:ln>
                <a:solidFill>
                  <a:srgbClr val="1A1A1A"/>
                </a:solidFill>
                <a:effectLst/>
                <a:uLnTx/>
                <a:uFillTx/>
                <a:latin typeface="Segoe UI"/>
                <a:ea typeface="+mn-ea"/>
                <a:cs typeface="+mn-cs"/>
              </a:rPr>
              <a:t> enable alignment and cohesion on-set.  </a:t>
            </a:r>
          </a:p>
        </p:txBody>
      </p:sp>
      <p:sp>
        <p:nvSpPr>
          <p:cNvPr id="167" name="Text Placeholder 166">
            <a:extLst>
              <a:ext uri="{FF2B5EF4-FFF2-40B4-BE49-F238E27FC236}">
                <a16:creationId xmlns:a16="http://schemas.microsoft.com/office/drawing/2014/main" id="{EB6E6B56-69E2-2B44-711B-FC3C42A84762}"/>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prstClr val="black"/>
                </a:solidFill>
                <a:effectLst/>
                <a:uLnTx/>
                <a:uFillTx/>
                <a:latin typeface="Segoe UI"/>
                <a:ea typeface="+mn-ea"/>
                <a:cs typeface="+mn-cs"/>
              </a:rPr>
              <a:t>Copilot </a:t>
            </a:r>
            <a:r>
              <a:rPr kumimoji="0" lang="en-US" sz="900" b="1" i="0" u="none" strike="noStrike" kern="1200" cap="none" spc="0" normalizeH="0" baseline="0" noProof="0">
                <a:ln>
                  <a:noFill/>
                </a:ln>
                <a:solidFill>
                  <a:prstClr val="black"/>
                </a:solidFill>
                <a:effectLst/>
                <a:uLnTx/>
                <a:uFillTx/>
                <a:latin typeface="Segoe UI"/>
                <a:ea typeface="+mn-ea"/>
                <a:cs typeface="+mn-cs"/>
              </a:rPr>
              <a:t>creates images </a:t>
            </a:r>
            <a:r>
              <a:rPr kumimoji="0" lang="en-US" sz="900" b="0" i="0" u="none" strike="noStrike" kern="1200" cap="none" spc="0" normalizeH="0" baseline="0" noProof="0">
                <a:ln>
                  <a:noFill/>
                </a:ln>
                <a:solidFill>
                  <a:prstClr val="black"/>
                </a:solidFill>
                <a:effectLst/>
                <a:uLnTx/>
                <a:uFillTx/>
                <a:latin typeface="Segoe UI"/>
                <a:ea typeface="+mn-ea"/>
                <a:cs typeface="+mn-cs"/>
              </a:rPr>
              <a:t>from a brief, written, description, to assist in describing sets to production managers for the film.</a:t>
            </a:r>
          </a:p>
        </p:txBody>
      </p:sp>
      <p:sp>
        <p:nvSpPr>
          <p:cNvPr id="76" name="Text Placeholder 75">
            <a:extLst>
              <a:ext uri="{FF2B5EF4-FFF2-40B4-BE49-F238E27FC236}">
                <a16:creationId xmlns:a16="http://schemas.microsoft.com/office/drawing/2014/main" id="{FB142029-D27F-92C2-6CCC-3A784A314C51}"/>
              </a:ext>
            </a:extLst>
          </p:cNvPr>
          <p:cNvSpPr>
            <a:spLocks noGrp="1"/>
          </p:cNvSpPr>
          <p:nvPr>
            <p:ph type="body" sz="quarter" idx="27"/>
          </p:nvPr>
        </p:nvSpPr>
        <p:spPr>
          <a:xfrm>
            <a:off x="584200" y="4488366"/>
            <a:ext cx="2808000" cy="626701"/>
          </a:xfrm>
        </p:spPr>
        <p:txBody>
          <a:bodyPr/>
          <a:lstStyle/>
          <a:p>
            <a:r>
              <a:rPr lang="en-US" noProof="0"/>
              <a:t>Ask Copilot to write professional emails to assist in coordinating filming and communicating updates.</a:t>
            </a:r>
          </a:p>
        </p:txBody>
      </p:sp>
      <p:sp>
        <p:nvSpPr>
          <p:cNvPr id="77" name="Text Placeholder 76">
            <a:extLst>
              <a:ext uri="{FF2B5EF4-FFF2-40B4-BE49-F238E27FC236}">
                <a16:creationId xmlns:a16="http://schemas.microsoft.com/office/drawing/2014/main" id="{CA1A6997-6CA3-D813-136E-E8DD4E682E7F}"/>
              </a:ext>
            </a:extLst>
          </p:cNvPr>
          <p:cNvSpPr>
            <a:spLocks noGrp="1"/>
          </p:cNvSpPr>
          <p:nvPr>
            <p:ph type="body" sz="quarter" idx="28"/>
          </p:nvPr>
        </p:nvSpPr>
        <p:spPr>
          <a:xfrm>
            <a:off x="4047841" y="4488366"/>
            <a:ext cx="2808000" cy="626701"/>
          </a:xfrm>
        </p:spPr>
        <p:txBody>
          <a:bodyPr/>
          <a:lstStyle/>
          <a:p>
            <a:r>
              <a:rPr lang="en-US" noProof="0"/>
              <a:t>Use Copilot to research “ripped from the headlines,” compliance stories to develop 1-pagers hosted on the team’s SharePoint site as a training aid to the film.</a:t>
            </a:r>
          </a:p>
        </p:txBody>
      </p:sp>
      <p:sp>
        <p:nvSpPr>
          <p:cNvPr id="78" name="Text Placeholder 77">
            <a:extLst>
              <a:ext uri="{FF2B5EF4-FFF2-40B4-BE49-F238E27FC236}">
                <a16:creationId xmlns:a16="http://schemas.microsoft.com/office/drawing/2014/main" id="{5D86E910-2EAF-E67D-4A68-D6F30FF343C8}"/>
              </a:ext>
            </a:extLst>
          </p:cNvPr>
          <p:cNvSpPr>
            <a:spLocks noGrp="1"/>
          </p:cNvSpPr>
          <p:nvPr>
            <p:ph type="body" sz="quarter" idx="29"/>
          </p:nvPr>
        </p:nvSpPr>
        <p:spPr>
          <a:xfrm>
            <a:off x="7511481" y="4488366"/>
            <a:ext cx="2808000" cy="626701"/>
          </a:xfrm>
        </p:spPr>
        <p:txBody>
          <a:bodyPr/>
          <a:lstStyle/>
          <a:p>
            <a:r>
              <a:rPr lang="en-US" noProof="0"/>
              <a:t>Ask Copilot to generate draft images of backgrounds for the video.</a:t>
            </a:r>
          </a:p>
        </p:txBody>
      </p:sp>
      <p:sp>
        <p:nvSpPr>
          <p:cNvPr id="85" name="Text Placeholder 86">
            <a:extLst>
              <a:ext uri="{FF2B5EF4-FFF2-40B4-BE49-F238E27FC236}">
                <a16:creationId xmlns:a16="http://schemas.microsoft.com/office/drawing/2014/main" id="{14AAD561-1883-9517-18BE-67C478AAD125}"/>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Start</a:t>
            </a:r>
            <a:endParaRPr lang="en-US" noProof="0"/>
          </a:p>
        </p:txBody>
      </p:sp>
      <p:sp>
        <p:nvSpPr>
          <p:cNvPr id="168" name="Text Placeholder 167">
            <a:extLst>
              <a:ext uri="{FF2B5EF4-FFF2-40B4-BE49-F238E27FC236}">
                <a16:creationId xmlns:a16="http://schemas.microsoft.com/office/drawing/2014/main" id="{448DEC36-82FC-4B0B-F221-A30023DCD1D4}"/>
              </a:ext>
            </a:extLst>
          </p:cNvPr>
          <p:cNvSpPr>
            <a:spLocks noGrp="1"/>
          </p:cNvSpPr>
          <p:nvPr>
            <p:ph type="body" sz="quarter" idx="38"/>
          </p:nvPr>
        </p:nvSpPr>
        <p:spPr>
          <a:solidFill>
            <a:srgbClr val="0078D4"/>
          </a:solidFill>
        </p:spPr>
        <p:txBody>
          <a:bodyPr/>
          <a:lstStyle/>
          <a:p>
            <a:endParaRPr lang="en-US" noProof="0"/>
          </a:p>
        </p:txBody>
      </p:sp>
      <p:sp>
        <p:nvSpPr>
          <p:cNvPr id="169" name="Text Placeholder 168">
            <a:extLst>
              <a:ext uri="{FF2B5EF4-FFF2-40B4-BE49-F238E27FC236}">
                <a16:creationId xmlns:a16="http://schemas.microsoft.com/office/drawing/2014/main" id="{F28AA48F-DF75-8ED1-0287-FFEA4B68BBAF}"/>
              </a:ext>
            </a:extLst>
          </p:cNvPr>
          <p:cNvSpPr>
            <a:spLocks noGrp="1"/>
          </p:cNvSpPr>
          <p:nvPr>
            <p:ph type="body" sz="quarter" idx="39"/>
          </p:nvPr>
        </p:nvSpPr>
        <p:spPr/>
        <p:txBody>
          <a:bodyPr/>
          <a:lstStyle/>
          <a:p>
            <a:endParaRPr lang="en-US" noProof="0"/>
          </a:p>
        </p:txBody>
      </p:sp>
      <p:sp>
        <p:nvSpPr>
          <p:cNvPr id="170" name="Text Placeholder 169">
            <a:extLst>
              <a:ext uri="{FF2B5EF4-FFF2-40B4-BE49-F238E27FC236}">
                <a16:creationId xmlns:a16="http://schemas.microsoft.com/office/drawing/2014/main" id="{66BB6D84-88F9-551D-BEAD-96F70F002B1E}"/>
              </a:ext>
            </a:extLst>
          </p:cNvPr>
          <p:cNvSpPr>
            <a:spLocks noGrp="1"/>
          </p:cNvSpPr>
          <p:nvPr>
            <p:ph type="body" sz="quarter" idx="40"/>
          </p:nvPr>
        </p:nvSpPr>
        <p:spPr/>
        <p:txBody>
          <a:bodyPr/>
          <a:lstStyle/>
          <a:p>
            <a:endParaRPr lang="en-US" noProof="0"/>
          </a:p>
        </p:txBody>
      </p:sp>
      <p:sp>
        <p:nvSpPr>
          <p:cNvPr id="92" name="Rectangle: Rounded Corners 6">
            <a:extLst>
              <a:ext uri="{FF2B5EF4-FFF2-40B4-BE49-F238E27FC236}">
                <a16:creationId xmlns:a16="http://schemas.microsoft.com/office/drawing/2014/main" id="{60049874-FBA9-1DAF-7DE0-2F73F9D5F15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3" name="Group 92">
            <a:extLst>
              <a:ext uri="{FF2B5EF4-FFF2-40B4-BE49-F238E27FC236}">
                <a16:creationId xmlns:a16="http://schemas.microsoft.com/office/drawing/2014/main" id="{45110026-74BA-6CD9-A68C-BDE465C85613}"/>
              </a:ext>
            </a:extLst>
          </p:cNvPr>
          <p:cNvGrpSpPr/>
          <p:nvPr/>
        </p:nvGrpSpPr>
        <p:grpSpPr>
          <a:xfrm>
            <a:off x="1624328" y="1132756"/>
            <a:ext cx="1332000" cy="216000"/>
            <a:chOff x="1198144" y="862657"/>
            <a:chExt cx="1332000" cy="216000"/>
          </a:xfrm>
        </p:grpSpPr>
        <p:sp>
          <p:nvSpPr>
            <p:cNvPr id="94" name="Rectangle: Rounded Corners 6">
              <a:extLst>
                <a:ext uri="{FF2B5EF4-FFF2-40B4-BE49-F238E27FC236}">
                  <a16:creationId xmlns:a16="http://schemas.microsoft.com/office/drawing/2014/main" id="{35423A8B-D566-FC78-1AD5-BC4900BBACE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104" name="Graphic 103">
              <a:extLst>
                <a:ext uri="{FF2B5EF4-FFF2-40B4-BE49-F238E27FC236}">
                  <a16:creationId xmlns:a16="http://schemas.microsoft.com/office/drawing/2014/main" id="{48BE67E3-99D4-5124-59A5-37D897A6FC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118" name="Rectangle: Rounded Corners 6">
            <a:extLst>
              <a:ext uri="{FF2B5EF4-FFF2-40B4-BE49-F238E27FC236}">
                <a16:creationId xmlns:a16="http://schemas.microsoft.com/office/drawing/2014/main" id="{0FFCC5F0-8B5B-7FD6-5929-0D885CF5E68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19" name="Group 118">
            <a:extLst>
              <a:ext uri="{FF2B5EF4-FFF2-40B4-BE49-F238E27FC236}">
                <a16:creationId xmlns:a16="http://schemas.microsoft.com/office/drawing/2014/main" id="{2F2BF79A-FDE0-5CD6-FE56-17BAE3A02B56}"/>
              </a:ext>
            </a:extLst>
          </p:cNvPr>
          <p:cNvGrpSpPr/>
          <p:nvPr/>
        </p:nvGrpSpPr>
        <p:grpSpPr>
          <a:xfrm>
            <a:off x="7523373" y="1127774"/>
            <a:ext cx="1260000" cy="216000"/>
            <a:chOff x="1194743" y="1140160"/>
            <a:chExt cx="1260000" cy="216000"/>
          </a:xfrm>
        </p:grpSpPr>
        <p:sp>
          <p:nvSpPr>
            <p:cNvPr id="120" name="Rectangle: Rounded Corners 6">
              <a:extLst>
                <a:ext uri="{FF2B5EF4-FFF2-40B4-BE49-F238E27FC236}">
                  <a16:creationId xmlns:a16="http://schemas.microsoft.com/office/drawing/2014/main" id="{14B45181-0DDA-317D-80E3-04823AF06DC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21" name="Graphic 120">
              <a:extLst>
                <a:ext uri="{FF2B5EF4-FFF2-40B4-BE49-F238E27FC236}">
                  <a16:creationId xmlns:a16="http://schemas.microsoft.com/office/drawing/2014/main" id="{E7CB2FEB-69D2-1D35-DE8F-413DC6E6C09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22" name="Group 121">
            <a:extLst>
              <a:ext uri="{FF2B5EF4-FFF2-40B4-BE49-F238E27FC236}">
                <a16:creationId xmlns:a16="http://schemas.microsoft.com/office/drawing/2014/main" id="{BF349412-8258-46E0-10B8-46FCDAD7A418}"/>
              </a:ext>
            </a:extLst>
          </p:cNvPr>
          <p:cNvGrpSpPr/>
          <p:nvPr/>
        </p:nvGrpSpPr>
        <p:grpSpPr>
          <a:xfrm>
            <a:off x="8868697" y="1127774"/>
            <a:ext cx="1450784" cy="216000"/>
            <a:chOff x="1194743" y="1140160"/>
            <a:chExt cx="1450784" cy="216000"/>
          </a:xfrm>
        </p:grpSpPr>
        <p:sp>
          <p:nvSpPr>
            <p:cNvPr id="123" name="Rectangle: Rounded Corners 6">
              <a:extLst>
                <a:ext uri="{FF2B5EF4-FFF2-40B4-BE49-F238E27FC236}">
                  <a16:creationId xmlns:a16="http://schemas.microsoft.com/office/drawing/2014/main" id="{38D6F465-D20F-BE8A-BCC2-8282B8A699A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24" name="Graphic 123">
              <a:extLst>
                <a:ext uri="{FF2B5EF4-FFF2-40B4-BE49-F238E27FC236}">
                  <a16:creationId xmlns:a16="http://schemas.microsoft.com/office/drawing/2014/main" id="{AD275667-0A1F-8785-4F03-BE6FE8D0365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202" name="Group 201">
            <a:extLst>
              <a:ext uri="{FF2B5EF4-FFF2-40B4-BE49-F238E27FC236}">
                <a16:creationId xmlns:a16="http://schemas.microsoft.com/office/drawing/2014/main" id="{900EE554-724F-BA1D-EF67-76757083A9FC}"/>
              </a:ext>
            </a:extLst>
          </p:cNvPr>
          <p:cNvGrpSpPr/>
          <p:nvPr/>
        </p:nvGrpSpPr>
        <p:grpSpPr>
          <a:xfrm>
            <a:off x="804187" y="5158847"/>
            <a:ext cx="2351135" cy="360000"/>
            <a:chOff x="4276273" y="2761669"/>
            <a:chExt cx="2351135" cy="360000"/>
          </a:xfrm>
        </p:grpSpPr>
        <p:pic>
          <p:nvPicPr>
            <p:cNvPr id="203" name="Picture 202" descr="Zip Co logo SVG free download, id: 101874 - Brandlogos.net">
              <a:hlinkClick r:id="rId7"/>
              <a:extLst>
                <a:ext uri="{FF2B5EF4-FFF2-40B4-BE49-F238E27FC236}">
                  <a16:creationId xmlns:a16="http://schemas.microsoft.com/office/drawing/2014/main" id="{19887FCD-EB3F-385C-91BF-29511F06969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721BD715-6C88-11F4-AE4E-714D79D3E95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5" name="Group 204">
            <a:extLst>
              <a:ext uri="{FF2B5EF4-FFF2-40B4-BE49-F238E27FC236}">
                <a16:creationId xmlns:a16="http://schemas.microsoft.com/office/drawing/2014/main" id="{66297C83-8D97-13C2-BCEA-4392369C7177}"/>
              </a:ext>
            </a:extLst>
          </p:cNvPr>
          <p:cNvGrpSpPr/>
          <p:nvPr/>
        </p:nvGrpSpPr>
        <p:grpSpPr>
          <a:xfrm>
            <a:off x="4276273" y="2761669"/>
            <a:ext cx="2351135" cy="360000"/>
            <a:chOff x="4276273" y="2761669"/>
            <a:chExt cx="2351135" cy="360000"/>
          </a:xfrm>
        </p:grpSpPr>
        <p:pic>
          <p:nvPicPr>
            <p:cNvPr id="206" name="Picture 205" descr="Zip Co logo SVG free download, id: 101874 - Brandlogos.net">
              <a:hlinkClick r:id="rId7"/>
              <a:extLst>
                <a:ext uri="{FF2B5EF4-FFF2-40B4-BE49-F238E27FC236}">
                  <a16:creationId xmlns:a16="http://schemas.microsoft.com/office/drawing/2014/main" id="{EDE3DC1F-2B0B-0B3C-B2F8-D44B9ED29D4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30535578-8962-FC65-114C-C5A055705CB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8" name="Group 207">
            <a:extLst>
              <a:ext uri="{FF2B5EF4-FFF2-40B4-BE49-F238E27FC236}">
                <a16:creationId xmlns:a16="http://schemas.microsoft.com/office/drawing/2014/main" id="{0E46922E-B21F-894A-EF6E-202351250673}"/>
              </a:ext>
            </a:extLst>
          </p:cNvPr>
          <p:cNvGrpSpPr/>
          <p:nvPr/>
        </p:nvGrpSpPr>
        <p:grpSpPr>
          <a:xfrm>
            <a:off x="7739914" y="2761669"/>
            <a:ext cx="2351135" cy="360000"/>
            <a:chOff x="7739914" y="2761669"/>
            <a:chExt cx="2351135" cy="360000"/>
          </a:xfrm>
        </p:grpSpPr>
        <p:pic>
          <p:nvPicPr>
            <p:cNvPr id="209" name="Picture 208" descr="Zip Co logo SVG free download, id: 101874 - Brandlogos.net">
              <a:hlinkClick r:id="rId7"/>
              <a:extLst>
                <a:ext uri="{FF2B5EF4-FFF2-40B4-BE49-F238E27FC236}">
                  <a16:creationId xmlns:a16="http://schemas.microsoft.com/office/drawing/2014/main" id="{D04CB864-5217-E5CA-B28B-FE8CE36BAB9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DC98935A-B179-CCF9-9FE0-3C0EA254D02B}"/>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1" name="Group 210">
            <a:extLst>
              <a:ext uri="{FF2B5EF4-FFF2-40B4-BE49-F238E27FC236}">
                <a16:creationId xmlns:a16="http://schemas.microsoft.com/office/drawing/2014/main" id="{24C09F00-47C7-CE64-11DF-B82CE02079E8}"/>
              </a:ext>
            </a:extLst>
          </p:cNvPr>
          <p:cNvGrpSpPr/>
          <p:nvPr/>
        </p:nvGrpSpPr>
        <p:grpSpPr>
          <a:xfrm>
            <a:off x="804187" y="2761669"/>
            <a:ext cx="2351135" cy="360000"/>
            <a:chOff x="4276273" y="2761669"/>
            <a:chExt cx="2351135" cy="360000"/>
          </a:xfrm>
        </p:grpSpPr>
        <p:pic>
          <p:nvPicPr>
            <p:cNvPr id="212" name="Picture 211" descr="Zip Co logo SVG free download, id: 101874 - Brandlogos.net">
              <a:hlinkClick r:id="rId7"/>
              <a:extLst>
                <a:ext uri="{FF2B5EF4-FFF2-40B4-BE49-F238E27FC236}">
                  <a16:creationId xmlns:a16="http://schemas.microsoft.com/office/drawing/2014/main" id="{F95FF04D-B8EE-1A0D-5D09-6DA4F012C2E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3" name="TextBox 212">
              <a:extLst>
                <a:ext uri="{FF2B5EF4-FFF2-40B4-BE49-F238E27FC236}">
                  <a16:creationId xmlns:a16="http://schemas.microsoft.com/office/drawing/2014/main" id="{239393BF-CBEC-3883-5D0A-C08B3176401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4" name="Group 213">
            <a:extLst>
              <a:ext uri="{FF2B5EF4-FFF2-40B4-BE49-F238E27FC236}">
                <a16:creationId xmlns:a16="http://schemas.microsoft.com/office/drawing/2014/main" id="{1CB6931F-D67C-A33A-2580-FBD53BCF058E}"/>
              </a:ext>
            </a:extLst>
          </p:cNvPr>
          <p:cNvGrpSpPr/>
          <p:nvPr/>
        </p:nvGrpSpPr>
        <p:grpSpPr>
          <a:xfrm>
            <a:off x="4276273" y="5158847"/>
            <a:ext cx="2351135" cy="360000"/>
            <a:chOff x="4276273" y="2761669"/>
            <a:chExt cx="2351135" cy="360000"/>
          </a:xfrm>
        </p:grpSpPr>
        <p:pic>
          <p:nvPicPr>
            <p:cNvPr id="215" name="Picture 214" descr="Zip Co logo SVG free download, id: 101874 - Brandlogos.net">
              <a:hlinkClick r:id="rId7"/>
              <a:extLst>
                <a:ext uri="{FF2B5EF4-FFF2-40B4-BE49-F238E27FC236}">
                  <a16:creationId xmlns:a16="http://schemas.microsoft.com/office/drawing/2014/main" id="{9C941AEC-117F-2392-4098-767E15557DA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16" name="TextBox 215">
              <a:extLst>
                <a:ext uri="{FF2B5EF4-FFF2-40B4-BE49-F238E27FC236}">
                  <a16:creationId xmlns:a16="http://schemas.microsoft.com/office/drawing/2014/main" id="{E8EAEB01-8103-426F-D16B-3B3077D9659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17" name="Group 216">
            <a:extLst>
              <a:ext uri="{FF2B5EF4-FFF2-40B4-BE49-F238E27FC236}">
                <a16:creationId xmlns:a16="http://schemas.microsoft.com/office/drawing/2014/main" id="{029C4D08-A9C0-DD40-6705-5DB73186413A}"/>
              </a:ext>
            </a:extLst>
          </p:cNvPr>
          <p:cNvGrpSpPr/>
          <p:nvPr/>
        </p:nvGrpSpPr>
        <p:grpSpPr>
          <a:xfrm>
            <a:off x="7739914" y="5158847"/>
            <a:ext cx="2351135" cy="360000"/>
            <a:chOff x="7739914" y="2761669"/>
            <a:chExt cx="2351135" cy="360000"/>
          </a:xfrm>
        </p:grpSpPr>
        <p:pic>
          <p:nvPicPr>
            <p:cNvPr id="218" name="Picture 217" descr="Zip Co logo SVG free download, id: 101874 - Brandlogos.net">
              <a:hlinkClick r:id="rId7"/>
              <a:extLst>
                <a:ext uri="{FF2B5EF4-FFF2-40B4-BE49-F238E27FC236}">
                  <a16:creationId xmlns:a16="http://schemas.microsoft.com/office/drawing/2014/main" id="{E111B137-8156-D71D-9923-3DF6FE550FC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219" name="TextBox 218">
              <a:extLst>
                <a:ext uri="{FF2B5EF4-FFF2-40B4-BE49-F238E27FC236}">
                  <a16:creationId xmlns:a16="http://schemas.microsoft.com/office/drawing/2014/main" id="{DA223ADF-B32A-100D-C5DA-32863B8860C2}"/>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5" name="Picture 4">
            <a:extLst>
              <a:ext uri="{FF2B5EF4-FFF2-40B4-BE49-F238E27FC236}">
                <a16:creationId xmlns:a16="http://schemas.microsoft.com/office/drawing/2014/main" id="{3C6F6F11-A9B3-6A33-BF8E-D74735EFC48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Tree>
    <p:extLst>
      <p:ext uri="{BB962C8B-B14F-4D97-AF65-F5344CB8AC3E}">
        <p14:creationId xmlns:p14="http://schemas.microsoft.com/office/powerpoint/2010/main" val="350760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1" name="Title 44">
            <a:extLst>
              <a:ext uri="{FF2B5EF4-FFF2-40B4-BE49-F238E27FC236}">
                <a16:creationId xmlns:a16="http://schemas.microsoft.com/office/drawing/2014/main" id="{3CB67B85-95B0-F2B4-55B9-3E14740260C9}"/>
              </a:ext>
            </a:extLst>
          </p:cNvPr>
          <p:cNvSpPr>
            <a:spLocks noGrp="1"/>
          </p:cNvSpPr>
          <p:nvPr>
            <p:ph type="title"/>
          </p:nvPr>
        </p:nvSpPr>
        <p:spPr>
          <a:xfrm>
            <a:off x="584200" y="387350"/>
            <a:ext cx="5672138" cy="263149"/>
          </a:xfrm>
        </p:spPr>
        <p:txBody>
          <a:bodyPr/>
          <a:lstStyle/>
          <a:p>
            <a:r>
              <a:rPr lang="en-US" noProof="0">
                <a:solidFill>
                  <a:srgbClr val="0078D4"/>
                </a:solidFill>
              </a:rPr>
              <a:t>Legal | </a:t>
            </a:r>
            <a:r>
              <a:rPr lang="en-US" noProof="0"/>
              <a:t>Quicker legal guidance</a:t>
            </a:r>
          </a:p>
        </p:txBody>
      </p:sp>
      <p:sp>
        <p:nvSpPr>
          <p:cNvPr id="11" name="Text Placeholder 10">
            <a:extLst>
              <a:ext uri="{FF2B5EF4-FFF2-40B4-BE49-F238E27FC236}">
                <a16:creationId xmlns:a16="http://schemas.microsoft.com/office/drawing/2014/main" id="{CBF5B22F-D2C7-7A48-44B2-70789182A596}"/>
              </a:ext>
            </a:extLst>
          </p:cNvPr>
          <p:cNvSpPr>
            <a:spLocks noGrp="1"/>
          </p:cNvSpPr>
          <p:nvPr>
            <p:ph type="body" sz="quarter" idx="11"/>
          </p:nvPr>
        </p:nvSpPr>
        <p:spPr>
          <a:xfrm>
            <a:off x="584200" y="1593881"/>
            <a:ext cx="2808000" cy="345600"/>
          </a:xfrm>
        </p:spPr>
        <p:txBody>
          <a:bodyPr/>
          <a:lstStyle/>
          <a:p>
            <a:r>
              <a:rPr lang="en-US" noProof="0"/>
              <a:t>1. Research regulation</a:t>
            </a:r>
          </a:p>
        </p:txBody>
      </p:sp>
      <p:sp>
        <p:nvSpPr>
          <p:cNvPr id="12" name="Text Placeholder 11">
            <a:extLst>
              <a:ext uri="{FF2B5EF4-FFF2-40B4-BE49-F238E27FC236}">
                <a16:creationId xmlns:a16="http://schemas.microsoft.com/office/drawing/2014/main" id="{3F7A565E-2659-E98C-E37B-0B55D9950D2A}"/>
              </a:ext>
            </a:extLst>
          </p:cNvPr>
          <p:cNvSpPr>
            <a:spLocks noGrp="1"/>
          </p:cNvSpPr>
          <p:nvPr>
            <p:ph type="body" sz="quarter" idx="12"/>
          </p:nvPr>
        </p:nvSpPr>
        <p:spPr>
          <a:xfrm>
            <a:off x="584200" y="4052218"/>
            <a:ext cx="2808000" cy="345600"/>
          </a:xfrm>
        </p:spPr>
        <p:txBody>
          <a:bodyPr/>
          <a:lstStyle/>
          <a:p>
            <a:r>
              <a:rPr lang="en-US" noProof="0"/>
              <a:t>6. Create external communications</a:t>
            </a:r>
          </a:p>
        </p:txBody>
      </p:sp>
      <p:sp>
        <p:nvSpPr>
          <p:cNvPr id="25" name="Text Placeholder 24">
            <a:extLst>
              <a:ext uri="{FF2B5EF4-FFF2-40B4-BE49-F238E27FC236}">
                <a16:creationId xmlns:a16="http://schemas.microsoft.com/office/drawing/2014/main" id="{EE603AAB-4E6C-EB97-3DB8-4A8619B531D1}"/>
              </a:ext>
            </a:extLst>
          </p:cNvPr>
          <p:cNvSpPr>
            <a:spLocks noGrp="1"/>
          </p:cNvSpPr>
          <p:nvPr>
            <p:ph type="body" sz="quarter" idx="13"/>
          </p:nvPr>
        </p:nvSpPr>
        <p:spPr>
          <a:xfrm>
            <a:off x="4047840" y="1593881"/>
            <a:ext cx="2808000" cy="345600"/>
          </a:xfrm>
        </p:spPr>
        <p:txBody>
          <a:bodyPr/>
          <a:lstStyle/>
          <a:p>
            <a:r>
              <a:rPr lang="en-US" noProof="0"/>
              <a:t>2. Prepare comprehensive analysis</a:t>
            </a:r>
          </a:p>
        </p:txBody>
      </p:sp>
      <p:sp>
        <p:nvSpPr>
          <p:cNvPr id="26" name="Text Placeholder 25">
            <a:extLst>
              <a:ext uri="{FF2B5EF4-FFF2-40B4-BE49-F238E27FC236}">
                <a16:creationId xmlns:a16="http://schemas.microsoft.com/office/drawing/2014/main" id="{88E2A504-B79C-8B61-5AB7-B10C5B129CE1}"/>
              </a:ext>
            </a:extLst>
          </p:cNvPr>
          <p:cNvSpPr>
            <a:spLocks noGrp="1"/>
          </p:cNvSpPr>
          <p:nvPr>
            <p:ph type="body" sz="quarter" idx="14"/>
          </p:nvPr>
        </p:nvSpPr>
        <p:spPr>
          <a:xfrm>
            <a:off x="4047840" y="4052218"/>
            <a:ext cx="2808000" cy="345600"/>
          </a:xfrm>
        </p:spPr>
        <p:txBody>
          <a:bodyPr/>
          <a:lstStyle/>
          <a:p>
            <a:r>
              <a:rPr lang="en-US" noProof="0"/>
              <a:t>5. Develop risk assessment strategies </a:t>
            </a:r>
          </a:p>
        </p:txBody>
      </p:sp>
      <p:sp>
        <p:nvSpPr>
          <p:cNvPr id="27" name="Text Placeholder 26">
            <a:extLst>
              <a:ext uri="{FF2B5EF4-FFF2-40B4-BE49-F238E27FC236}">
                <a16:creationId xmlns:a16="http://schemas.microsoft.com/office/drawing/2014/main" id="{8A04B2F7-8D54-F3A5-1B0E-0B6D132EFD86}"/>
              </a:ext>
            </a:extLst>
          </p:cNvPr>
          <p:cNvSpPr>
            <a:spLocks noGrp="1"/>
          </p:cNvSpPr>
          <p:nvPr>
            <p:ph type="body" sz="quarter" idx="15"/>
          </p:nvPr>
        </p:nvSpPr>
        <p:spPr>
          <a:xfrm>
            <a:off x="7511481" y="1593881"/>
            <a:ext cx="2808000" cy="345600"/>
          </a:xfrm>
        </p:spPr>
        <p:txBody>
          <a:bodyPr/>
          <a:lstStyle/>
          <a:p>
            <a:r>
              <a:rPr lang="en-US" noProof="0"/>
              <a:t>3. Collaborate with stakeholders</a:t>
            </a:r>
          </a:p>
        </p:txBody>
      </p:sp>
      <p:sp>
        <p:nvSpPr>
          <p:cNvPr id="28" name="Text Placeholder 27">
            <a:extLst>
              <a:ext uri="{FF2B5EF4-FFF2-40B4-BE49-F238E27FC236}">
                <a16:creationId xmlns:a16="http://schemas.microsoft.com/office/drawing/2014/main" id="{579375F2-D38C-97DB-6866-E93141097D79}"/>
              </a:ext>
            </a:extLst>
          </p:cNvPr>
          <p:cNvSpPr>
            <a:spLocks noGrp="1"/>
          </p:cNvSpPr>
          <p:nvPr>
            <p:ph type="body" sz="quarter" idx="16"/>
          </p:nvPr>
        </p:nvSpPr>
        <p:spPr>
          <a:xfrm>
            <a:off x="7511481" y="4052218"/>
            <a:ext cx="2808000" cy="345600"/>
          </a:xfrm>
        </p:spPr>
        <p:txBody>
          <a:bodyPr/>
          <a:lstStyle/>
          <a:p>
            <a:r>
              <a:rPr lang="en-US" noProof="0"/>
              <a:t>4. Create internal guidelines</a:t>
            </a:r>
          </a:p>
        </p:txBody>
      </p:sp>
      <p:sp>
        <p:nvSpPr>
          <p:cNvPr id="82" name="Text Placeholder 52">
            <a:extLst>
              <a:ext uri="{FF2B5EF4-FFF2-40B4-BE49-F238E27FC236}">
                <a16:creationId xmlns:a16="http://schemas.microsoft.com/office/drawing/2014/main" id="{B90B9D02-4A06-DFDF-9101-8A24FA2BC8C7}"/>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 and Copilot Studio</a:t>
            </a:r>
            <a:endParaRPr lang="en-US" sz="900" noProof="0"/>
          </a:p>
        </p:txBody>
      </p:sp>
      <p:sp>
        <p:nvSpPr>
          <p:cNvPr id="140" name="Text Placeholder 139">
            <a:extLst>
              <a:ext uri="{FF2B5EF4-FFF2-40B4-BE49-F238E27FC236}">
                <a16:creationId xmlns:a16="http://schemas.microsoft.com/office/drawing/2014/main" id="{6A7CF8FB-0DB4-E055-758E-3C00BCFC7AFE}"/>
              </a:ext>
            </a:extLst>
          </p:cNvPr>
          <p:cNvSpPr>
            <a:spLocks noGrp="1"/>
          </p:cNvSpPr>
          <p:nvPr>
            <p:ph type="body" sz="quarter" idx="18"/>
          </p:nvPr>
        </p:nvSpPr>
        <p:spPr>
          <a:xfrm>
            <a:off x="584200" y="2032188"/>
            <a:ext cx="2808000" cy="91640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 to search for existing internal information such as emails, chat, and SharePoint documentation. Then have Copilot augment with industry articles</a:t>
            </a:r>
            <a:r>
              <a:rPr lang="en-US" noProof="0">
                <a:solidFill>
                  <a:srgbClr val="000000"/>
                </a:solidFill>
                <a:latin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and any other relevant external information. </a:t>
            </a:r>
          </a:p>
        </p:txBody>
      </p:sp>
      <p:sp>
        <p:nvSpPr>
          <p:cNvPr id="141" name="Text Placeholder 140">
            <a:extLst>
              <a:ext uri="{FF2B5EF4-FFF2-40B4-BE49-F238E27FC236}">
                <a16:creationId xmlns:a16="http://schemas.microsoft.com/office/drawing/2014/main" id="{343445FE-B5EB-DB9C-2E1A-CB5A29354AE0}"/>
              </a:ext>
            </a:extLst>
          </p:cNvPr>
          <p:cNvSpPr>
            <a:spLocks noGrp="1"/>
          </p:cNvSpPr>
          <p:nvPr>
            <p:ph type="body" sz="quarter" idx="19"/>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to create comprehensive analysis including the regulation’s provisions, implications, and compliance requirements and map to your organization’s existing policies. </a:t>
            </a:r>
          </a:p>
        </p:txBody>
      </p:sp>
      <p:sp>
        <p:nvSpPr>
          <p:cNvPr id="142" name="Text Placeholder 141">
            <a:extLst>
              <a:ext uri="{FF2B5EF4-FFF2-40B4-BE49-F238E27FC236}">
                <a16:creationId xmlns:a16="http://schemas.microsoft.com/office/drawing/2014/main" id="{23751B43-BCB5-2A0B-65F9-361424B0AC3A}"/>
              </a:ext>
            </a:extLst>
          </p:cNvPr>
          <p:cNvSpPr>
            <a:spLocks noGrp="1"/>
          </p:cNvSpPr>
          <p:nvPr>
            <p:ph type="body" sz="quarter" idx="20"/>
          </p:nvPr>
        </p:nvSpPr>
        <p:spPr/>
        <p:txBody>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Use Copilot in Teams to schedule meeting with internal stakeholders to get inputs on how to address gaps and what updates are to be made in policies. </a:t>
            </a:r>
          </a:p>
        </p:txBody>
      </p:sp>
      <p:sp>
        <p:nvSpPr>
          <p:cNvPr id="143" name="Text Placeholder 142">
            <a:extLst>
              <a:ext uri="{FF2B5EF4-FFF2-40B4-BE49-F238E27FC236}">
                <a16:creationId xmlns:a16="http://schemas.microsoft.com/office/drawing/2014/main" id="{C9CB562D-BEB7-3CA6-3F22-E64E463E7F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Quickly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with he most relevant information.</a:t>
            </a:r>
          </a:p>
        </p:txBody>
      </p:sp>
      <p:sp>
        <p:nvSpPr>
          <p:cNvPr id="144" name="Text Placeholder 143">
            <a:extLst>
              <a:ext uri="{FF2B5EF4-FFF2-40B4-BE49-F238E27FC236}">
                <a16:creationId xmlns:a16="http://schemas.microsoft.com/office/drawing/2014/main" id="{E2B7463E-24A6-0FF1-E55A-63CDC269EB90}"/>
              </a:ext>
            </a:extLst>
          </p:cNvPr>
          <p:cNvSpPr>
            <a:spLocks noGrp="1"/>
          </p:cNvSpPr>
          <p:nvPr>
            <p:ph type="body" sz="quarter" idx="22"/>
          </p:nvPr>
        </p:nvSpPr>
        <p:spPr>
          <a:xfrm>
            <a:off x="584200" y="57435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Generate a first draft </a:t>
            </a:r>
            <a:r>
              <a:rPr kumimoji="0" lang="en-US" sz="900" b="0" i="0" u="none" strike="noStrike" kern="0" cap="none" spc="0" normalizeH="0" baseline="0" noProof="0">
                <a:ln>
                  <a:noFill/>
                </a:ln>
                <a:solidFill>
                  <a:srgbClr val="1A1A1A"/>
                </a:solidFill>
                <a:effectLst/>
                <a:uLnTx/>
                <a:uFillTx/>
                <a:latin typeface="Segoe UI"/>
                <a:ea typeface="+mn-ea"/>
                <a:cs typeface="+mn-cs"/>
              </a:rPr>
              <a:t>quickly.</a:t>
            </a:r>
          </a:p>
        </p:txBody>
      </p:sp>
      <p:sp>
        <p:nvSpPr>
          <p:cNvPr id="146" name="Text Placeholder 145">
            <a:extLst>
              <a:ext uri="{FF2B5EF4-FFF2-40B4-BE49-F238E27FC236}">
                <a16:creationId xmlns:a16="http://schemas.microsoft.com/office/drawing/2014/main" id="{A98D598B-A0F5-C817-897D-29A377821FF7}"/>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Identify key trends </a:t>
            </a:r>
            <a:r>
              <a:rPr kumimoji="0" lang="en-US" sz="900" b="0" i="0" u="none" strike="noStrike" kern="0" cap="none" spc="0" normalizeH="0" baseline="0" noProof="0">
                <a:ln>
                  <a:noFill/>
                </a:ln>
                <a:solidFill>
                  <a:srgbClr val="1A1A1A"/>
                </a:solidFill>
                <a:effectLst/>
                <a:uLnTx/>
                <a:uFillTx/>
                <a:latin typeface="Segoe UI"/>
                <a:ea typeface="+mn-ea"/>
                <a:cs typeface="+mn-cs"/>
              </a:rPr>
              <a:t>and analyze impacts.</a:t>
            </a:r>
          </a:p>
        </p:txBody>
      </p:sp>
      <p:sp>
        <p:nvSpPr>
          <p:cNvPr id="147" name="Text Placeholder 146">
            <a:extLst>
              <a:ext uri="{FF2B5EF4-FFF2-40B4-BE49-F238E27FC236}">
                <a16:creationId xmlns:a16="http://schemas.microsoft.com/office/drawing/2014/main" id="{C3B9582E-5D1D-8390-2B42-6BF04F612FEC}"/>
              </a:ext>
            </a:extLst>
          </p:cNvPr>
          <p:cNvSpPr>
            <a:spLocks noGrp="1"/>
          </p:cNvSpPr>
          <p:nvPr>
            <p:ph type="body" sz="quarter" idx="24"/>
          </p:nvPr>
        </p:nvSpPr>
        <p:spPr>
          <a:xfrm>
            <a:off x="4047840" y="57435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Prepare risk assessment frameworks</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and risk-mitigating clauses for contracts.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8" name="Text Placeholder 147">
            <a:extLst>
              <a:ext uri="{FF2B5EF4-FFF2-40B4-BE49-F238E27FC236}">
                <a16:creationId xmlns:a16="http://schemas.microsoft.com/office/drawing/2014/main" id="{1113AACC-B8C8-CAF0-1913-B92AEE839F37}"/>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Transcribe notes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to incorporate into the required documentation updates.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49" name="Text Placeholder 148">
            <a:extLst>
              <a:ext uri="{FF2B5EF4-FFF2-40B4-BE49-F238E27FC236}">
                <a16:creationId xmlns:a16="http://schemas.microsoft.com/office/drawing/2014/main" id="{971488C8-F19E-8A10-4032-0BCF29DC4D3D}"/>
              </a:ext>
            </a:extLst>
          </p:cNvPr>
          <p:cNvSpPr>
            <a:spLocks noGrp="1"/>
          </p:cNvSpPr>
          <p:nvPr>
            <p:ph type="body" sz="quarter" idx="26"/>
          </p:nvPr>
        </p:nvSpPr>
        <p:spPr>
          <a:xfrm>
            <a:off x="7511481" y="5743538"/>
            <a:ext cx="2686256"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a:t>
            </a:r>
            <a:r>
              <a:rPr kumimoji="0" lang="en-US" sz="900" b="1"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finalize your guidelines </a:t>
            </a:r>
            <a:r>
              <a:rPr kumimoji="0" lang="en-US" sz="900" b="0" i="0" u="none" strike="noStrike" kern="1200" cap="none" spc="0" normalizeH="0" baseline="0" noProof="0">
                <a:ln w="3175">
                  <a:noFill/>
                </a:ln>
                <a:solidFill>
                  <a:srgbClr val="000000"/>
                </a:solidFill>
                <a:effectLst/>
                <a:uLnTx/>
                <a:uFillTx/>
                <a:latin typeface="Segoe UI" panose="020B0502040204020203" pitchFamily="34" charset="0"/>
                <a:ea typeface="+mn-ea"/>
                <a:cs typeface="Segoe UI" pitchFamily="34" charset="0"/>
              </a:rPr>
              <a:t>and make required updates to policies and procedures.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150" name="Text Placeholder 149">
            <a:extLst>
              <a:ext uri="{FF2B5EF4-FFF2-40B4-BE49-F238E27FC236}">
                <a16:creationId xmlns:a16="http://schemas.microsoft.com/office/drawing/2014/main" id="{AB7E522D-8881-4164-B679-70474656F366}"/>
              </a:ext>
            </a:extLst>
          </p:cNvPr>
          <p:cNvSpPr>
            <a:spLocks noGrp="1"/>
          </p:cNvSpPr>
          <p:nvPr>
            <p:ph type="body" sz="quarter" idx="27"/>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Take advantage of Copilot in Word’s assistance in drafting external communications such as press releases, and FAQs for clients.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1" name="Text Placeholder 150">
            <a:extLst>
              <a:ext uri="{FF2B5EF4-FFF2-40B4-BE49-F238E27FC236}">
                <a16:creationId xmlns:a16="http://schemas.microsoft.com/office/drawing/2014/main" id="{F78C8F3D-F0EF-62B5-7B94-6C607E63A675}"/>
              </a:ext>
            </a:extLst>
          </p:cNvPr>
          <p:cNvSpPr>
            <a:spLocks noGrp="1"/>
          </p:cNvSpPr>
          <p:nvPr>
            <p:ph type="body" sz="quarter" idx="28"/>
          </p:nvPr>
        </p:nvSpPr>
        <p:spPr/>
        <p:txBody>
          <a:bodyPr/>
          <a:lstStyle/>
          <a:p>
            <a:r>
              <a:rPr kumimoji="0" lang="en-US" sz="900" b="0" i="0" u="none" strike="noStrike" kern="1200" cap="none" spc="0" normalizeH="0" baseline="0" noProof="0">
                <a:ln w="3175">
                  <a:noFill/>
                </a:ln>
                <a:solidFill>
                  <a:prstClr val="black"/>
                </a:solidFill>
                <a:effectLst/>
                <a:uLnTx/>
                <a:uFillTx/>
                <a:latin typeface="Segoe UI"/>
                <a:cs typeface="Segoe UI" pitchFamily="34" charset="0"/>
              </a:rPr>
              <a:t>With work previously done, use Copilot to help analyze case law, enforcement actions, and industry best practices. </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152" name="Text Placeholder 151">
            <a:extLst>
              <a:ext uri="{FF2B5EF4-FFF2-40B4-BE49-F238E27FC236}">
                <a16:creationId xmlns:a16="http://schemas.microsoft.com/office/drawing/2014/main" id="{E9A1995A-5756-6381-6B6D-6BEBC96A0F09}"/>
              </a:ext>
            </a:extLst>
          </p:cNvPr>
          <p:cNvSpPr>
            <a:spLocks noGrp="1"/>
          </p:cNvSpPr>
          <p:nvPr>
            <p:ph type="body" sz="quarter" idx="29"/>
          </p:nvPr>
        </p:nvSpPr>
        <p:spPr>
          <a:xfrm>
            <a:off x="7511480" y="4488366"/>
            <a:ext cx="2918753" cy="913021"/>
          </a:xfrm>
        </p:spPr>
        <p:txBody>
          <a:bodyPr>
            <a:normAutofit/>
          </a:bodyPr>
          <a:lstStyle/>
          <a:p>
            <a:r>
              <a:rPr kumimoji="0" lang="en-US" sz="900" b="0" i="0" u="none" strike="noStrike" kern="1200" cap="none" spc="0" normalizeH="0" baseline="0" noProof="0">
                <a:ln w="3175">
                  <a:noFill/>
                </a:ln>
                <a:solidFill>
                  <a:srgbClr val="000000"/>
                </a:solidFill>
                <a:effectLst/>
                <a:uLnTx/>
                <a:uFillTx/>
                <a:latin typeface="Segoe UI" panose="020B0502040204020203" pitchFamily="34" charset="0"/>
                <a:cs typeface="Segoe UI" pitchFamily="34" charset="0"/>
              </a:rPr>
              <a:t>Leverage a Copilot Agent to provide sample language for drafting legal advice and content based on data collected from internal and external sources on new regulations and legal systems of record. You can then finalize your guidelines and update policies and procedures. </a:t>
            </a:r>
          </a:p>
        </p:txBody>
      </p:sp>
      <p:sp>
        <p:nvSpPr>
          <p:cNvPr id="83" name="Text Placeholder 86">
            <a:extLst>
              <a:ext uri="{FF2B5EF4-FFF2-40B4-BE49-F238E27FC236}">
                <a16:creationId xmlns:a16="http://schemas.microsoft.com/office/drawing/2014/main" id="{20801C37-26BF-F66D-5572-C0B855D60AD8}"/>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Extend</a:t>
            </a:r>
            <a:endParaRPr lang="en-US" noProof="0"/>
          </a:p>
        </p:txBody>
      </p:sp>
      <p:sp>
        <p:nvSpPr>
          <p:cNvPr id="153" name="Text Placeholder 152">
            <a:extLst>
              <a:ext uri="{FF2B5EF4-FFF2-40B4-BE49-F238E27FC236}">
                <a16:creationId xmlns:a16="http://schemas.microsoft.com/office/drawing/2014/main" id="{48E2E7E3-EF99-6587-B915-76FCF5876D53}"/>
              </a:ext>
            </a:extLst>
          </p:cNvPr>
          <p:cNvSpPr>
            <a:spLocks noGrp="1"/>
          </p:cNvSpPr>
          <p:nvPr>
            <p:ph type="body" sz="quarter" idx="38"/>
          </p:nvPr>
        </p:nvSpPr>
        <p:spPr>
          <a:solidFill>
            <a:srgbClr val="0070C0"/>
          </a:solidFill>
        </p:spPr>
        <p:txBody>
          <a:bodyPr/>
          <a:lstStyle/>
          <a:p>
            <a:endParaRPr lang="en-US" noProof="0"/>
          </a:p>
        </p:txBody>
      </p:sp>
      <p:sp>
        <p:nvSpPr>
          <p:cNvPr id="154" name="Text Placeholder 153">
            <a:extLst>
              <a:ext uri="{FF2B5EF4-FFF2-40B4-BE49-F238E27FC236}">
                <a16:creationId xmlns:a16="http://schemas.microsoft.com/office/drawing/2014/main" id="{2C81B7D4-4294-7F11-6967-BEDBBF54632A}"/>
              </a:ext>
            </a:extLst>
          </p:cNvPr>
          <p:cNvSpPr>
            <a:spLocks noGrp="1"/>
          </p:cNvSpPr>
          <p:nvPr>
            <p:ph type="body" sz="quarter" idx="39"/>
          </p:nvPr>
        </p:nvSpPr>
        <p:spPr>
          <a:solidFill>
            <a:srgbClr val="0070C0"/>
          </a:solidFill>
        </p:spPr>
        <p:txBody>
          <a:bodyPr/>
          <a:lstStyle/>
          <a:p>
            <a:endParaRPr lang="en-US" noProof="0"/>
          </a:p>
        </p:txBody>
      </p:sp>
      <p:sp>
        <p:nvSpPr>
          <p:cNvPr id="155" name="Text Placeholder 154">
            <a:extLst>
              <a:ext uri="{FF2B5EF4-FFF2-40B4-BE49-F238E27FC236}">
                <a16:creationId xmlns:a16="http://schemas.microsoft.com/office/drawing/2014/main" id="{BA1F1AF1-F4E4-F735-346D-3A126DBAA554}"/>
              </a:ext>
            </a:extLst>
          </p:cNvPr>
          <p:cNvSpPr>
            <a:spLocks noGrp="1"/>
          </p:cNvSpPr>
          <p:nvPr>
            <p:ph type="body" sz="quarter" idx="40"/>
          </p:nvPr>
        </p:nvSpPr>
        <p:spPr>
          <a:solidFill>
            <a:srgbClr val="0078D4"/>
          </a:solidFill>
        </p:spPr>
        <p:txBody>
          <a:bodyPr/>
          <a:lstStyle/>
          <a:p>
            <a:endParaRPr lang="en-US" noProof="0"/>
          </a:p>
        </p:txBody>
      </p:sp>
      <p:sp>
        <p:nvSpPr>
          <p:cNvPr id="87" name="Rectangle: Rounded Corners 6">
            <a:extLst>
              <a:ext uri="{FF2B5EF4-FFF2-40B4-BE49-F238E27FC236}">
                <a16:creationId xmlns:a16="http://schemas.microsoft.com/office/drawing/2014/main" id="{84DBCFC8-718D-FD49-1FE6-481ECA03D9F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EF253D1D-C637-FD34-853B-DBC51EA12A7A}"/>
              </a:ext>
            </a:extLst>
          </p:cNvPr>
          <p:cNvGrpSpPr/>
          <p:nvPr/>
        </p:nvGrpSpPr>
        <p:grpSpPr>
          <a:xfrm>
            <a:off x="1624328" y="1132756"/>
            <a:ext cx="1332000" cy="216000"/>
            <a:chOff x="1198144" y="862657"/>
            <a:chExt cx="1332000" cy="216000"/>
          </a:xfrm>
        </p:grpSpPr>
        <p:sp>
          <p:nvSpPr>
            <p:cNvPr id="92" name="Rectangle: Rounded Corners 6">
              <a:extLst>
                <a:ext uri="{FF2B5EF4-FFF2-40B4-BE49-F238E27FC236}">
                  <a16:creationId xmlns:a16="http://schemas.microsoft.com/office/drawing/2014/main" id="{BED2D2B9-F6A8-2EF1-88CD-9AD284815C5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Compliance</a:t>
              </a:r>
            </a:p>
          </p:txBody>
        </p:sp>
        <p:pic>
          <p:nvPicPr>
            <p:cNvPr id="93" name="Graphic 92">
              <a:extLst>
                <a:ext uri="{FF2B5EF4-FFF2-40B4-BE49-F238E27FC236}">
                  <a16:creationId xmlns:a16="http://schemas.microsoft.com/office/drawing/2014/main" id="{A9C5A47A-FCD4-3FC2-82DF-AAA3B9CECD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94" name="Group 93">
            <a:extLst>
              <a:ext uri="{FF2B5EF4-FFF2-40B4-BE49-F238E27FC236}">
                <a16:creationId xmlns:a16="http://schemas.microsoft.com/office/drawing/2014/main" id="{20F4EE5F-BD0D-F920-84A0-61169B85DD4B}"/>
              </a:ext>
            </a:extLst>
          </p:cNvPr>
          <p:cNvGrpSpPr/>
          <p:nvPr/>
        </p:nvGrpSpPr>
        <p:grpSpPr>
          <a:xfrm>
            <a:off x="3022536" y="1132756"/>
            <a:ext cx="1692000" cy="216000"/>
            <a:chOff x="2707850" y="862657"/>
            <a:chExt cx="1692000" cy="216000"/>
          </a:xfrm>
        </p:grpSpPr>
        <p:sp>
          <p:nvSpPr>
            <p:cNvPr id="104" name="Rectangle: Rounded Corners 6">
              <a:extLst>
                <a:ext uri="{FF2B5EF4-FFF2-40B4-BE49-F238E27FC236}">
                  <a16:creationId xmlns:a16="http://schemas.microsoft.com/office/drawing/2014/main" id="{C606EE9B-99DB-7CEE-A59E-6F2D20591D5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105" name="Graphic 104">
              <a:extLst>
                <a:ext uri="{FF2B5EF4-FFF2-40B4-BE49-F238E27FC236}">
                  <a16:creationId xmlns:a16="http://schemas.microsoft.com/office/drawing/2014/main" id="{4A45E210-4330-4524-F82C-AECBCD2D915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106" name="Group 105">
            <a:extLst>
              <a:ext uri="{FF2B5EF4-FFF2-40B4-BE49-F238E27FC236}">
                <a16:creationId xmlns:a16="http://schemas.microsoft.com/office/drawing/2014/main" id="{7335B679-2B33-F799-187A-6BA62C90671D}"/>
              </a:ext>
            </a:extLst>
          </p:cNvPr>
          <p:cNvGrpSpPr/>
          <p:nvPr/>
        </p:nvGrpSpPr>
        <p:grpSpPr>
          <a:xfrm>
            <a:off x="4780744" y="1132756"/>
            <a:ext cx="1476000" cy="216000"/>
            <a:chOff x="4582885" y="862657"/>
            <a:chExt cx="1476000" cy="216000"/>
          </a:xfrm>
        </p:grpSpPr>
        <p:sp>
          <p:nvSpPr>
            <p:cNvPr id="114" name="Rectangle: Rounded Corners 6">
              <a:extLst>
                <a:ext uri="{FF2B5EF4-FFF2-40B4-BE49-F238E27FC236}">
                  <a16:creationId xmlns:a16="http://schemas.microsoft.com/office/drawing/2014/main" id="{25CF7DE8-1B18-D873-4853-50B9A6882FE8}"/>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115" name="Graphic 114">
              <a:extLst>
                <a:ext uri="{FF2B5EF4-FFF2-40B4-BE49-F238E27FC236}">
                  <a16:creationId xmlns:a16="http://schemas.microsoft.com/office/drawing/2014/main" id="{2A6F19A3-1801-434C-2335-19F2149153A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116" name="Rectangle: Rounded Corners 6">
            <a:extLst>
              <a:ext uri="{FF2B5EF4-FFF2-40B4-BE49-F238E27FC236}">
                <a16:creationId xmlns:a16="http://schemas.microsoft.com/office/drawing/2014/main" id="{EC1BF3F6-1E08-C505-6FE7-61A7086C02D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1" name="Group 200">
            <a:extLst>
              <a:ext uri="{FF2B5EF4-FFF2-40B4-BE49-F238E27FC236}">
                <a16:creationId xmlns:a16="http://schemas.microsoft.com/office/drawing/2014/main" id="{8CAD274B-DFE9-1C14-A321-7D6024C6422A}"/>
              </a:ext>
            </a:extLst>
          </p:cNvPr>
          <p:cNvGrpSpPr/>
          <p:nvPr/>
        </p:nvGrpSpPr>
        <p:grpSpPr>
          <a:xfrm>
            <a:off x="804187" y="2820662"/>
            <a:ext cx="2351135" cy="360000"/>
            <a:chOff x="588263" y="1217924"/>
            <a:chExt cx="2351135" cy="360000"/>
          </a:xfrm>
        </p:grpSpPr>
        <p:pic>
          <p:nvPicPr>
            <p:cNvPr id="202" name="Picture 201" descr="Zip Co logo SVG free download, id: 101874 - Brandlogos.net">
              <a:hlinkClick r:id="rId5"/>
              <a:extLst>
                <a:ext uri="{FF2B5EF4-FFF2-40B4-BE49-F238E27FC236}">
                  <a16:creationId xmlns:a16="http://schemas.microsoft.com/office/drawing/2014/main" id="{52B73FBB-2AC9-5AE9-22AC-ED214A7255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3" name="TextBox 202">
              <a:extLst>
                <a:ext uri="{FF2B5EF4-FFF2-40B4-BE49-F238E27FC236}">
                  <a16:creationId xmlns:a16="http://schemas.microsoft.com/office/drawing/2014/main" id="{57FA374F-C0EF-FFC6-7414-18FB20246DA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04" name="Group 203">
            <a:extLst>
              <a:ext uri="{FF2B5EF4-FFF2-40B4-BE49-F238E27FC236}">
                <a16:creationId xmlns:a16="http://schemas.microsoft.com/office/drawing/2014/main" id="{505FAA18-F80F-A219-60D6-95977D7C1BCA}"/>
              </a:ext>
            </a:extLst>
          </p:cNvPr>
          <p:cNvGrpSpPr/>
          <p:nvPr/>
        </p:nvGrpSpPr>
        <p:grpSpPr>
          <a:xfrm>
            <a:off x="4276273" y="2820662"/>
            <a:ext cx="2351135" cy="360000"/>
            <a:chOff x="588263" y="1217924"/>
            <a:chExt cx="2351135" cy="360000"/>
          </a:xfrm>
        </p:grpSpPr>
        <p:pic>
          <p:nvPicPr>
            <p:cNvPr id="205" name="Picture 204" descr="Zip Co logo SVG free download, id: 101874 - Brandlogos.net">
              <a:hlinkClick r:id="rId5"/>
              <a:extLst>
                <a:ext uri="{FF2B5EF4-FFF2-40B4-BE49-F238E27FC236}">
                  <a16:creationId xmlns:a16="http://schemas.microsoft.com/office/drawing/2014/main" id="{8832B731-8DA1-94F7-32B0-DF77B778292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6" name="TextBox 205">
              <a:extLst>
                <a:ext uri="{FF2B5EF4-FFF2-40B4-BE49-F238E27FC236}">
                  <a16:creationId xmlns:a16="http://schemas.microsoft.com/office/drawing/2014/main" id="{184F7041-C0B1-EA30-289D-050045A8FCE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07" name="Group 206">
            <a:extLst>
              <a:ext uri="{FF2B5EF4-FFF2-40B4-BE49-F238E27FC236}">
                <a16:creationId xmlns:a16="http://schemas.microsoft.com/office/drawing/2014/main" id="{04A90D0B-5413-17D4-4595-BB5371B1A8C9}"/>
              </a:ext>
            </a:extLst>
          </p:cNvPr>
          <p:cNvGrpSpPr/>
          <p:nvPr/>
        </p:nvGrpSpPr>
        <p:grpSpPr>
          <a:xfrm>
            <a:off x="4276273" y="5398099"/>
            <a:ext cx="2351135" cy="360000"/>
            <a:chOff x="588263" y="1217924"/>
            <a:chExt cx="2351135" cy="360000"/>
          </a:xfrm>
        </p:grpSpPr>
        <p:pic>
          <p:nvPicPr>
            <p:cNvPr id="208" name="Picture 207" descr="Zip Co logo SVG free download, id: 101874 - Brandlogos.net">
              <a:hlinkClick r:id="rId5"/>
              <a:extLst>
                <a:ext uri="{FF2B5EF4-FFF2-40B4-BE49-F238E27FC236}">
                  <a16:creationId xmlns:a16="http://schemas.microsoft.com/office/drawing/2014/main" id="{F4EA1D3D-163D-1B98-5118-C5F308C21C1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9" name="TextBox 208">
              <a:extLst>
                <a:ext uri="{FF2B5EF4-FFF2-40B4-BE49-F238E27FC236}">
                  <a16:creationId xmlns:a16="http://schemas.microsoft.com/office/drawing/2014/main" id="{6D976FFB-8727-D0ED-482F-FE4C52EEBD8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10" name="Group 209">
            <a:extLst>
              <a:ext uri="{FF2B5EF4-FFF2-40B4-BE49-F238E27FC236}">
                <a16:creationId xmlns:a16="http://schemas.microsoft.com/office/drawing/2014/main" id="{17B22062-2E05-0453-7CBD-944394A54D12}"/>
              </a:ext>
            </a:extLst>
          </p:cNvPr>
          <p:cNvGrpSpPr/>
          <p:nvPr/>
        </p:nvGrpSpPr>
        <p:grpSpPr>
          <a:xfrm>
            <a:off x="804187" y="5398099"/>
            <a:ext cx="2351135" cy="360000"/>
            <a:chOff x="588263" y="2657420"/>
            <a:chExt cx="2351135" cy="360000"/>
          </a:xfrm>
        </p:grpSpPr>
        <p:pic>
          <p:nvPicPr>
            <p:cNvPr id="211" name="Picture 210">
              <a:extLst>
                <a:ext uri="{FF2B5EF4-FFF2-40B4-BE49-F238E27FC236}">
                  <a16:creationId xmlns:a16="http://schemas.microsoft.com/office/drawing/2014/main" id="{4DD779DE-FB3A-2E4D-62B0-9061FAACAD0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EAE4B17-166B-AC3F-3BAB-18F5CF6D01B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3" name="Group 212">
            <a:extLst>
              <a:ext uri="{FF2B5EF4-FFF2-40B4-BE49-F238E27FC236}">
                <a16:creationId xmlns:a16="http://schemas.microsoft.com/office/drawing/2014/main" id="{CEDD4E33-9372-DA15-791E-09881CC96630}"/>
              </a:ext>
            </a:extLst>
          </p:cNvPr>
          <p:cNvGrpSpPr/>
          <p:nvPr/>
        </p:nvGrpSpPr>
        <p:grpSpPr>
          <a:xfrm>
            <a:off x="7739914" y="2820662"/>
            <a:ext cx="2351135" cy="360000"/>
            <a:chOff x="588263" y="3617084"/>
            <a:chExt cx="2351135" cy="360000"/>
          </a:xfrm>
        </p:grpSpPr>
        <p:pic>
          <p:nvPicPr>
            <p:cNvPr id="214" name="Picture 213">
              <a:extLst>
                <a:ext uri="{FF2B5EF4-FFF2-40B4-BE49-F238E27FC236}">
                  <a16:creationId xmlns:a16="http://schemas.microsoft.com/office/drawing/2014/main" id="{8AFD13BC-B136-968D-401E-68583E0095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7C29F256-0746-39F0-E81B-A453490A25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BE154C44-0524-7755-1B83-517056072526}"/>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8A899ADC-07DD-07B7-3DCE-D6C1414A69D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E3C15BFC-646D-FA85-6B83-7C0861AEF1A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7234B417-B50C-EB6A-9ADA-968B1D8606DA}"/>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ED39E913-5222-6FF2-17DB-89B72138735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2B48B77F-8115-E95D-B616-56B79221BE0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pic>
        <p:nvPicPr>
          <p:cNvPr id="10" name="Picture 9">
            <a:extLst>
              <a:ext uri="{FF2B5EF4-FFF2-40B4-BE49-F238E27FC236}">
                <a16:creationId xmlns:a16="http://schemas.microsoft.com/office/drawing/2014/main" id="{CB8282B2-A3E1-F635-B547-1A174EE91DC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9" name="Group 8">
            <a:extLst>
              <a:ext uri="{FF2B5EF4-FFF2-40B4-BE49-F238E27FC236}">
                <a16:creationId xmlns:a16="http://schemas.microsoft.com/office/drawing/2014/main" id="{FA4476A7-8C16-4154-BDD5-C2286CD937A7}"/>
              </a:ext>
            </a:extLst>
          </p:cNvPr>
          <p:cNvGrpSpPr/>
          <p:nvPr/>
        </p:nvGrpSpPr>
        <p:grpSpPr>
          <a:xfrm>
            <a:off x="7862456" y="5433234"/>
            <a:ext cx="2250050" cy="480390"/>
            <a:chOff x="767112" y="2825909"/>
            <a:chExt cx="2250050" cy="480390"/>
          </a:xfrm>
        </p:grpSpPr>
        <p:sp>
          <p:nvSpPr>
            <p:cNvPr id="16" name="TextBox 15">
              <a:extLst>
                <a:ext uri="{FF2B5EF4-FFF2-40B4-BE49-F238E27FC236}">
                  <a16:creationId xmlns:a16="http://schemas.microsoft.com/office/drawing/2014/main" id="{A2756523-F883-9E8B-1D77-FA494AB4563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Legal records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7" name="Picture 2" descr="Copilot Studio Generative AI pricing - Power Platform Community">
              <a:extLst>
                <a:ext uri="{FF2B5EF4-FFF2-40B4-BE49-F238E27FC236}">
                  <a16:creationId xmlns:a16="http://schemas.microsoft.com/office/drawing/2014/main" id="{105D2BA7-9633-C5E8-8779-79647439282B}"/>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raphic 2">
            <a:hlinkClick r:id="rId13"/>
            <a:extLst>
              <a:ext uri="{FF2B5EF4-FFF2-40B4-BE49-F238E27FC236}">
                <a16:creationId xmlns:a16="http://schemas.microsoft.com/office/drawing/2014/main" id="{657E473F-AFC8-9943-49E3-BD7D8CD408EE}"/>
              </a:ext>
            </a:extLst>
          </p:cNvPr>
          <p:cNvSpPr/>
          <p:nvPr/>
        </p:nvSpPr>
        <p:spPr>
          <a:xfrm>
            <a:off x="4162173" y="427541"/>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438991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normAutofit/>
          </a:bodyPr>
          <a:lstStyle/>
          <a:p>
            <a:r>
              <a:rPr lang="en-US" noProof="0" dirty="0">
                <a:solidFill>
                  <a:srgbClr val="0078D4"/>
                </a:solidFill>
              </a:rPr>
              <a:t>Legal | </a:t>
            </a:r>
            <a:r>
              <a:rPr lang="en-US" noProof="0" dirty="0"/>
              <a:t>Quicker Contract review (Copilot Studio)</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US" sz="1600" noProof="0">
                <a:latin typeface="Segoe UI Semibold"/>
                <a:cs typeface="Segoe UI Semibold"/>
              </a:rPr>
              <a:t>Microsoft 365 Copilot and Copilot Studio</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Ask Copilot to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the contact to submit the MOU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a:bodyPr>
          <a:lstStyle/>
          <a:p>
            <a:r>
              <a:rPr lang="en-US" noProof="0"/>
              <a:t>Ask for specific details from a complex contract document such as the duration or payment terms. Then use a Copilot Agent to note any items related to disputes in the Legal system. </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Prepare for a client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items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Benefit: </a:t>
            </a:r>
            <a:r>
              <a:rPr kumimoji="0" lang="en-US" sz="900" b="1" i="0" u="none" strike="noStrike" kern="0" cap="none" spc="0" normalizeH="0" baseline="0" noProof="0" dirty="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dirty="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vendor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in the meeting and then ask Copilot in Teams to create a meeting report with a list of all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US" noProof="0">
                <a:latin typeface="Segoe UI Semibold"/>
                <a:cs typeface="Segoe UI Semibold"/>
              </a:rPr>
              <a:t>Extend</a:t>
            </a:r>
            <a:endParaRPr lang="en-US" noProof="0"/>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noProof="0"/>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8" name="Group 7">
            <a:extLst>
              <a:ext uri="{FF2B5EF4-FFF2-40B4-BE49-F238E27FC236}">
                <a16:creationId xmlns:a16="http://schemas.microsoft.com/office/drawing/2014/main" id="{DBB6EA0A-B0E6-6092-3097-48195F9E9813}"/>
              </a:ext>
            </a:extLst>
          </p:cNvPr>
          <p:cNvGrpSpPr/>
          <p:nvPr/>
        </p:nvGrpSpPr>
        <p:grpSpPr>
          <a:xfrm>
            <a:off x="7748359" y="2805625"/>
            <a:ext cx="2250050" cy="480390"/>
            <a:chOff x="767112" y="2825909"/>
            <a:chExt cx="2250050" cy="480390"/>
          </a:xfrm>
        </p:grpSpPr>
        <p:sp>
          <p:nvSpPr>
            <p:cNvPr id="13" name="TextBox 12">
              <a:extLst>
                <a:ext uri="{FF2B5EF4-FFF2-40B4-BE49-F238E27FC236}">
                  <a16:creationId xmlns:a16="http://schemas.microsoft.com/office/drawing/2014/main" id="{9EDFA505-E4F6-4BAB-2F7D-BF2071FD443A}"/>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Legal records</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5A1BBB0B-B60E-8CC2-2E52-AC1C1062DAE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4462667"/>
      </p:ext>
    </p:extLst>
  </p:cSld>
  <p:clrMapOvr>
    <a:overrideClrMapping bg1="lt1" tx1="dk1" bg2="lt2" tx2="dk2" accent1="accent1" accent2="accent2" accent3="accent3" accent4="accent4" accent5="accent5" accent6="accent6" hlink="hlink" folHlink="folHlink"/>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199" y="387350"/>
            <a:ext cx="6740525" cy="263149"/>
          </a:xfrm>
        </p:spPr>
        <p:txBody>
          <a:bodyPr>
            <a:noAutofit/>
          </a:bodyPr>
          <a:lstStyle/>
          <a:p>
            <a:r>
              <a:rPr lang="en-US" noProof="0" dirty="0">
                <a:solidFill>
                  <a:srgbClr val="0078D4"/>
                </a:solidFill>
              </a:rPr>
              <a:t>Legal | </a:t>
            </a:r>
            <a:r>
              <a:rPr lang="en-US" noProof="0" dirty="0"/>
              <a:t>Quicker Contract review (Microsoft 365 Copilot)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email conversation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briefing notes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Ask for contract submission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Catch up on review meeting</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the contract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Compare two agreements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normAutofit fontScale="77500" lnSpcReduction="20000"/>
          </a:bodyPr>
          <a:lstStyle/>
          <a:p>
            <a:r>
              <a:rPr lang="en-US" sz="1600" noProof="0">
                <a:latin typeface="Segoe UI Semibold"/>
                <a:cs typeface="Segoe UI Semibold"/>
              </a:rPr>
              <a:t>Microsoft 365 Copilot</a:t>
            </a:r>
            <a:endParaRPr lang="en-US" noProof="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Have Copilot summarize an email thread about a memorandum of understanding (MOU) Use the references to jump to the email to gain more context.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Ask Copilot in Outlook to respond to the email with a few suggestions for updates to the MOU and then ask the contact to submit the MOU to the legal review platform.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878012"/>
          </a:xfrm>
        </p:spPr>
        <p:txBody>
          <a:bodyPr>
            <a:normAutofit/>
          </a:bodyPr>
          <a:lstStyle/>
          <a:p>
            <a:r>
              <a:rPr lang="en-US" noProof="0"/>
              <a:t>Ask Copilot for specific details from a complex contract document such as the duration or payment terms. Then summarize key contract terms. Use the links to get additional details and speed the review.</a:t>
            </a:r>
          </a:p>
        </p:txBody>
      </p:sp>
      <p:sp>
        <p:nvSpPr>
          <p:cNvPr id="73" name="Text Placeholder 72">
            <a:extLst>
              <a:ext uri="{FF2B5EF4-FFF2-40B4-BE49-F238E27FC236}">
                <a16:creationId xmlns:a16="http://schemas.microsoft.com/office/drawing/2014/main" id="{04095C6E-055F-90E1-014D-FE2E723CCF0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reviewing</a:t>
            </a:r>
            <a:r>
              <a:rPr kumimoji="0" lang="en-US" sz="900" b="0" i="0" u="none" strike="noStrike" kern="0" cap="none" spc="0" normalizeH="0" baseline="0" noProof="0">
                <a:ln>
                  <a:noFill/>
                </a:ln>
                <a:solidFill>
                  <a:srgbClr val="1A1A1A"/>
                </a:solidFill>
                <a:effectLst/>
                <a:uLnTx/>
                <a:uFillTx/>
                <a:latin typeface="Segoe UI"/>
                <a:ea typeface="+mn-ea"/>
                <a:cs typeface="+mn-cs"/>
              </a:rPr>
              <a:t> long email threads to pull out the essential information.</a:t>
            </a:r>
          </a:p>
        </p:txBody>
      </p:sp>
      <p:sp>
        <p:nvSpPr>
          <p:cNvPr id="74" name="Text Placeholder 73">
            <a:extLst>
              <a:ext uri="{FF2B5EF4-FFF2-40B4-BE49-F238E27FC236}">
                <a16:creationId xmlns:a16="http://schemas.microsoft.com/office/drawing/2014/main" id="{5FAEF65D-BC01-DAAB-BDF2-86B8F2D4E1BF}"/>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Prepare for a client meeting</a:t>
            </a:r>
            <a:r>
              <a:rPr kumimoji="0" lang="en-US" sz="900" b="0" i="0" u="none" strike="noStrike" kern="0" cap="none" spc="0" normalizeH="0" baseline="0" noProof="0">
                <a:ln>
                  <a:noFill/>
                </a:ln>
                <a:solidFill>
                  <a:srgbClr val="1A1A1A"/>
                </a:solidFill>
                <a:effectLst/>
                <a:uLnTx/>
                <a:uFillTx/>
                <a:latin typeface="Segoe UI"/>
                <a:ea typeface="+mn-ea"/>
                <a:cs typeface="+mn-cs"/>
              </a:rPr>
              <a:t> by asking Copilot to summarize existing relationships and recent interactions.</a:t>
            </a:r>
          </a:p>
        </p:txBody>
      </p:sp>
      <p:sp>
        <p:nvSpPr>
          <p:cNvPr id="75" name="Text Placeholder 74">
            <a:extLst>
              <a:ext uri="{FF2B5EF4-FFF2-40B4-BE49-F238E27FC236}">
                <a16:creationId xmlns:a16="http://schemas.microsoft.com/office/drawing/2014/main" id="{8AEF5F31-6684-65D3-33B2-42F454DE5834}"/>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will draft a professional email </a:t>
            </a:r>
            <a:r>
              <a:rPr kumimoji="0" lang="en-US" sz="900" b="0" i="0" u="none" strike="noStrike" kern="0" cap="none" spc="0" normalizeH="0" baseline="0" noProof="0">
                <a:ln>
                  <a:noFill/>
                </a:ln>
                <a:solidFill>
                  <a:srgbClr val="1A1A1A"/>
                </a:solidFill>
                <a:effectLst/>
                <a:uLnTx/>
                <a:uFillTx/>
                <a:latin typeface="Segoe UI"/>
                <a:ea typeface="+mn-ea"/>
                <a:cs typeface="+mn-cs"/>
              </a:rPr>
              <a:t>with the necessary details including links to the legal review platform for submissions from only a few bullet points.</a:t>
            </a:r>
          </a:p>
        </p:txBody>
      </p:sp>
      <p:sp>
        <p:nvSpPr>
          <p:cNvPr id="76" name="Text Placeholder 75">
            <a:extLst>
              <a:ext uri="{FF2B5EF4-FFF2-40B4-BE49-F238E27FC236}">
                <a16:creationId xmlns:a16="http://schemas.microsoft.com/office/drawing/2014/main" id="{D41C4E2C-CA92-0B9E-4771-A49BFDBBC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Create a set of formal meeting minutes </a:t>
            </a:r>
            <a:r>
              <a:rPr kumimoji="0" lang="en-US" sz="900" b="0" i="0" u="none" strike="noStrike" kern="0" cap="none" spc="0" normalizeH="0" baseline="0" noProof="0">
                <a:ln>
                  <a:noFill/>
                </a:ln>
                <a:solidFill>
                  <a:srgbClr val="1A1A1A"/>
                </a:solidFill>
                <a:effectLst/>
                <a:uLnTx/>
                <a:uFillTx/>
                <a:latin typeface="Segoe UI"/>
                <a:ea typeface="+mn-ea"/>
                <a:cs typeface="+mn-cs"/>
              </a:rPr>
              <a:t>for client records in a format that you specify with items such as an attendance list, action items, disagreements, and key points.</a:t>
            </a:r>
          </a:p>
        </p:txBody>
      </p:sp>
      <p:sp>
        <p:nvSpPr>
          <p:cNvPr id="77" name="Text Placeholder 76">
            <a:extLst>
              <a:ext uri="{FF2B5EF4-FFF2-40B4-BE49-F238E27FC236}">
                <a16:creationId xmlns:a16="http://schemas.microsoft.com/office/drawing/2014/main" id="{4DEA5BF3-FE7B-9AAC-B45E-7FCEAFE714BC}"/>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dirty="0">
                <a:ln>
                  <a:noFill/>
                </a:ln>
                <a:solidFill>
                  <a:srgbClr val="1A1A1A"/>
                </a:solidFill>
                <a:effectLst/>
                <a:uLnTx/>
                <a:uFillTx/>
                <a:latin typeface="Segoe UI"/>
                <a:ea typeface="+mn-ea"/>
                <a:cs typeface="+mn-cs"/>
              </a:rPr>
              <a:t>Benefit: </a:t>
            </a:r>
            <a:r>
              <a:rPr kumimoji="0" lang="en-US" sz="900" b="1" i="0" u="none" strike="noStrike" kern="0" cap="none" spc="0" normalizeH="0" baseline="0" noProof="0" dirty="0">
                <a:ln>
                  <a:noFill/>
                </a:ln>
                <a:solidFill>
                  <a:srgbClr val="1A1A1A"/>
                </a:solidFill>
                <a:effectLst/>
                <a:uLnTx/>
                <a:uFillTx/>
                <a:latin typeface="Segoe UI"/>
                <a:ea typeface="+mn-ea"/>
                <a:cs typeface="+mn-cs"/>
              </a:rPr>
              <a:t>Speed a contract review </a:t>
            </a:r>
            <a:r>
              <a:rPr kumimoji="0" lang="en-US" sz="900" b="0" i="0" u="none" strike="noStrike" kern="0" cap="none" spc="0" normalizeH="0" baseline="0" noProof="0" dirty="0">
                <a:ln>
                  <a:noFill/>
                </a:ln>
                <a:solidFill>
                  <a:srgbClr val="1A1A1A"/>
                </a:solidFill>
                <a:effectLst/>
                <a:uLnTx/>
                <a:uFillTx/>
                <a:latin typeface="Segoe UI"/>
                <a:ea typeface="+mn-ea"/>
                <a:cs typeface="+mn-cs"/>
              </a:rPr>
              <a:t>by asking Copilot to search for the information you need and then jumping right to the specific areas needing further review.</a:t>
            </a:r>
          </a:p>
        </p:txBody>
      </p:sp>
      <p:sp>
        <p:nvSpPr>
          <p:cNvPr id="78" name="Text Placeholder 77">
            <a:extLst>
              <a:ext uri="{FF2B5EF4-FFF2-40B4-BE49-F238E27FC236}">
                <a16:creationId xmlns:a16="http://schemas.microsoft.com/office/drawing/2014/main" id="{E920AE0A-1235-6838-7866-459E17FC1E37}"/>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compare key legal positions </a:t>
            </a:r>
            <a:r>
              <a:rPr kumimoji="0" lang="en-US" sz="900" b="0" i="0" u="none" strike="noStrike" kern="0" cap="none" spc="0" normalizeH="0" baseline="0" noProof="0">
                <a:ln>
                  <a:noFill/>
                </a:ln>
                <a:solidFill>
                  <a:srgbClr val="1A1A1A"/>
                </a:solidFill>
                <a:effectLst/>
                <a:uLnTx/>
                <a:uFillTx/>
                <a:latin typeface="Segoe UI"/>
                <a:ea typeface="+mn-ea"/>
                <a:cs typeface="+mn-cs"/>
              </a:rPr>
              <a:t>even if you don’t provide specific areas and lay out differences and potential missing provisions.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Ask Copilot in Teams to create a brief for the legal counsel to use when meeting with the vendor to finalize the contract.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Use the Recap to understand the key items discussed in the meeting and then ask Copilot in Teams to create a meeting report with a list of all contract updates required.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Ask Copilot in Word to compare two agreements and list the results in a table and include areas addressed in one agreement and not the other.</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normAutofit/>
          </a:bodyPr>
          <a:lstStyle/>
          <a:p>
            <a:r>
              <a:rPr lang="en-US" noProof="0">
                <a:latin typeface="Segoe UI Semibold"/>
                <a:cs typeface="Segoe UI Semibold"/>
              </a:rPr>
              <a:t>Buy</a:t>
            </a:r>
            <a:endParaRPr lang="en-US" noProof="0"/>
          </a:p>
        </p:txBody>
      </p:sp>
      <p:sp>
        <p:nvSpPr>
          <p:cNvPr id="79" name="Text Placeholder 78">
            <a:extLst>
              <a:ext uri="{FF2B5EF4-FFF2-40B4-BE49-F238E27FC236}">
                <a16:creationId xmlns:a16="http://schemas.microsoft.com/office/drawing/2014/main" id="{1970C907-D49D-A373-6767-7353CDC1D921}"/>
              </a:ext>
            </a:extLst>
          </p:cNvPr>
          <p:cNvSpPr>
            <a:spLocks noGrp="1"/>
          </p:cNvSpPr>
          <p:nvPr>
            <p:ph type="body" sz="quarter" idx="38"/>
          </p:nvPr>
        </p:nvSpPr>
        <p:spPr>
          <a:solidFill>
            <a:srgbClr val="0070C0"/>
          </a:solidFill>
        </p:spPr>
        <p:txBody>
          <a:bodyPr/>
          <a:lstStyle/>
          <a:p>
            <a:endParaRPr lang="en-US" noProof="0"/>
          </a:p>
        </p:txBody>
      </p:sp>
      <p:sp>
        <p:nvSpPr>
          <p:cNvPr id="80" name="Text Placeholder 79">
            <a:extLst>
              <a:ext uri="{FF2B5EF4-FFF2-40B4-BE49-F238E27FC236}">
                <a16:creationId xmlns:a16="http://schemas.microsoft.com/office/drawing/2014/main" id="{F4D195D4-2525-A0A6-D5AD-578F022AE43A}"/>
              </a:ext>
            </a:extLst>
          </p:cNvPr>
          <p:cNvSpPr>
            <a:spLocks noGrp="1"/>
          </p:cNvSpPr>
          <p:nvPr>
            <p:ph type="body" sz="quarter" idx="39"/>
          </p:nvPr>
        </p:nvSpPr>
        <p:spPr>
          <a:solidFill>
            <a:srgbClr val="0078D4"/>
          </a:solidFill>
        </p:spPr>
        <p:txBody>
          <a:bodyPr/>
          <a:lstStyle/>
          <a:p>
            <a:endParaRPr lang="en-US" noProof="0"/>
          </a:p>
        </p:txBody>
      </p:sp>
      <p:sp>
        <p:nvSpPr>
          <p:cNvPr id="81" name="Text Placeholder 80">
            <a:extLst>
              <a:ext uri="{FF2B5EF4-FFF2-40B4-BE49-F238E27FC236}">
                <a16:creationId xmlns:a16="http://schemas.microsoft.com/office/drawing/2014/main" id="{6EABCAE9-EB0F-9C72-AD3B-C6A6C55C609A}"/>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27" name="Group 126">
            <a:extLst>
              <a:ext uri="{FF2B5EF4-FFF2-40B4-BE49-F238E27FC236}">
                <a16:creationId xmlns:a16="http://schemas.microsoft.com/office/drawing/2014/main" id="{622C3429-2E2E-5274-9586-8480CB2100C3}"/>
              </a:ext>
            </a:extLst>
          </p:cNvPr>
          <p:cNvGrpSpPr/>
          <p:nvPr/>
        </p:nvGrpSpPr>
        <p:grpSpPr>
          <a:xfrm>
            <a:off x="804187" y="2842949"/>
            <a:ext cx="2351135" cy="360000"/>
            <a:chOff x="588263" y="1217924"/>
            <a:chExt cx="2351135" cy="360000"/>
          </a:xfrm>
        </p:grpSpPr>
        <p:pic>
          <p:nvPicPr>
            <p:cNvPr id="128" name="Picture 127" descr="Zip Co logo SVG free download, id: 101874 - Brandlogos.net">
              <a:hlinkClick r:id="rId5"/>
              <a:extLst>
                <a:ext uri="{FF2B5EF4-FFF2-40B4-BE49-F238E27FC236}">
                  <a16:creationId xmlns:a16="http://schemas.microsoft.com/office/drawing/2014/main" id="{AB5135F5-D83B-C0A4-359F-777FF23650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DB82813-C3C0-ADA6-74EC-E18FB06BE6C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30" name="Group 129">
            <a:extLst>
              <a:ext uri="{FF2B5EF4-FFF2-40B4-BE49-F238E27FC236}">
                <a16:creationId xmlns:a16="http://schemas.microsoft.com/office/drawing/2014/main" id="{27F7E6CA-8A27-743D-F2AA-E5F18562B480}"/>
              </a:ext>
            </a:extLst>
          </p:cNvPr>
          <p:cNvGrpSpPr/>
          <p:nvPr/>
        </p:nvGrpSpPr>
        <p:grpSpPr>
          <a:xfrm>
            <a:off x="4276273" y="2842949"/>
            <a:ext cx="2351135" cy="360000"/>
            <a:chOff x="588263" y="1697756"/>
            <a:chExt cx="2351135" cy="360000"/>
          </a:xfrm>
        </p:grpSpPr>
        <p:pic>
          <p:nvPicPr>
            <p:cNvPr id="131" name="Picture 130">
              <a:extLst>
                <a:ext uri="{FF2B5EF4-FFF2-40B4-BE49-F238E27FC236}">
                  <a16:creationId xmlns:a16="http://schemas.microsoft.com/office/drawing/2014/main" id="{4EE6A021-DC6A-809A-59EB-C11D23070A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682F0C95-3315-1F01-B6E2-80C936155B6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6" name="Group 135">
            <a:extLst>
              <a:ext uri="{FF2B5EF4-FFF2-40B4-BE49-F238E27FC236}">
                <a16:creationId xmlns:a16="http://schemas.microsoft.com/office/drawing/2014/main" id="{82FE2D8B-EC46-E46C-ED22-1E6B80475B91}"/>
              </a:ext>
            </a:extLst>
          </p:cNvPr>
          <p:cNvGrpSpPr/>
          <p:nvPr/>
        </p:nvGrpSpPr>
        <p:grpSpPr>
          <a:xfrm>
            <a:off x="4276273" y="5158847"/>
            <a:ext cx="2351135" cy="360000"/>
            <a:chOff x="588263" y="3617084"/>
            <a:chExt cx="2351135" cy="360000"/>
          </a:xfrm>
        </p:grpSpPr>
        <p:pic>
          <p:nvPicPr>
            <p:cNvPr id="137" name="Picture 136">
              <a:extLst>
                <a:ext uri="{FF2B5EF4-FFF2-40B4-BE49-F238E27FC236}">
                  <a16:creationId xmlns:a16="http://schemas.microsoft.com/office/drawing/2014/main" id="{8493A8E5-E141-569D-9454-68A68A09A09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4F2ECC5A-AB35-E79F-7881-E9F06244434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058D44B0-BC50-AB5D-F15D-3D09738DE491}"/>
              </a:ext>
            </a:extLst>
          </p:cNvPr>
          <p:cNvGrpSpPr/>
          <p:nvPr/>
        </p:nvGrpSpPr>
        <p:grpSpPr>
          <a:xfrm>
            <a:off x="804187" y="5158847"/>
            <a:ext cx="2351135" cy="360000"/>
            <a:chOff x="588263" y="3617084"/>
            <a:chExt cx="2351135" cy="360000"/>
          </a:xfrm>
        </p:grpSpPr>
        <p:pic>
          <p:nvPicPr>
            <p:cNvPr id="140" name="Picture 139">
              <a:extLst>
                <a:ext uri="{FF2B5EF4-FFF2-40B4-BE49-F238E27FC236}">
                  <a16:creationId xmlns:a16="http://schemas.microsoft.com/office/drawing/2014/main" id="{656D468E-C637-03BA-B98A-56B6C23360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1" name="TextBox 140">
              <a:extLst>
                <a:ext uri="{FF2B5EF4-FFF2-40B4-BE49-F238E27FC236}">
                  <a16:creationId xmlns:a16="http://schemas.microsoft.com/office/drawing/2014/main" id="{BD612923-B3A4-DA0E-AE0A-A68D4AD404F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10C4EC2E-A4E1-876F-1CF7-EFA03B1171B4}"/>
              </a:ext>
            </a:extLst>
          </p:cNvPr>
          <p:cNvGrpSpPr/>
          <p:nvPr/>
        </p:nvGrpSpPr>
        <p:grpSpPr>
          <a:xfrm>
            <a:off x="7739914" y="5158847"/>
            <a:ext cx="2351135" cy="360000"/>
            <a:chOff x="588263" y="2657420"/>
            <a:chExt cx="2351135" cy="360000"/>
          </a:xfrm>
        </p:grpSpPr>
        <p:pic>
          <p:nvPicPr>
            <p:cNvPr id="143" name="Picture 142">
              <a:extLst>
                <a:ext uri="{FF2B5EF4-FFF2-40B4-BE49-F238E27FC236}">
                  <a16:creationId xmlns:a16="http://schemas.microsoft.com/office/drawing/2014/main" id="{0A5CD78B-E83A-CE5E-C8E8-F82D8D2A6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6DEAA176-14F8-9665-D3C3-01A76EFD7D4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60C5E30D-A813-059B-E01D-F03781D85538}"/>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A06B73FF-4A46-3971-E445-2CBC88B549E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 name="Graphic 3">
              <a:extLst>
                <a:ext uri="{FF2B5EF4-FFF2-40B4-BE49-F238E27FC236}">
                  <a16:creationId xmlns:a16="http://schemas.microsoft.com/office/drawing/2014/main" id="{C10F155B-1F21-2C34-5456-FF66FB56673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8DC0735-303E-D37F-CEBE-B3734666F870}"/>
              </a:ext>
            </a:extLst>
          </p:cNvPr>
          <p:cNvGrpSpPr/>
          <p:nvPr/>
        </p:nvGrpSpPr>
        <p:grpSpPr>
          <a:xfrm>
            <a:off x="8868697" y="1127774"/>
            <a:ext cx="1450784" cy="216000"/>
            <a:chOff x="1194743" y="1140160"/>
            <a:chExt cx="1450784" cy="216000"/>
          </a:xfrm>
        </p:grpSpPr>
        <p:sp>
          <p:nvSpPr>
            <p:cNvPr id="6" name="Rectangle: Rounded Corners 6">
              <a:extLst>
                <a:ext uri="{FF2B5EF4-FFF2-40B4-BE49-F238E27FC236}">
                  <a16:creationId xmlns:a16="http://schemas.microsoft.com/office/drawing/2014/main" id="{3474C5FB-58B0-BAD8-219C-9F6FEF8713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3FF354A2-9EE4-562D-F070-ECF67D9A2EC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9" name="Picture 8">
            <a:extLst>
              <a:ext uri="{FF2B5EF4-FFF2-40B4-BE49-F238E27FC236}">
                <a16:creationId xmlns:a16="http://schemas.microsoft.com/office/drawing/2014/main" id="{852C9EA1-F0DC-A685-A0E9-B1A235D3E83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10" name="Group 9">
            <a:extLst>
              <a:ext uri="{FF2B5EF4-FFF2-40B4-BE49-F238E27FC236}">
                <a16:creationId xmlns:a16="http://schemas.microsoft.com/office/drawing/2014/main" id="{8901F944-3B83-C290-48AA-014C2A20F295}"/>
              </a:ext>
            </a:extLst>
          </p:cNvPr>
          <p:cNvGrpSpPr/>
          <p:nvPr/>
        </p:nvGrpSpPr>
        <p:grpSpPr>
          <a:xfrm>
            <a:off x="8079216" y="2853291"/>
            <a:ext cx="2351135" cy="360000"/>
            <a:chOff x="588263" y="1217924"/>
            <a:chExt cx="2351135" cy="360000"/>
          </a:xfrm>
        </p:grpSpPr>
        <p:pic>
          <p:nvPicPr>
            <p:cNvPr id="11" name="Picture 10" descr="Zip Co logo SVG free download, id: 101874 - Brandlogos.net">
              <a:hlinkClick r:id="rId5"/>
              <a:extLst>
                <a:ext uri="{FF2B5EF4-FFF2-40B4-BE49-F238E27FC236}">
                  <a16:creationId xmlns:a16="http://schemas.microsoft.com/office/drawing/2014/main" id="{77677926-27C5-51BE-2259-2BA29806AB6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74DBD1D7-A20B-F75F-518F-0AC09EE61E7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baseline="30000" noProof="0" dirty="0">
                <a:solidFill>
                  <a:prstClr val="black"/>
                </a:solidFill>
                <a:latin typeface="Segoe UI Semibold"/>
              </a:endParaRPr>
            </a:p>
          </p:txBody>
        </p:sp>
      </p:grpSp>
      <p:sp>
        <p:nvSpPr>
          <p:cNvPr id="8" name="Graphic 2">
            <a:hlinkClick r:id="rId13"/>
            <a:extLst>
              <a:ext uri="{FF2B5EF4-FFF2-40B4-BE49-F238E27FC236}">
                <a16:creationId xmlns:a16="http://schemas.microsoft.com/office/drawing/2014/main" id="{25622586-C416-17F1-50E2-1AE3C7B8F72F}"/>
              </a:ext>
            </a:extLst>
          </p:cNvPr>
          <p:cNvSpPr/>
          <p:nvPr/>
        </p:nvSpPr>
        <p:spPr>
          <a:xfrm>
            <a:off x="6469498" y="42839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08089348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80" name="Title 44">
            <a:extLst>
              <a:ext uri="{FF2B5EF4-FFF2-40B4-BE49-F238E27FC236}">
                <a16:creationId xmlns:a16="http://schemas.microsoft.com/office/drawing/2014/main" id="{6DF4DE01-712E-2204-BDEB-C2940064C97F}"/>
              </a:ext>
            </a:extLst>
          </p:cNvPr>
          <p:cNvSpPr>
            <a:spLocks noGrp="1"/>
          </p:cNvSpPr>
          <p:nvPr>
            <p:ph type="title"/>
          </p:nvPr>
        </p:nvSpPr>
        <p:spPr>
          <a:xfrm>
            <a:off x="584200" y="387350"/>
            <a:ext cx="5672138" cy="263149"/>
          </a:xfrm>
        </p:spPr>
        <p:txBody>
          <a:bodyPr/>
          <a:lstStyle/>
          <a:p>
            <a:r>
              <a:rPr lang="en-US" noProof="0">
                <a:solidFill>
                  <a:srgbClr val="0078D4"/>
                </a:solidFill>
              </a:rPr>
              <a:t>Legal | </a:t>
            </a:r>
            <a:r>
              <a:rPr lang="en-US" noProof="0"/>
              <a:t>Licensing Agreement Negotiation</a:t>
            </a:r>
          </a:p>
        </p:txBody>
      </p:sp>
      <p:sp>
        <p:nvSpPr>
          <p:cNvPr id="16" name="Text Placeholder 15">
            <a:extLst>
              <a:ext uri="{FF2B5EF4-FFF2-40B4-BE49-F238E27FC236}">
                <a16:creationId xmlns:a16="http://schemas.microsoft.com/office/drawing/2014/main" id="{D0E64D21-F7B0-E315-BF23-CE7F541F85F6}"/>
              </a:ext>
            </a:extLst>
          </p:cNvPr>
          <p:cNvSpPr>
            <a:spLocks noGrp="1"/>
          </p:cNvSpPr>
          <p:nvPr>
            <p:ph type="body" sz="quarter" idx="11"/>
          </p:nvPr>
        </p:nvSpPr>
        <p:spPr>
          <a:xfrm>
            <a:off x="584200" y="1593881"/>
            <a:ext cx="2808000" cy="345600"/>
          </a:xfrm>
        </p:spPr>
        <p:txBody>
          <a:bodyPr/>
          <a:lstStyle/>
          <a:p>
            <a:r>
              <a:rPr lang="en-US" noProof="0"/>
              <a:t>1. Meet with the counterparty</a:t>
            </a:r>
          </a:p>
        </p:txBody>
      </p:sp>
      <p:sp>
        <p:nvSpPr>
          <p:cNvPr id="32" name="Text Placeholder 31">
            <a:extLst>
              <a:ext uri="{FF2B5EF4-FFF2-40B4-BE49-F238E27FC236}">
                <a16:creationId xmlns:a16="http://schemas.microsoft.com/office/drawing/2014/main" id="{F3CEEE6E-E51F-5F01-E0FB-A662D745A355}"/>
              </a:ext>
            </a:extLst>
          </p:cNvPr>
          <p:cNvSpPr>
            <a:spLocks noGrp="1"/>
          </p:cNvSpPr>
          <p:nvPr>
            <p:ph type="body" sz="quarter" idx="12"/>
          </p:nvPr>
        </p:nvSpPr>
        <p:spPr>
          <a:xfrm>
            <a:off x="584200" y="4052218"/>
            <a:ext cx="2808000" cy="345600"/>
          </a:xfrm>
        </p:spPr>
        <p:txBody>
          <a:bodyPr/>
          <a:lstStyle/>
          <a:p>
            <a:r>
              <a:rPr lang="en-US" noProof="0"/>
              <a:t>6. Finalize the agreement</a:t>
            </a:r>
          </a:p>
        </p:txBody>
      </p:sp>
      <p:sp>
        <p:nvSpPr>
          <p:cNvPr id="35" name="Text Placeholder 34">
            <a:extLst>
              <a:ext uri="{FF2B5EF4-FFF2-40B4-BE49-F238E27FC236}">
                <a16:creationId xmlns:a16="http://schemas.microsoft.com/office/drawing/2014/main" id="{DCB9519F-798F-1581-531B-14F0A61B290C}"/>
              </a:ext>
            </a:extLst>
          </p:cNvPr>
          <p:cNvSpPr>
            <a:spLocks noGrp="1"/>
          </p:cNvSpPr>
          <p:nvPr>
            <p:ph type="body" sz="quarter" idx="13"/>
          </p:nvPr>
        </p:nvSpPr>
        <p:spPr>
          <a:xfrm>
            <a:off x="4047840" y="1593881"/>
            <a:ext cx="2808000" cy="345600"/>
          </a:xfrm>
        </p:spPr>
        <p:txBody>
          <a:bodyPr/>
          <a:lstStyle/>
          <a:p>
            <a:r>
              <a:rPr lang="en-US" noProof="0"/>
              <a:t>2. Draft term sheet</a:t>
            </a:r>
          </a:p>
        </p:txBody>
      </p:sp>
      <p:sp>
        <p:nvSpPr>
          <p:cNvPr id="41" name="Text Placeholder 40">
            <a:extLst>
              <a:ext uri="{FF2B5EF4-FFF2-40B4-BE49-F238E27FC236}">
                <a16:creationId xmlns:a16="http://schemas.microsoft.com/office/drawing/2014/main" id="{D12B1834-B13A-A027-908E-B500E77A9EEA}"/>
              </a:ext>
            </a:extLst>
          </p:cNvPr>
          <p:cNvSpPr>
            <a:spLocks noGrp="1"/>
          </p:cNvSpPr>
          <p:nvPr>
            <p:ph type="body" sz="quarter" idx="14"/>
          </p:nvPr>
        </p:nvSpPr>
        <p:spPr>
          <a:xfrm>
            <a:off x="4047840" y="4052218"/>
            <a:ext cx="2808000" cy="345600"/>
          </a:xfrm>
        </p:spPr>
        <p:txBody>
          <a:bodyPr/>
          <a:lstStyle/>
          <a:p>
            <a:r>
              <a:rPr lang="en-US" noProof="0"/>
              <a:t>5. Finalize negotiations</a:t>
            </a:r>
          </a:p>
        </p:txBody>
      </p:sp>
      <p:sp>
        <p:nvSpPr>
          <p:cNvPr id="42" name="Text Placeholder 41">
            <a:extLst>
              <a:ext uri="{FF2B5EF4-FFF2-40B4-BE49-F238E27FC236}">
                <a16:creationId xmlns:a16="http://schemas.microsoft.com/office/drawing/2014/main" id="{2BFF6EC3-767B-8BFA-33AF-E04884C27A6D}"/>
              </a:ext>
            </a:extLst>
          </p:cNvPr>
          <p:cNvSpPr>
            <a:spLocks noGrp="1"/>
          </p:cNvSpPr>
          <p:nvPr>
            <p:ph type="body" sz="quarter" idx="15"/>
          </p:nvPr>
        </p:nvSpPr>
        <p:spPr>
          <a:xfrm>
            <a:off x="7511481" y="1593881"/>
            <a:ext cx="2808000" cy="345600"/>
          </a:xfrm>
        </p:spPr>
        <p:txBody>
          <a:bodyPr/>
          <a:lstStyle/>
          <a:p>
            <a:r>
              <a:rPr lang="en-US" noProof="0"/>
              <a:t>3. Conduct negotiations</a:t>
            </a:r>
          </a:p>
        </p:txBody>
      </p:sp>
      <p:sp>
        <p:nvSpPr>
          <p:cNvPr id="43" name="Text Placeholder 42">
            <a:extLst>
              <a:ext uri="{FF2B5EF4-FFF2-40B4-BE49-F238E27FC236}">
                <a16:creationId xmlns:a16="http://schemas.microsoft.com/office/drawing/2014/main" id="{8544130C-E70B-15AD-8324-8F9B1CA5CA56}"/>
              </a:ext>
            </a:extLst>
          </p:cNvPr>
          <p:cNvSpPr>
            <a:spLocks noGrp="1"/>
          </p:cNvSpPr>
          <p:nvPr>
            <p:ph type="body" sz="quarter" idx="16"/>
          </p:nvPr>
        </p:nvSpPr>
        <p:spPr>
          <a:xfrm>
            <a:off x="7511481" y="4052218"/>
            <a:ext cx="2808000" cy="345600"/>
          </a:xfrm>
        </p:spPr>
        <p:txBody>
          <a:bodyPr/>
          <a:lstStyle/>
          <a:p>
            <a:r>
              <a:rPr lang="en-US" noProof="0"/>
              <a:t>4. Surface legal insights</a:t>
            </a:r>
          </a:p>
        </p:txBody>
      </p:sp>
      <p:sp>
        <p:nvSpPr>
          <p:cNvPr id="81" name="Text Placeholder 52">
            <a:extLst>
              <a:ext uri="{FF2B5EF4-FFF2-40B4-BE49-F238E27FC236}">
                <a16:creationId xmlns:a16="http://schemas.microsoft.com/office/drawing/2014/main" id="{7CA14BE5-2588-922F-1874-95D64299D588}"/>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45" name="Text Placeholder 44">
            <a:extLst>
              <a:ext uri="{FF2B5EF4-FFF2-40B4-BE49-F238E27FC236}">
                <a16:creationId xmlns:a16="http://schemas.microsoft.com/office/drawing/2014/main" id="{7CC1A604-1296-F956-A722-9D20E12A6F65}"/>
              </a:ext>
            </a:extLst>
          </p:cNvPr>
          <p:cNvSpPr>
            <a:spLocks noGrp="1"/>
          </p:cNvSpPr>
          <p:nvPr>
            <p:ph type="body" sz="quarter" idx="18"/>
          </p:nvPr>
        </p:nvSpPr>
        <p:spPr>
          <a:xfrm>
            <a:off x="584200" y="2032188"/>
            <a:ext cx="2808000" cy="626701"/>
          </a:xfrm>
        </p:spPr>
        <p:txBody>
          <a:bodyPr/>
          <a:lstStyle/>
          <a:p>
            <a:r>
              <a:rPr lang="en-US" noProof="0"/>
              <a:t>Use Copilot in Teams to transcribe the notes during the meeting to capture key negotiation points.</a:t>
            </a:r>
          </a:p>
        </p:txBody>
      </p:sp>
      <p:sp>
        <p:nvSpPr>
          <p:cNvPr id="65" name="Text Placeholder 64">
            <a:extLst>
              <a:ext uri="{FF2B5EF4-FFF2-40B4-BE49-F238E27FC236}">
                <a16:creationId xmlns:a16="http://schemas.microsoft.com/office/drawing/2014/main" id="{AC14184D-67BE-86FC-5ACF-1B4ABF8A3E8B}"/>
              </a:ext>
            </a:extLst>
          </p:cNvPr>
          <p:cNvSpPr>
            <a:spLocks noGrp="1"/>
          </p:cNvSpPr>
          <p:nvPr>
            <p:ph type="body" sz="quarter" idx="19"/>
          </p:nvPr>
        </p:nvSpPr>
        <p:spPr>
          <a:xfrm>
            <a:off x="4047840" y="2032188"/>
            <a:ext cx="2808000" cy="626701"/>
          </a:xfrm>
        </p:spPr>
        <p:txBody>
          <a:bodyPr/>
          <a:lstStyle/>
          <a:p>
            <a:r>
              <a:rPr lang="en-US" noProof="0"/>
              <a:t>Using meeting notes to get started, use Copilot to create the preliminary term sheet.</a:t>
            </a:r>
          </a:p>
        </p:txBody>
      </p:sp>
      <p:sp>
        <p:nvSpPr>
          <p:cNvPr id="66" name="Text Placeholder 65">
            <a:extLst>
              <a:ext uri="{FF2B5EF4-FFF2-40B4-BE49-F238E27FC236}">
                <a16:creationId xmlns:a16="http://schemas.microsoft.com/office/drawing/2014/main" id="{B03364A6-08D7-0EC4-AAE0-750539527A3B}"/>
              </a:ext>
            </a:extLst>
          </p:cNvPr>
          <p:cNvSpPr>
            <a:spLocks noGrp="1"/>
          </p:cNvSpPr>
          <p:nvPr>
            <p:ph type="body" sz="quarter" idx="20"/>
          </p:nvPr>
        </p:nvSpPr>
        <p:spPr>
          <a:xfrm>
            <a:off x="7511481" y="2032188"/>
            <a:ext cx="2808000" cy="626701"/>
          </a:xfrm>
        </p:spPr>
        <p:txBody>
          <a:bodyPr/>
          <a:lstStyle/>
          <a:p>
            <a:r>
              <a:rPr lang="en-US" noProof="0"/>
              <a:t>Use Copilot in Word to help analyze the counterparty’s proposed terms.</a:t>
            </a:r>
          </a:p>
        </p:txBody>
      </p:sp>
      <p:sp>
        <p:nvSpPr>
          <p:cNvPr id="152" name="Text Placeholder 151">
            <a:extLst>
              <a:ext uri="{FF2B5EF4-FFF2-40B4-BE49-F238E27FC236}">
                <a16:creationId xmlns:a16="http://schemas.microsoft.com/office/drawing/2014/main" id="{22CCE5C6-4C20-DCE1-EDAC-C0743ADD3DDB}"/>
              </a:ext>
            </a:extLst>
          </p:cNvPr>
          <p:cNvSpPr>
            <a:spLocks noGrp="1"/>
          </p:cNvSpPr>
          <p:nvPr>
            <p:ph type="body" sz="quarter" idx="21"/>
          </p:nvPr>
        </p:nvSpPr>
        <p:spPr>
          <a:xfrm>
            <a:off x="584200" y="3208260"/>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Conduct effective meetings</a:t>
            </a:r>
            <a:r>
              <a:rPr lang="en-US" noProof="0"/>
              <a:t> across legal team and with other departments (e.g. cybersecurity) and summarize notes and action items.</a:t>
            </a:r>
          </a:p>
        </p:txBody>
      </p:sp>
      <p:sp>
        <p:nvSpPr>
          <p:cNvPr id="153" name="Text Placeholder 152">
            <a:extLst>
              <a:ext uri="{FF2B5EF4-FFF2-40B4-BE49-F238E27FC236}">
                <a16:creationId xmlns:a16="http://schemas.microsoft.com/office/drawing/2014/main" id="{E63682DD-8502-AB3F-6BD2-D2F6AE8F09CE}"/>
              </a:ext>
            </a:extLst>
          </p:cNvPr>
          <p:cNvSpPr>
            <a:spLocks noGrp="1"/>
          </p:cNvSpPr>
          <p:nvPr>
            <p:ph type="body" sz="quarter" idx="22"/>
          </p:nvPr>
        </p:nvSpPr>
        <p:spPr>
          <a:xfrm>
            <a:off x="584200"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Draft emails and schedule meetings </a:t>
            </a:r>
            <a:r>
              <a:rPr lang="en-US" noProof="0"/>
              <a:t>for relevant stakeholders with appropriate information and tone for the audience.</a:t>
            </a:r>
          </a:p>
        </p:txBody>
      </p:sp>
      <p:sp>
        <p:nvSpPr>
          <p:cNvPr id="154" name="Text Placeholder 153">
            <a:extLst>
              <a:ext uri="{FF2B5EF4-FFF2-40B4-BE49-F238E27FC236}">
                <a16:creationId xmlns:a16="http://schemas.microsoft.com/office/drawing/2014/main" id="{55988765-C04A-99B5-0E67-6980E86A0B0B}"/>
              </a:ext>
            </a:extLst>
          </p:cNvPr>
          <p:cNvSpPr>
            <a:spLocks noGrp="1"/>
          </p:cNvSpPr>
          <p:nvPr>
            <p:ph type="body" sz="quarter" idx="23"/>
          </p:nvPr>
        </p:nvSpPr>
        <p:spPr>
          <a:xfrm>
            <a:off x="4047840" y="3208260"/>
            <a:ext cx="2808000" cy="626701"/>
          </a:xfrm>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Retrieve relevant chats, emails, and documents</a:t>
            </a:r>
            <a:r>
              <a:rPr lang="en-US" noProof="0"/>
              <a:t> faster.</a:t>
            </a:r>
          </a:p>
        </p:txBody>
      </p:sp>
      <p:sp>
        <p:nvSpPr>
          <p:cNvPr id="155" name="Text Placeholder 154">
            <a:extLst>
              <a:ext uri="{FF2B5EF4-FFF2-40B4-BE49-F238E27FC236}">
                <a16:creationId xmlns:a16="http://schemas.microsoft.com/office/drawing/2014/main" id="{39AB3AE6-CF6C-62B8-839B-0B790C103465}"/>
              </a:ext>
            </a:extLst>
          </p:cNvPr>
          <p:cNvSpPr>
            <a:spLocks noGrp="1"/>
          </p:cNvSpPr>
          <p:nvPr>
            <p:ph type="body" sz="quarter" idx="24"/>
          </p:nvPr>
        </p:nvSpPr>
        <p:spPr>
          <a:xfrm>
            <a:off x="4047840"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Generate legal research</a:t>
            </a:r>
            <a:r>
              <a:rPr lang="en-US" noProof="0"/>
              <a:t> based on topics, keywords, sources, and provide insights and recommendations.</a:t>
            </a:r>
          </a:p>
        </p:txBody>
      </p:sp>
      <p:sp>
        <p:nvSpPr>
          <p:cNvPr id="156" name="Text Placeholder 155">
            <a:extLst>
              <a:ext uri="{FF2B5EF4-FFF2-40B4-BE49-F238E27FC236}">
                <a16:creationId xmlns:a16="http://schemas.microsoft.com/office/drawing/2014/main" id="{54910027-1503-EAC2-E92A-18C51552B9B1}"/>
              </a:ext>
            </a:extLst>
          </p:cNvPr>
          <p:cNvSpPr>
            <a:spLocks noGrp="1"/>
          </p:cNvSpPr>
          <p:nvPr>
            <p:ph type="body" sz="quarter" idx="25"/>
          </p:nvPr>
        </p:nvSpPr>
        <p:spPr>
          <a:xfrm>
            <a:off x="7511481" y="320826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Analyze large amounts of text</a:t>
            </a:r>
            <a:r>
              <a:rPr lang="en-US" noProof="0"/>
              <a:t> to better understand the proposed terms.</a:t>
            </a:r>
          </a:p>
        </p:txBody>
      </p:sp>
      <p:sp>
        <p:nvSpPr>
          <p:cNvPr id="157" name="Text Placeholder 156">
            <a:extLst>
              <a:ext uri="{FF2B5EF4-FFF2-40B4-BE49-F238E27FC236}">
                <a16:creationId xmlns:a16="http://schemas.microsoft.com/office/drawing/2014/main" id="{6E30B0DA-752A-DFAE-7838-DBBC97E8BA2F}"/>
              </a:ext>
            </a:extLst>
          </p:cNvPr>
          <p:cNvSpPr>
            <a:spLocks noGrp="1"/>
          </p:cNvSpPr>
          <p:nvPr>
            <p:ph type="body" sz="quarter" idx="26"/>
          </p:nvPr>
        </p:nvSpPr>
        <p:spPr>
          <a:xfrm>
            <a:off x="7511481" y="5641938"/>
            <a:ext cx="2808000" cy="626701"/>
          </a:xfrm>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Improve quality </a:t>
            </a:r>
            <a:r>
              <a:rPr lang="en-US" noProof="0"/>
              <a:t>of data-driven decisions with autogenerated analyses based on user prompts.</a:t>
            </a:r>
          </a:p>
        </p:txBody>
      </p:sp>
      <p:sp>
        <p:nvSpPr>
          <p:cNvPr id="73" name="Text Placeholder 72">
            <a:extLst>
              <a:ext uri="{FF2B5EF4-FFF2-40B4-BE49-F238E27FC236}">
                <a16:creationId xmlns:a16="http://schemas.microsoft.com/office/drawing/2014/main" id="{4E1BB59A-1873-FFD8-5C4F-9FA36009CD29}"/>
              </a:ext>
            </a:extLst>
          </p:cNvPr>
          <p:cNvSpPr>
            <a:spLocks noGrp="1"/>
          </p:cNvSpPr>
          <p:nvPr>
            <p:ph type="body" sz="quarter" idx="27"/>
          </p:nvPr>
        </p:nvSpPr>
        <p:spPr>
          <a:xfrm>
            <a:off x="584200" y="4488366"/>
            <a:ext cx="2808000" cy="626701"/>
          </a:xfrm>
        </p:spPr>
        <p:txBody>
          <a:bodyPr/>
          <a:lstStyle/>
          <a:p>
            <a:r>
              <a:rPr lang="en-US" noProof="0"/>
              <a:t>After reaching consensus, Copilot in Outlook generates draft of the licensing agreement incorporating the decisions made. The legal review team makes necessary adjustments.</a:t>
            </a:r>
          </a:p>
        </p:txBody>
      </p:sp>
      <p:sp>
        <p:nvSpPr>
          <p:cNvPr id="74" name="Text Placeholder 73">
            <a:extLst>
              <a:ext uri="{FF2B5EF4-FFF2-40B4-BE49-F238E27FC236}">
                <a16:creationId xmlns:a16="http://schemas.microsoft.com/office/drawing/2014/main" id="{5761F03E-2D45-DEE7-3A04-54B3AB4EDE5C}"/>
              </a:ext>
            </a:extLst>
          </p:cNvPr>
          <p:cNvSpPr>
            <a:spLocks noGrp="1"/>
          </p:cNvSpPr>
          <p:nvPr>
            <p:ph type="body" sz="quarter" idx="28"/>
          </p:nvPr>
        </p:nvSpPr>
        <p:spPr>
          <a:xfrm>
            <a:off x="4047841" y="4488366"/>
            <a:ext cx="2808000" cy="626701"/>
          </a:xfrm>
        </p:spPr>
        <p:txBody>
          <a:bodyPr/>
          <a:lstStyle/>
          <a:p>
            <a:r>
              <a:rPr lang="en-US" noProof="0"/>
              <a:t>In meetings, use Copilot in Teams to assist with real-time language suggestions and to flag potential pitfalls. </a:t>
            </a:r>
          </a:p>
        </p:txBody>
      </p:sp>
      <p:sp>
        <p:nvSpPr>
          <p:cNvPr id="75" name="Text Placeholder 74">
            <a:extLst>
              <a:ext uri="{FF2B5EF4-FFF2-40B4-BE49-F238E27FC236}">
                <a16:creationId xmlns:a16="http://schemas.microsoft.com/office/drawing/2014/main" id="{D551BE98-A675-BC75-2942-E3BAB2C6DEEF}"/>
              </a:ext>
            </a:extLst>
          </p:cNvPr>
          <p:cNvSpPr>
            <a:spLocks noGrp="1"/>
          </p:cNvSpPr>
          <p:nvPr>
            <p:ph type="body" sz="quarter" idx="29"/>
          </p:nvPr>
        </p:nvSpPr>
        <p:spPr>
          <a:xfrm>
            <a:off x="7511481" y="4488366"/>
            <a:ext cx="2808000" cy="626701"/>
          </a:xfrm>
        </p:spPr>
        <p:txBody>
          <a:bodyPr/>
          <a:lstStyle/>
          <a:p>
            <a:r>
              <a:rPr lang="en-US" noProof="0"/>
              <a:t>Use Copilot to find comparable agreements to provide real-time legal insights, and check for compliance requirements.</a:t>
            </a:r>
          </a:p>
        </p:txBody>
      </p:sp>
      <p:sp>
        <p:nvSpPr>
          <p:cNvPr id="82" name="Text Placeholder 86">
            <a:extLst>
              <a:ext uri="{FF2B5EF4-FFF2-40B4-BE49-F238E27FC236}">
                <a16:creationId xmlns:a16="http://schemas.microsoft.com/office/drawing/2014/main" id="{998E3A44-18DA-2EC4-E56B-61267E7DBC30}"/>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90" name="Text Placeholder 189">
            <a:extLst>
              <a:ext uri="{FF2B5EF4-FFF2-40B4-BE49-F238E27FC236}">
                <a16:creationId xmlns:a16="http://schemas.microsoft.com/office/drawing/2014/main" id="{104642CA-2BB6-4CF4-975A-DBF6957D938A}"/>
              </a:ext>
            </a:extLst>
          </p:cNvPr>
          <p:cNvSpPr>
            <a:spLocks noGrp="1"/>
          </p:cNvSpPr>
          <p:nvPr>
            <p:ph type="body" sz="quarter" idx="38"/>
          </p:nvPr>
        </p:nvSpPr>
        <p:spPr>
          <a:solidFill>
            <a:srgbClr val="0070C0"/>
          </a:solidFill>
        </p:spPr>
        <p:txBody>
          <a:bodyPr/>
          <a:lstStyle/>
          <a:p>
            <a:endParaRPr lang="en-US" noProof="0"/>
          </a:p>
        </p:txBody>
      </p:sp>
      <p:sp>
        <p:nvSpPr>
          <p:cNvPr id="191" name="Text Placeholder 190">
            <a:extLst>
              <a:ext uri="{FF2B5EF4-FFF2-40B4-BE49-F238E27FC236}">
                <a16:creationId xmlns:a16="http://schemas.microsoft.com/office/drawing/2014/main" id="{1E57615E-0906-4A9F-7E99-79D29CF8FA03}"/>
              </a:ext>
            </a:extLst>
          </p:cNvPr>
          <p:cNvSpPr>
            <a:spLocks noGrp="1"/>
          </p:cNvSpPr>
          <p:nvPr>
            <p:ph type="body" sz="quarter" idx="39"/>
          </p:nvPr>
        </p:nvSpPr>
        <p:spPr>
          <a:solidFill>
            <a:srgbClr val="0078D4"/>
          </a:solidFill>
        </p:spPr>
        <p:txBody>
          <a:bodyPr/>
          <a:lstStyle/>
          <a:p>
            <a:endParaRPr lang="en-US" noProof="0"/>
          </a:p>
        </p:txBody>
      </p:sp>
      <p:sp>
        <p:nvSpPr>
          <p:cNvPr id="192" name="Text Placeholder 191">
            <a:extLst>
              <a:ext uri="{FF2B5EF4-FFF2-40B4-BE49-F238E27FC236}">
                <a16:creationId xmlns:a16="http://schemas.microsoft.com/office/drawing/2014/main" id="{6FEEE344-E947-36BB-89FC-70C6EE3F8ACC}"/>
              </a:ext>
            </a:extLst>
          </p:cNvPr>
          <p:cNvSpPr>
            <a:spLocks noGrp="1"/>
          </p:cNvSpPr>
          <p:nvPr>
            <p:ph type="body" sz="quarter" idx="40"/>
          </p:nvPr>
        </p:nvSpPr>
        <p:spPr/>
        <p:txBody>
          <a:bodyPr/>
          <a:lstStyle/>
          <a:p>
            <a:endParaRPr lang="en-US" noProof="0"/>
          </a:p>
        </p:txBody>
      </p:sp>
      <p:sp>
        <p:nvSpPr>
          <p:cNvPr id="86" name="Rectangle: Rounded Corners 6">
            <a:extLst>
              <a:ext uri="{FF2B5EF4-FFF2-40B4-BE49-F238E27FC236}">
                <a16:creationId xmlns:a16="http://schemas.microsoft.com/office/drawing/2014/main" id="{C2DBB489-7821-9D83-5D89-06EDDA9661B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115" name="Rectangle: Rounded Corners 6">
            <a:extLst>
              <a:ext uri="{FF2B5EF4-FFF2-40B4-BE49-F238E27FC236}">
                <a16:creationId xmlns:a16="http://schemas.microsoft.com/office/drawing/2014/main" id="{3EA40901-0A3C-FFF8-AD80-174ECB93604F}"/>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40" name="Group 239">
            <a:extLst>
              <a:ext uri="{FF2B5EF4-FFF2-40B4-BE49-F238E27FC236}">
                <a16:creationId xmlns:a16="http://schemas.microsoft.com/office/drawing/2014/main" id="{88332769-DC21-E4B7-3FF3-D4FFB60DCEF5}"/>
              </a:ext>
            </a:extLst>
          </p:cNvPr>
          <p:cNvGrpSpPr/>
          <p:nvPr/>
        </p:nvGrpSpPr>
        <p:grpSpPr>
          <a:xfrm>
            <a:off x="4276273" y="2761669"/>
            <a:ext cx="2351135" cy="360000"/>
            <a:chOff x="588263" y="1217924"/>
            <a:chExt cx="2351135" cy="360000"/>
          </a:xfrm>
        </p:grpSpPr>
        <p:pic>
          <p:nvPicPr>
            <p:cNvPr id="241" name="Picture 240" descr="Zip Co logo SVG free download, id: 101874 - Brandlogos.net">
              <a:hlinkClick r:id="rId3"/>
              <a:extLst>
                <a:ext uri="{FF2B5EF4-FFF2-40B4-BE49-F238E27FC236}">
                  <a16:creationId xmlns:a16="http://schemas.microsoft.com/office/drawing/2014/main" id="{9BE217D8-45B6-1B5B-1DFF-F5A0F4FF540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2" name="TextBox 241">
              <a:extLst>
                <a:ext uri="{FF2B5EF4-FFF2-40B4-BE49-F238E27FC236}">
                  <a16:creationId xmlns:a16="http://schemas.microsoft.com/office/drawing/2014/main" id="{6CCEB58A-4A92-5349-98DE-C580A1BC28A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43" name="Group 242">
            <a:extLst>
              <a:ext uri="{FF2B5EF4-FFF2-40B4-BE49-F238E27FC236}">
                <a16:creationId xmlns:a16="http://schemas.microsoft.com/office/drawing/2014/main" id="{11635515-064D-DE2E-EAAC-58C78E963AA2}"/>
              </a:ext>
            </a:extLst>
          </p:cNvPr>
          <p:cNvGrpSpPr/>
          <p:nvPr/>
        </p:nvGrpSpPr>
        <p:grpSpPr>
          <a:xfrm>
            <a:off x="7739914" y="5158847"/>
            <a:ext cx="2351135" cy="360000"/>
            <a:chOff x="588263" y="1217924"/>
            <a:chExt cx="2351135" cy="360000"/>
          </a:xfrm>
        </p:grpSpPr>
        <p:pic>
          <p:nvPicPr>
            <p:cNvPr id="244" name="Picture 243" descr="Zip Co logo SVG free download, id: 101874 - Brandlogos.net">
              <a:hlinkClick r:id="rId3"/>
              <a:extLst>
                <a:ext uri="{FF2B5EF4-FFF2-40B4-BE49-F238E27FC236}">
                  <a16:creationId xmlns:a16="http://schemas.microsoft.com/office/drawing/2014/main" id="{2B8C2EFF-3356-FA2A-82CA-E15682308A5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EB288D2E-B1C1-605D-1965-E870489412A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246" name="Group 245">
            <a:extLst>
              <a:ext uri="{FF2B5EF4-FFF2-40B4-BE49-F238E27FC236}">
                <a16:creationId xmlns:a16="http://schemas.microsoft.com/office/drawing/2014/main" id="{2381D6CB-1727-C066-4E7C-72E861B7FE2C}"/>
              </a:ext>
            </a:extLst>
          </p:cNvPr>
          <p:cNvGrpSpPr/>
          <p:nvPr/>
        </p:nvGrpSpPr>
        <p:grpSpPr>
          <a:xfrm>
            <a:off x="804187" y="2761669"/>
            <a:ext cx="2351135" cy="360000"/>
            <a:chOff x="588263" y="3617084"/>
            <a:chExt cx="2351135" cy="360000"/>
          </a:xfrm>
        </p:grpSpPr>
        <p:pic>
          <p:nvPicPr>
            <p:cNvPr id="247" name="Picture 246">
              <a:extLst>
                <a:ext uri="{FF2B5EF4-FFF2-40B4-BE49-F238E27FC236}">
                  <a16:creationId xmlns:a16="http://schemas.microsoft.com/office/drawing/2014/main" id="{987DB1CC-D97F-C724-E06F-0FE54A857B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3742667B-4B08-D89B-BC9B-7CDA178029D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9103DEB7-E88E-503D-9451-E2162ADEE5CB}"/>
              </a:ext>
            </a:extLst>
          </p:cNvPr>
          <p:cNvGrpSpPr/>
          <p:nvPr/>
        </p:nvGrpSpPr>
        <p:grpSpPr>
          <a:xfrm>
            <a:off x="4276273" y="5158847"/>
            <a:ext cx="2351135" cy="360000"/>
            <a:chOff x="588263" y="3617084"/>
            <a:chExt cx="2351135" cy="360000"/>
          </a:xfrm>
        </p:grpSpPr>
        <p:pic>
          <p:nvPicPr>
            <p:cNvPr id="250" name="Picture 249">
              <a:extLst>
                <a:ext uri="{FF2B5EF4-FFF2-40B4-BE49-F238E27FC236}">
                  <a16:creationId xmlns:a16="http://schemas.microsoft.com/office/drawing/2014/main" id="{73125B53-C0C1-EA46-834F-476439E50A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1FDCDA94-1603-2B04-46AF-290BE9D0639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6C774CAB-06D8-C411-96CE-3FE21D5AD6F7}"/>
              </a:ext>
            </a:extLst>
          </p:cNvPr>
          <p:cNvGrpSpPr/>
          <p:nvPr/>
        </p:nvGrpSpPr>
        <p:grpSpPr>
          <a:xfrm>
            <a:off x="804187" y="5158847"/>
            <a:ext cx="2351135" cy="360000"/>
            <a:chOff x="588263" y="1697756"/>
            <a:chExt cx="2351135" cy="360000"/>
          </a:xfrm>
        </p:grpSpPr>
        <p:pic>
          <p:nvPicPr>
            <p:cNvPr id="253" name="Picture 252">
              <a:extLst>
                <a:ext uri="{FF2B5EF4-FFF2-40B4-BE49-F238E27FC236}">
                  <a16:creationId xmlns:a16="http://schemas.microsoft.com/office/drawing/2014/main" id="{4EAC66C9-560F-BFAB-E4F8-99AEE6B508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817F4FA1-88F2-9AE4-EF39-19B4700D2AE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7895FD52-2F04-7497-748F-0EE4699CC797}"/>
              </a:ext>
            </a:extLst>
          </p:cNvPr>
          <p:cNvGrpSpPr/>
          <p:nvPr/>
        </p:nvGrpSpPr>
        <p:grpSpPr>
          <a:xfrm>
            <a:off x="7739914" y="2761669"/>
            <a:ext cx="2351135" cy="360000"/>
            <a:chOff x="588263" y="2657420"/>
            <a:chExt cx="2351135" cy="360000"/>
          </a:xfrm>
        </p:grpSpPr>
        <p:pic>
          <p:nvPicPr>
            <p:cNvPr id="256" name="Picture 255">
              <a:extLst>
                <a:ext uri="{FF2B5EF4-FFF2-40B4-BE49-F238E27FC236}">
                  <a16:creationId xmlns:a16="http://schemas.microsoft.com/office/drawing/2014/main" id="{16FBE491-02E6-CA80-1725-929432FA4A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E25BFBA8-D4C0-16D4-8CB7-23AC66C5994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1006D3A2-B72F-F66D-A673-F8B7E80A1E9C}"/>
              </a:ext>
            </a:extLst>
          </p:cNvPr>
          <p:cNvGrpSpPr/>
          <p:nvPr/>
        </p:nvGrpSpPr>
        <p:grpSpPr>
          <a:xfrm>
            <a:off x="1624328" y="1132756"/>
            <a:ext cx="1332000" cy="216000"/>
            <a:chOff x="1198144" y="862657"/>
            <a:chExt cx="1332000" cy="216000"/>
          </a:xfrm>
        </p:grpSpPr>
        <p:sp>
          <p:nvSpPr>
            <p:cNvPr id="3" name="Rectangle: Rounded Corners 6">
              <a:extLst>
                <a:ext uri="{FF2B5EF4-FFF2-40B4-BE49-F238E27FC236}">
                  <a16:creationId xmlns:a16="http://schemas.microsoft.com/office/drawing/2014/main" id="{7B47BC46-E7B8-3B7E-E699-E84C3EC4D382}"/>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4" name="Graphic 3">
              <a:extLst>
                <a:ext uri="{FF2B5EF4-FFF2-40B4-BE49-F238E27FC236}">
                  <a16:creationId xmlns:a16="http://schemas.microsoft.com/office/drawing/2014/main" id="{4127B00E-81C8-AA20-C81E-1EFA7B82EB0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5" name="Group 4">
            <a:extLst>
              <a:ext uri="{FF2B5EF4-FFF2-40B4-BE49-F238E27FC236}">
                <a16:creationId xmlns:a16="http://schemas.microsoft.com/office/drawing/2014/main" id="{A37A6856-DA03-9C5A-7F82-463258FB8622}"/>
              </a:ext>
            </a:extLst>
          </p:cNvPr>
          <p:cNvGrpSpPr/>
          <p:nvPr/>
        </p:nvGrpSpPr>
        <p:grpSpPr>
          <a:xfrm>
            <a:off x="3022536" y="1132756"/>
            <a:ext cx="1692000" cy="216000"/>
            <a:chOff x="2707850" y="862657"/>
            <a:chExt cx="1692000" cy="216000"/>
          </a:xfrm>
        </p:grpSpPr>
        <p:sp>
          <p:nvSpPr>
            <p:cNvPr id="6" name="Rectangle: Rounded Corners 6">
              <a:extLst>
                <a:ext uri="{FF2B5EF4-FFF2-40B4-BE49-F238E27FC236}">
                  <a16:creationId xmlns:a16="http://schemas.microsoft.com/office/drawing/2014/main" id="{5E1BE05C-82EC-6001-CC2B-1C8288CD6350}"/>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Transactional processes</a:t>
              </a:r>
            </a:p>
          </p:txBody>
        </p:sp>
        <p:pic>
          <p:nvPicPr>
            <p:cNvPr id="7" name="Graphic 6">
              <a:extLst>
                <a:ext uri="{FF2B5EF4-FFF2-40B4-BE49-F238E27FC236}">
                  <a16:creationId xmlns:a16="http://schemas.microsoft.com/office/drawing/2014/main" id="{50894E07-B9E4-68FE-544A-E0B3B7934F1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4635" y="898657"/>
              <a:ext cx="144000" cy="144000"/>
            </a:xfrm>
            <a:prstGeom prst="rect">
              <a:avLst/>
            </a:prstGeom>
          </p:spPr>
        </p:pic>
      </p:grpSp>
      <p:grpSp>
        <p:nvGrpSpPr>
          <p:cNvPr id="8" name="Group 7">
            <a:extLst>
              <a:ext uri="{FF2B5EF4-FFF2-40B4-BE49-F238E27FC236}">
                <a16:creationId xmlns:a16="http://schemas.microsoft.com/office/drawing/2014/main" id="{5C7640E4-5986-2145-F453-3E52DF2C4B9B}"/>
              </a:ext>
            </a:extLst>
          </p:cNvPr>
          <p:cNvGrpSpPr/>
          <p:nvPr/>
        </p:nvGrpSpPr>
        <p:grpSpPr>
          <a:xfrm>
            <a:off x="7523373" y="1127774"/>
            <a:ext cx="1260000" cy="216000"/>
            <a:chOff x="1194743" y="1140160"/>
            <a:chExt cx="1260000" cy="216000"/>
          </a:xfrm>
        </p:grpSpPr>
        <p:sp>
          <p:nvSpPr>
            <p:cNvPr id="9" name="Rectangle: Rounded Corners 6">
              <a:extLst>
                <a:ext uri="{FF2B5EF4-FFF2-40B4-BE49-F238E27FC236}">
                  <a16:creationId xmlns:a16="http://schemas.microsoft.com/office/drawing/2014/main" id="{66D8B71C-88EF-E47F-5650-D95BD44A546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0" name="Graphic 9">
              <a:extLst>
                <a:ext uri="{FF2B5EF4-FFF2-40B4-BE49-F238E27FC236}">
                  <a16:creationId xmlns:a16="http://schemas.microsoft.com/office/drawing/2014/main" id="{54D72032-4E3E-A0B7-55A3-6CC211C3B0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1" name="Group 10">
            <a:extLst>
              <a:ext uri="{FF2B5EF4-FFF2-40B4-BE49-F238E27FC236}">
                <a16:creationId xmlns:a16="http://schemas.microsoft.com/office/drawing/2014/main" id="{522B508F-1C57-1C4F-274E-F69B948538F0}"/>
              </a:ext>
            </a:extLst>
          </p:cNvPr>
          <p:cNvGrpSpPr/>
          <p:nvPr/>
        </p:nvGrpSpPr>
        <p:grpSpPr>
          <a:xfrm>
            <a:off x="8868697" y="1127774"/>
            <a:ext cx="1450784" cy="216000"/>
            <a:chOff x="1194743" y="1140160"/>
            <a:chExt cx="1450784" cy="216000"/>
          </a:xfrm>
        </p:grpSpPr>
        <p:sp>
          <p:nvSpPr>
            <p:cNvPr id="12" name="Rectangle: Rounded Corners 6">
              <a:extLst>
                <a:ext uri="{FF2B5EF4-FFF2-40B4-BE49-F238E27FC236}">
                  <a16:creationId xmlns:a16="http://schemas.microsoft.com/office/drawing/2014/main" id="{8B0A97E8-E66C-BAFD-65B7-0C5AFAAC250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3" name="Graphic 12">
              <a:extLst>
                <a:ext uri="{FF2B5EF4-FFF2-40B4-BE49-F238E27FC236}">
                  <a16:creationId xmlns:a16="http://schemas.microsoft.com/office/drawing/2014/main" id="{583C899E-181C-FE79-9BCE-6311189409E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pic>
        <p:nvPicPr>
          <p:cNvPr id="15" name="Picture 14">
            <a:extLst>
              <a:ext uri="{FF2B5EF4-FFF2-40B4-BE49-F238E27FC236}">
                <a16:creationId xmlns:a16="http://schemas.microsoft.com/office/drawing/2014/main" id="{59715CE1-3FF8-3839-587D-91E6AD4972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spTree>
    <p:extLst>
      <p:ext uri="{BB962C8B-B14F-4D97-AF65-F5344CB8AC3E}">
        <p14:creationId xmlns:p14="http://schemas.microsoft.com/office/powerpoint/2010/main" val="30315010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1E5F-454E-17E1-DAD6-7AC640822F2E}"/>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73687B2E-3E76-C475-F085-A93C9D573D96}"/>
              </a:ext>
            </a:extLst>
          </p:cNvPr>
          <p:cNvSpPr>
            <a:spLocks noGrp="1"/>
          </p:cNvSpPr>
          <p:nvPr>
            <p:ph type="title"/>
          </p:nvPr>
        </p:nvSpPr>
        <p:spPr/>
        <p:txBody>
          <a:bodyPr/>
          <a:lstStyle/>
          <a:p>
            <a:r>
              <a:rPr lang="en-US" noProof="0">
                <a:solidFill>
                  <a:srgbClr val="0078D4"/>
                </a:solidFill>
              </a:rPr>
              <a:t>Legal | </a:t>
            </a:r>
            <a:r>
              <a:rPr lang="en-US" noProof="0"/>
              <a:t>Legal strategy development</a:t>
            </a:r>
            <a:endParaRPr lang="en-US" sz="1400" i="1" noProof="0"/>
          </a:p>
        </p:txBody>
      </p:sp>
      <p:sp>
        <p:nvSpPr>
          <p:cNvPr id="48" name="Text Placeholder 47">
            <a:extLst>
              <a:ext uri="{FF2B5EF4-FFF2-40B4-BE49-F238E27FC236}">
                <a16:creationId xmlns:a16="http://schemas.microsoft.com/office/drawing/2014/main" id="{A90A6458-2380-CB9E-CDE3-0BE961706D35}"/>
              </a:ext>
            </a:extLst>
          </p:cNvPr>
          <p:cNvSpPr>
            <a:spLocks noGrp="1"/>
          </p:cNvSpPr>
          <p:nvPr>
            <p:ph type="body" sz="quarter" idx="11"/>
          </p:nvPr>
        </p:nvSpPr>
        <p:spPr/>
        <p:txBody>
          <a:bodyPr/>
          <a:lstStyle/>
          <a:p>
            <a:r>
              <a:rPr lang="en-US" noProof="0"/>
              <a:t>1. Case data aggregation</a:t>
            </a:r>
          </a:p>
        </p:txBody>
      </p:sp>
      <p:sp>
        <p:nvSpPr>
          <p:cNvPr id="49" name="Text Placeholder 48">
            <a:extLst>
              <a:ext uri="{FF2B5EF4-FFF2-40B4-BE49-F238E27FC236}">
                <a16:creationId xmlns:a16="http://schemas.microsoft.com/office/drawing/2014/main" id="{B541A559-9F6C-6F0F-860C-B1532E275CE6}"/>
              </a:ext>
            </a:extLst>
          </p:cNvPr>
          <p:cNvSpPr>
            <a:spLocks noGrp="1"/>
          </p:cNvSpPr>
          <p:nvPr>
            <p:ph type="body" sz="quarter" idx="12"/>
          </p:nvPr>
        </p:nvSpPr>
        <p:spPr/>
        <p:txBody>
          <a:bodyPr/>
          <a:lstStyle/>
          <a:p>
            <a:r>
              <a:rPr lang="en-US" noProof="0"/>
              <a:t>5. Outcome analysis</a:t>
            </a:r>
          </a:p>
        </p:txBody>
      </p:sp>
      <p:sp>
        <p:nvSpPr>
          <p:cNvPr id="50" name="Text Placeholder 49">
            <a:extLst>
              <a:ext uri="{FF2B5EF4-FFF2-40B4-BE49-F238E27FC236}">
                <a16:creationId xmlns:a16="http://schemas.microsoft.com/office/drawing/2014/main" id="{808530E6-0A09-C7CB-67EF-0A12D37103B6}"/>
              </a:ext>
            </a:extLst>
          </p:cNvPr>
          <p:cNvSpPr>
            <a:spLocks noGrp="1"/>
          </p:cNvSpPr>
          <p:nvPr>
            <p:ph type="body" sz="quarter" idx="13"/>
          </p:nvPr>
        </p:nvSpPr>
        <p:spPr/>
        <p:txBody>
          <a:bodyPr/>
          <a:lstStyle/>
          <a:p>
            <a:r>
              <a:rPr lang="en-US" noProof="0"/>
              <a:t>2. Similar case analytics</a:t>
            </a:r>
          </a:p>
        </p:txBody>
      </p:sp>
      <p:sp>
        <p:nvSpPr>
          <p:cNvPr id="51" name="Text Placeholder 50">
            <a:extLst>
              <a:ext uri="{FF2B5EF4-FFF2-40B4-BE49-F238E27FC236}">
                <a16:creationId xmlns:a16="http://schemas.microsoft.com/office/drawing/2014/main" id="{F94C2690-9762-DA24-3439-25D95F1F2BDA}"/>
              </a:ext>
            </a:extLst>
          </p:cNvPr>
          <p:cNvSpPr>
            <a:spLocks noGrp="1"/>
          </p:cNvSpPr>
          <p:nvPr>
            <p:ph type="body" sz="quarter" idx="14"/>
          </p:nvPr>
        </p:nvSpPr>
        <p:spPr/>
        <p:txBody>
          <a:bodyPr/>
          <a:lstStyle/>
          <a:p>
            <a:r>
              <a:rPr lang="en-US" noProof="0"/>
              <a:t>4. Preparation assistance</a:t>
            </a:r>
          </a:p>
        </p:txBody>
      </p:sp>
      <p:sp>
        <p:nvSpPr>
          <p:cNvPr id="30" name="Text Placeholder 52">
            <a:extLst>
              <a:ext uri="{FF2B5EF4-FFF2-40B4-BE49-F238E27FC236}">
                <a16:creationId xmlns:a16="http://schemas.microsoft.com/office/drawing/2014/main" id="{E24D6F74-A470-A069-D54B-97C5E13767B8}"/>
              </a:ext>
            </a:extLst>
          </p:cNvPr>
          <p:cNvSpPr>
            <a:spLocks noGrp="1"/>
          </p:cNvSpPr>
          <p:nvPr>
            <p:ph type="body" sz="quarter" idx="15"/>
          </p:nvPr>
        </p:nvSpPr>
        <p:spPr/>
        <p:txBody>
          <a:bodyPr/>
          <a:lstStyle/>
          <a:p>
            <a:r>
              <a:rPr lang="en-US" noProof="0"/>
              <a:t>3. Strategy formulation</a:t>
            </a:r>
          </a:p>
        </p:txBody>
      </p:sp>
      <p:sp>
        <p:nvSpPr>
          <p:cNvPr id="54" name="Text Placeholder 53">
            <a:extLst>
              <a:ext uri="{FF2B5EF4-FFF2-40B4-BE49-F238E27FC236}">
                <a16:creationId xmlns:a16="http://schemas.microsoft.com/office/drawing/2014/main" id="{6F0EFA0A-B656-2393-7CF9-9B7262B34AC6}"/>
              </a:ext>
            </a:extLst>
          </p:cNvPr>
          <p:cNvSpPr>
            <a:spLocks noGrp="1"/>
          </p:cNvSpPr>
          <p:nvPr>
            <p:ph type="body" sz="quarter" idx="17"/>
          </p:nvPr>
        </p:nvSpPr>
        <p:spPr/>
        <p:txBody>
          <a:bodyPr>
            <a:normAutofit/>
          </a:bodyPr>
          <a:lstStyle/>
          <a:p>
            <a:r>
              <a:rPr lang="en-US" noProof="0" dirty="0"/>
              <a:t>Microsoft 365 Copilot Chat and</a:t>
            </a:r>
            <a:r>
              <a:rPr lang="en-US" sz="1100" noProof="0" dirty="0"/>
              <a:t> Copilot Studio</a:t>
            </a:r>
            <a:endParaRPr lang="en-US" noProof="0" dirty="0"/>
          </a:p>
        </p:txBody>
      </p:sp>
      <p:sp>
        <p:nvSpPr>
          <p:cNvPr id="55" name="Text Placeholder 54">
            <a:extLst>
              <a:ext uri="{FF2B5EF4-FFF2-40B4-BE49-F238E27FC236}">
                <a16:creationId xmlns:a16="http://schemas.microsoft.com/office/drawing/2014/main" id="{6C8A2765-25F8-C334-22D5-F11CB93A5695}"/>
              </a:ext>
            </a:extLst>
          </p:cNvPr>
          <p:cNvSpPr>
            <a:spLocks noGrp="1"/>
          </p:cNvSpPr>
          <p:nvPr>
            <p:ph type="body" sz="quarter" idx="18"/>
          </p:nvPr>
        </p:nvSpPr>
        <p:spPr>
          <a:xfrm>
            <a:off x="584200" y="2025670"/>
            <a:ext cx="2808000" cy="821836"/>
          </a:xfrm>
        </p:spPr>
        <p:txBody>
          <a:bodyPr>
            <a:normAutofit/>
          </a:bodyPr>
          <a:lstStyle/>
          <a:p>
            <a:r>
              <a:rPr lang="en-US" noProof="0" dirty="0"/>
              <a:t>Use Microsoft 365 Copilot Chat to aggregate case information. A Copilot Agent is used to add information from your organization’s cases, by connecting to your system of record.</a:t>
            </a:r>
          </a:p>
        </p:txBody>
      </p:sp>
      <p:sp>
        <p:nvSpPr>
          <p:cNvPr id="56" name="Text Placeholder 55">
            <a:extLst>
              <a:ext uri="{FF2B5EF4-FFF2-40B4-BE49-F238E27FC236}">
                <a16:creationId xmlns:a16="http://schemas.microsoft.com/office/drawing/2014/main" id="{5CEA2858-66AA-03C6-D7A3-4E7B725D45F2}"/>
              </a:ext>
            </a:extLst>
          </p:cNvPr>
          <p:cNvSpPr>
            <a:spLocks noGrp="1"/>
          </p:cNvSpPr>
          <p:nvPr>
            <p:ph type="body" sz="quarter" idx="19"/>
          </p:nvPr>
        </p:nvSpPr>
        <p:spPr/>
        <p:txBody>
          <a:bodyPr>
            <a:normAutofit/>
          </a:bodyPr>
          <a:lstStyle/>
          <a:p>
            <a:r>
              <a:rPr lang="en-US" noProof="0"/>
              <a:t>Prompt Copilot to analyze relevant cases to identify strategies that have been used previously, which could be applicable to the current situation.</a:t>
            </a:r>
          </a:p>
        </p:txBody>
      </p:sp>
      <p:sp>
        <p:nvSpPr>
          <p:cNvPr id="57" name="Text Placeholder 56">
            <a:extLst>
              <a:ext uri="{FF2B5EF4-FFF2-40B4-BE49-F238E27FC236}">
                <a16:creationId xmlns:a16="http://schemas.microsoft.com/office/drawing/2014/main" id="{272A3C3D-93B6-2A4B-9C51-9AD1E12F7775}"/>
              </a:ext>
            </a:extLst>
          </p:cNvPr>
          <p:cNvSpPr>
            <a:spLocks noGrp="1"/>
          </p:cNvSpPr>
          <p:nvPr>
            <p:ph type="body" sz="quarter" idx="20"/>
          </p:nvPr>
        </p:nvSpPr>
        <p:spPr/>
        <p:txBody>
          <a:bodyPr>
            <a:normAutofit lnSpcReduction="10000"/>
          </a:bodyPr>
          <a:lstStyle/>
          <a:p>
            <a:r>
              <a:rPr lang="en-US" noProof="0"/>
              <a:t>Based on the analysis, have Copilot</a:t>
            </a:r>
            <a:r>
              <a:rPr lang="en-US" sz="1000" noProof="0"/>
              <a:t> </a:t>
            </a:r>
            <a:r>
              <a:rPr lang="en-US" noProof="0"/>
              <a:t>suggest legal strategies that align with the nuances of the current case or provide recommendations on case similarities to the current legal challenge.</a:t>
            </a:r>
          </a:p>
        </p:txBody>
      </p:sp>
      <p:sp>
        <p:nvSpPr>
          <p:cNvPr id="58" name="Text Placeholder 57">
            <a:extLst>
              <a:ext uri="{FF2B5EF4-FFF2-40B4-BE49-F238E27FC236}">
                <a16:creationId xmlns:a16="http://schemas.microsoft.com/office/drawing/2014/main" id="{47980881-170F-37C0-BDD0-5943D5AB0173}"/>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Collecting case data </a:t>
            </a:r>
            <a:r>
              <a:rPr lang="en-US" noProof="0"/>
              <a:t>ensures a comprehensive foundation for analysis.</a:t>
            </a:r>
          </a:p>
        </p:txBody>
      </p:sp>
      <p:sp>
        <p:nvSpPr>
          <p:cNvPr id="59" name="Text Placeholder 58">
            <a:extLst>
              <a:ext uri="{FF2B5EF4-FFF2-40B4-BE49-F238E27FC236}">
                <a16:creationId xmlns:a16="http://schemas.microsoft.com/office/drawing/2014/main" id="{9B581ACA-0054-FD6C-C8DA-61D6E08E6B6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Analyzing outcomes </a:t>
            </a:r>
            <a:r>
              <a:rPr lang="en-US" noProof="0"/>
              <a:t>helps in refining strategies for future cases.</a:t>
            </a:r>
          </a:p>
        </p:txBody>
      </p:sp>
      <p:sp>
        <p:nvSpPr>
          <p:cNvPr id="60" name="Text Placeholder 59">
            <a:extLst>
              <a:ext uri="{FF2B5EF4-FFF2-40B4-BE49-F238E27FC236}">
                <a16:creationId xmlns:a16="http://schemas.microsoft.com/office/drawing/2014/main" id="{3202D133-46DE-0A1D-D439-AFF0CF8F06B7}"/>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Analyzing similar cases</a:t>
            </a:r>
            <a:r>
              <a:rPr lang="en-US" noProof="0"/>
              <a:t> helps identify what strategies have been effective in the past.</a:t>
            </a:r>
          </a:p>
        </p:txBody>
      </p:sp>
      <p:sp>
        <p:nvSpPr>
          <p:cNvPr id="61" name="Text Placeholder 60">
            <a:extLst>
              <a:ext uri="{FF2B5EF4-FFF2-40B4-BE49-F238E27FC236}">
                <a16:creationId xmlns:a16="http://schemas.microsoft.com/office/drawing/2014/main" id="{CE3E62D5-16F9-401D-F1C8-DC19845F4D04}"/>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Assisting in preparation </a:t>
            </a:r>
            <a:r>
              <a:rPr lang="en-US" noProof="0"/>
              <a:t>ensures that all case materials are thorough and persuasive.</a:t>
            </a:r>
          </a:p>
        </p:txBody>
      </p:sp>
      <p:sp>
        <p:nvSpPr>
          <p:cNvPr id="84" name="Text Placeholder 83">
            <a:extLst>
              <a:ext uri="{FF2B5EF4-FFF2-40B4-BE49-F238E27FC236}">
                <a16:creationId xmlns:a16="http://schemas.microsoft.com/office/drawing/2014/main" id="{C6D2F157-B1F8-68DD-D98B-28BAF11B8D49}"/>
              </a:ext>
            </a:extLst>
          </p:cNvPr>
          <p:cNvSpPr>
            <a:spLocks noGrp="1"/>
          </p:cNvSpPr>
          <p:nvPr>
            <p:ph type="body" sz="quarter" idx="25"/>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Formulating strategies </a:t>
            </a:r>
            <a:r>
              <a:rPr lang="en-US" noProof="0"/>
              <a:t>provides a starting point for legal argumentation and defense.</a:t>
            </a:r>
          </a:p>
        </p:txBody>
      </p:sp>
      <p:sp>
        <p:nvSpPr>
          <p:cNvPr id="85" name="Text Placeholder 84">
            <a:extLst>
              <a:ext uri="{FF2B5EF4-FFF2-40B4-BE49-F238E27FC236}">
                <a16:creationId xmlns:a16="http://schemas.microsoft.com/office/drawing/2014/main" id="{BA0F0E06-351C-603C-CF66-DDB930842836}"/>
              </a:ext>
            </a:extLst>
          </p:cNvPr>
          <p:cNvSpPr>
            <a:spLocks noGrp="1"/>
          </p:cNvSpPr>
          <p:nvPr>
            <p:ph type="body" sz="quarter" idx="27"/>
          </p:nvPr>
        </p:nvSpPr>
        <p:spPr/>
        <p:txBody>
          <a:bodyPr>
            <a:normAutofit/>
          </a:bodyPr>
          <a:lstStyle/>
          <a:p>
            <a:r>
              <a:rPr lang="en-US" noProof="0"/>
              <a:t>Use Copilot to summarize case decisions to add to your legal system of record.</a:t>
            </a:r>
          </a:p>
        </p:txBody>
      </p:sp>
      <p:sp>
        <p:nvSpPr>
          <p:cNvPr id="87" name="Text Placeholder 86">
            <a:extLst>
              <a:ext uri="{FF2B5EF4-FFF2-40B4-BE49-F238E27FC236}">
                <a16:creationId xmlns:a16="http://schemas.microsoft.com/office/drawing/2014/main" id="{F9309803-67B7-72EC-57C2-763A4D83569C}"/>
              </a:ext>
            </a:extLst>
          </p:cNvPr>
          <p:cNvSpPr>
            <a:spLocks noGrp="1"/>
          </p:cNvSpPr>
          <p:nvPr>
            <p:ph type="body" sz="quarter" idx="28"/>
          </p:nvPr>
        </p:nvSpPr>
        <p:spPr/>
        <p:txBody>
          <a:bodyPr/>
          <a:lstStyle/>
          <a:p>
            <a:r>
              <a:rPr lang="en-US" noProof="0" dirty="0"/>
              <a:t>Ask Copilot to summarize the legal strategies suggested and prepare a brief for review.</a:t>
            </a:r>
          </a:p>
        </p:txBody>
      </p:sp>
      <p:sp>
        <p:nvSpPr>
          <p:cNvPr id="2" name="Text Placeholder 1">
            <a:extLst>
              <a:ext uri="{FF2B5EF4-FFF2-40B4-BE49-F238E27FC236}">
                <a16:creationId xmlns:a16="http://schemas.microsoft.com/office/drawing/2014/main" id="{455702CA-EF4A-46EE-A2C6-8FAA5C1F44E1}"/>
              </a:ext>
            </a:extLst>
          </p:cNvPr>
          <p:cNvSpPr>
            <a:spLocks noGrp="1"/>
          </p:cNvSpPr>
          <p:nvPr>
            <p:ph type="body" sz="quarter" idx="30"/>
          </p:nvPr>
        </p:nvSpPr>
        <p:spPr/>
        <p:txBody>
          <a:bodyPr/>
          <a:lstStyle/>
          <a:p>
            <a:r>
              <a:rPr lang="en-US" noProof="0"/>
              <a:t>Extend</a:t>
            </a:r>
          </a:p>
        </p:txBody>
      </p:sp>
      <p:sp>
        <p:nvSpPr>
          <p:cNvPr id="4" name="Text Placeholder 3">
            <a:extLst>
              <a:ext uri="{FF2B5EF4-FFF2-40B4-BE49-F238E27FC236}">
                <a16:creationId xmlns:a16="http://schemas.microsoft.com/office/drawing/2014/main" id="{34166DD0-DDF6-CA2F-FF2C-23B283FB3CD0}"/>
              </a:ext>
            </a:extLst>
          </p:cNvPr>
          <p:cNvSpPr>
            <a:spLocks noGrp="1"/>
          </p:cNvSpPr>
          <p:nvPr>
            <p:ph type="body" sz="quarter" idx="38"/>
          </p:nvPr>
        </p:nvSpPr>
        <p:spPr>
          <a:solidFill>
            <a:srgbClr val="0078D4"/>
          </a:solidFill>
        </p:spPr>
        <p:txBody>
          <a:bodyPr/>
          <a:lstStyle/>
          <a:p>
            <a:endParaRPr lang="en-US" noProof="0"/>
          </a:p>
        </p:txBody>
      </p:sp>
      <p:sp>
        <p:nvSpPr>
          <p:cNvPr id="5" name="Text Placeholder 4">
            <a:extLst>
              <a:ext uri="{FF2B5EF4-FFF2-40B4-BE49-F238E27FC236}">
                <a16:creationId xmlns:a16="http://schemas.microsoft.com/office/drawing/2014/main" id="{3F5512D1-7748-F25A-34FB-47EC7591625E}"/>
              </a:ext>
            </a:extLst>
          </p:cNvPr>
          <p:cNvSpPr>
            <a:spLocks noGrp="1"/>
          </p:cNvSpPr>
          <p:nvPr>
            <p:ph type="body" sz="quarter" idx="39"/>
          </p:nvPr>
        </p:nvSpPr>
        <p:spPr>
          <a:solidFill>
            <a:srgbClr val="0078D4"/>
          </a:solidFill>
        </p:spPr>
        <p:txBody>
          <a:bodyPr/>
          <a:lstStyle/>
          <a:p>
            <a:endParaRPr lang="en-US" noProof="0"/>
          </a:p>
        </p:txBody>
      </p:sp>
      <p:sp>
        <p:nvSpPr>
          <p:cNvPr id="19" name="Text Placeholder 18">
            <a:extLst>
              <a:ext uri="{FF2B5EF4-FFF2-40B4-BE49-F238E27FC236}">
                <a16:creationId xmlns:a16="http://schemas.microsoft.com/office/drawing/2014/main" id="{0FAE8AE5-C20F-2F28-E517-D9BB4EC4D5A0}"/>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D66E7BDD-77CB-917C-A65E-3D8F4A0C248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CBA61B13-3EAA-A184-9659-65C3BAD1E147}"/>
              </a:ext>
            </a:extLst>
          </p:cNvPr>
          <p:cNvGrpSpPr/>
          <p:nvPr/>
        </p:nvGrpSpPr>
        <p:grpSpPr>
          <a:xfrm>
            <a:off x="1624328" y="1132756"/>
            <a:ext cx="1280160" cy="216000"/>
            <a:chOff x="1198144" y="862657"/>
            <a:chExt cx="1280160" cy="216000"/>
          </a:xfrm>
        </p:grpSpPr>
        <p:sp>
          <p:nvSpPr>
            <p:cNvPr id="25" name="Rectangle: Rounded Corners 6">
              <a:extLst>
                <a:ext uri="{FF2B5EF4-FFF2-40B4-BE49-F238E27FC236}">
                  <a16:creationId xmlns:a16="http://schemas.microsoft.com/office/drawing/2014/main" id="{5BF68767-959C-7850-8FBB-361F5C75D00A}"/>
                </a:ext>
                <a:ext uri="{C183D7F6-B498-43B3-948B-1728B52AA6E4}">
                  <adec:decorative xmlns:adec="http://schemas.microsoft.com/office/drawing/2017/decorative" val="1"/>
                </a:ext>
              </a:extLst>
            </p:cNvPr>
            <p:cNvSpPr/>
            <p:nvPr/>
          </p:nvSpPr>
          <p:spPr bwMode="auto">
            <a:xfrm>
              <a:off x="1198144" y="862657"/>
              <a:ext cx="12801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Advisory services</a:t>
              </a:r>
            </a:p>
          </p:txBody>
        </p:sp>
        <p:pic>
          <p:nvPicPr>
            <p:cNvPr id="26" name="Graphic 25">
              <a:extLst>
                <a:ext uri="{FF2B5EF4-FFF2-40B4-BE49-F238E27FC236}">
                  <a16:creationId xmlns:a16="http://schemas.microsoft.com/office/drawing/2014/main" id="{5678DEE9-0B52-6BA5-582E-A219BDB46C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EEEEF19E-78F5-3B91-B6B0-94BFE65EE0BA}"/>
              </a:ext>
            </a:extLst>
          </p:cNvPr>
          <p:cNvGrpSpPr/>
          <p:nvPr/>
        </p:nvGrpSpPr>
        <p:grpSpPr>
          <a:xfrm>
            <a:off x="2993961" y="1132756"/>
            <a:ext cx="1737360" cy="216000"/>
            <a:chOff x="2707850" y="862657"/>
            <a:chExt cx="1737360" cy="216000"/>
          </a:xfrm>
        </p:grpSpPr>
        <p:sp>
          <p:nvSpPr>
            <p:cNvPr id="28" name="Rectangle: Rounded Corners 6">
              <a:extLst>
                <a:ext uri="{FF2B5EF4-FFF2-40B4-BE49-F238E27FC236}">
                  <a16:creationId xmlns:a16="http://schemas.microsoft.com/office/drawing/2014/main" id="{89A444F6-B71A-C92D-A677-857F77D05E21}"/>
                </a:ext>
                <a:ext uri="{C183D7F6-B498-43B3-948B-1728B52AA6E4}">
                  <adec:decorative xmlns:adec="http://schemas.microsoft.com/office/drawing/2017/decorative" val="1"/>
                </a:ext>
              </a:extLst>
            </p:cNvPr>
            <p:cNvSpPr/>
            <p:nvPr/>
          </p:nvSpPr>
          <p:spPr bwMode="auto">
            <a:xfrm>
              <a:off x="2707850" y="862657"/>
              <a:ext cx="173736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Outside counsel spend</a:t>
              </a:r>
            </a:p>
          </p:txBody>
        </p:sp>
        <p:pic>
          <p:nvPicPr>
            <p:cNvPr id="29" name="Graphic 28">
              <a:extLst>
                <a:ext uri="{FF2B5EF4-FFF2-40B4-BE49-F238E27FC236}">
                  <a16:creationId xmlns:a16="http://schemas.microsoft.com/office/drawing/2014/main" id="{BE6DACE5-479C-9D7A-F3E5-897338E39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D4CF9E0D-91A1-4FF7-399B-F45409700C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A0EBF2C-D1EC-1EB3-44F7-175AF75DA6C6}"/>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622CD4F8-3264-54D6-EE0E-55811C0B1DE2}"/>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CBFDDC24-C279-5F67-E373-34DEB84764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7B033471-BFAB-0E73-C07D-B876ECEF84EE}"/>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E0441B2B-DA5E-720D-8722-F168BEBE8C9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00968DF7-DB5C-EC37-620F-3D00D4937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3" name="Group 12">
            <a:extLst>
              <a:ext uri="{FF2B5EF4-FFF2-40B4-BE49-F238E27FC236}">
                <a16:creationId xmlns:a16="http://schemas.microsoft.com/office/drawing/2014/main" id="{13089EAC-3134-64D8-1CC9-D3AB696906CD}"/>
              </a:ext>
            </a:extLst>
          </p:cNvPr>
          <p:cNvGrpSpPr/>
          <p:nvPr/>
        </p:nvGrpSpPr>
        <p:grpSpPr>
          <a:xfrm>
            <a:off x="7739914" y="2752144"/>
            <a:ext cx="2351135" cy="360000"/>
            <a:chOff x="588263" y="1217924"/>
            <a:chExt cx="2351135" cy="360000"/>
          </a:xfrm>
        </p:grpSpPr>
        <p:pic>
          <p:nvPicPr>
            <p:cNvPr id="14" name="Picture 13" descr="Zip Co logo SVG free download, id: 101874 - Brandlogos.net">
              <a:hlinkClick r:id="rId7"/>
              <a:extLst>
                <a:ext uri="{FF2B5EF4-FFF2-40B4-BE49-F238E27FC236}">
                  <a16:creationId xmlns:a16="http://schemas.microsoft.com/office/drawing/2014/main" id="{0536001E-A24B-BBBD-074B-90ED946DD77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D66DF070-43E1-C938-DCB9-BCCA034117E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9AF17A79-03D0-66BA-6088-ECD778E01E9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02152" y="4805680"/>
            <a:ext cx="2289848" cy="2052320"/>
          </a:xfrm>
          <a:prstGeom prst="rect">
            <a:avLst/>
          </a:prstGeom>
        </p:spPr>
      </p:pic>
      <p:grpSp>
        <p:nvGrpSpPr>
          <p:cNvPr id="62" name="Group 61">
            <a:extLst>
              <a:ext uri="{FF2B5EF4-FFF2-40B4-BE49-F238E27FC236}">
                <a16:creationId xmlns:a16="http://schemas.microsoft.com/office/drawing/2014/main" id="{E8855FBF-4BDB-4F27-A6F1-3738899B3B5E}"/>
              </a:ext>
            </a:extLst>
          </p:cNvPr>
          <p:cNvGrpSpPr/>
          <p:nvPr/>
        </p:nvGrpSpPr>
        <p:grpSpPr>
          <a:xfrm>
            <a:off x="762175" y="2722704"/>
            <a:ext cx="2350571" cy="365760"/>
            <a:chOff x="762175" y="2722704"/>
            <a:chExt cx="2350571" cy="365760"/>
          </a:xfrm>
        </p:grpSpPr>
        <p:sp>
          <p:nvSpPr>
            <p:cNvPr id="46" name="TextBox 45">
              <a:extLst>
                <a:ext uri="{FF2B5EF4-FFF2-40B4-BE49-F238E27FC236}">
                  <a16:creationId xmlns:a16="http://schemas.microsoft.com/office/drawing/2014/main" id="{7FE3BB32-1620-7023-BE11-3790E6610BD6}"/>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53" name="Picture 2" descr="Copilot Studio Generative AI pricing - Power Platform Community">
              <a:extLst>
                <a:ext uri="{FF2B5EF4-FFF2-40B4-BE49-F238E27FC236}">
                  <a16:creationId xmlns:a16="http://schemas.microsoft.com/office/drawing/2014/main" id="{D3094D5B-D232-49AC-B9CB-C0C876F411A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2280359D-8905-A939-6903-6048F0E1771E}"/>
              </a:ext>
            </a:extLst>
          </p:cNvPr>
          <p:cNvGrpSpPr/>
          <p:nvPr/>
        </p:nvGrpSpPr>
        <p:grpSpPr>
          <a:xfrm>
            <a:off x="4192083" y="2737601"/>
            <a:ext cx="2350571" cy="365760"/>
            <a:chOff x="762175" y="2722704"/>
            <a:chExt cx="2350571" cy="365760"/>
          </a:xfrm>
        </p:grpSpPr>
        <p:sp>
          <p:nvSpPr>
            <p:cNvPr id="64" name="TextBox 63">
              <a:extLst>
                <a:ext uri="{FF2B5EF4-FFF2-40B4-BE49-F238E27FC236}">
                  <a16:creationId xmlns:a16="http://schemas.microsoft.com/office/drawing/2014/main" id="{3D7DED8E-EBE2-A655-ABAA-E2DD3D739075}"/>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65" name="Picture 2" descr="Copilot Studio Generative AI pricing - Power Platform Community">
              <a:extLst>
                <a:ext uri="{FF2B5EF4-FFF2-40B4-BE49-F238E27FC236}">
                  <a16:creationId xmlns:a16="http://schemas.microsoft.com/office/drawing/2014/main" id="{62A2D30B-896C-1FD7-494B-8D1D99BEE12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40907E93-FA95-646C-D71C-517A66A5EA61}"/>
              </a:ext>
            </a:extLst>
          </p:cNvPr>
          <p:cNvGrpSpPr/>
          <p:nvPr/>
        </p:nvGrpSpPr>
        <p:grpSpPr>
          <a:xfrm>
            <a:off x="2544734" y="5244870"/>
            <a:ext cx="2350571" cy="365760"/>
            <a:chOff x="762175" y="2722704"/>
            <a:chExt cx="2350571" cy="365760"/>
          </a:xfrm>
        </p:grpSpPr>
        <p:sp>
          <p:nvSpPr>
            <p:cNvPr id="67" name="TextBox 66">
              <a:extLst>
                <a:ext uri="{FF2B5EF4-FFF2-40B4-BE49-F238E27FC236}">
                  <a16:creationId xmlns:a16="http://schemas.microsoft.com/office/drawing/2014/main" id="{D91E628B-5398-AE0C-FAB5-571168E49761}"/>
                </a:ext>
                <a:ext uri="{C183D7F6-B498-43B3-948B-1728B52AA6E4}">
                  <adec:decorative xmlns:adec="http://schemas.microsoft.com/office/drawing/2017/decorative" val="0"/>
                </a:ext>
              </a:extLst>
            </p:cNvPr>
            <p:cNvSpPr txBox="1"/>
            <p:nvPr/>
          </p:nvSpPr>
          <p:spPr>
            <a:xfrm>
              <a:off x="1220562" y="2764673"/>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case system</a:t>
              </a:r>
            </a:p>
          </p:txBody>
        </p:sp>
        <p:pic>
          <p:nvPicPr>
            <p:cNvPr id="68" name="Picture 2" descr="Copilot Studio Generative AI pricing - Power Platform Community">
              <a:extLst>
                <a:ext uri="{FF2B5EF4-FFF2-40B4-BE49-F238E27FC236}">
                  <a16:creationId xmlns:a16="http://schemas.microsoft.com/office/drawing/2014/main" id="{70D95BBC-8619-33C1-7CB0-4EA5207FA351}"/>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2175" y="2722704"/>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D81BE07C-4C4B-3FAB-83F1-40A78E7F9285}"/>
              </a:ext>
            </a:extLst>
          </p:cNvPr>
          <p:cNvGrpSpPr/>
          <p:nvPr/>
        </p:nvGrpSpPr>
        <p:grpSpPr>
          <a:xfrm>
            <a:off x="6008092" y="5244870"/>
            <a:ext cx="2351135" cy="360000"/>
            <a:chOff x="588263" y="1217924"/>
            <a:chExt cx="2351135" cy="360000"/>
          </a:xfrm>
        </p:grpSpPr>
        <p:pic>
          <p:nvPicPr>
            <p:cNvPr id="20" name="Picture 19" descr="Zip Co logo SVG free download, id: 101874 - Brandlogos.net">
              <a:hlinkClick r:id="rId7"/>
              <a:extLst>
                <a:ext uri="{FF2B5EF4-FFF2-40B4-BE49-F238E27FC236}">
                  <a16:creationId xmlns:a16="http://schemas.microsoft.com/office/drawing/2014/main" id="{EA077F6B-5B8C-C6BD-9243-51805EBD238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0">
              <a:extLst>
                <a:ext uri="{FF2B5EF4-FFF2-40B4-BE49-F238E27FC236}">
                  <a16:creationId xmlns:a16="http://schemas.microsoft.com/office/drawing/2014/main" id="{1ADFFD4E-113F-B330-A194-2E549A7D101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a:ln>
                    <a:noFill/>
                  </a:ln>
                  <a:solidFill>
                    <a:srgbClr val="1A1A1A"/>
                  </a:solidFill>
                  <a:effectLst/>
                  <a:uLnTx/>
                  <a:uFillTx/>
                  <a:latin typeface="Segoe UI"/>
                  <a:ea typeface="+mn-ea"/>
                  <a:cs typeface="Segoe UI" pitchFamily="34" charset="0"/>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4754477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526298"/>
          </a:xfrm>
        </p:spPr>
        <p:txBody>
          <a:bodyPr/>
          <a:lstStyle/>
          <a:p>
            <a:r>
              <a:rPr lang="en-US" noProof="0"/>
              <a:t>A day in the life of a Corporate Counsel</a:t>
            </a:r>
          </a:p>
        </p:txBody>
      </p:sp>
      <p:sp>
        <p:nvSpPr>
          <p:cNvPr id="76" name="Text Placeholder 40">
            <a:extLst>
              <a:ext uri="{FF2B5EF4-FFF2-40B4-BE49-F238E27FC236}">
                <a16:creationId xmlns:a16="http://schemas.microsoft.com/office/drawing/2014/main" id="{5A2DBAFB-E9F7-FBAD-B636-820968A71411}"/>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3" name="Text Placeholder 2">
            <a:extLst>
              <a:ext uri="{FF2B5EF4-FFF2-40B4-BE49-F238E27FC236}">
                <a16:creationId xmlns:a16="http://schemas.microsoft.com/office/drawing/2014/main" id="{CA868582-DBE7-49C8-A08C-ECB69886E38F}"/>
              </a:ext>
            </a:extLst>
          </p:cNvPr>
          <p:cNvSpPr>
            <a:spLocks noGrp="1"/>
          </p:cNvSpPr>
          <p:nvPr>
            <p:ph type="body" sz="quarter" idx="11"/>
          </p:nvPr>
        </p:nvSpPr>
        <p:spPr>
          <a:xfrm>
            <a:off x="584200" y="1593881"/>
            <a:ext cx="976461" cy="345600"/>
          </a:xfrm>
        </p:spPr>
        <p:txBody>
          <a:bodyPr/>
          <a:lstStyle/>
          <a:p>
            <a:r>
              <a:rPr lang="en-US" noProof="0"/>
              <a:t>7:00 am</a:t>
            </a:r>
          </a:p>
        </p:txBody>
      </p:sp>
      <p:sp>
        <p:nvSpPr>
          <p:cNvPr id="119" name="Text Placeholder 118">
            <a:extLst>
              <a:ext uri="{FF2B5EF4-FFF2-40B4-BE49-F238E27FC236}">
                <a16:creationId xmlns:a16="http://schemas.microsoft.com/office/drawing/2014/main" id="{6EBB1540-E221-533E-0E93-5967006A1E7C}"/>
              </a:ext>
            </a:extLst>
          </p:cNvPr>
          <p:cNvSpPr>
            <a:spLocks noGrp="1"/>
          </p:cNvSpPr>
          <p:nvPr>
            <p:ph type="body" sz="quarter" idx="18"/>
          </p:nvPr>
        </p:nvSpPr>
        <p:spPr>
          <a:xfrm>
            <a:off x="584200" y="2032188"/>
            <a:ext cx="2808000" cy="748426"/>
          </a:xfrm>
        </p:spPr>
        <p:txBody>
          <a:bodyPr>
            <a:normAutofit lnSpcReduction="10000"/>
          </a:bodyPr>
          <a:lstStyle/>
          <a:p>
            <a:r>
              <a:rPr lang="en-US" noProof="0"/>
              <a:t>Amanda needs insights from industry analyst coverage provided in email newsletters heading into the day and uses the Outlook mobile application to get ahead on the train ride to the office.</a:t>
            </a:r>
          </a:p>
        </p:txBody>
      </p:sp>
      <p:sp>
        <p:nvSpPr>
          <p:cNvPr id="157" name="Text Placeholder 156">
            <a:extLst>
              <a:ext uri="{FF2B5EF4-FFF2-40B4-BE49-F238E27FC236}">
                <a16:creationId xmlns:a16="http://schemas.microsoft.com/office/drawing/2014/main" id="{0028CECC-ACBB-28B3-805D-5B77878611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in Outlook Mobile with one click.</a:t>
            </a:r>
          </a:p>
        </p:txBody>
      </p:sp>
      <p:sp>
        <p:nvSpPr>
          <p:cNvPr id="7" name="Text Placeholder 6">
            <a:extLst>
              <a:ext uri="{FF2B5EF4-FFF2-40B4-BE49-F238E27FC236}">
                <a16:creationId xmlns:a16="http://schemas.microsoft.com/office/drawing/2014/main" id="{7BE6CC9A-19CB-27E9-9242-4B4D2A635DBB}"/>
              </a:ext>
            </a:extLst>
          </p:cNvPr>
          <p:cNvSpPr>
            <a:spLocks noGrp="1"/>
          </p:cNvSpPr>
          <p:nvPr>
            <p:ph type="body" sz="quarter" idx="22"/>
          </p:nvPr>
        </p:nvSpPr>
        <p:spPr>
          <a:xfrm>
            <a:off x="3776898" y="1593881"/>
            <a:ext cx="976461" cy="345600"/>
          </a:xfrm>
        </p:spPr>
        <p:txBody>
          <a:bodyPr/>
          <a:lstStyle/>
          <a:p>
            <a:r>
              <a:rPr lang="en-US" noProof="0"/>
              <a:t>8:00 am</a:t>
            </a:r>
          </a:p>
        </p:txBody>
      </p:sp>
      <p:sp>
        <p:nvSpPr>
          <p:cNvPr id="121" name="Text Placeholder 120">
            <a:extLst>
              <a:ext uri="{FF2B5EF4-FFF2-40B4-BE49-F238E27FC236}">
                <a16:creationId xmlns:a16="http://schemas.microsoft.com/office/drawing/2014/main" id="{2FAA4D9C-DAE7-C9AD-FB94-10C2A8F6BF63}"/>
              </a:ext>
            </a:extLst>
          </p:cNvPr>
          <p:cNvSpPr>
            <a:spLocks noGrp="1"/>
          </p:cNvSpPr>
          <p:nvPr>
            <p:ph type="body" sz="quarter" idx="23"/>
          </p:nvPr>
        </p:nvSpPr>
        <p:spPr>
          <a:xfrm>
            <a:off x="3776898" y="2032188"/>
            <a:ext cx="2808000" cy="626701"/>
          </a:xfrm>
        </p:spPr>
        <p:txBody>
          <a:bodyPr/>
          <a:lstStyle/>
          <a:p>
            <a:r>
              <a:rPr lang="en-US" noProof="0"/>
              <a:t>Amanda uses Copilot to catch up on the status of a project with teammates who start their day six hours ahead of her local time.</a:t>
            </a:r>
          </a:p>
        </p:txBody>
      </p:sp>
      <p:sp>
        <p:nvSpPr>
          <p:cNvPr id="158" name="Text Placeholder 157">
            <a:extLst>
              <a:ext uri="{FF2B5EF4-FFF2-40B4-BE49-F238E27FC236}">
                <a16:creationId xmlns:a16="http://schemas.microsoft.com/office/drawing/2014/main" id="{6AB1DD5E-FA87-1D33-106D-EDE994F69F5E}"/>
              </a:ext>
            </a:extLst>
          </p:cNvPr>
          <p:cNvSpPr>
            <a:spLocks noGrp="1"/>
          </p:cNvSpPr>
          <p:nvPr>
            <p:ph type="body" sz="quarter" idx="24"/>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the recent emails regarding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Flag any where I am specifically mentioned highlighting any action items requested of me.</a:t>
            </a:r>
          </a:p>
        </p:txBody>
      </p:sp>
      <p:sp>
        <p:nvSpPr>
          <p:cNvPr id="9" name="Text Placeholder 8">
            <a:extLst>
              <a:ext uri="{FF2B5EF4-FFF2-40B4-BE49-F238E27FC236}">
                <a16:creationId xmlns:a16="http://schemas.microsoft.com/office/drawing/2014/main" id="{DF8DAD35-F063-D345-B31B-A5B31F98DDF1}"/>
              </a:ext>
            </a:extLst>
          </p:cNvPr>
          <p:cNvSpPr>
            <a:spLocks noGrp="1"/>
          </p:cNvSpPr>
          <p:nvPr>
            <p:ph type="body" sz="quarter" idx="25"/>
          </p:nvPr>
        </p:nvSpPr>
        <p:spPr>
          <a:xfrm>
            <a:off x="6969595" y="1593881"/>
            <a:ext cx="976461" cy="345600"/>
          </a:xfrm>
        </p:spPr>
        <p:txBody>
          <a:bodyPr/>
          <a:lstStyle/>
          <a:p>
            <a:r>
              <a:rPr lang="en-US" noProof="0"/>
              <a:t>9:00 am</a:t>
            </a:r>
          </a:p>
        </p:txBody>
      </p:sp>
      <p:sp>
        <p:nvSpPr>
          <p:cNvPr id="123" name="Text Placeholder 122">
            <a:extLst>
              <a:ext uri="{FF2B5EF4-FFF2-40B4-BE49-F238E27FC236}">
                <a16:creationId xmlns:a16="http://schemas.microsoft.com/office/drawing/2014/main" id="{A5D61F1F-21EE-2CA8-858E-6DB6BF40C21A}"/>
              </a:ext>
            </a:extLst>
          </p:cNvPr>
          <p:cNvSpPr>
            <a:spLocks noGrp="1"/>
          </p:cNvSpPr>
          <p:nvPr>
            <p:ph type="body" sz="quarter" idx="26"/>
          </p:nvPr>
        </p:nvSpPr>
        <p:spPr>
          <a:xfrm>
            <a:off x="6969595" y="2032188"/>
            <a:ext cx="2808000" cy="626701"/>
          </a:xfrm>
        </p:spPr>
        <p:txBody>
          <a:bodyPr/>
          <a:lstStyle/>
          <a:p>
            <a:r>
              <a:rPr lang="en-US" noProof="0"/>
              <a:t>Amanda needs to generate training materials for client meetings to prepare them for the risks of a new product business space and wants some ideas to get started.</a:t>
            </a:r>
          </a:p>
        </p:txBody>
      </p:sp>
      <p:sp>
        <p:nvSpPr>
          <p:cNvPr id="159" name="Text Placeholder 158">
            <a:extLst>
              <a:ext uri="{FF2B5EF4-FFF2-40B4-BE49-F238E27FC236}">
                <a16:creationId xmlns:a16="http://schemas.microsoft.com/office/drawing/2014/main" id="{B3C77F8D-FB6B-98BB-0089-08FE8EEA1037}"/>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slide </a:t>
            </a:r>
            <a:r>
              <a:rPr kumimoji="0" lang="en-US" sz="900" b="0" i="0" u="none" strike="noStrike" kern="0" cap="none" spc="0" normalizeH="0" baseline="0" noProof="0">
                <a:ln>
                  <a:noFill/>
                </a:ln>
                <a:solidFill>
                  <a:srgbClr val="1A1A1A"/>
                </a:solidFill>
                <a:effectLst/>
                <a:uLnTx/>
                <a:uFillTx/>
                <a:latin typeface="Segoe UI"/>
                <a:ea typeface="+mn-ea"/>
                <a:cs typeface="+mn-cs"/>
              </a:rPr>
              <a:t>summarizing the arguments made by the US Department of Justice against </a:t>
            </a:r>
            <a:r>
              <a:rPr kumimoji="0" lang="en-US" sz="900" b="0" i="0" u="none" strike="noStrike" kern="0" cap="none" spc="0" normalizeH="0" baseline="0" noProof="0" err="1">
                <a:ln>
                  <a:noFill/>
                </a:ln>
                <a:solidFill>
                  <a:srgbClr val="1A1A1A"/>
                </a:solidFill>
                <a:effectLst/>
                <a:uLnTx/>
                <a:uFillTx/>
                <a:latin typeface="Segoe UI"/>
                <a:ea typeface="+mn-ea"/>
                <a:cs typeface="+mn-cs"/>
              </a:rPr>
              <a:t>Adatum</a:t>
            </a:r>
            <a:r>
              <a:rPr kumimoji="0" lang="en-US" sz="900" b="0" i="0" u="none" strike="noStrike" kern="0" cap="none" spc="0" normalizeH="0" baseline="0" noProof="0">
                <a:ln>
                  <a:noFill/>
                </a:ln>
                <a:solidFill>
                  <a:srgbClr val="1A1A1A"/>
                </a:solidFill>
                <a:effectLst/>
                <a:uLnTx/>
                <a:uFillTx/>
                <a:latin typeface="Segoe UI"/>
                <a:ea typeface="+mn-ea"/>
                <a:cs typeface="+mn-cs"/>
              </a:rPr>
              <a:t> Technologies in its antitrust case.</a:t>
            </a:r>
          </a:p>
        </p:txBody>
      </p:sp>
      <p:sp>
        <p:nvSpPr>
          <p:cNvPr id="12" name="Text Placeholder 11">
            <a:extLst>
              <a:ext uri="{FF2B5EF4-FFF2-40B4-BE49-F238E27FC236}">
                <a16:creationId xmlns:a16="http://schemas.microsoft.com/office/drawing/2014/main" id="{43B565D2-5F00-200C-CAC0-D1334E6E17AC}"/>
              </a:ext>
            </a:extLst>
          </p:cNvPr>
          <p:cNvSpPr>
            <a:spLocks noGrp="1"/>
          </p:cNvSpPr>
          <p:nvPr>
            <p:ph type="body" sz="quarter" idx="28"/>
          </p:nvPr>
        </p:nvSpPr>
        <p:spPr>
          <a:xfrm>
            <a:off x="584200" y="4053821"/>
            <a:ext cx="976461" cy="345600"/>
          </a:xfrm>
        </p:spPr>
        <p:txBody>
          <a:bodyPr/>
          <a:lstStyle/>
          <a:p>
            <a:r>
              <a:rPr lang="en-US" noProof="0"/>
              <a:t>4:00 pm</a:t>
            </a:r>
          </a:p>
        </p:txBody>
      </p:sp>
      <p:sp>
        <p:nvSpPr>
          <p:cNvPr id="125" name="Text Placeholder 124">
            <a:extLst>
              <a:ext uri="{FF2B5EF4-FFF2-40B4-BE49-F238E27FC236}">
                <a16:creationId xmlns:a16="http://schemas.microsoft.com/office/drawing/2014/main" id="{92FCCAA9-8D9F-441D-F374-57D21913DA1C}"/>
              </a:ext>
            </a:extLst>
          </p:cNvPr>
          <p:cNvSpPr>
            <a:spLocks noGrp="1"/>
          </p:cNvSpPr>
          <p:nvPr>
            <p:ph type="body" sz="quarter" idx="29"/>
          </p:nvPr>
        </p:nvSpPr>
        <p:spPr>
          <a:xfrm>
            <a:off x="584200" y="4488366"/>
            <a:ext cx="2808000" cy="626701"/>
          </a:xfrm>
        </p:spPr>
        <p:txBody>
          <a:bodyPr/>
          <a:lstStyle/>
          <a:p>
            <a:r>
              <a:rPr lang="en-US" noProof="0"/>
              <a:t>Amanda uses Copilot to generate an update for the team that summarizing the day’s progress and current project status.</a:t>
            </a:r>
          </a:p>
        </p:txBody>
      </p:sp>
      <p:sp>
        <p:nvSpPr>
          <p:cNvPr id="160" name="Text Placeholder 159">
            <a:extLst>
              <a:ext uri="{FF2B5EF4-FFF2-40B4-BE49-F238E27FC236}">
                <a16:creationId xmlns:a16="http://schemas.microsoft.com/office/drawing/2014/main" id="{33F87DB0-CC6C-8663-443A-45D20E559C1E}"/>
              </a:ext>
            </a:extLst>
          </p:cNvPr>
          <p:cNvSpPr>
            <a:spLocks noGrp="1"/>
          </p:cNvSpPr>
          <p:nvPr>
            <p:ph type="body" sz="quarter" idx="30"/>
          </p:nvPr>
        </p:nvSpPr>
        <p:spPr/>
        <p:txBody>
          <a:bodyPr>
            <a:normAutofit fontScale="925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 message to my team</a:t>
            </a:r>
            <a:r>
              <a:rPr kumimoji="0" lang="en-US" sz="900" b="0" i="0" u="none" strike="noStrike" kern="0" cap="none" spc="0" normalizeH="0" baseline="0" noProof="0">
                <a:ln>
                  <a:noFill/>
                </a:ln>
                <a:solidFill>
                  <a:srgbClr val="1A1A1A"/>
                </a:solidFill>
                <a:effectLst/>
                <a:uLnTx/>
                <a:uFillTx/>
                <a:latin typeface="Segoe UI"/>
                <a:ea typeface="+mn-ea"/>
                <a:cs typeface="+mn-cs"/>
              </a:rPr>
              <a:t> with the current status [items opened/items outstanding/items closed] of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based upon the emails and Teams messages received in the last 24 hours.</a:t>
            </a:r>
          </a:p>
        </p:txBody>
      </p:sp>
      <p:sp>
        <p:nvSpPr>
          <p:cNvPr id="15" name="Text Placeholder 14">
            <a:extLst>
              <a:ext uri="{FF2B5EF4-FFF2-40B4-BE49-F238E27FC236}">
                <a16:creationId xmlns:a16="http://schemas.microsoft.com/office/drawing/2014/main" id="{D8B7BE83-0F6C-3EE3-EE1E-01DF48C86FA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27" name="Text Placeholder 126">
            <a:extLst>
              <a:ext uri="{FF2B5EF4-FFF2-40B4-BE49-F238E27FC236}">
                <a16:creationId xmlns:a16="http://schemas.microsoft.com/office/drawing/2014/main" id="{08BEF3AC-47D7-C648-5E0C-0AF49983105B}"/>
              </a:ext>
            </a:extLst>
          </p:cNvPr>
          <p:cNvSpPr>
            <a:spLocks noGrp="1"/>
          </p:cNvSpPr>
          <p:nvPr>
            <p:ph type="body" sz="quarter" idx="32"/>
          </p:nvPr>
        </p:nvSpPr>
        <p:spPr>
          <a:xfrm>
            <a:off x="3776898" y="4488366"/>
            <a:ext cx="2808000" cy="626701"/>
          </a:xfrm>
        </p:spPr>
        <p:txBody>
          <a:bodyPr/>
          <a:lstStyle/>
          <a:p>
            <a:r>
              <a:rPr lang="en-US" noProof="0"/>
              <a:t>Amanda attends a client meeting on an upcoming product release and uses OneNote to turn her notes into an action focused memorandum for her teammates.</a:t>
            </a:r>
          </a:p>
        </p:txBody>
      </p:sp>
      <p:sp>
        <p:nvSpPr>
          <p:cNvPr id="161" name="Text Placeholder 160">
            <a:extLst>
              <a:ext uri="{FF2B5EF4-FFF2-40B4-BE49-F238E27FC236}">
                <a16:creationId xmlns:a16="http://schemas.microsoft.com/office/drawing/2014/main" id="{4A092127-9FD3-1A91-8151-6562030AD9D7}"/>
              </a:ext>
            </a:extLst>
          </p:cNvPr>
          <p:cNvSpPr>
            <a:spLocks noGrp="1"/>
          </p:cNvSpPr>
          <p:nvPr>
            <p:ph type="body" sz="quarter" idx="3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Clean up my meeting notes</a:t>
            </a:r>
            <a:r>
              <a:rPr kumimoji="0" lang="en-US" sz="900" b="0" i="0" u="none" strike="noStrike" kern="0" cap="none" spc="0" normalizeH="0" baseline="0" noProof="0">
                <a:ln>
                  <a:noFill/>
                </a:ln>
                <a:solidFill>
                  <a:srgbClr val="1A1A1A"/>
                </a:solidFill>
                <a:effectLst/>
                <a:uLnTx/>
                <a:uFillTx/>
                <a:latin typeface="Segoe UI"/>
                <a:ea typeface="+mn-ea"/>
                <a:cs typeface="+mn-cs"/>
              </a:rPr>
              <a:t> and produce a memo for my team. Flag action items noted for follow up and note any person who should engage.</a:t>
            </a:r>
            <a:endParaRPr lang="en-US" noProof="0"/>
          </a:p>
        </p:txBody>
      </p:sp>
      <p:sp>
        <p:nvSpPr>
          <p:cNvPr id="18" name="Text Placeholder 17">
            <a:extLst>
              <a:ext uri="{FF2B5EF4-FFF2-40B4-BE49-F238E27FC236}">
                <a16:creationId xmlns:a16="http://schemas.microsoft.com/office/drawing/2014/main" id="{B29D5FC3-9CE8-2047-0966-FD26A0423DE1}"/>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29" name="Text Placeholder 128">
            <a:extLst>
              <a:ext uri="{FF2B5EF4-FFF2-40B4-BE49-F238E27FC236}">
                <a16:creationId xmlns:a16="http://schemas.microsoft.com/office/drawing/2014/main" id="{40D5ADD0-9112-35E4-7584-DBB859139A2C}"/>
              </a:ext>
            </a:extLst>
          </p:cNvPr>
          <p:cNvSpPr>
            <a:spLocks noGrp="1"/>
          </p:cNvSpPr>
          <p:nvPr>
            <p:ph type="body" sz="quarter" idx="35"/>
          </p:nvPr>
        </p:nvSpPr>
        <p:spPr>
          <a:xfrm>
            <a:off x="6969595" y="4488366"/>
            <a:ext cx="2808000" cy="626701"/>
          </a:xfrm>
        </p:spPr>
        <p:txBody>
          <a:bodyPr/>
          <a:lstStyle/>
          <a:p>
            <a:r>
              <a:rPr lang="en-US" noProof="0"/>
              <a:t>Amanda must analyze the terms of a new regulation to understand how it impacts what the organization can charge its customers for its new cloud services.</a:t>
            </a:r>
          </a:p>
        </p:txBody>
      </p:sp>
      <p:sp>
        <p:nvSpPr>
          <p:cNvPr id="162" name="Text Placeholder 161">
            <a:extLst>
              <a:ext uri="{FF2B5EF4-FFF2-40B4-BE49-F238E27FC236}">
                <a16:creationId xmlns:a16="http://schemas.microsoft.com/office/drawing/2014/main" id="{313E7AE6-166C-BDC0-92CD-DCC00FBECADD}"/>
              </a:ext>
            </a:extLst>
          </p:cNvPr>
          <p:cNvSpPr>
            <a:spLocks noGrp="1"/>
          </p:cNvSpPr>
          <p:nvPr>
            <p:ph type="body" sz="quarter" idx="36"/>
          </p:nvPr>
        </p:nvSpPr>
        <p:spPr>
          <a:xfrm>
            <a:off x="6969595" y="5641938"/>
            <a:ext cx="2808000" cy="848671"/>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What limitations does the regulation in this document create that might limit my ability to charge customers fees for cloud services?​‌​‌​‌ </a:t>
            </a:r>
            <a:r>
              <a:rPr kumimoji="0" lang="en-US" sz="900" b="1" i="0" u="none" strike="noStrike" kern="0" cap="none" spc="0" normalizeH="0" baseline="0" noProof="0">
                <a:ln>
                  <a:noFill/>
                </a:ln>
                <a:solidFill>
                  <a:srgbClr val="1A1A1A"/>
                </a:solidFill>
                <a:effectLst/>
                <a:uLnTx/>
                <a:uFillTx/>
                <a:latin typeface="Segoe UI"/>
                <a:ea typeface="+mn-ea"/>
                <a:cs typeface="+mn-cs"/>
              </a:rPr>
              <a:t>Provide references</a:t>
            </a:r>
            <a:r>
              <a:rPr kumimoji="0" lang="en-US" sz="900" b="0" i="0" u="none" strike="noStrike" kern="0" cap="none" spc="0" normalizeH="0" baseline="0" noProof="0">
                <a:ln>
                  <a:noFill/>
                </a:ln>
                <a:solidFill>
                  <a:srgbClr val="1A1A1A"/>
                </a:solidFill>
                <a:effectLst/>
                <a:uLnTx/>
                <a:uFillTx/>
                <a:latin typeface="Segoe UI"/>
                <a:ea typeface="+mn-ea"/>
                <a:cs typeface="+mn-cs"/>
              </a:rPr>
              <a:t> to specific elements of the document describing these limitations.</a:t>
            </a:r>
          </a:p>
        </p:txBody>
      </p:sp>
      <p:sp>
        <p:nvSpPr>
          <p:cNvPr id="77" name="Text Placeholder 22">
            <a:extLst>
              <a:ext uri="{FF2B5EF4-FFF2-40B4-BE49-F238E27FC236}">
                <a16:creationId xmlns:a16="http://schemas.microsoft.com/office/drawing/2014/main" id="{9C006A32-AA5B-D87B-B929-D8CFE2C37C99}"/>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63" name="Text Placeholder 162">
            <a:extLst>
              <a:ext uri="{FF2B5EF4-FFF2-40B4-BE49-F238E27FC236}">
                <a16:creationId xmlns:a16="http://schemas.microsoft.com/office/drawing/2014/main" id="{51D69F78-68BE-051E-E0E4-BA0DC40CDE1F}"/>
              </a:ext>
            </a:extLst>
          </p:cNvPr>
          <p:cNvSpPr>
            <a:spLocks noGrp="1"/>
          </p:cNvSpPr>
          <p:nvPr>
            <p:ph type="body" sz="quarter" idx="38"/>
          </p:nvPr>
        </p:nvSpPr>
        <p:spPr>
          <a:solidFill>
            <a:srgbClr val="0070C0"/>
          </a:solidFill>
        </p:spPr>
        <p:txBody>
          <a:bodyPr/>
          <a:lstStyle/>
          <a:p>
            <a:endParaRPr lang="en-US" noProof="0"/>
          </a:p>
        </p:txBody>
      </p:sp>
      <p:sp>
        <p:nvSpPr>
          <p:cNvPr id="164" name="Text Placeholder 163">
            <a:extLst>
              <a:ext uri="{FF2B5EF4-FFF2-40B4-BE49-F238E27FC236}">
                <a16:creationId xmlns:a16="http://schemas.microsoft.com/office/drawing/2014/main" id="{CCAC61F7-E684-92D3-5544-3F259D47DB6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9EBC4378-5C7F-5A1D-EBA2-C8144D3B2C64}"/>
              </a:ext>
            </a:extLst>
          </p:cNvPr>
          <p:cNvSpPr>
            <a:spLocks noGrp="1"/>
          </p:cNvSpPr>
          <p:nvPr>
            <p:ph type="body" sz="quarter" idx="40"/>
          </p:nvPr>
        </p:nvSpPr>
        <p:spPr/>
        <p:txBody>
          <a:bodyPr/>
          <a:lstStyle/>
          <a:p>
            <a:endParaRPr lang="en-US" noProof="0"/>
          </a:p>
        </p:txBody>
      </p:sp>
      <p:sp>
        <p:nvSpPr>
          <p:cNvPr id="81" name="Rectangle: Rounded Corners 6">
            <a:extLst>
              <a:ext uri="{FF2B5EF4-FFF2-40B4-BE49-F238E27FC236}">
                <a16:creationId xmlns:a16="http://schemas.microsoft.com/office/drawing/2014/main" id="{DECC913F-51D8-10F2-DF33-3B2B7157EB3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82" name="Group 81">
            <a:extLst>
              <a:ext uri="{FF2B5EF4-FFF2-40B4-BE49-F238E27FC236}">
                <a16:creationId xmlns:a16="http://schemas.microsoft.com/office/drawing/2014/main" id="{D58D234D-790C-FE99-43A2-F37F4A8B38CC}"/>
              </a:ext>
            </a:extLst>
          </p:cNvPr>
          <p:cNvGrpSpPr/>
          <p:nvPr/>
        </p:nvGrpSpPr>
        <p:grpSpPr>
          <a:xfrm>
            <a:off x="1286540" y="1134767"/>
            <a:ext cx="1571031" cy="216000"/>
            <a:chOff x="1372194" y="969899"/>
            <a:chExt cx="1571031" cy="216000"/>
          </a:xfrm>
        </p:grpSpPr>
        <p:sp>
          <p:nvSpPr>
            <p:cNvPr id="91" name="Rectangle: Rounded Corners 6">
              <a:extLst>
                <a:ext uri="{FF2B5EF4-FFF2-40B4-BE49-F238E27FC236}">
                  <a16:creationId xmlns:a16="http://schemas.microsoft.com/office/drawing/2014/main" id="{082F93C2-2D39-C86A-FB46-29EB86FDDA5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92" name="Graphic 91">
              <a:extLst>
                <a:ext uri="{FF2B5EF4-FFF2-40B4-BE49-F238E27FC236}">
                  <a16:creationId xmlns:a16="http://schemas.microsoft.com/office/drawing/2014/main" id="{893968A2-0347-2C51-9ACA-ED5A758AB7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93" name="Group 92">
            <a:extLst>
              <a:ext uri="{FF2B5EF4-FFF2-40B4-BE49-F238E27FC236}">
                <a16:creationId xmlns:a16="http://schemas.microsoft.com/office/drawing/2014/main" id="{FD06A95F-6019-2D9F-DFA4-4EED43B6DEBF}"/>
              </a:ext>
            </a:extLst>
          </p:cNvPr>
          <p:cNvGrpSpPr/>
          <p:nvPr/>
        </p:nvGrpSpPr>
        <p:grpSpPr>
          <a:xfrm>
            <a:off x="5754503" y="1134767"/>
            <a:ext cx="2325078" cy="216000"/>
            <a:chOff x="6235579" y="969899"/>
            <a:chExt cx="2325078" cy="216000"/>
          </a:xfrm>
        </p:grpSpPr>
        <p:sp>
          <p:nvSpPr>
            <p:cNvPr id="94" name="Rectangle: Rounded Corners 6">
              <a:extLst>
                <a:ext uri="{FF2B5EF4-FFF2-40B4-BE49-F238E27FC236}">
                  <a16:creationId xmlns:a16="http://schemas.microsoft.com/office/drawing/2014/main" id="{40ED2F7A-537A-7698-EDAB-01526730D4C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delivery</a:t>
              </a:r>
            </a:p>
          </p:txBody>
        </p:sp>
        <p:pic>
          <p:nvPicPr>
            <p:cNvPr id="95" name="Graphic 94">
              <a:extLst>
                <a:ext uri="{FF2B5EF4-FFF2-40B4-BE49-F238E27FC236}">
                  <a16:creationId xmlns:a16="http://schemas.microsoft.com/office/drawing/2014/main" id="{87C12ED4-7AAD-9236-B457-52775906A1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6" name="Group 95">
            <a:extLst>
              <a:ext uri="{FF2B5EF4-FFF2-40B4-BE49-F238E27FC236}">
                <a16:creationId xmlns:a16="http://schemas.microsoft.com/office/drawing/2014/main" id="{DFA0D46D-D392-1E0B-2DFD-50A186764BAE}"/>
              </a:ext>
            </a:extLst>
          </p:cNvPr>
          <p:cNvGrpSpPr/>
          <p:nvPr/>
        </p:nvGrpSpPr>
        <p:grpSpPr>
          <a:xfrm>
            <a:off x="2908241" y="1134767"/>
            <a:ext cx="2795593" cy="216000"/>
            <a:chOff x="3133720" y="969899"/>
            <a:chExt cx="2795593" cy="216000"/>
          </a:xfrm>
        </p:grpSpPr>
        <p:sp>
          <p:nvSpPr>
            <p:cNvPr id="97" name="Rectangle: Rounded Corners 6">
              <a:extLst>
                <a:ext uri="{FF2B5EF4-FFF2-40B4-BE49-F238E27FC236}">
                  <a16:creationId xmlns:a16="http://schemas.microsoft.com/office/drawing/2014/main" id="{9D4F6A7E-5064-507F-C73F-DEB4070860C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insights</a:t>
              </a:r>
            </a:p>
          </p:txBody>
        </p:sp>
        <p:pic>
          <p:nvPicPr>
            <p:cNvPr id="98" name="Graphic 97">
              <a:extLst>
                <a:ext uri="{FF2B5EF4-FFF2-40B4-BE49-F238E27FC236}">
                  <a16:creationId xmlns:a16="http://schemas.microsoft.com/office/drawing/2014/main" id="{E2E388DE-3FFA-3D64-F915-73243D5ED3F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106" name="Group 105">
            <a:extLst>
              <a:ext uri="{FF2B5EF4-FFF2-40B4-BE49-F238E27FC236}">
                <a16:creationId xmlns:a16="http://schemas.microsoft.com/office/drawing/2014/main" id="{831B7BDE-74F3-AC5A-1B59-7132645F8CD4}"/>
              </a:ext>
            </a:extLst>
          </p:cNvPr>
          <p:cNvGrpSpPr/>
          <p:nvPr/>
        </p:nvGrpSpPr>
        <p:grpSpPr>
          <a:xfrm>
            <a:off x="10195084" y="1462475"/>
            <a:ext cx="1696592" cy="1471378"/>
            <a:chOff x="10195084" y="1462475"/>
            <a:chExt cx="1696592" cy="1471378"/>
          </a:xfrm>
        </p:grpSpPr>
        <p:sp>
          <p:nvSpPr>
            <p:cNvPr id="107" name="TextBox 106">
              <a:extLst>
                <a:ext uri="{FF2B5EF4-FFF2-40B4-BE49-F238E27FC236}">
                  <a16:creationId xmlns:a16="http://schemas.microsoft.com/office/drawing/2014/main" id="{F4488CEF-8D88-854C-4E1E-FBE1FC737306}"/>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Amanda</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Corporate Counsel</a:t>
              </a:r>
              <a:br>
                <a:rPr lang="en-US" sz="1600" noProof="0">
                  <a:solidFill>
                    <a:srgbClr val="C03BC4"/>
                  </a:solidFill>
                  <a:latin typeface="Segoe UI" panose="020B0502040204020203" pitchFamily="34" charset="0"/>
                  <a:cs typeface="Segoe UI" panose="020B0502040204020203" pitchFamily="34" charset="0"/>
                </a:rPr>
              </a:br>
              <a:endParaRPr lang="en-US" sz="1600" noProof="0">
                <a:solidFill>
                  <a:srgbClr val="C03BC4"/>
                </a:solidFill>
                <a:latin typeface="Segoe UI" panose="020B0502040204020203" pitchFamily="34" charset="0"/>
                <a:cs typeface="Segoe UI" panose="020B0502040204020203" pitchFamily="34" charset="0"/>
              </a:endParaRPr>
            </a:p>
          </p:txBody>
        </p:sp>
        <p:pic>
          <p:nvPicPr>
            <p:cNvPr id="108" name="Graphic 107">
              <a:extLst>
                <a:ext uri="{FF2B5EF4-FFF2-40B4-BE49-F238E27FC236}">
                  <a16:creationId xmlns:a16="http://schemas.microsoft.com/office/drawing/2014/main" id="{1C2B2021-F767-F3D5-4C24-3EE5F4DC1F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9063"/>
              <a:ext cx="274790" cy="274790"/>
            </a:xfrm>
            <a:prstGeom prst="rect">
              <a:avLst/>
            </a:prstGeom>
          </p:spPr>
        </p:pic>
      </p:grpSp>
      <p:grpSp>
        <p:nvGrpSpPr>
          <p:cNvPr id="210" name="Group 209">
            <a:extLst>
              <a:ext uri="{FF2B5EF4-FFF2-40B4-BE49-F238E27FC236}">
                <a16:creationId xmlns:a16="http://schemas.microsoft.com/office/drawing/2014/main" id="{8412BE72-50B7-3290-82EE-DD7D098B7EBB}"/>
              </a:ext>
            </a:extLst>
          </p:cNvPr>
          <p:cNvGrpSpPr/>
          <p:nvPr/>
        </p:nvGrpSpPr>
        <p:grpSpPr>
          <a:xfrm>
            <a:off x="3947719" y="2721252"/>
            <a:ext cx="2351135" cy="360000"/>
            <a:chOff x="588263" y="1217924"/>
            <a:chExt cx="2351135" cy="360000"/>
          </a:xfrm>
        </p:grpSpPr>
        <p:pic>
          <p:nvPicPr>
            <p:cNvPr id="211" name="Picture 210" descr="Zip Co logo SVG free download, id: 101874 - Brandlogos.net">
              <a:hlinkClick r:id="rId11"/>
              <a:extLst>
                <a:ext uri="{FF2B5EF4-FFF2-40B4-BE49-F238E27FC236}">
                  <a16:creationId xmlns:a16="http://schemas.microsoft.com/office/drawing/2014/main" id="{85E54070-2B16-040F-3255-062E2F2DA5C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D494DB19-5E60-0311-3E9E-C3D0556299F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13" name="Group 212">
            <a:extLst>
              <a:ext uri="{FF2B5EF4-FFF2-40B4-BE49-F238E27FC236}">
                <a16:creationId xmlns:a16="http://schemas.microsoft.com/office/drawing/2014/main" id="{9CA3F6B5-F844-9D31-F29F-27622C7754A4}"/>
              </a:ext>
            </a:extLst>
          </p:cNvPr>
          <p:cNvGrpSpPr/>
          <p:nvPr/>
        </p:nvGrpSpPr>
        <p:grpSpPr>
          <a:xfrm>
            <a:off x="812633" y="2721252"/>
            <a:ext cx="2351135" cy="360000"/>
            <a:chOff x="588263" y="1697756"/>
            <a:chExt cx="2351135" cy="360000"/>
          </a:xfrm>
        </p:grpSpPr>
        <p:pic>
          <p:nvPicPr>
            <p:cNvPr id="214" name="Picture 213">
              <a:extLst>
                <a:ext uri="{FF2B5EF4-FFF2-40B4-BE49-F238E27FC236}">
                  <a16:creationId xmlns:a16="http://schemas.microsoft.com/office/drawing/2014/main" id="{0D09779A-A7DF-3293-90EE-17B522EB69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92C6F363-1BEE-B632-23F4-9437945D68C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F4D7BB73-1748-0F1B-DBCE-4A4E5E925AEC}"/>
              </a:ext>
            </a:extLst>
          </p:cNvPr>
          <p:cNvGrpSpPr/>
          <p:nvPr/>
        </p:nvGrpSpPr>
        <p:grpSpPr>
          <a:xfrm>
            <a:off x="7198028" y="2721252"/>
            <a:ext cx="2351135" cy="360000"/>
            <a:chOff x="588263" y="2177588"/>
            <a:chExt cx="2351135" cy="360000"/>
          </a:xfrm>
        </p:grpSpPr>
        <p:pic>
          <p:nvPicPr>
            <p:cNvPr id="217" name="Picture 216">
              <a:extLst>
                <a:ext uri="{FF2B5EF4-FFF2-40B4-BE49-F238E27FC236}">
                  <a16:creationId xmlns:a16="http://schemas.microsoft.com/office/drawing/2014/main" id="{41FD8049-42B8-B4BE-7EA2-47B2CA191CB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48C91343-5AE9-722C-F0C3-144D56932BA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2B06FE42-F907-ECA9-1A52-5671F6247485}"/>
              </a:ext>
            </a:extLst>
          </p:cNvPr>
          <p:cNvGrpSpPr/>
          <p:nvPr/>
        </p:nvGrpSpPr>
        <p:grpSpPr>
          <a:xfrm>
            <a:off x="7198028" y="5156688"/>
            <a:ext cx="2351135" cy="360000"/>
            <a:chOff x="588263" y="2657420"/>
            <a:chExt cx="2351135" cy="360000"/>
          </a:xfrm>
        </p:grpSpPr>
        <p:pic>
          <p:nvPicPr>
            <p:cNvPr id="220" name="Picture 219">
              <a:extLst>
                <a:ext uri="{FF2B5EF4-FFF2-40B4-BE49-F238E27FC236}">
                  <a16:creationId xmlns:a16="http://schemas.microsoft.com/office/drawing/2014/main" id="{E98CA6F7-98F0-67E4-D37B-627C79BF90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DC7D42B3-21DA-9B87-A6DC-58DAC89AAAC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2" name="Group 221">
            <a:extLst>
              <a:ext uri="{FF2B5EF4-FFF2-40B4-BE49-F238E27FC236}">
                <a16:creationId xmlns:a16="http://schemas.microsoft.com/office/drawing/2014/main" id="{276419B1-6593-C3FB-083D-0865FAE2C639}"/>
              </a:ext>
            </a:extLst>
          </p:cNvPr>
          <p:cNvGrpSpPr/>
          <p:nvPr/>
        </p:nvGrpSpPr>
        <p:grpSpPr>
          <a:xfrm>
            <a:off x="3947719" y="5156688"/>
            <a:ext cx="2368026" cy="360000"/>
            <a:chOff x="3277688" y="1217924"/>
            <a:chExt cx="2368026" cy="360000"/>
          </a:xfrm>
        </p:grpSpPr>
        <p:pic>
          <p:nvPicPr>
            <p:cNvPr id="223" name="Picture 222">
              <a:extLst>
                <a:ext uri="{FF2B5EF4-FFF2-40B4-BE49-F238E27FC236}">
                  <a16:creationId xmlns:a16="http://schemas.microsoft.com/office/drawing/2014/main" id="{E5608645-D92C-FE92-3E82-88CEC38A00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4" name="TextBox 223">
              <a:extLst>
                <a:ext uri="{FF2B5EF4-FFF2-40B4-BE49-F238E27FC236}">
                  <a16:creationId xmlns:a16="http://schemas.microsoft.com/office/drawing/2014/main" id="{3B61822F-B52D-E015-C2D0-7253DAB8CE2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5" name="Group 224">
            <a:extLst>
              <a:ext uri="{FF2B5EF4-FFF2-40B4-BE49-F238E27FC236}">
                <a16:creationId xmlns:a16="http://schemas.microsoft.com/office/drawing/2014/main" id="{BCFB4117-6EE4-AFF8-7420-19A226D67A87}"/>
              </a:ext>
            </a:extLst>
          </p:cNvPr>
          <p:cNvGrpSpPr/>
          <p:nvPr/>
        </p:nvGrpSpPr>
        <p:grpSpPr>
          <a:xfrm>
            <a:off x="812633" y="5156688"/>
            <a:ext cx="2351135" cy="360000"/>
            <a:chOff x="588263" y="1217924"/>
            <a:chExt cx="2351135" cy="360000"/>
          </a:xfrm>
        </p:grpSpPr>
        <p:pic>
          <p:nvPicPr>
            <p:cNvPr id="226" name="Picture 225" descr="Zip Co logo SVG free download, id: 101874 - Brandlogos.net">
              <a:hlinkClick r:id="rId11"/>
              <a:extLst>
                <a:ext uri="{FF2B5EF4-FFF2-40B4-BE49-F238E27FC236}">
                  <a16:creationId xmlns:a16="http://schemas.microsoft.com/office/drawing/2014/main" id="{D4346EE7-26EA-8CDA-F3AE-EB1C5AE13C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7" name="TextBox 226">
              <a:extLst>
                <a:ext uri="{FF2B5EF4-FFF2-40B4-BE49-F238E27FC236}">
                  <a16:creationId xmlns:a16="http://schemas.microsoft.com/office/drawing/2014/main" id="{0B98BAD5-B277-A531-98C4-A551BDDEE5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pic>
        <p:nvPicPr>
          <p:cNvPr id="4" name="Picture 3">
            <a:extLst>
              <a:ext uri="{FF2B5EF4-FFF2-40B4-BE49-F238E27FC236}">
                <a16:creationId xmlns:a16="http://schemas.microsoft.com/office/drawing/2014/main" id="{75A8CFB1-F6D7-33BF-18BC-E6E3E5F373A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52427" y="3022444"/>
            <a:ext cx="2439573" cy="3835557"/>
          </a:xfrm>
          <a:prstGeom prst="rect">
            <a:avLst/>
          </a:prstGeom>
        </p:spPr>
      </p:pic>
    </p:spTree>
    <p:extLst>
      <p:ext uri="{BB962C8B-B14F-4D97-AF65-F5344CB8AC3E}">
        <p14:creationId xmlns:p14="http://schemas.microsoft.com/office/powerpoint/2010/main" val="33751062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67">
            <a:extLst>
              <a:ext uri="{FF2B5EF4-FFF2-40B4-BE49-F238E27FC236}">
                <a16:creationId xmlns:a16="http://schemas.microsoft.com/office/drawing/2014/main" id="{DB572B9A-E1BA-AB21-FF8B-682195E65E55}"/>
              </a:ext>
            </a:extLst>
          </p:cNvPr>
          <p:cNvSpPr>
            <a:spLocks noGrp="1"/>
          </p:cNvSpPr>
          <p:nvPr>
            <p:ph type="title"/>
          </p:nvPr>
        </p:nvSpPr>
        <p:spPr>
          <a:xfrm>
            <a:off x="570177" y="365355"/>
            <a:ext cx="6711971" cy="526298"/>
          </a:xfrm>
        </p:spPr>
        <p:txBody>
          <a:bodyPr/>
          <a:lstStyle/>
          <a:p>
            <a:r>
              <a:rPr lang="en-US" noProof="0"/>
              <a:t>A day in the life of a Principal Corporate Counsel at Microsoft</a:t>
            </a:r>
          </a:p>
        </p:txBody>
      </p:sp>
      <p:sp>
        <p:nvSpPr>
          <p:cNvPr id="127" name="Text Placeholder 40">
            <a:extLst>
              <a:ext uri="{FF2B5EF4-FFF2-40B4-BE49-F238E27FC236}">
                <a16:creationId xmlns:a16="http://schemas.microsoft.com/office/drawing/2014/main" id="{ACD783E9-900A-E01A-1D4F-DD3082749129}"/>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103" name="Text Placeholder 102">
            <a:extLst>
              <a:ext uri="{FF2B5EF4-FFF2-40B4-BE49-F238E27FC236}">
                <a16:creationId xmlns:a16="http://schemas.microsoft.com/office/drawing/2014/main" id="{5321C7BE-0587-1D8B-703C-F24E93032892}"/>
              </a:ext>
            </a:extLst>
          </p:cNvPr>
          <p:cNvSpPr>
            <a:spLocks noGrp="1"/>
          </p:cNvSpPr>
          <p:nvPr>
            <p:ph type="body" sz="quarter" idx="11"/>
          </p:nvPr>
        </p:nvSpPr>
        <p:spPr>
          <a:xfrm>
            <a:off x="584200" y="1593881"/>
            <a:ext cx="976461" cy="345600"/>
          </a:xfrm>
        </p:spPr>
        <p:txBody>
          <a:bodyPr/>
          <a:lstStyle/>
          <a:p>
            <a:r>
              <a:rPr lang="en-US" noProof="0"/>
              <a:t>8:30 am</a:t>
            </a:r>
          </a:p>
        </p:txBody>
      </p:sp>
      <p:sp>
        <p:nvSpPr>
          <p:cNvPr id="1060" name="Text Placeholder 1059">
            <a:extLst>
              <a:ext uri="{FF2B5EF4-FFF2-40B4-BE49-F238E27FC236}">
                <a16:creationId xmlns:a16="http://schemas.microsoft.com/office/drawing/2014/main" id="{CEC9A309-52DF-75B4-7187-6922313BBBFB}"/>
              </a:ext>
            </a:extLst>
          </p:cNvPr>
          <p:cNvSpPr>
            <a:spLocks noGrp="1"/>
          </p:cNvSpPr>
          <p:nvPr>
            <p:ph type="body" sz="quarter" idx="18"/>
          </p:nvPr>
        </p:nvSpPr>
        <p:spPr>
          <a:xfrm>
            <a:off x="584200" y="2032188"/>
            <a:ext cx="2808000" cy="916404"/>
          </a:xfrm>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begins her day by responding to an urgent request from the business to review a complex compliance issue. She types out an outline with the information pertinent to the case and has Copilot in Outlook draft an email.</a:t>
            </a:r>
          </a:p>
        </p:txBody>
      </p:sp>
      <p:sp>
        <p:nvSpPr>
          <p:cNvPr id="1061" name="Text Placeholder 1060">
            <a:extLst>
              <a:ext uri="{FF2B5EF4-FFF2-40B4-BE49-F238E27FC236}">
                <a16:creationId xmlns:a16="http://schemas.microsoft.com/office/drawing/2014/main" id="{BBEBC2C3-B4B8-7B4F-4508-BFCBE8DA0382}"/>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Refine and structure an email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clearly outline the context and next steps the business needs to follow to remain in compliance.</a:t>
            </a:r>
          </a:p>
        </p:txBody>
      </p:sp>
      <p:sp>
        <p:nvSpPr>
          <p:cNvPr id="107" name="Text Placeholder 106">
            <a:extLst>
              <a:ext uri="{FF2B5EF4-FFF2-40B4-BE49-F238E27FC236}">
                <a16:creationId xmlns:a16="http://schemas.microsoft.com/office/drawing/2014/main" id="{A6CA991A-FC53-089C-A486-DB78616A4209}"/>
              </a:ext>
            </a:extLst>
          </p:cNvPr>
          <p:cNvSpPr>
            <a:spLocks noGrp="1"/>
          </p:cNvSpPr>
          <p:nvPr>
            <p:ph type="body" sz="quarter" idx="22"/>
          </p:nvPr>
        </p:nvSpPr>
        <p:spPr>
          <a:xfrm>
            <a:off x="3776898" y="1593881"/>
            <a:ext cx="976461" cy="345600"/>
          </a:xfrm>
        </p:spPr>
        <p:txBody>
          <a:bodyPr/>
          <a:lstStyle/>
          <a:p>
            <a:r>
              <a:rPr lang="en-US" noProof="0"/>
              <a:t>9:00 am</a:t>
            </a:r>
          </a:p>
        </p:txBody>
      </p:sp>
      <p:sp>
        <p:nvSpPr>
          <p:cNvPr id="1062" name="Text Placeholder 1061">
            <a:extLst>
              <a:ext uri="{FF2B5EF4-FFF2-40B4-BE49-F238E27FC236}">
                <a16:creationId xmlns:a16="http://schemas.microsoft.com/office/drawing/2014/main" id="{9F40883A-1C92-B617-7819-A13EA12C8054}"/>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is asked during a meeting to present a brief on government procurement market research methods and analyze the strengths of each strategy.</a:t>
            </a:r>
          </a:p>
        </p:txBody>
      </p:sp>
      <p:sp>
        <p:nvSpPr>
          <p:cNvPr id="1063" name="Text Placeholder 1062">
            <a:extLst>
              <a:ext uri="{FF2B5EF4-FFF2-40B4-BE49-F238E27FC236}">
                <a16:creationId xmlns:a16="http://schemas.microsoft.com/office/drawing/2014/main" id="{AEBCE9A4-002A-79CA-6C22-C7D7568E525E}"/>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Develop a draft presentation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from meeting notes outlining the benefits of different market research strategies.</a:t>
            </a:r>
            <a:endParaRPr kumimoji="0" lang="en-US" sz="900" b="0" i="0" u="sng"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110" name="Text Placeholder 109">
            <a:extLst>
              <a:ext uri="{FF2B5EF4-FFF2-40B4-BE49-F238E27FC236}">
                <a16:creationId xmlns:a16="http://schemas.microsoft.com/office/drawing/2014/main" id="{DF53B4A1-499F-2E11-E8B7-6B4E07CCC6C0}"/>
              </a:ext>
            </a:extLst>
          </p:cNvPr>
          <p:cNvSpPr>
            <a:spLocks noGrp="1"/>
          </p:cNvSpPr>
          <p:nvPr>
            <p:ph type="body" sz="quarter" idx="25"/>
          </p:nvPr>
        </p:nvSpPr>
        <p:spPr>
          <a:xfrm>
            <a:off x="6969595" y="1593881"/>
            <a:ext cx="976461" cy="345600"/>
          </a:xfrm>
        </p:spPr>
        <p:txBody>
          <a:bodyPr/>
          <a:lstStyle/>
          <a:p>
            <a:r>
              <a:rPr lang="en-US" noProof="0"/>
              <a:t>9:30 am</a:t>
            </a:r>
          </a:p>
        </p:txBody>
      </p:sp>
      <p:sp>
        <p:nvSpPr>
          <p:cNvPr id="1064" name="Text Placeholder 1063">
            <a:extLst>
              <a:ext uri="{FF2B5EF4-FFF2-40B4-BE49-F238E27FC236}">
                <a16:creationId xmlns:a16="http://schemas.microsoft.com/office/drawing/2014/main" id="{79A1CD60-4859-48AB-57DA-A261748E54AD}"/>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reviews the draft presentation and incorporates edits for the brief. Looking through her notes, she asks Coplot to create a talk track for the brief. </a:t>
            </a:r>
          </a:p>
        </p:txBody>
      </p:sp>
      <p:sp>
        <p:nvSpPr>
          <p:cNvPr id="1065" name="Text Placeholder 1064">
            <a:extLst>
              <a:ext uri="{FF2B5EF4-FFF2-40B4-BE49-F238E27FC236}">
                <a16:creationId xmlns:a16="http://schemas.microsoft.com/office/drawing/2014/main" id="{D088F599-12EE-8DE5-1859-CE35BC17DA1C}"/>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detailed talking points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for the presentation that are tailored to the tone, setting, and content. </a:t>
            </a:r>
          </a:p>
        </p:txBody>
      </p:sp>
      <p:sp>
        <p:nvSpPr>
          <p:cNvPr id="113" name="Text Placeholder 112">
            <a:extLst>
              <a:ext uri="{FF2B5EF4-FFF2-40B4-BE49-F238E27FC236}">
                <a16:creationId xmlns:a16="http://schemas.microsoft.com/office/drawing/2014/main" id="{28D84BC9-3B7F-EB42-1E8B-EB8ABB9E4239}"/>
              </a:ext>
            </a:extLst>
          </p:cNvPr>
          <p:cNvSpPr>
            <a:spLocks noGrp="1"/>
          </p:cNvSpPr>
          <p:nvPr>
            <p:ph type="body" sz="quarter" idx="28"/>
          </p:nvPr>
        </p:nvSpPr>
        <p:spPr>
          <a:xfrm>
            <a:off x="584200" y="4053821"/>
            <a:ext cx="976461" cy="345600"/>
          </a:xfrm>
        </p:spPr>
        <p:txBody>
          <a:bodyPr/>
          <a:lstStyle/>
          <a:p>
            <a:r>
              <a:rPr lang="en-US" noProof="0"/>
              <a:t>5:00 pm</a:t>
            </a:r>
          </a:p>
        </p:txBody>
      </p:sp>
      <p:sp>
        <p:nvSpPr>
          <p:cNvPr id="1066" name="Text Placeholder 1065">
            <a:extLst>
              <a:ext uri="{FF2B5EF4-FFF2-40B4-BE49-F238E27FC236}">
                <a16:creationId xmlns:a16="http://schemas.microsoft.com/office/drawing/2014/main" id="{CE76C92C-94FF-2A09-D8CD-024CB7897909}"/>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a busy day, Tania is reviewing messages from the team and tracking tasks for the next day. She asks Copilot to collect Teams mentions and Outlook emails into one list. </a:t>
            </a:r>
          </a:p>
        </p:txBody>
      </p:sp>
      <p:sp>
        <p:nvSpPr>
          <p:cNvPr id="1067" name="Text Placeholder 1066">
            <a:extLst>
              <a:ext uri="{FF2B5EF4-FFF2-40B4-BE49-F238E27FC236}">
                <a16:creationId xmlns:a16="http://schemas.microsoft.com/office/drawing/2014/main" id="{3BDF5921-9B5D-4BC5-656F-93D4E4A01992}"/>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Organize messages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by email, chats, and files to review meeting context, tasks, and upcoming meetings by specific senders.</a:t>
            </a:r>
          </a:p>
        </p:txBody>
      </p:sp>
      <p:sp>
        <p:nvSpPr>
          <p:cNvPr id="116" name="Text Placeholder 115">
            <a:extLst>
              <a:ext uri="{FF2B5EF4-FFF2-40B4-BE49-F238E27FC236}">
                <a16:creationId xmlns:a16="http://schemas.microsoft.com/office/drawing/2014/main" id="{1120D8DC-6E6C-4F44-94A9-E88CC17F7244}"/>
              </a:ext>
            </a:extLst>
          </p:cNvPr>
          <p:cNvSpPr>
            <a:spLocks noGrp="1"/>
          </p:cNvSpPr>
          <p:nvPr>
            <p:ph type="body" sz="quarter" idx="31"/>
          </p:nvPr>
        </p:nvSpPr>
        <p:spPr>
          <a:xfrm>
            <a:off x="3776898" y="4053821"/>
            <a:ext cx="976461" cy="345600"/>
          </a:xfrm>
        </p:spPr>
        <p:txBody>
          <a:bodyPr/>
          <a:lstStyle/>
          <a:p>
            <a:r>
              <a:rPr lang="en-US" noProof="0"/>
              <a:t>4:00 pm</a:t>
            </a:r>
          </a:p>
        </p:txBody>
      </p:sp>
      <p:sp>
        <p:nvSpPr>
          <p:cNvPr id="1068" name="Text Placeholder 1067">
            <a:extLst>
              <a:ext uri="{FF2B5EF4-FFF2-40B4-BE49-F238E27FC236}">
                <a16:creationId xmlns:a16="http://schemas.microsoft.com/office/drawing/2014/main" id="{E6FF5029-836D-E136-36FF-9F326B1B9899}"/>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Tania and the team are discussing outreach to encourage people to attend a panel on government fraud that the team will participate in as speakers. She asks Copilot to draft a social media post.</a:t>
            </a:r>
          </a:p>
        </p:txBody>
      </p:sp>
      <p:sp>
        <p:nvSpPr>
          <p:cNvPr id="1069" name="Text Placeholder 1068">
            <a:extLst>
              <a:ext uri="{FF2B5EF4-FFF2-40B4-BE49-F238E27FC236}">
                <a16:creationId xmlns:a16="http://schemas.microsoft.com/office/drawing/2014/main" id="{1D550779-8C4D-D2B6-3494-C8FEE479C78B}"/>
              </a:ext>
            </a:extLst>
          </p:cNvPr>
          <p:cNvSpPr>
            <a:spLocks noGrp="1"/>
          </p:cNvSpPr>
          <p:nvPr>
            <p:ph type="body" sz="quarter" idx="33"/>
          </p:nvPr>
        </p:nvSpPr>
        <p:spPr>
          <a:xfrm>
            <a:off x="3768256" y="5641938"/>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a post for LinkedIn and Microsoft Teams channels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provide context on the forum, provide information on how to join, and encourage attendance</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endPar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119" name="Text Placeholder 118">
            <a:extLst>
              <a:ext uri="{FF2B5EF4-FFF2-40B4-BE49-F238E27FC236}">
                <a16:creationId xmlns:a16="http://schemas.microsoft.com/office/drawing/2014/main" id="{D0DB047D-A2C2-84CD-8194-5BAD945D9D03}"/>
              </a:ext>
            </a:extLst>
          </p:cNvPr>
          <p:cNvSpPr>
            <a:spLocks noGrp="1"/>
          </p:cNvSpPr>
          <p:nvPr>
            <p:ph type="body" sz="quarter" idx="34"/>
          </p:nvPr>
        </p:nvSpPr>
        <p:spPr>
          <a:xfrm>
            <a:off x="6969595" y="4053821"/>
            <a:ext cx="976461" cy="345600"/>
          </a:xfrm>
        </p:spPr>
        <p:txBody>
          <a:bodyPr/>
          <a:lstStyle/>
          <a:p>
            <a:r>
              <a:rPr lang="en-US" noProof="0"/>
              <a:t>2:30 pm</a:t>
            </a:r>
          </a:p>
        </p:txBody>
      </p:sp>
      <p:sp>
        <p:nvSpPr>
          <p:cNvPr id="1070" name="Text Placeholder 1069">
            <a:extLst>
              <a:ext uri="{FF2B5EF4-FFF2-40B4-BE49-F238E27FC236}">
                <a16:creationId xmlns:a16="http://schemas.microsoft.com/office/drawing/2014/main" id="{C81CC514-0D99-B168-87FA-6F834F44639E}"/>
              </a:ext>
            </a:extLst>
          </p:cNvPr>
          <p:cNvSpPr>
            <a:spLocks noGrp="1"/>
          </p:cNvSpPr>
          <p:nvPr>
            <p:ph type="body" sz="quarter" idx="35"/>
          </p:nvPr>
        </p:nvSpPr>
        <p:spPr>
          <a:xfrm>
            <a:off x="6969595" y="4488366"/>
            <a:ext cx="2808000" cy="763684"/>
          </a:xfrm>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During a weekly sync, the team discusses development of an internal Microsoft training to raise awareness of critical government compliance issues. The team asks Copilot</a:t>
            </a:r>
            <a:r>
              <a:rPr lang="en-US" baseline="30000" noProof="0">
                <a:solidFill>
                  <a:prstClr val="black"/>
                </a:solidFill>
                <a:latin typeface="Segoe UI"/>
                <a:cs typeface="Segoe UI Semibold"/>
              </a:rPr>
              <a:t> </a:t>
            </a:r>
            <a:r>
              <a:rPr kumimoji="0" lang="en-US" sz="900" b="0" i="0" u="none" strike="noStrike" kern="1200" cap="none" spc="0" normalizeH="0" baseline="0" noProof="0">
                <a:ln>
                  <a:noFill/>
                </a:ln>
                <a:solidFill>
                  <a:prstClr val="black"/>
                </a:solidFill>
                <a:effectLst/>
                <a:uLnTx/>
                <a:uFillTx/>
                <a:latin typeface="Segoe UI"/>
                <a:ea typeface="+mn-ea"/>
                <a:cs typeface="Segoe UI Semibold"/>
              </a:rPr>
              <a:t>to develop review questions based on the content.</a:t>
            </a:r>
          </a:p>
        </p:txBody>
      </p:sp>
      <p:sp>
        <p:nvSpPr>
          <p:cNvPr id="1071" name="Text Placeholder 1070">
            <a:extLst>
              <a:ext uri="{FF2B5EF4-FFF2-40B4-BE49-F238E27FC236}">
                <a16:creationId xmlns:a16="http://schemas.microsoft.com/office/drawing/2014/main" id="{B939B18C-BDA6-72BB-77B3-6AE7D8137264}"/>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 team asks AI to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develop polling questions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reinforce learning content and track progress.</a:t>
            </a:r>
          </a:p>
        </p:txBody>
      </p:sp>
      <p:sp>
        <p:nvSpPr>
          <p:cNvPr id="1024" name="Text Placeholder 22">
            <a:extLst>
              <a:ext uri="{FF2B5EF4-FFF2-40B4-BE49-F238E27FC236}">
                <a16:creationId xmlns:a16="http://schemas.microsoft.com/office/drawing/2014/main" id="{DFBED3ED-C388-AF24-1C16-ED9B6C47B838}"/>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072" name="Text Placeholder 1071">
            <a:extLst>
              <a:ext uri="{FF2B5EF4-FFF2-40B4-BE49-F238E27FC236}">
                <a16:creationId xmlns:a16="http://schemas.microsoft.com/office/drawing/2014/main" id="{6F970036-B86F-3723-1C3E-2F9A08C64799}"/>
              </a:ext>
            </a:extLst>
          </p:cNvPr>
          <p:cNvSpPr>
            <a:spLocks noGrp="1"/>
          </p:cNvSpPr>
          <p:nvPr>
            <p:ph type="body" sz="quarter" idx="38"/>
          </p:nvPr>
        </p:nvSpPr>
        <p:spPr>
          <a:solidFill>
            <a:srgbClr val="0070C0"/>
          </a:solidFill>
        </p:spPr>
        <p:txBody>
          <a:bodyPr/>
          <a:lstStyle/>
          <a:p>
            <a:endParaRPr lang="en-US" noProof="0"/>
          </a:p>
        </p:txBody>
      </p:sp>
      <p:sp>
        <p:nvSpPr>
          <p:cNvPr id="1073" name="Text Placeholder 1072">
            <a:extLst>
              <a:ext uri="{FF2B5EF4-FFF2-40B4-BE49-F238E27FC236}">
                <a16:creationId xmlns:a16="http://schemas.microsoft.com/office/drawing/2014/main" id="{4157A9C8-A216-C6D8-B7A8-5777CD26F1DC}"/>
              </a:ext>
            </a:extLst>
          </p:cNvPr>
          <p:cNvSpPr>
            <a:spLocks noGrp="1"/>
          </p:cNvSpPr>
          <p:nvPr>
            <p:ph type="body" sz="quarter" idx="39"/>
          </p:nvPr>
        </p:nvSpPr>
        <p:spPr>
          <a:solidFill>
            <a:srgbClr val="0078D4"/>
          </a:solidFill>
        </p:spPr>
        <p:txBody>
          <a:bodyPr/>
          <a:lstStyle/>
          <a:p>
            <a:endParaRPr lang="en-US" noProof="0"/>
          </a:p>
        </p:txBody>
      </p:sp>
      <p:sp>
        <p:nvSpPr>
          <p:cNvPr id="1074" name="Text Placeholder 1073">
            <a:extLst>
              <a:ext uri="{FF2B5EF4-FFF2-40B4-BE49-F238E27FC236}">
                <a16:creationId xmlns:a16="http://schemas.microsoft.com/office/drawing/2014/main" id="{D7840E62-CC74-84CF-7DC3-139FA2D67F52}"/>
              </a:ext>
            </a:extLst>
          </p:cNvPr>
          <p:cNvSpPr>
            <a:spLocks noGrp="1"/>
          </p:cNvSpPr>
          <p:nvPr>
            <p:ph type="body" sz="quarter" idx="40"/>
          </p:nvPr>
        </p:nvSpPr>
        <p:spPr/>
        <p:txBody>
          <a:bodyPr/>
          <a:lstStyle/>
          <a:p>
            <a:endParaRPr lang="en-US" noProof="0"/>
          </a:p>
        </p:txBody>
      </p:sp>
      <p:grpSp>
        <p:nvGrpSpPr>
          <p:cNvPr id="1029" name="Group 1028">
            <a:extLst>
              <a:ext uri="{FF2B5EF4-FFF2-40B4-BE49-F238E27FC236}">
                <a16:creationId xmlns:a16="http://schemas.microsoft.com/office/drawing/2014/main" id="{17BC57D9-BB0D-38D0-67B5-DBDACAD462FC}"/>
              </a:ext>
            </a:extLst>
          </p:cNvPr>
          <p:cNvGrpSpPr/>
          <p:nvPr/>
        </p:nvGrpSpPr>
        <p:grpSpPr>
          <a:xfrm>
            <a:off x="10348856" y="1462475"/>
            <a:ext cx="1542820" cy="1576172"/>
            <a:chOff x="10348856" y="1462475"/>
            <a:chExt cx="1542820" cy="1576172"/>
          </a:xfrm>
        </p:grpSpPr>
        <p:sp>
          <p:nvSpPr>
            <p:cNvPr id="1030" name="TextBox 1029">
              <a:extLst>
                <a:ext uri="{FF2B5EF4-FFF2-40B4-BE49-F238E27FC236}">
                  <a16:creationId xmlns:a16="http://schemas.microsoft.com/office/drawing/2014/main" id="{A219E5B3-B44B-AF49-F71B-70EFB5534F43}"/>
                </a:ext>
              </a:extLst>
            </p:cNvPr>
            <p:cNvSpPr txBox="1"/>
            <p:nvPr/>
          </p:nvSpPr>
          <p:spPr>
            <a:xfrm>
              <a:off x="10348856" y="1462475"/>
              <a:ext cx="1542820"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Tania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Microsoft  Principal Counsel </a:t>
              </a:r>
            </a:p>
          </p:txBody>
        </p:sp>
        <p:pic>
          <p:nvPicPr>
            <p:cNvPr id="1031" name="Graphic 1030">
              <a:extLst>
                <a:ext uri="{FF2B5EF4-FFF2-40B4-BE49-F238E27FC236}">
                  <a16:creationId xmlns:a16="http://schemas.microsoft.com/office/drawing/2014/main" id="{FA030544-8783-5A2D-80B9-C467426B95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763857"/>
              <a:ext cx="274790" cy="274790"/>
            </a:xfrm>
            <a:prstGeom prst="rect">
              <a:avLst/>
            </a:prstGeom>
          </p:spPr>
        </p:pic>
      </p:grpSp>
      <p:grpSp>
        <p:nvGrpSpPr>
          <p:cNvPr id="1120" name="Group 1119">
            <a:extLst>
              <a:ext uri="{FF2B5EF4-FFF2-40B4-BE49-F238E27FC236}">
                <a16:creationId xmlns:a16="http://schemas.microsoft.com/office/drawing/2014/main" id="{49B7539D-FC16-A174-A57C-D18BAD3584DC}"/>
              </a:ext>
            </a:extLst>
          </p:cNvPr>
          <p:cNvGrpSpPr/>
          <p:nvPr/>
        </p:nvGrpSpPr>
        <p:grpSpPr>
          <a:xfrm>
            <a:off x="7198028" y="2721252"/>
            <a:ext cx="2351135" cy="360000"/>
            <a:chOff x="588263" y="1217924"/>
            <a:chExt cx="2351135" cy="360000"/>
          </a:xfrm>
        </p:grpSpPr>
        <p:pic>
          <p:nvPicPr>
            <p:cNvPr id="1121" name="Picture 1120" descr="Zip Co logo SVG free download, id: 101874 - Brandlogos.net">
              <a:hlinkClick r:id="rId5"/>
              <a:extLst>
                <a:ext uri="{FF2B5EF4-FFF2-40B4-BE49-F238E27FC236}">
                  <a16:creationId xmlns:a16="http://schemas.microsoft.com/office/drawing/2014/main" id="{5E346067-A55B-9820-B689-F881CD48A44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2" name="TextBox 1121">
              <a:extLst>
                <a:ext uri="{FF2B5EF4-FFF2-40B4-BE49-F238E27FC236}">
                  <a16:creationId xmlns:a16="http://schemas.microsoft.com/office/drawing/2014/main" id="{49C6DDB1-9155-7A7E-F756-A0B3303206B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3" name="Group 1122">
            <a:extLst>
              <a:ext uri="{FF2B5EF4-FFF2-40B4-BE49-F238E27FC236}">
                <a16:creationId xmlns:a16="http://schemas.microsoft.com/office/drawing/2014/main" id="{0A6AC19D-6568-18EA-4721-B3EFB0FDE906}"/>
              </a:ext>
            </a:extLst>
          </p:cNvPr>
          <p:cNvGrpSpPr/>
          <p:nvPr/>
        </p:nvGrpSpPr>
        <p:grpSpPr>
          <a:xfrm>
            <a:off x="7198028" y="5240665"/>
            <a:ext cx="2351135" cy="360000"/>
            <a:chOff x="588263" y="1217924"/>
            <a:chExt cx="2351135" cy="360000"/>
          </a:xfrm>
        </p:grpSpPr>
        <p:pic>
          <p:nvPicPr>
            <p:cNvPr id="1124" name="Picture 1123" descr="Zip Co logo SVG free download, id: 101874 - Brandlogos.net">
              <a:hlinkClick r:id="rId5"/>
              <a:extLst>
                <a:ext uri="{FF2B5EF4-FFF2-40B4-BE49-F238E27FC236}">
                  <a16:creationId xmlns:a16="http://schemas.microsoft.com/office/drawing/2014/main" id="{DD5A4321-CD57-6737-F3F9-CD47A42AABE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5" name="TextBox 1124">
              <a:extLst>
                <a:ext uri="{FF2B5EF4-FFF2-40B4-BE49-F238E27FC236}">
                  <a16:creationId xmlns:a16="http://schemas.microsoft.com/office/drawing/2014/main" id="{2425D4A4-A58A-602F-7BE9-8FBC0E1EE90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6" name="Group 1125">
            <a:extLst>
              <a:ext uri="{FF2B5EF4-FFF2-40B4-BE49-F238E27FC236}">
                <a16:creationId xmlns:a16="http://schemas.microsoft.com/office/drawing/2014/main" id="{BEEA33B1-5C44-E5C5-015F-186ACD7282CF}"/>
              </a:ext>
            </a:extLst>
          </p:cNvPr>
          <p:cNvGrpSpPr/>
          <p:nvPr/>
        </p:nvGrpSpPr>
        <p:grpSpPr>
          <a:xfrm>
            <a:off x="3947719" y="5268658"/>
            <a:ext cx="2351135" cy="360000"/>
            <a:chOff x="588263" y="1217924"/>
            <a:chExt cx="2351135" cy="360000"/>
          </a:xfrm>
        </p:grpSpPr>
        <p:pic>
          <p:nvPicPr>
            <p:cNvPr id="1127" name="Picture 1126" descr="Zip Co logo SVG free download, id: 101874 - Brandlogos.net">
              <a:hlinkClick r:id="rId5"/>
              <a:extLst>
                <a:ext uri="{FF2B5EF4-FFF2-40B4-BE49-F238E27FC236}">
                  <a16:creationId xmlns:a16="http://schemas.microsoft.com/office/drawing/2014/main" id="{B5A06059-9A84-3BC1-DD16-6DB368F1651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28" name="TextBox 1127">
              <a:extLst>
                <a:ext uri="{FF2B5EF4-FFF2-40B4-BE49-F238E27FC236}">
                  <a16:creationId xmlns:a16="http://schemas.microsoft.com/office/drawing/2014/main" id="{2270565E-1240-833A-AF14-C6B4C36627B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9" name="Group 1128">
            <a:extLst>
              <a:ext uri="{FF2B5EF4-FFF2-40B4-BE49-F238E27FC236}">
                <a16:creationId xmlns:a16="http://schemas.microsoft.com/office/drawing/2014/main" id="{D321AD95-5A66-753D-9648-1B6915D5ABD8}"/>
              </a:ext>
            </a:extLst>
          </p:cNvPr>
          <p:cNvGrpSpPr/>
          <p:nvPr/>
        </p:nvGrpSpPr>
        <p:grpSpPr>
          <a:xfrm>
            <a:off x="3947719" y="2721252"/>
            <a:ext cx="2351135" cy="360000"/>
            <a:chOff x="588263" y="2177588"/>
            <a:chExt cx="2351135" cy="360000"/>
          </a:xfrm>
        </p:grpSpPr>
        <p:pic>
          <p:nvPicPr>
            <p:cNvPr id="1130" name="Picture 1129">
              <a:extLst>
                <a:ext uri="{FF2B5EF4-FFF2-40B4-BE49-F238E27FC236}">
                  <a16:creationId xmlns:a16="http://schemas.microsoft.com/office/drawing/2014/main" id="{5C5D1F4A-CC01-91F6-58A7-3833EF4EF6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31" name="TextBox 1130">
              <a:extLst>
                <a:ext uri="{FF2B5EF4-FFF2-40B4-BE49-F238E27FC236}">
                  <a16:creationId xmlns:a16="http://schemas.microsoft.com/office/drawing/2014/main" id="{B3D40CA3-095C-AC2F-C89F-3E6E372B1497}"/>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133" name="Picture 1132">
            <a:extLst>
              <a:ext uri="{FF2B5EF4-FFF2-40B4-BE49-F238E27FC236}">
                <a16:creationId xmlns:a16="http://schemas.microsoft.com/office/drawing/2014/main" id="{11716185-9C44-7E16-6537-FD814B83DCA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76249" y="3318584"/>
            <a:ext cx="2315751" cy="3539415"/>
          </a:xfrm>
          <a:prstGeom prst="rect">
            <a:avLst/>
          </a:prstGeom>
        </p:spPr>
      </p:pic>
      <p:grpSp>
        <p:nvGrpSpPr>
          <p:cNvPr id="2" name="Group 1">
            <a:extLst>
              <a:ext uri="{FF2B5EF4-FFF2-40B4-BE49-F238E27FC236}">
                <a16:creationId xmlns:a16="http://schemas.microsoft.com/office/drawing/2014/main" id="{5AB828EE-3F1F-40D9-E2F4-DE8F95CA2464}"/>
              </a:ext>
            </a:extLst>
          </p:cNvPr>
          <p:cNvGrpSpPr/>
          <p:nvPr/>
        </p:nvGrpSpPr>
        <p:grpSpPr>
          <a:xfrm>
            <a:off x="906113" y="5317305"/>
            <a:ext cx="2351135" cy="360000"/>
            <a:chOff x="588263" y="1217924"/>
            <a:chExt cx="2351135" cy="360000"/>
          </a:xfrm>
        </p:grpSpPr>
        <p:pic>
          <p:nvPicPr>
            <p:cNvPr id="3" name="Picture 2" descr="Zip Co logo SVG free download, id: 101874 - Brandlogos.net">
              <a:hlinkClick r:id="rId5"/>
              <a:extLst>
                <a:ext uri="{FF2B5EF4-FFF2-40B4-BE49-F238E27FC236}">
                  <a16:creationId xmlns:a16="http://schemas.microsoft.com/office/drawing/2014/main" id="{6B28A2E6-354C-979A-D41A-A07859A1992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 name="TextBox 3">
              <a:extLst>
                <a:ext uri="{FF2B5EF4-FFF2-40B4-BE49-F238E27FC236}">
                  <a16:creationId xmlns:a16="http://schemas.microsoft.com/office/drawing/2014/main" id="{F7ECD980-516C-E426-BBE7-7DDC8BA0D55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6528B17F-A812-DBA6-4822-6B695A3AF054}"/>
              </a:ext>
            </a:extLst>
          </p:cNvPr>
          <p:cNvGrpSpPr/>
          <p:nvPr/>
        </p:nvGrpSpPr>
        <p:grpSpPr>
          <a:xfrm>
            <a:off x="827761" y="2763856"/>
            <a:ext cx="2351135" cy="360000"/>
            <a:chOff x="588263" y="1697756"/>
            <a:chExt cx="2351135" cy="360000"/>
          </a:xfrm>
        </p:grpSpPr>
        <p:pic>
          <p:nvPicPr>
            <p:cNvPr id="7" name="Picture 6">
              <a:extLst>
                <a:ext uri="{FF2B5EF4-FFF2-40B4-BE49-F238E27FC236}">
                  <a16:creationId xmlns:a16="http://schemas.microsoft.com/office/drawing/2014/main" id="{E1938D45-7D0A-AF60-09C3-E8A1F1E7F3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8" name="TextBox 7">
              <a:extLst>
                <a:ext uri="{FF2B5EF4-FFF2-40B4-BE49-F238E27FC236}">
                  <a16:creationId xmlns:a16="http://schemas.microsoft.com/office/drawing/2014/main" id="{A255C040-3BAD-3FD9-022F-FEEA402D802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 name="Rectangle: Rounded Corners 6">
            <a:extLst>
              <a:ext uri="{FF2B5EF4-FFF2-40B4-BE49-F238E27FC236}">
                <a16:creationId xmlns:a16="http://schemas.microsoft.com/office/drawing/2014/main" id="{0D696AC2-22CB-73E6-2BB2-D648CA89D12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0" name="Group 9">
            <a:extLst>
              <a:ext uri="{FF2B5EF4-FFF2-40B4-BE49-F238E27FC236}">
                <a16:creationId xmlns:a16="http://schemas.microsoft.com/office/drawing/2014/main" id="{8DF5B857-C992-528E-5F10-9297EA875EE6}"/>
              </a:ext>
            </a:extLst>
          </p:cNvPr>
          <p:cNvGrpSpPr/>
          <p:nvPr/>
        </p:nvGrpSpPr>
        <p:grpSpPr>
          <a:xfrm>
            <a:off x="1286540" y="1134767"/>
            <a:ext cx="1571031" cy="216000"/>
            <a:chOff x="1372194" y="969899"/>
            <a:chExt cx="1571031" cy="216000"/>
          </a:xfrm>
        </p:grpSpPr>
        <p:sp>
          <p:nvSpPr>
            <p:cNvPr id="12" name="Rectangle: Rounded Corners 6">
              <a:extLst>
                <a:ext uri="{FF2B5EF4-FFF2-40B4-BE49-F238E27FC236}">
                  <a16:creationId xmlns:a16="http://schemas.microsoft.com/office/drawing/2014/main" id="{798BD5BD-1300-8E49-8607-12209DCC826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1-3 hours a day</a:t>
              </a:r>
            </a:p>
          </p:txBody>
        </p:sp>
        <p:pic>
          <p:nvPicPr>
            <p:cNvPr id="13" name="Graphic 12">
              <a:extLst>
                <a:ext uri="{FF2B5EF4-FFF2-40B4-BE49-F238E27FC236}">
                  <a16:creationId xmlns:a16="http://schemas.microsoft.com/office/drawing/2014/main" id="{2188D194-71CB-A45C-D989-83CEFB05EFD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17" name="Group 16">
            <a:extLst>
              <a:ext uri="{FF2B5EF4-FFF2-40B4-BE49-F238E27FC236}">
                <a16:creationId xmlns:a16="http://schemas.microsoft.com/office/drawing/2014/main" id="{1452E9D8-E7BF-0A32-99BC-20EF6AABEB76}"/>
              </a:ext>
            </a:extLst>
          </p:cNvPr>
          <p:cNvGrpSpPr/>
          <p:nvPr/>
        </p:nvGrpSpPr>
        <p:grpSpPr>
          <a:xfrm>
            <a:off x="2908241" y="1134767"/>
            <a:ext cx="2795593" cy="216000"/>
            <a:chOff x="3133720" y="969899"/>
            <a:chExt cx="2795593" cy="216000"/>
          </a:xfrm>
        </p:grpSpPr>
        <p:sp>
          <p:nvSpPr>
            <p:cNvPr id="18" name="Rectangle: Rounded Corners 6">
              <a:extLst>
                <a:ext uri="{FF2B5EF4-FFF2-40B4-BE49-F238E27FC236}">
                  <a16:creationId xmlns:a16="http://schemas.microsoft.com/office/drawing/2014/main" id="{90F91019-0311-B1F9-0644-9D8F1A408BE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Increase productivity and efficiency</a:t>
              </a:r>
            </a:p>
          </p:txBody>
        </p:sp>
        <p:pic>
          <p:nvPicPr>
            <p:cNvPr id="19" name="Graphic 18">
              <a:extLst>
                <a:ext uri="{FF2B5EF4-FFF2-40B4-BE49-F238E27FC236}">
                  <a16:creationId xmlns:a16="http://schemas.microsoft.com/office/drawing/2014/main" id="{94FFC9BA-0BF7-70E7-30C0-2B5863D448B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193555" y="1005899"/>
              <a:ext cx="144000" cy="144000"/>
            </a:xfrm>
            <a:prstGeom prst="rect">
              <a:avLst/>
            </a:prstGeom>
          </p:spPr>
        </p:pic>
      </p:grpSp>
      <p:grpSp>
        <p:nvGrpSpPr>
          <p:cNvPr id="5" name="Group 4">
            <a:extLst>
              <a:ext uri="{FF2B5EF4-FFF2-40B4-BE49-F238E27FC236}">
                <a16:creationId xmlns:a16="http://schemas.microsoft.com/office/drawing/2014/main" id="{F6312BC6-36E6-04D8-B1E8-240F6A38FCC6}"/>
              </a:ext>
            </a:extLst>
          </p:cNvPr>
          <p:cNvGrpSpPr/>
          <p:nvPr/>
        </p:nvGrpSpPr>
        <p:grpSpPr>
          <a:xfrm>
            <a:off x="5754503" y="1134767"/>
            <a:ext cx="2325078" cy="216000"/>
            <a:chOff x="6235579" y="969899"/>
            <a:chExt cx="2325078" cy="216000"/>
          </a:xfrm>
        </p:grpSpPr>
        <p:sp>
          <p:nvSpPr>
            <p:cNvPr id="21" name="Rectangle: Rounded Corners 6">
              <a:extLst>
                <a:ext uri="{FF2B5EF4-FFF2-40B4-BE49-F238E27FC236}">
                  <a16:creationId xmlns:a16="http://schemas.microsoft.com/office/drawing/2014/main" id="{6064279B-6C47-B562-510D-74329D3D196B}"/>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Sense of confidence</a:t>
              </a:r>
            </a:p>
          </p:txBody>
        </p:sp>
        <p:pic>
          <p:nvPicPr>
            <p:cNvPr id="22" name="Graphic 21">
              <a:extLst>
                <a:ext uri="{FF2B5EF4-FFF2-40B4-BE49-F238E27FC236}">
                  <a16:creationId xmlns:a16="http://schemas.microsoft.com/office/drawing/2014/main" id="{77FB5D8F-55DE-83FC-34F5-73E3299C0A8E}"/>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282712" y="1005899"/>
              <a:ext cx="144000" cy="144000"/>
            </a:xfrm>
            <a:prstGeom prst="rect">
              <a:avLst/>
            </a:prstGeom>
          </p:spPr>
        </p:pic>
      </p:grpSp>
    </p:spTree>
    <p:extLst>
      <p:ext uri="{BB962C8B-B14F-4D97-AF65-F5344CB8AC3E}">
        <p14:creationId xmlns:p14="http://schemas.microsoft.com/office/powerpoint/2010/main" val="32119402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67">
            <a:extLst>
              <a:ext uri="{FF2B5EF4-FFF2-40B4-BE49-F238E27FC236}">
                <a16:creationId xmlns:a16="http://schemas.microsoft.com/office/drawing/2014/main" id="{1E3CFFA3-7586-7D1B-22F1-EEE4EA7C448C}"/>
              </a:ext>
            </a:extLst>
          </p:cNvPr>
          <p:cNvSpPr>
            <a:spLocks noGrp="1"/>
          </p:cNvSpPr>
          <p:nvPr>
            <p:ph type="title"/>
          </p:nvPr>
        </p:nvSpPr>
        <p:spPr>
          <a:xfrm>
            <a:off x="584200" y="387766"/>
            <a:ext cx="6000698" cy="263149"/>
          </a:xfrm>
        </p:spPr>
        <p:txBody>
          <a:bodyPr/>
          <a:lstStyle/>
          <a:p>
            <a:r>
              <a:rPr lang="en-US" noProof="0"/>
              <a:t>A day in the life of a Product Counsel at Microsoft</a:t>
            </a:r>
          </a:p>
        </p:txBody>
      </p:sp>
      <p:sp>
        <p:nvSpPr>
          <p:cNvPr id="123" name="Text Placeholder 40">
            <a:extLst>
              <a:ext uri="{FF2B5EF4-FFF2-40B4-BE49-F238E27FC236}">
                <a16:creationId xmlns:a16="http://schemas.microsoft.com/office/drawing/2014/main" id="{FDE20289-1F12-2AF4-E4C8-8CCB3637CEEF}"/>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98" name="Text Placeholder 97">
            <a:extLst>
              <a:ext uri="{FF2B5EF4-FFF2-40B4-BE49-F238E27FC236}">
                <a16:creationId xmlns:a16="http://schemas.microsoft.com/office/drawing/2014/main" id="{400CA996-CC2B-B596-7DAE-C5BFB33AB791}"/>
              </a:ext>
            </a:extLst>
          </p:cNvPr>
          <p:cNvSpPr>
            <a:spLocks noGrp="1"/>
          </p:cNvSpPr>
          <p:nvPr>
            <p:ph type="body" sz="quarter" idx="11"/>
          </p:nvPr>
        </p:nvSpPr>
        <p:spPr>
          <a:xfrm>
            <a:off x="584200" y="1593881"/>
            <a:ext cx="976461" cy="345600"/>
          </a:xfrm>
        </p:spPr>
        <p:txBody>
          <a:bodyPr/>
          <a:lstStyle/>
          <a:p>
            <a:r>
              <a:rPr lang="en-US" noProof="0"/>
              <a:t>8:15 am</a:t>
            </a:r>
          </a:p>
        </p:txBody>
      </p:sp>
      <p:sp>
        <p:nvSpPr>
          <p:cNvPr id="164" name="Text Placeholder 163">
            <a:extLst>
              <a:ext uri="{FF2B5EF4-FFF2-40B4-BE49-F238E27FC236}">
                <a16:creationId xmlns:a16="http://schemas.microsoft.com/office/drawing/2014/main" id="{425A3DD2-AD6A-173F-04C5-79DF0000265C}"/>
              </a:ext>
            </a:extLst>
          </p:cNvPr>
          <p:cNvSpPr>
            <a:spLocks noGrp="1"/>
          </p:cNvSpPr>
          <p:nvPr>
            <p:ph type="body" sz="quarter" idx="18"/>
          </p:nvPr>
        </p:nvSpPr>
        <p:spPr>
          <a:xfrm>
            <a:off x="584200" y="2032188"/>
            <a:ext cx="2808000" cy="850259"/>
          </a:xfrm>
        </p:spPr>
        <p:txBody>
          <a:bodyPr>
            <a:normAutofit/>
          </a:bodyPr>
          <a:lstStyle/>
          <a:p>
            <a:r>
              <a:rPr lang="en-US" noProof="0"/>
              <a:t>Maha starts the day by catching up on email. Copilot summarizes her email and prioritizes them based on urgency. She uses the schedule prompt feature to automate this request. </a:t>
            </a:r>
          </a:p>
        </p:txBody>
      </p:sp>
      <p:sp>
        <p:nvSpPr>
          <p:cNvPr id="165" name="Text Placeholder 164">
            <a:extLst>
              <a:ext uri="{FF2B5EF4-FFF2-40B4-BE49-F238E27FC236}">
                <a16:creationId xmlns:a16="http://schemas.microsoft.com/office/drawing/2014/main" id="{E177B894-FEAE-3BC3-3E98-35132C7C0896}"/>
              </a:ext>
            </a:extLst>
          </p:cNvPr>
          <p:cNvSpPr>
            <a:spLocks noGrp="1"/>
          </p:cNvSpPr>
          <p:nvPr>
            <p:ph type="body" sz="quarter" idx="21"/>
          </p:nvPr>
        </p:nvSpPr>
        <p:spPr>
          <a:xfrm>
            <a:off x="584200" y="320826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Summarize</a:t>
            </a:r>
            <a:r>
              <a:rPr lang="en-US" noProof="0"/>
              <a:t> all my important email and Teams messages and prioritize the summaries based on urgency.</a:t>
            </a:r>
          </a:p>
        </p:txBody>
      </p:sp>
      <p:sp>
        <p:nvSpPr>
          <p:cNvPr id="102" name="Text Placeholder 101">
            <a:extLst>
              <a:ext uri="{FF2B5EF4-FFF2-40B4-BE49-F238E27FC236}">
                <a16:creationId xmlns:a16="http://schemas.microsoft.com/office/drawing/2014/main" id="{A80EF3D4-3B03-C832-5495-D460E9712EF1}"/>
              </a:ext>
            </a:extLst>
          </p:cNvPr>
          <p:cNvSpPr>
            <a:spLocks noGrp="1"/>
          </p:cNvSpPr>
          <p:nvPr>
            <p:ph type="body" sz="quarter" idx="22"/>
          </p:nvPr>
        </p:nvSpPr>
        <p:spPr>
          <a:xfrm>
            <a:off x="3776898" y="1593881"/>
            <a:ext cx="976461" cy="345600"/>
          </a:xfrm>
        </p:spPr>
        <p:txBody>
          <a:bodyPr/>
          <a:lstStyle/>
          <a:p>
            <a:r>
              <a:rPr lang="en-US" noProof="0"/>
              <a:t>9:00 am</a:t>
            </a:r>
          </a:p>
        </p:txBody>
      </p:sp>
      <p:sp>
        <p:nvSpPr>
          <p:cNvPr id="166" name="Text Placeholder 165">
            <a:extLst>
              <a:ext uri="{FF2B5EF4-FFF2-40B4-BE49-F238E27FC236}">
                <a16:creationId xmlns:a16="http://schemas.microsoft.com/office/drawing/2014/main" id="{7FAA8CEB-FAAC-5927-048D-82148D1B9386}"/>
              </a:ext>
            </a:extLst>
          </p:cNvPr>
          <p:cNvSpPr>
            <a:spLocks noGrp="1"/>
          </p:cNvSpPr>
          <p:nvPr>
            <p:ph type="body" sz="quarter" idx="23"/>
          </p:nvPr>
        </p:nvSpPr>
        <p:spPr>
          <a:xfrm>
            <a:off x="3776898" y="2032188"/>
            <a:ext cx="2808000" cy="850259"/>
          </a:xfrm>
        </p:spPr>
        <p:txBody>
          <a:bodyPr>
            <a:normAutofit/>
          </a:bodyPr>
          <a:lstStyle/>
          <a:p>
            <a:r>
              <a:rPr lang="en-US" noProof="0"/>
              <a:t>Maha supports teams located in different time zones. To catch up on recorded meetings, she uses Copilot to generate summaries and action items based on the chats, recordings, and transcriptions</a:t>
            </a:r>
          </a:p>
        </p:txBody>
      </p:sp>
      <p:sp>
        <p:nvSpPr>
          <p:cNvPr id="167" name="Text Placeholder 166">
            <a:extLst>
              <a:ext uri="{FF2B5EF4-FFF2-40B4-BE49-F238E27FC236}">
                <a16:creationId xmlns:a16="http://schemas.microsoft.com/office/drawing/2014/main" id="{991739EE-F82D-0C25-5373-F1554B67A5F0}"/>
              </a:ext>
            </a:extLst>
          </p:cNvPr>
          <p:cNvSpPr>
            <a:spLocks noGrp="1"/>
          </p:cNvSpPr>
          <p:nvPr>
            <p:ph type="body" sz="quarter" idx="24"/>
          </p:nvPr>
        </p:nvSpPr>
        <p:spPr>
          <a:xfrm>
            <a:off x="3719286" y="3208260"/>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Summarize</a:t>
            </a:r>
            <a:r>
              <a:rPr lang="en-US" noProof="0"/>
              <a:t> and generate a list of action items from the recorded meetings related to [project name]. Include key points and decisions made during the discussions </a:t>
            </a:r>
          </a:p>
        </p:txBody>
      </p:sp>
      <p:sp>
        <p:nvSpPr>
          <p:cNvPr id="105" name="Text Placeholder 104">
            <a:extLst>
              <a:ext uri="{FF2B5EF4-FFF2-40B4-BE49-F238E27FC236}">
                <a16:creationId xmlns:a16="http://schemas.microsoft.com/office/drawing/2014/main" id="{D68B7526-D1A6-22B9-C410-A36B18C06846}"/>
              </a:ext>
            </a:extLst>
          </p:cNvPr>
          <p:cNvSpPr>
            <a:spLocks noGrp="1"/>
          </p:cNvSpPr>
          <p:nvPr>
            <p:ph type="body" sz="quarter" idx="25"/>
          </p:nvPr>
        </p:nvSpPr>
        <p:spPr>
          <a:xfrm>
            <a:off x="6969595" y="1593881"/>
            <a:ext cx="976461" cy="345600"/>
          </a:xfrm>
        </p:spPr>
        <p:txBody>
          <a:bodyPr/>
          <a:lstStyle/>
          <a:p>
            <a:r>
              <a:rPr lang="en-US" noProof="0"/>
              <a:t>10:00am</a:t>
            </a:r>
          </a:p>
        </p:txBody>
      </p:sp>
      <p:sp>
        <p:nvSpPr>
          <p:cNvPr id="168" name="Text Placeholder 167">
            <a:extLst>
              <a:ext uri="{FF2B5EF4-FFF2-40B4-BE49-F238E27FC236}">
                <a16:creationId xmlns:a16="http://schemas.microsoft.com/office/drawing/2014/main" id="{144FC5EE-616F-8107-BFEE-50376D132ECA}"/>
              </a:ext>
            </a:extLst>
          </p:cNvPr>
          <p:cNvSpPr>
            <a:spLocks noGrp="1"/>
          </p:cNvSpPr>
          <p:nvPr>
            <p:ph type="body" sz="quarter" idx="26"/>
          </p:nvPr>
        </p:nvSpPr>
        <p:spPr>
          <a:xfrm>
            <a:off x="6969595" y="2032188"/>
            <a:ext cx="2808000" cy="889283"/>
          </a:xfrm>
        </p:spPr>
        <p:txBody>
          <a:bodyPr>
            <a:normAutofit/>
          </a:bodyPr>
          <a:lstStyle/>
          <a:p>
            <a:r>
              <a:rPr lang="en-US" noProof="0"/>
              <a:t>Maha is reviewing a new cybersecurity regulation. Once she has read the regulation, she uses Copilot to generate summaries for different audiences, e.g., an executive summary for clients and FAQ.</a:t>
            </a:r>
          </a:p>
        </p:txBody>
      </p:sp>
      <p:sp>
        <p:nvSpPr>
          <p:cNvPr id="169" name="Text Placeholder 168">
            <a:extLst>
              <a:ext uri="{FF2B5EF4-FFF2-40B4-BE49-F238E27FC236}">
                <a16:creationId xmlns:a16="http://schemas.microsoft.com/office/drawing/2014/main" id="{A7935D24-7124-0AB7-2F65-3B183E2AB6CB}"/>
              </a:ext>
            </a:extLst>
          </p:cNvPr>
          <p:cNvSpPr>
            <a:spLocks noGrp="1"/>
          </p:cNvSpPr>
          <p:nvPr>
            <p:ph type="body" sz="quarter" idx="27"/>
          </p:nvPr>
        </p:nvSpPr>
        <p:spPr>
          <a:xfrm>
            <a:off x="6969595" y="3208260"/>
            <a:ext cx="2808000" cy="764498"/>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lang="en-US" b="1" noProof="0"/>
              <a:t>Locate</a:t>
            </a:r>
            <a:r>
              <a:rPr lang="en-US" noProof="0"/>
              <a:t> the regulation, associated articles, materials. </a:t>
            </a:r>
          </a:p>
          <a:p>
            <a:r>
              <a:rPr lang="en-US" b="1" noProof="0"/>
              <a:t>Generate</a:t>
            </a:r>
            <a:r>
              <a:rPr lang="en-US" noProof="0"/>
              <a:t> an executive summary for the regulation. Organize the summary in this format [insert format outline].</a:t>
            </a:r>
          </a:p>
        </p:txBody>
      </p:sp>
      <p:sp>
        <p:nvSpPr>
          <p:cNvPr id="108" name="Text Placeholder 107">
            <a:extLst>
              <a:ext uri="{FF2B5EF4-FFF2-40B4-BE49-F238E27FC236}">
                <a16:creationId xmlns:a16="http://schemas.microsoft.com/office/drawing/2014/main" id="{A15BA044-B460-2D41-6E17-7E81D1778F02}"/>
              </a:ext>
            </a:extLst>
          </p:cNvPr>
          <p:cNvSpPr>
            <a:spLocks noGrp="1"/>
          </p:cNvSpPr>
          <p:nvPr>
            <p:ph type="body" sz="quarter" idx="28"/>
          </p:nvPr>
        </p:nvSpPr>
        <p:spPr>
          <a:xfrm>
            <a:off x="584200" y="4053821"/>
            <a:ext cx="976461" cy="345600"/>
          </a:xfrm>
        </p:spPr>
        <p:txBody>
          <a:bodyPr/>
          <a:lstStyle/>
          <a:p>
            <a:r>
              <a:rPr lang="en-US" noProof="0"/>
              <a:t>3:00 pm</a:t>
            </a:r>
          </a:p>
        </p:txBody>
      </p:sp>
      <p:sp>
        <p:nvSpPr>
          <p:cNvPr id="170" name="Text Placeholder 169">
            <a:extLst>
              <a:ext uri="{FF2B5EF4-FFF2-40B4-BE49-F238E27FC236}">
                <a16:creationId xmlns:a16="http://schemas.microsoft.com/office/drawing/2014/main" id="{ACE66D78-74F2-2B84-264A-36C565D48FCB}"/>
              </a:ext>
            </a:extLst>
          </p:cNvPr>
          <p:cNvSpPr>
            <a:spLocks noGrp="1"/>
          </p:cNvSpPr>
          <p:nvPr>
            <p:ph type="body" sz="quarter" idx="29"/>
          </p:nvPr>
        </p:nvSpPr>
        <p:spPr>
          <a:xfrm>
            <a:off x="584200" y="4488366"/>
            <a:ext cx="2808000" cy="626701"/>
          </a:xfrm>
        </p:spPr>
        <p:txBody>
          <a:bodyPr/>
          <a:lstStyle/>
          <a:p>
            <a:r>
              <a:rPr lang="en-US" noProof="0"/>
              <a:t>Maha forgot that she had to sign up her son for summer camp. She uses Copilot to identify summer camps in her area.</a:t>
            </a:r>
          </a:p>
        </p:txBody>
      </p:sp>
      <p:sp>
        <p:nvSpPr>
          <p:cNvPr id="171" name="Text Placeholder 170">
            <a:extLst>
              <a:ext uri="{FF2B5EF4-FFF2-40B4-BE49-F238E27FC236}">
                <a16:creationId xmlns:a16="http://schemas.microsoft.com/office/drawing/2014/main" id="{223034B6-99DA-9871-5012-F3E9DBC58A34}"/>
              </a:ext>
            </a:extLst>
          </p:cNvPr>
          <p:cNvSpPr>
            <a:spLocks noGrp="1"/>
          </p:cNvSpPr>
          <p:nvPr>
            <p:ph type="body" sz="quarter" idx="30"/>
          </p:nvPr>
        </p:nvSpPr>
        <p:spPr>
          <a:xfrm>
            <a:off x="584200" y="5641938"/>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Please</a:t>
            </a:r>
            <a:r>
              <a:rPr lang="en-US" noProof="0"/>
              <a:t> help me find summer camps for my [age] year old in [location]. Include camp fees, location, phone number, and website.</a:t>
            </a:r>
          </a:p>
        </p:txBody>
      </p:sp>
      <p:sp>
        <p:nvSpPr>
          <p:cNvPr id="111" name="Text Placeholder 110">
            <a:extLst>
              <a:ext uri="{FF2B5EF4-FFF2-40B4-BE49-F238E27FC236}">
                <a16:creationId xmlns:a16="http://schemas.microsoft.com/office/drawing/2014/main" id="{089214C9-9AC5-0290-6145-DEA4B8C11F91}"/>
              </a:ext>
            </a:extLst>
          </p:cNvPr>
          <p:cNvSpPr>
            <a:spLocks noGrp="1"/>
          </p:cNvSpPr>
          <p:nvPr>
            <p:ph type="body" sz="quarter" idx="31"/>
          </p:nvPr>
        </p:nvSpPr>
        <p:spPr>
          <a:xfrm>
            <a:off x="3776898" y="4053821"/>
            <a:ext cx="976461" cy="345600"/>
          </a:xfrm>
        </p:spPr>
        <p:txBody>
          <a:bodyPr/>
          <a:lstStyle/>
          <a:p>
            <a:r>
              <a:rPr lang="en-US" noProof="0"/>
              <a:t>1:00 pm</a:t>
            </a:r>
          </a:p>
        </p:txBody>
      </p:sp>
      <p:sp>
        <p:nvSpPr>
          <p:cNvPr id="172" name="Text Placeholder 171">
            <a:extLst>
              <a:ext uri="{FF2B5EF4-FFF2-40B4-BE49-F238E27FC236}">
                <a16:creationId xmlns:a16="http://schemas.microsoft.com/office/drawing/2014/main" id="{46FAEBF0-0E21-A4AF-0B52-671E45168F9C}"/>
              </a:ext>
            </a:extLst>
          </p:cNvPr>
          <p:cNvSpPr>
            <a:spLocks noGrp="1"/>
          </p:cNvSpPr>
          <p:nvPr>
            <p:ph type="body" sz="quarter" idx="32"/>
          </p:nvPr>
        </p:nvSpPr>
        <p:spPr>
          <a:xfrm>
            <a:off x="3776898" y="4488366"/>
            <a:ext cx="2808000" cy="626701"/>
          </a:xfrm>
        </p:spPr>
        <p:txBody>
          <a:bodyPr/>
          <a:lstStyle/>
          <a:p>
            <a:r>
              <a:rPr lang="en-US" noProof="0"/>
              <a:t>Maha is organizing a panel discussion for her colleagues on career development. She uses Copilot to create an agenda, invitation, and draft panel discussion questions.</a:t>
            </a:r>
          </a:p>
        </p:txBody>
      </p:sp>
      <p:sp>
        <p:nvSpPr>
          <p:cNvPr id="173" name="Text Placeholder 172">
            <a:extLst>
              <a:ext uri="{FF2B5EF4-FFF2-40B4-BE49-F238E27FC236}">
                <a16:creationId xmlns:a16="http://schemas.microsoft.com/office/drawing/2014/main" id="{A3B97480-E060-3851-7D6D-F947C53D3F75}"/>
              </a:ext>
            </a:extLst>
          </p:cNvPr>
          <p:cNvSpPr>
            <a:spLocks noGrp="1"/>
          </p:cNvSpPr>
          <p:nvPr>
            <p:ph type="body" sz="quarter" idx="33"/>
          </p:nvPr>
        </p:nvSpPr>
        <p:spPr>
          <a:xfrm>
            <a:off x="3719286"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Generate</a:t>
            </a:r>
            <a:r>
              <a:rPr lang="en-US" noProof="0"/>
              <a:t> an agenda, meeting invitation and draft panel discussion topics based on [attach file].</a:t>
            </a:r>
          </a:p>
        </p:txBody>
      </p:sp>
      <p:sp>
        <p:nvSpPr>
          <p:cNvPr id="114" name="Text Placeholder 113">
            <a:extLst>
              <a:ext uri="{FF2B5EF4-FFF2-40B4-BE49-F238E27FC236}">
                <a16:creationId xmlns:a16="http://schemas.microsoft.com/office/drawing/2014/main" id="{1D529B90-9440-EABC-DB70-34F6C11C7A9F}"/>
              </a:ext>
            </a:extLst>
          </p:cNvPr>
          <p:cNvSpPr>
            <a:spLocks noGrp="1"/>
          </p:cNvSpPr>
          <p:nvPr>
            <p:ph type="body" sz="quarter" idx="34"/>
          </p:nvPr>
        </p:nvSpPr>
        <p:spPr>
          <a:xfrm>
            <a:off x="6969595" y="4053821"/>
            <a:ext cx="976461" cy="345600"/>
          </a:xfrm>
        </p:spPr>
        <p:txBody>
          <a:bodyPr/>
          <a:lstStyle/>
          <a:p>
            <a:r>
              <a:rPr lang="en-US" noProof="0"/>
              <a:t>11:00 pm</a:t>
            </a:r>
          </a:p>
        </p:txBody>
      </p:sp>
      <p:sp>
        <p:nvSpPr>
          <p:cNvPr id="174" name="Text Placeholder 173">
            <a:extLst>
              <a:ext uri="{FF2B5EF4-FFF2-40B4-BE49-F238E27FC236}">
                <a16:creationId xmlns:a16="http://schemas.microsoft.com/office/drawing/2014/main" id="{565F8763-89FD-6662-E12F-5735B5168899}"/>
              </a:ext>
            </a:extLst>
          </p:cNvPr>
          <p:cNvSpPr>
            <a:spLocks noGrp="1"/>
          </p:cNvSpPr>
          <p:nvPr>
            <p:ph type="body" sz="quarter" idx="35"/>
          </p:nvPr>
        </p:nvSpPr>
        <p:spPr>
          <a:xfrm>
            <a:off x="6969595" y="4488366"/>
            <a:ext cx="2808000" cy="879833"/>
          </a:xfrm>
        </p:spPr>
        <p:txBody>
          <a:bodyPr>
            <a:normAutofit/>
          </a:bodyPr>
          <a:lstStyle/>
          <a:p>
            <a:pPr lvl="0"/>
            <a:r>
              <a:rPr lang="en-US" noProof="0"/>
              <a:t>Maha uses Copilot in Outlook to draft standard responses to general inquiries and uses Copilot in Outlook to schedule meetings with a meeting agenda and relevant files to facilitate the discussion.</a:t>
            </a:r>
          </a:p>
        </p:txBody>
      </p:sp>
      <p:sp>
        <p:nvSpPr>
          <p:cNvPr id="175" name="Text Placeholder 174">
            <a:extLst>
              <a:ext uri="{FF2B5EF4-FFF2-40B4-BE49-F238E27FC236}">
                <a16:creationId xmlns:a16="http://schemas.microsoft.com/office/drawing/2014/main" id="{3DB791D4-31DF-7223-97F0-0385736BFE55}"/>
              </a:ext>
            </a:extLst>
          </p:cNvPr>
          <p:cNvSpPr>
            <a:spLocks noGrp="1"/>
          </p:cNvSpPr>
          <p:nvPr>
            <p:ph type="body" sz="quarter" idx="36"/>
          </p:nvPr>
        </p:nvSpPr>
        <p:spPr>
          <a:xfrm>
            <a:off x="6969595" y="5641938"/>
            <a:ext cx="2808000" cy="626701"/>
          </a:xfrm>
        </p:spPr>
        <p:txBody>
          <a:bodyPr/>
          <a:lstStyle/>
          <a:p>
            <a:pPr lvl="0"/>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lang="en-US" b="1" noProof="0"/>
              <a:t>Draft with CoPilot.</a:t>
            </a:r>
          </a:p>
          <a:p>
            <a:pPr lvl="0"/>
            <a:r>
              <a:rPr lang="en-US" b="1" noProof="0"/>
              <a:t>Schedule with CoPilot.</a:t>
            </a:r>
          </a:p>
        </p:txBody>
      </p:sp>
      <p:sp>
        <p:nvSpPr>
          <p:cNvPr id="124" name="Text Placeholder 22">
            <a:extLst>
              <a:ext uri="{FF2B5EF4-FFF2-40B4-BE49-F238E27FC236}">
                <a16:creationId xmlns:a16="http://schemas.microsoft.com/office/drawing/2014/main" id="{A99988C1-50B2-A672-86F3-05F9EC598F4B}"/>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215" name="Text Placeholder 214">
            <a:extLst>
              <a:ext uri="{FF2B5EF4-FFF2-40B4-BE49-F238E27FC236}">
                <a16:creationId xmlns:a16="http://schemas.microsoft.com/office/drawing/2014/main" id="{90E9BEE6-43B3-EFC7-A503-BC761294EC7B}"/>
              </a:ext>
            </a:extLst>
          </p:cNvPr>
          <p:cNvSpPr>
            <a:spLocks noGrp="1"/>
          </p:cNvSpPr>
          <p:nvPr>
            <p:ph type="body" sz="quarter" idx="38"/>
          </p:nvPr>
        </p:nvSpPr>
        <p:spPr>
          <a:solidFill>
            <a:srgbClr val="0070C0"/>
          </a:solidFill>
        </p:spPr>
        <p:txBody>
          <a:bodyPr/>
          <a:lstStyle/>
          <a:p>
            <a:endParaRPr lang="en-US" noProof="0"/>
          </a:p>
        </p:txBody>
      </p:sp>
      <p:sp>
        <p:nvSpPr>
          <p:cNvPr id="216" name="Text Placeholder 215">
            <a:extLst>
              <a:ext uri="{FF2B5EF4-FFF2-40B4-BE49-F238E27FC236}">
                <a16:creationId xmlns:a16="http://schemas.microsoft.com/office/drawing/2014/main" id="{9BC69DCA-DDFD-131D-404D-0A57DA873BFB}"/>
              </a:ext>
            </a:extLst>
          </p:cNvPr>
          <p:cNvSpPr>
            <a:spLocks noGrp="1"/>
          </p:cNvSpPr>
          <p:nvPr>
            <p:ph type="body" sz="quarter" idx="39"/>
          </p:nvPr>
        </p:nvSpPr>
        <p:spPr>
          <a:solidFill>
            <a:srgbClr val="0078D4"/>
          </a:solidFill>
        </p:spPr>
        <p:txBody>
          <a:bodyPr/>
          <a:lstStyle/>
          <a:p>
            <a:endParaRPr lang="en-US" noProof="0"/>
          </a:p>
        </p:txBody>
      </p:sp>
      <p:sp>
        <p:nvSpPr>
          <p:cNvPr id="217" name="Text Placeholder 216">
            <a:extLst>
              <a:ext uri="{FF2B5EF4-FFF2-40B4-BE49-F238E27FC236}">
                <a16:creationId xmlns:a16="http://schemas.microsoft.com/office/drawing/2014/main" id="{05773569-0C00-7D63-4018-7F0B10427CC5}"/>
              </a:ext>
            </a:extLst>
          </p:cNvPr>
          <p:cNvSpPr>
            <a:spLocks noGrp="1"/>
          </p:cNvSpPr>
          <p:nvPr>
            <p:ph type="body" sz="quarter" idx="40"/>
          </p:nvPr>
        </p:nvSpPr>
        <p:spPr/>
        <p:txBody>
          <a:bodyPr/>
          <a:lstStyle/>
          <a:p>
            <a:endParaRPr lang="en-US" noProof="0"/>
          </a:p>
        </p:txBody>
      </p:sp>
      <p:grpSp>
        <p:nvGrpSpPr>
          <p:cNvPr id="131" name="Group 130">
            <a:extLst>
              <a:ext uri="{FF2B5EF4-FFF2-40B4-BE49-F238E27FC236}">
                <a16:creationId xmlns:a16="http://schemas.microsoft.com/office/drawing/2014/main" id="{2CB759F8-6F02-805C-5DB4-BE76DE354198}"/>
              </a:ext>
            </a:extLst>
          </p:cNvPr>
          <p:cNvGrpSpPr/>
          <p:nvPr/>
        </p:nvGrpSpPr>
        <p:grpSpPr>
          <a:xfrm>
            <a:off x="10195084" y="1462475"/>
            <a:ext cx="1696592" cy="1597597"/>
            <a:chOff x="10195084" y="1462475"/>
            <a:chExt cx="1696592" cy="1597597"/>
          </a:xfrm>
        </p:grpSpPr>
        <p:sp>
          <p:nvSpPr>
            <p:cNvPr id="132" name="TextBox 131">
              <a:extLst>
                <a:ext uri="{FF2B5EF4-FFF2-40B4-BE49-F238E27FC236}">
                  <a16:creationId xmlns:a16="http://schemas.microsoft.com/office/drawing/2014/main" id="{147707AE-F9E8-22F7-A889-ACA6F8A6FF23}"/>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Maha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Product Counsel at Microsoft</a:t>
              </a:r>
            </a:p>
          </p:txBody>
        </p:sp>
        <p:pic>
          <p:nvPicPr>
            <p:cNvPr id="133" name="Graphic 132">
              <a:extLst>
                <a:ext uri="{FF2B5EF4-FFF2-40B4-BE49-F238E27FC236}">
                  <a16:creationId xmlns:a16="http://schemas.microsoft.com/office/drawing/2014/main" id="{1F919ABA-5203-CC82-D557-B260B29FD38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785282"/>
              <a:ext cx="274790" cy="274790"/>
            </a:xfrm>
            <a:prstGeom prst="rect">
              <a:avLst/>
            </a:prstGeom>
          </p:spPr>
        </p:pic>
      </p:grpSp>
      <p:sp>
        <p:nvSpPr>
          <p:cNvPr id="134" name="Rectangle: Rounded Corners 6">
            <a:extLst>
              <a:ext uri="{FF2B5EF4-FFF2-40B4-BE49-F238E27FC236}">
                <a16:creationId xmlns:a16="http://schemas.microsoft.com/office/drawing/2014/main" id="{FD1026E6-6010-E02A-54F3-2B7FE731F9B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35" name="Group 134">
            <a:extLst>
              <a:ext uri="{FF2B5EF4-FFF2-40B4-BE49-F238E27FC236}">
                <a16:creationId xmlns:a16="http://schemas.microsoft.com/office/drawing/2014/main" id="{AC504163-FFA0-7150-6A17-3F8A65307C8E}"/>
              </a:ext>
            </a:extLst>
          </p:cNvPr>
          <p:cNvGrpSpPr/>
          <p:nvPr/>
        </p:nvGrpSpPr>
        <p:grpSpPr>
          <a:xfrm>
            <a:off x="1286540" y="1134767"/>
            <a:ext cx="1571031" cy="216000"/>
            <a:chOff x="1372194" y="969899"/>
            <a:chExt cx="1571031" cy="216000"/>
          </a:xfrm>
        </p:grpSpPr>
        <p:sp>
          <p:nvSpPr>
            <p:cNvPr id="137" name="Rectangle: Rounded Corners 6">
              <a:extLst>
                <a:ext uri="{FF2B5EF4-FFF2-40B4-BE49-F238E27FC236}">
                  <a16:creationId xmlns:a16="http://schemas.microsoft.com/office/drawing/2014/main" id="{40C9AAE3-643B-0A4D-08D3-BF2409EFD66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~6 – 8 hours weekly</a:t>
              </a:r>
            </a:p>
          </p:txBody>
        </p:sp>
        <p:pic>
          <p:nvPicPr>
            <p:cNvPr id="139" name="Graphic 138">
              <a:extLst>
                <a:ext uri="{FF2B5EF4-FFF2-40B4-BE49-F238E27FC236}">
                  <a16:creationId xmlns:a16="http://schemas.microsoft.com/office/drawing/2014/main" id="{B2F528F4-8D8C-1C37-CCD5-531409AA8F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140" name="Group 139">
            <a:extLst>
              <a:ext uri="{FF2B5EF4-FFF2-40B4-BE49-F238E27FC236}">
                <a16:creationId xmlns:a16="http://schemas.microsoft.com/office/drawing/2014/main" id="{53A1A776-D4AE-7698-25B1-7C3FE5C409E7}"/>
              </a:ext>
            </a:extLst>
          </p:cNvPr>
          <p:cNvGrpSpPr/>
          <p:nvPr/>
        </p:nvGrpSpPr>
        <p:grpSpPr>
          <a:xfrm>
            <a:off x="5754503" y="1134766"/>
            <a:ext cx="3227572" cy="236745"/>
            <a:chOff x="6235579" y="969898"/>
            <a:chExt cx="3227572" cy="236745"/>
          </a:xfrm>
        </p:grpSpPr>
        <p:sp>
          <p:nvSpPr>
            <p:cNvPr id="141" name="Rectangle: Rounded Corners 6">
              <a:extLst>
                <a:ext uri="{FF2B5EF4-FFF2-40B4-BE49-F238E27FC236}">
                  <a16:creationId xmlns:a16="http://schemas.microsoft.com/office/drawing/2014/main" id="{16F9116A-03FC-EE6B-4A98-6FA23CBFBCC6}"/>
                </a:ext>
                <a:ext uri="{C183D7F6-B498-43B3-948B-1728B52AA6E4}">
                  <adec:decorative xmlns:adec="http://schemas.microsoft.com/office/drawing/2017/decorative" val="1"/>
                </a:ext>
              </a:extLst>
            </p:cNvPr>
            <p:cNvSpPr/>
            <p:nvPr/>
          </p:nvSpPr>
          <p:spPr bwMode="auto">
            <a:xfrm>
              <a:off x="6235579" y="969898"/>
              <a:ext cx="3227572" cy="23674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communications, and streamlining tasks</a:t>
              </a:r>
            </a:p>
          </p:txBody>
        </p:sp>
        <p:pic>
          <p:nvPicPr>
            <p:cNvPr id="142" name="Graphic 141">
              <a:extLst>
                <a:ext uri="{FF2B5EF4-FFF2-40B4-BE49-F238E27FC236}">
                  <a16:creationId xmlns:a16="http://schemas.microsoft.com/office/drawing/2014/main" id="{D8118223-9522-8014-5E8A-096B4ACD616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143" name="Group 142">
            <a:extLst>
              <a:ext uri="{FF2B5EF4-FFF2-40B4-BE49-F238E27FC236}">
                <a16:creationId xmlns:a16="http://schemas.microsoft.com/office/drawing/2014/main" id="{689C327F-3026-BD6B-25B9-A9BA9B57DE5B}"/>
              </a:ext>
            </a:extLst>
          </p:cNvPr>
          <p:cNvGrpSpPr/>
          <p:nvPr/>
        </p:nvGrpSpPr>
        <p:grpSpPr>
          <a:xfrm>
            <a:off x="2908241" y="1134767"/>
            <a:ext cx="2795593" cy="216000"/>
            <a:chOff x="3133720" y="969899"/>
            <a:chExt cx="2795593" cy="216000"/>
          </a:xfrm>
        </p:grpSpPr>
        <p:sp>
          <p:nvSpPr>
            <p:cNvPr id="144" name="Rectangle: Rounded Corners 6">
              <a:extLst>
                <a:ext uri="{FF2B5EF4-FFF2-40B4-BE49-F238E27FC236}">
                  <a16:creationId xmlns:a16="http://schemas.microsoft.com/office/drawing/2014/main" id="{FAFA07AD-4C37-13CB-CB7D-2AC1F02104A5}"/>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145" name="Graphic 144">
              <a:extLst>
                <a:ext uri="{FF2B5EF4-FFF2-40B4-BE49-F238E27FC236}">
                  <a16:creationId xmlns:a16="http://schemas.microsoft.com/office/drawing/2014/main" id="{145897B5-F11B-7ECD-BEAA-9200652D2CE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243" name="Group 242">
            <a:extLst>
              <a:ext uri="{FF2B5EF4-FFF2-40B4-BE49-F238E27FC236}">
                <a16:creationId xmlns:a16="http://schemas.microsoft.com/office/drawing/2014/main" id="{E05B1BFD-F013-B77E-61DD-46E9D889719E}"/>
              </a:ext>
            </a:extLst>
          </p:cNvPr>
          <p:cNvGrpSpPr/>
          <p:nvPr/>
        </p:nvGrpSpPr>
        <p:grpSpPr>
          <a:xfrm>
            <a:off x="3947719" y="2721252"/>
            <a:ext cx="2351135" cy="360000"/>
            <a:chOff x="588263" y="1217924"/>
            <a:chExt cx="2351135" cy="360000"/>
          </a:xfrm>
        </p:grpSpPr>
        <p:pic>
          <p:nvPicPr>
            <p:cNvPr id="244" name="Picture 243" descr="Zip Co logo SVG free download, id: 101874 - Brandlogos.net">
              <a:hlinkClick r:id="rId10"/>
              <a:extLst>
                <a:ext uri="{FF2B5EF4-FFF2-40B4-BE49-F238E27FC236}">
                  <a16:creationId xmlns:a16="http://schemas.microsoft.com/office/drawing/2014/main" id="{C3EE4921-9EBA-B469-90B3-A8863020631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5" name="TextBox 244">
              <a:extLst>
                <a:ext uri="{FF2B5EF4-FFF2-40B4-BE49-F238E27FC236}">
                  <a16:creationId xmlns:a16="http://schemas.microsoft.com/office/drawing/2014/main" id="{55937349-CB68-FC61-096D-5CF464DE268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46" name="Group 245">
            <a:extLst>
              <a:ext uri="{FF2B5EF4-FFF2-40B4-BE49-F238E27FC236}">
                <a16:creationId xmlns:a16="http://schemas.microsoft.com/office/drawing/2014/main" id="{3020AA1D-DAC5-207C-6DBA-88064E4355D3}"/>
              </a:ext>
            </a:extLst>
          </p:cNvPr>
          <p:cNvGrpSpPr/>
          <p:nvPr/>
        </p:nvGrpSpPr>
        <p:grpSpPr>
          <a:xfrm>
            <a:off x="7198028" y="2721252"/>
            <a:ext cx="973140" cy="360000"/>
            <a:chOff x="588263" y="1217924"/>
            <a:chExt cx="973140" cy="360000"/>
          </a:xfrm>
        </p:grpSpPr>
        <p:pic>
          <p:nvPicPr>
            <p:cNvPr id="247" name="Picture 246" descr="Zip Co logo SVG free download, id: 101874 - Brandlogos.net">
              <a:hlinkClick r:id="rId10"/>
              <a:extLst>
                <a:ext uri="{FF2B5EF4-FFF2-40B4-BE49-F238E27FC236}">
                  <a16:creationId xmlns:a16="http://schemas.microsoft.com/office/drawing/2014/main" id="{44E88D0A-33F5-7CD3-6882-3D32F9280AC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8" name="TextBox 247">
              <a:extLst>
                <a:ext uri="{FF2B5EF4-FFF2-40B4-BE49-F238E27FC236}">
                  <a16:creationId xmlns:a16="http://schemas.microsoft.com/office/drawing/2014/main" id="{A355350F-EAA6-F52E-E43D-B277816AD29C}"/>
                </a:ext>
                <a:ext uri="{C183D7F6-B498-43B3-948B-1728B52AA6E4}">
                  <adec:decorative xmlns:adec="http://schemas.microsoft.com/office/drawing/2017/decorative" val="0"/>
                </a:ext>
              </a:extLst>
            </p:cNvPr>
            <p:cNvSpPr txBox="1"/>
            <p:nvPr/>
          </p:nvSpPr>
          <p:spPr>
            <a:xfrm>
              <a:off x="1047214" y="1228648"/>
              <a:ext cx="514189"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49" name="Group 248">
            <a:extLst>
              <a:ext uri="{FF2B5EF4-FFF2-40B4-BE49-F238E27FC236}">
                <a16:creationId xmlns:a16="http://schemas.microsoft.com/office/drawing/2014/main" id="{510A0D85-0FC3-03F2-4446-28D96A83C98E}"/>
              </a:ext>
            </a:extLst>
          </p:cNvPr>
          <p:cNvGrpSpPr/>
          <p:nvPr/>
        </p:nvGrpSpPr>
        <p:grpSpPr>
          <a:xfrm>
            <a:off x="7198028" y="5274675"/>
            <a:ext cx="2351135" cy="360000"/>
            <a:chOff x="588263" y="1697756"/>
            <a:chExt cx="2351135" cy="360000"/>
          </a:xfrm>
        </p:grpSpPr>
        <p:pic>
          <p:nvPicPr>
            <p:cNvPr id="250" name="Picture 249">
              <a:extLst>
                <a:ext uri="{FF2B5EF4-FFF2-40B4-BE49-F238E27FC236}">
                  <a16:creationId xmlns:a16="http://schemas.microsoft.com/office/drawing/2014/main" id="{79D2CDD0-B40A-4794-0CF0-0D3279A652F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51" name="TextBox 250">
              <a:extLst>
                <a:ext uri="{FF2B5EF4-FFF2-40B4-BE49-F238E27FC236}">
                  <a16:creationId xmlns:a16="http://schemas.microsoft.com/office/drawing/2014/main" id="{2E402A15-0334-6E13-F53E-035617A9E8C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2" name="Group 251">
            <a:extLst>
              <a:ext uri="{FF2B5EF4-FFF2-40B4-BE49-F238E27FC236}">
                <a16:creationId xmlns:a16="http://schemas.microsoft.com/office/drawing/2014/main" id="{49532304-101F-6881-C793-087D0795574A}"/>
              </a:ext>
            </a:extLst>
          </p:cNvPr>
          <p:cNvGrpSpPr/>
          <p:nvPr/>
        </p:nvGrpSpPr>
        <p:grpSpPr>
          <a:xfrm>
            <a:off x="3947719" y="5274675"/>
            <a:ext cx="2351135" cy="360000"/>
            <a:chOff x="588263" y="2657420"/>
            <a:chExt cx="2351135" cy="360000"/>
          </a:xfrm>
        </p:grpSpPr>
        <p:pic>
          <p:nvPicPr>
            <p:cNvPr id="253" name="Picture 252">
              <a:extLst>
                <a:ext uri="{FF2B5EF4-FFF2-40B4-BE49-F238E27FC236}">
                  <a16:creationId xmlns:a16="http://schemas.microsoft.com/office/drawing/2014/main" id="{4380447D-BF52-EEE8-EC05-BAE262A5CC2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4" name="TextBox 253">
              <a:extLst>
                <a:ext uri="{FF2B5EF4-FFF2-40B4-BE49-F238E27FC236}">
                  <a16:creationId xmlns:a16="http://schemas.microsoft.com/office/drawing/2014/main" id="{3B133A39-4D74-CB11-203D-D8464D43CC5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5" name="Group 254">
            <a:extLst>
              <a:ext uri="{FF2B5EF4-FFF2-40B4-BE49-F238E27FC236}">
                <a16:creationId xmlns:a16="http://schemas.microsoft.com/office/drawing/2014/main" id="{F920C03D-F6FB-23A4-09C9-2BED96EFCF85}"/>
              </a:ext>
            </a:extLst>
          </p:cNvPr>
          <p:cNvGrpSpPr/>
          <p:nvPr/>
        </p:nvGrpSpPr>
        <p:grpSpPr>
          <a:xfrm>
            <a:off x="8270119" y="2721252"/>
            <a:ext cx="1072091" cy="360000"/>
            <a:chOff x="588263" y="2657420"/>
            <a:chExt cx="1072091" cy="360000"/>
          </a:xfrm>
        </p:grpSpPr>
        <p:pic>
          <p:nvPicPr>
            <p:cNvPr id="256" name="Picture 255">
              <a:extLst>
                <a:ext uri="{FF2B5EF4-FFF2-40B4-BE49-F238E27FC236}">
                  <a16:creationId xmlns:a16="http://schemas.microsoft.com/office/drawing/2014/main" id="{11A23E60-D9DD-8531-1AFC-B0EA499D95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57" name="TextBox 256">
              <a:extLst>
                <a:ext uri="{FF2B5EF4-FFF2-40B4-BE49-F238E27FC236}">
                  <a16:creationId xmlns:a16="http://schemas.microsoft.com/office/drawing/2014/main" id="{BA1DCC0D-E336-3C11-68FA-30E062EA55DE}"/>
                </a:ext>
                <a:ext uri="{C183D7F6-B498-43B3-948B-1728B52AA6E4}">
                  <adec:decorative xmlns:adec="http://schemas.microsoft.com/office/drawing/2017/decorative" val="0"/>
                </a:ext>
              </a:extLst>
            </p:cNvPr>
            <p:cNvSpPr txBox="1"/>
            <p:nvPr/>
          </p:nvSpPr>
          <p:spPr>
            <a:xfrm>
              <a:off x="1047214" y="2668144"/>
              <a:ext cx="613140"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61" name="Picture 260">
            <a:extLst>
              <a:ext uri="{FF2B5EF4-FFF2-40B4-BE49-F238E27FC236}">
                <a16:creationId xmlns:a16="http://schemas.microsoft.com/office/drawing/2014/main" id="{3C1003A4-2101-2811-E07A-FAF130B0E166}"/>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648114" y="3143441"/>
            <a:ext cx="2532730" cy="3714559"/>
          </a:xfrm>
          <a:prstGeom prst="rect">
            <a:avLst/>
          </a:prstGeom>
        </p:spPr>
      </p:pic>
      <p:grpSp>
        <p:nvGrpSpPr>
          <p:cNvPr id="2" name="Group 1">
            <a:extLst>
              <a:ext uri="{FF2B5EF4-FFF2-40B4-BE49-F238E27FC236}">
                <a16:creationId xmlns:a16="http://schemas.microsoft.com/office/drawing/2014/main" id="{0C4FB9D4-5ED3-D41A-7F85-C7946D3B804E}"/>
              </a:ext>
            </a:extLst>
          </p:cNvPr>
          <p:cNvGrpSpPr/>
          <p:nvPr/>
        </p:nvGrpSpPr>
        <p:grpSpPr>
          <a:xfrm>
            <a:off x="886589" y="5236090"/>
            <a:ext cx="2351135" cy="360000"/>
            <a:chOff x="588263" y="1217924"/>
            <a:chExt cx="2351135" cy="360000"/>
          </a:xfrm>
        </p:grpSpPr>
        <p:pic>
          <p:nvPicPr>
            <p:cNvPr id="3" name="Picture 2" descr="Zip Co logo SVG free download, id: 101874 - Brandlogos.net">
              <a:hlinkClick r:id="rId10"/>
              <a:extLst>
                <a:ext uri="{FF2B5EF4-FFF2-40B4-BE49-F238E27FC236}">
                  <a16:creationId xmlns:a16="http://schemas.microsoft.com/office/drawing/2014/main" id="{8F85FB59-1561-BEBB-40C3-7DC56196DAA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 name="TextBox 3">
              <a:extLst>
                <a:ext uri="{FF2B5EF4-FFF2-40B4-BE49-F238E27FC236}">
                  <a16:creationId xmlns:a16="http://schemas.microsoft.com/office/drawing/2014/main" id="{24D41C38-9A81-7971-8365-1C860DC2271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7" name="Group 6">
            <a:extLst>
              <a:ext uri="{FF2B5EF4-FFF2-40B4-BE49-F238E27FC236}">
                <a16:creationId xmlns:a16="http://schemas.microsoft.com/office/drawing/2014/main" id="{63907D5E-CB86-79D9-0C21-B69574B34C3E}"/>
              </a:ext>
            </a:extLst>
          </p:cNvPr>
          <p:cNvGrpSpPr/>
          <p:nvPr/>
        </p:nvGrpSpPr>
        <p:grpSpPr>
          <a:xfrm>
            <a:off x="884493" y="2731976"/>
            <a:ext cx="2351135" cy="360000"/>
            <a:chOff x="588263" y="1217924"/>
            <a:chExt cx="2351135" cy="360000"/>
          </a:xfrm>
        </p:grpSpPr>
        <p:pic>
          <p:nvPicPr>
            <p:cNvPr id="8" name="Picture 7" descr="Zip Co logo SVG free download, id: 101874 - Brandlogos.net">
              <a:hlinkClick r:id="rId10"/>
              <a:extLst>
                <a:ext uri="{FF2B5EF4-FFF2-40B4-BE49-F238E27FC236}">
                  <a16:creationId xmlns:a16="http://schemas.microsoft.com/office/drawing/2014/main" id="{6405423F-EC6B-7F64-A907-217454B72D0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F597E383-2842-7844-85B0-01D3B0500E4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3840928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78">
            <a:extLst>
              <a:ext uri="{FF2B5EF4-FFF2-40B4-BE49-F238E27FC236}">
                <a16:creationId xmlns:a16="http://schemas.microsoft.com/office/drawing/2014/main" id="{3AE5E23D-8AAB-AF15-3C8C-4111F3BDAC4F}"/>
              </a:ext>
            </a:extLst>
          </p:cNvPr>
          <p:cNvSpPr>
            <a:spLocks noGrp="1"/>
          </p:cNvSpPr>
          <p:nvPr>
            <p:ph type="title"/>
          </p:nvPr>
        </p:nvSpPr>
        <p:spPr>
          <a:xfrm>
            <a:off x="584200" y="387766"/>
            <a:ext cx="5714654" cy="263149"/>
          </a:xfrm>
        </p:spPr>
        <p:txBody>
          <a:bodyPr/>
          <a:lstStyle/>
          <a:p>
            <a:r>
              <a:rPr lang="en-US" noProof="0"/>
              <a:t>A day in the life of a Paralegal at Microsoft</a:t>
            </a:r>
          </a:p>
        </p:txBody>
      </p:sp>
      <p:sp>
        <p:nvSpPr>
          <p:cNvPr id="44" name="Text Placeholder 40">
            <a:extLst>
              <a:ext uri="{FF2B5EF4-FFF2-40B4-BE49-F238E27FC236}">
                <a16:creationId xmlns:a16="http://schemas.microsoft.com/office/drawing/2014/main" id="{0253B73F-9664-CDAD-E6F0-515CB267213B}"/>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81" name="Text Placeholder 80">
            <a:extLst>
              <a:ext uri="{FF2B5EF4-FFF2-40B4-BE49-F238E27FC236}">
                <a16:creationId xmlns:a16="http://schemas.microsoft.com/office/drawing/2014/main" id="{4553E6CD-9C66-96B3-6DA6-DA628EDFB5D6}"/>
              </a:ext>
            </a:extLst>
          </p:cNvPr>
          <p:cNvSpPr>
            <a:spLocks noGrp="1"/>
          </p:cNvSpPr>
          <p:nvPr>
            <p:ph type="body" sz="quarter" idx="11"/>
          </p:nvPr>
        </p:nvSpPr>
        <p:spPr>
          <a:xfrm>
            <a:off x="584200" y="1593881"/>
            <a:ext cx="976461" cy="345600"/>
          </a:xfrm>
        </p:spPr>
        <p:txBody>
          <a:bodyPr/>
          <a:lstStyle/>
          <a:p>
            <a:r>
              <a:rPr lang="en-US" noProof="0"/>
              <a:t>8:30 am</a:t>
            </a:r>
          </a:p>
        </p:txBody>
      </p:sp>
      <p:sp>
        <p:nvSpPr>
          <p:cNvPr id="130" name="Text Placeholder 129">
            <a:extLst>
              <a:ext uri="{FF2B5EF4-FFF2-40B4-BE49-F238E27FC236}">
                <a16:creationId xmlns:a16="http://schemas.microsoft.com/office/drawing/2014/main" id="{62F5E670-CA0D-651F-67AE-2C7154D54337}"/>
              </a:ext>
            </a:extLst>
          </p:cNvPr>
          <p:cNvSpPr>
            <a:spLocks noGrp="1"/>
          </p:cNvSpPr>
          <p:nvPr>
            <p:ph type="body" sz="quarter" idx="18"/>
          </p:nvPr>
        </p:nvSpPr>
        <p:spPr>
          <a:xfrm>
            <a:off x="584200" y="2032188"/>
            <a:ext cx="2808000" cy="784426"/>
          </a:xfrm>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is added to ongoing email chains and chats relating to an urgent project with a customer and ask to support MOU discussions. He asks Copilot to summarize the content.</a:t>
            </a:r>
          </a:p>
        </p:txBody>
      </p:sp>
      <p:sp>
        <p:nvSpPr>
          <p:cNvPr id="131" name="Text Placeholder 130">
            <a:extLst>
              <a:ext uri="{FF2B5EF4-FFF2-40B4-BE49-F238E27FC236}">
                <a16:creationId xmlns:a16="http://schemas.microsoft.com/office/drawing/2014/main" id="{8AC67740-4884-392C-DA42-E3C994AC5C3B}"/>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all the email, chats, and documents that relate to [project name] with Contoso,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list open items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a:t>
            </a:r>
          </a:p>
        </p:txBody>
      </p:sp>
      <p:sp>
        <p:nvSpPr>
          <p:cNvPr id="92" name="Text Placeholder 91">
            <a:extLst>
              <a:ext uri="{FF2B5EF4-FFF2-40B4-BE49-F238E27FC236}">
                <a16:creationId xmlns:a16="http://schemas.microsoft.com/office/drawing/2014/main" id="{F861A375-461F-B9AA-CC48-DE2FD26EFE19}"/>
              </a:ext>
            </a:extLst>
          </p:cNvPr>
          <p:cNvSpPr>
            <a:spLocks noGrp="1"/>
          </p:cNvSpPr>
          <p:nvPr>
            <p:ph type="body" sz="quarter" idx="22"/>
          </p:nvPr>
        </p:nvSpPr>
        <p:spPr>
          <a:xfrm>
            <a:off x="3776898" y="1593881"/>
            <a:ext cx="976461" cy="345600"/>
          </a:xfrm>
        </p:spPr>
        <p:txBody>
          <a:bodyPr/>
          <a:lstStyle/>
          <a:p>
            <a:r>
              <a:rPr lang="en-US" noProof="0"/>
              <a:t>9:00 am</a:t>
            </a:r>
          </a:p>
        </p:txBody>
      </p:sp>
      <p:sp>
        <p:nvSpPr>
          <p:cNvPr id="132" name="Text Placeholder 131">
            <a:extLst>
              <a:ext uri="{FF2B5EF4-FFF2-40B4-BE49-F238E27FC236}">
                <a16:creationId xmlns:a16="http://schemas.microsoft.com/office/drawing/2014/main" id="{EB66DDC9-D634-9BFF-3F00-CAB09FD96043}"/>
              </a:ext>
            </a:extLst>
          </p:cNvPr>
          <p:cNvSpPr>
            <a:spLocks noGrp="1"/>
          </p:cNvSpPr>
          <p:nvPr>
            <p:ph type="body" sz="quarter" idx="23"/>
          </p:nvPr>
        </p:nvSpPr>
        <p:spPr>
          <a:xfrm>
            <a:off x="3776898" y="2032188"/>
            <a:ext cx="2808000" cy="784426"/>
          </a:xfrm>
        </p:spPr>
        <p:txBody>
          <a:bodyPr>
            <a:norm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asks Copilot to highlight gaps between MOUs. After reviewing the MOU, he refines the table produced by Copilot, and uses it to help explain changes in an internal discussion.</a:t>
            </a:r>
          </a:p>
        </p:txBody>
      </p:sp>
      <p:sp>
        <p:nvSpPr>
          <p:cNvPr id="133" name="Text Placeholder 132">
            <a:extLst>
              <a:ext uri="{FF2B5EF4-FFF2-40B4-BE49-F238E27FC236}">
                <a16:creationId xmlns:a16="http://schemas.microsoft.com/office/drawing/2014/main" id="{BD0C6DC0-6566-4943-DF22-791BCE2F4506}"/>
              </a:ext>
            </a:extLst>
          </p:cNvPr>
          <p:cNvSpPr>
            <a:spLocks noGrp="1"/>
          </p:cNvSpPr>
          <p:nvPr>
            <p:ph type="body" sz="quarter" idx="24"/>
          </p:nvPr>
        </p:nvSpPr>
        <p:spPr>
          <a:xfrm>
            <a:off x="3719286" y="3208260"/>
            <a:ext cx="2808000" cy="791609"/>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Compare key legal positions between these two agreements</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list results in a table.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Indicate</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if one of the agreements is silent on issue that the other covers.</a:t>
            </a:r>
            <a:r>
              <a:rPr kumimoji="0" lang="en-US" sz="900" b="0" i="0" strike="noStrike" kern="1200" cap="none" spc="0" normalizeH="0" baseline="0" noProof="0">
                <a:ln w="3175">
                  <a:noFill/>
                </a:ln>
                <a:solidFill>
                  <a:srgbClr val="000000"/>
                </a:solidFill>
                <a:effectLst/>
                <a:uLnTx/>
                <a:uFillTx/>
                <a:latin typeface="Segoe UI"/>
                <a:ea typeface="+mn-ea"/>
                <a:cs typeface="Segoe UI" pitchFamily="34" charset="0"/>
              </a:rPr>
              <a:t> [Microsoft MOU], [Contoso MOU]</a:t>
            </a:r>
          </a:p>
        </p:txBody>
      </p:sp>
      <p:sp>
        <p:nvSpPr>
          <p:cNvPr id="94" name="Text Placeholder 93">
            <a:extLst>
              <a:ext uri="{FF2B5EF4-FFF2-40B4-BE49-F238E27FC236}">
                <a16:creationId xmlns:a16="http://schemas.microsoft.com/office/drawing/2014/main" id="{59EB6274-5C11-A791-ED81-16E5F86A64C4}"/>
              </a:ext>
            </a:extLst>
          </p:cNvPr>
          <p:cNvSpPr>
            <a:spLocks noGrp="1"/>
          </p:cNvSpPr>
          <p:nvPr>
            <p:ph type="body" sz="quarter" idx="25"/>
          </p:nvPr>
        </p:nvSpPr>
        <p:spPr>
          <a:xfrm>
            <a:off x="6969595" y="1593881"/>
            <a:ext cx="976461" cy="345600"/>
          </a:xfrm>
        </p:spPr>
        <p:txBody>
          <a:bodyPr/>
          <a:lstStyle/>
          <a:p>
            <a:r>
              <a:rPr lang="en-US" noProof="0"/>
              <a:t>10:30 am</a:t>
            </a:r>
          </a:p>
        </p:txBody>
      </p:sp>
      <p:sp>
        <p:nvSpPr>
          <p:cNvPr id="134" name="Text Placeholder 133">
            <a:extLst>
              <a:ext uri="{FF2B5EF4-FFF2-40B4-BE49-F238E27FC236}">
                <a16:creationId xmlns:a16="http://schemas.microsoft.com/office/drawing/2014/main" id="{314DC460-163E-0178-3794-AB0C1E0882B9}"/>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finalizing the internal discussion on the MOU, Tomek joins his team call halfway through and asks for a detailed recap of any feedback on the demo he provided last week.</a:t>
            </a:r>
          </a:p>
        </p:txBody>
      </p:sp>
      <p:sp>
        <p:nvSpPr>
          <p:cNvPr id="135" name="Text Placeholder 134">
            <a:extLst>
              <a:ext uri="{FF2B5EF4-FFF2-40B4-BE49-F238E27FC236}">
                <a16:creationId xmlns:a16="http://schemas.microsoft.com/office/drawing/2014/main" id="{7A133770-2F74-25D9-0AC8-4128F6D9C859}"/>
              </a:ext>
            </a:extLst>
          </p:cNvPr>
          <p:cNvSpPr>
            <a:spLocks noGrp="1"/>
          </p:cNvSpPr>
          <p:nvPr>
            <p:ph type="body" sz="quarter" idx="27"/>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Recap the meeting so far indicating speakers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and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a detailed summary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of what was discussed in relation to AI terms builder.</a:t>
            </a:r>
          </a:p>
        </p:txBody>
      </p:sp>
      <p:sp>
        <p:nvSpPr>
          <p:cNvPr id="97" name="Text Placeholder 96">
            <a:extLst>
              <a:ext uri="{FF2B5EF4-FFF2-40B4-BE49-F238E27FC236}">
                <a16:creationId xmlns:a16="http://schemas.microsoft.com/office/drawing/2014/main" id="{119434C3-5B7E-9B29-9EC3-DE6CF9D961CA}"/>
              </a:ext>
            </a:extLst>
          </p:cNvPr>
          <p:cNvSpPr>
            <a:spLocks noGrp="1"/>
          </p:cNvSpPr>
          <p:nvPr>
            <p:ph type="body" sz="quarter" idx="28"/>
          </p:nvPr>
        </p:nvSpPr>
        <p:spPr>
          <a:xfrm>
            <a:off x="584200" y="4053821"/>
            <a:ext cx="976461" cy="345600"/>
          </a:xfrm>
        </p:spPr>
        <p:txBody>
          <a:bodyPr/>
          <a:lstStyle/>
          <a:p>
            <a:r>
              <a:rPr lang="en-US" noProof="0"/>
              <a:t>5:00 pm</a:t>
            </a:r>
          </a:p>
        </p:txBody>
      </p:sp>
      <p:sp>
        <p:nvSpPr>
          <p:cNvPr id="136" name="Text Placeholder 135">
            <a:extLst>
              <a:ext uri="{FF2B5EF4-FFF2-40B4-BE49-F238E27FC236}">
                <a16:creationId xmlns:a16="http://schemas.microsoft.com/office/drawing/2014/main" id="{1A1C0C7D-2FEA-3261-57F6-283F4C5AEC0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Tomek is preparing for an internal report on a project he is involved in. To get started with a draft, he asks Copilot to prepare the first version of a report and to follow the standard structure. </a:t>
            </a:r>
          </a:p>
        </p:txBody>
      </p:sp>
      <p:sp>
        <p:nvSpPr>
          <p:cNvPr id="137" name="Text Placeholder 136">
            <a:extLst>
              <a:ext uri="{FF2B5EF4-FFF2-40B4-BE49-F238E27FC236}">
                <a16:creationId xmlns:a16="http://schemas.microsoft.com/office/drawing/2014/main" id="{DAF91BED-EB43-C16A-106A-679C2F291F2E}"/>
              </a:ext>
            </a:extLst>
          </p:cNvPr>
          <p:cNvSpPr>
            <a:spLocks noGrp="1"/>
          </p:cNvSpPr>
          <p:nvPr>
            <p:ph type="body" sz="quarter" idx="30"/>
          </p:nvPr>
        </p:nvSpPr>
        <p:spPr>
          <a:xfrm>
            <a:off x="584200" y="5641938"/>
            <a:ext cx="2906652"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Prepare an update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on [project name]</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looking at calls, emails and chats from the last month -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use format and headings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fro</a:t>
            </a:r>
            <a:r>
              <a:rPr kumimoji="0" lang="en-US" sz="900" b="0" i="0" strike="noStrike" kern="1200" cap="none" spc="0" normalizeH="0" baseline="0" noProof="0">
                <a:ln w="3175">
                  <a:noFill/>
                </a:ln>
                <a:solidFill>
                  <a:srgbClr val="000000"/>
                </a:solidFill>
                <a:effectLst/>
                <a:uLnTx/>
                <a:uFillTx/>
                <a:latin typeface="Segoe UI"/>
                <a:ea typeface="+mn-ea"/>
                <a:cs typeface="Segoe UI" pitchFamily="34" charset="0"/>
              </a:rPr>
              <a:t>m [project report template]</a:t>
            </a:r>
          </a:p>
        </p:txBody>
      </p:sp>
      <p:sp>
        <p:nvSpPr>
          <p:cNvPr id="100" name="Text Placeholder 99">
            <a:extLst>
              <a:ext uri="{FF2B5EF4-FFF2-40B4-BE49-F238E27FC236}">
                <a16:creationId xmlns:a16="http://schemas.microsoft.com/office/drawing/2014/main" id="{C39F4D07-6209-0225-7637-BD55DEF1272F}"/>
              </a:ext>
            </a:extLst>
          </p:cNvPr>
          <p:cNvSpPr>
            <a:spLocks noGrp="1"/>
          </p:cNvSpPr>
          <p:nvPr>
            <p:ph type="body" sz="quarter" idx="31"/>
          </p:nvPr>
        </p:nvSpPr>
        <p:spPr>
          <a:xfrm>
            <a:off x="3776898" y="4053821"/>
            <a:ext cx="976461" cy="345600"/>
          </a:xfrm>
        </p:spPr>
        <p:txBody>
          <a:bodyPr/>
          <a:lstStyle/>
          <a:p>
            <a:r>
              <a:rPr lang="en-US" noProof="0"/>
              <a:t>1:00 pm</a:t>
            </a:r>
          </a:p>
        </p:txBody>
      </p:sp>
      <p:sp>
        <p:nvSpPr>
          <p:cNvPr id="138" name="Text Placeholder 137">
            <a:extLst>
              <a:ext uri="{FF2B5EF4-FFF2-40B4-BE49-F238E27FC236}">
                <a16:creationId xmlns:a16="http://schemas.microsoft.com/office/drawing/2014/main" id="{D114EA20-48B1-17DE-E622-CC61277C1269}"/>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After a lunch break Tomek uses Copilot to summarize new emails and draft responses. He also leverages Copilot to locate internal materials related to the queries he’s supporting.</a:t>
            </a:r>
          </a:p>
        </p:txBody>
      </p:sp>
      <p:sp>
        <p:nvSpPr>
          <p:cNvPr id="139" name="Text Placeholder 138">
            <a:extLst>
              <a:ext uri="{FF2B5EF4-FFF2-40B4-BE49-F238E27FC236}">
                <a16:creationId xmlns:a16="http://schemas.microsoft.com/office/drawing/2014/main" id="{2BE85B30-1F1A-548A-31C7-7FB09BA4318F}"/>
              </a:ext>
            </a:extLst>
          </p:cNvPr>
          <p:cNvSpPr>
            <a:spLocks noGrp="1"/>
          </p:cNvSpPr>
          <p:nvPr>
            <p:ph type="body" sz="quarter" idx="33"/>
          </p:nvPr>
        </p:nvSpPr>
        <p:spPr>
          <a:xfrm>
            <a:off x="3719285" y="5414981"/>
            <a:ext cx="3021877" cy="1055253"/>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Draft an email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pointing out that prior to sharing confidential information, we should ensure an NDA is in place with the other party (by checking via Legal Contracting Experience).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Include reminder</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that this is a requirement under the Policy. </a:t>
            </a:r>
          </a:p>
        </p:txBody>
      </p:sp>
      <p:sp>
        <p:nvSpPr>
          <p:cNvPr id="103" name="Text Placeholder 102">
            <a:extLst>
              <a:ext uri="{FF2B5EF4-FFF2-40B4-BE49-F238E27FC236}">
                <a16:creationId xmlns:a16="http://schemas.microsoft.com/office/drawing/2014/main" id="{3DC14E15-0BFB-8049-3E0C-AC9C986B04C3}"/>
              </a:ext>
            </a:extLst>
          </p:cNvPr>
          <p:cNvSpPr>
            <a:spLocks noGrp="1"/>
          </p:cNvSpPr>
          <p:nvPr>
            <p:ph type="body" sz="quarter" idx="34"/>
          </p:nvPr>
        </p:nvSpPr>
        <p:spPr>
          <a:xfrm>
            <a:off x="6969595" y="4053821"/>
            <a:ext cx="976461" cy="345600"/>
          </a:xfrm>
        </p:spPr>
        <p:txBody>
          <a:bodyPr/>
          <a:lstStyle/>
          <a:p>
            <a:r>
              <a:rPr lang="en-US" noProof="0"/>
              <a:t>11:30 am</a:t>
            </a:r>
          </a:p>
        </p:txBody>
      </p:sp>
      <p:sp>
        <p:nvSpPr>
          <p:cNvPr id="140" name="Text Placeholder 139">
            <a:extLst>
              <a:ext uri="{FF2B5EF4-FFF2-40B4-BE49-F238E27FC236}">
                <a16:creationId xmlns:a16="http://schemas.microsoft.com/office/drawing/2014/main" id="{AB22307D-3DE3-372E-CD30-52630D7CD0A5}"/>
              </a:ext>
            </a:extLst>
          </p:cNvPr>
          <p:cNvSpPr>
            <a:spLocks noGrp="1"/>
          </p:cNvSpPr>
          <p:nvPr>
            <p:ph type="body" sz="quarter" idx="35"/>
          </p:nvPr>
        </p:nvSpPr>
        <p:spPr/>
        <p:txBody>
          <a:bodyPr>
            <a:noAutofit/>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While catching up on a recorded session with updates on an EU act. Tomek opens a PDF version of the newly published final draft in the browser and uses Copilot to recap details of  the act.</a:t>
            </a:r>
          </a:p>
        </p:txBody>
      </p:sp>
      <p:sp>
        <p:nvSpPr>
          <p:cNvPr id="141" name="Text Placeholder 140">
            <a:extLst>
              <a:ext uri="{FF2B5EF4-FFF2-40B4-BE49-F238E27FC236}">
                <a16:creationId xmlns:a16="http://schemas.microsoft.com/office/drawing/2014/main" id="{0E39DD00-FEC6-0697-4B44-00FDD2C85673}"/>
              </a:ext>
            </a:extLst>
          </p:cNvPr>
          <p:cNvSpPr>
            <a:spLocks noGrp="1"/>
          </p:cNvSpPr>
          <p:nvPr>
            <p:ph type="body" sz="quarter" idx="36"/>
          </p:nvPr>
        </p:nvSpPr>
        <p:spPr>
          <a:xfrm>
            <a:off x="6969595" y="5641938"/>
            <a:ext cx="2579568"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How does the act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define </a:t>
            </a:r>
            <a:r>
              <a:rPr kumimoji="0" lang="en-US" sz="900" b="0" i="0" u="none" strike="noStrike" kern="1200" cap="none" spc="0" normalizeH="0" baseline="0" noProof="0" err="1">
                <a:ln w="3175">
                  <a:noFill/>
                </a:ln>
                <a:solidFill>
                  <a:srgbClr val="000000"/>
                </a:solidFill>
                <a:effectLst/>
                <a:uLnTx/>
                <a:uFillTx/>
                <a:latin typeface="Segoe UI"/>
                <a:ea typeface="+mn-ea"/>
                <a:cs typeface="Segoe UI" pitchFamily="34" charset="0"/>
              </a:rPr>
              <a:t>GenAI</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models with systemic risk? </a:t>
            </a:r>
          </a:p>
        </p:txBody>
      </p:sp>
      <p:sp>
        <p:nvSpPr>
          <p:cNvPr id="62" name="Text Placeholder 22">
            <a:extLst>
              <a:ext uri="{FF2B5EF4-FFF2-40B4-BE49-F238E27FC236}">
                <a16:creationId xmlns:a16="http://schemas.microsoft.com/office/drawing/2014/main" id="{BAA95387-6525-1ED9-F240-E65D4CB58BF8}"/>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42" name="Text Placeholder 141">
            <a:extLst>
              <a:ext uri="{FF2B5EF4-FFF2-40B4-BE49-F238E27FC236}">
                <a16:creationId xmlns:a16="http://schemas.microsoft.com/office/drawing/2014/main" id="{52A1A12F-8B91-E4B4-7E34-CB78841A35C2}"/>
              </a:ext>
            </a:extLst>
          </p:cNvPr>
          <p:cNvSpPr>
            <a:spLocks noGrp="1"/>
          </p:cNvSpPr>
          <p:nvPr>
            <p:ph type="body" sz="quarter" idx="38"/>
          </p:nvPr>
        </p:nvSpPr>
        <p:spPr>
          <a:solidFill>
            <a:srgbClr val="0070C0"/>
          </a:solidFill>
        </p:spPr>
        <p:txBody>
          <a:bodyPr/>
          <a:lstStyle/>
          <a:p>
            <a:endParaRPr lang="en-US" noProof="0"/>
          </a:p>
        </p:txBody>
      </p:sp>
      <p:sp>
        <p:nvSpPr>
          <p:cNvPr id="143" name="Text Placeholder 142">
            <a:extLst>
              <a:ext uri="{FF2B5EF4-FFF2-40B4-BE49-F238E27FC236}">
                <a16:creationId xmlns:a16="http://schemas.microsoft.com/office/drawing/2014/main" id="{EB382820-EF79-F130-8D83-00A9201B7074}"/>
              </a:ext>
            </a:extLst>
          </p:cNvPr>
          <p:cNvSpPr>
            <a:spLocks noGrp="1"/>
          </p:cNvSpPr>
          <p:nvPr>
            <p:ph type="body" sz="quarter" idx="39"/>
          </p:nvPr>
        </p:nvSpPr>
        <p:spPr>
          <a:solidFill>
            <a:srgbClr val="0078D4"/>
          </a:solidFill>
        </p:spPr>
        <p:txBody>
          <a:bodyPr/>
          <a:lstStyle/>
          <a:p>
            <a:endParaRPr lang="en-US" noProof="0"/>
          </a:p>
        </p:txBody>
      </p:sp>
      <p:sp>
        <p:nvSpPr>
          <p:cNvPr id="144" name="Text Placeholder 143">
            <a:extLst>
              <a:ext uri="{FF2B5EF4-FFF2-40B4-BE49-F238E27FC236}">
                <a16:creationId xmlns:a16="http://schemas.microsoft.com/office/drawing/2014/main" id="{2EE42A24-9AB2-3626-9BD9-333CE6883554}"/>
              </a:ext>
            </a:extLst>
          </p:cNvPr>
          <p:cNvSpPr>
            <a:spLocks noGrp="1"/>
          </p:cNvSpPr>
          <p:nvPr>
            <p:ph type="body" sz="quarter" idx="40"/>
          </p:nvPr>
        </p:nvSpPr>
        <p:spPr/>
        <p:txBody>
          <a:bodyPr/>
          <a:lstStyle/>
          <a:p>
            <a:endParaRPr lang="en-US" noProof="0"/>
          </a:p>
        </p:txBody>
      </p:sp>
      <p:sp>
        <p:nvSpPr>
          <p:cNvPr id="66" name="Rectangle: Rounded Corners 6">
            <a:extLst>
              <a:ext uri="{FF2B5EF4-FFF2-40B4-BE49-F238E27FC236}">
                <a16:creationId xmlns:a16="http://schemas.microsoft.com/office/drawing/2014/main" id="{90B275A2-E1C5-4E77-F869-FE269FEFE689}"/>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7" name="Group 66">
            <a:extLst>
              <a:ext uri="{FF2B5EF4-FFF2-40B4-BE49-F238E27FC236}">
                <a16:creationId xmlns:a16="http://schemas.microsoft.com/office/drawing/2014/main" id="{6CE4BFF5-89CA-95A6-736E-B15B9E40076C}"/>
              </a:ext>
            </a:extLst>
          </p:cNvPr>
          <p:cNvGrpSpPr/>
          <p:nvPr/>
        </p:nvGrpSpPr>
        <p:grpSpPr>
          <a:xfrm>
            <a:off x="1286540" y="1134767"/>
            <a:ext cx="1571031" cy="216000"/>
            <a:chOff x="1372194" y="969899"/>
            <a:chExt cx="1571031" cy="216000"/>
          </a:xfrm>
        </p:grpSpPr>
        <p:sp>
          <p:nvSpPr>
            <p:cNvPr id="68" name="Rectangle: Rounded Corners 6">
              <a:extLst>
                <a:ext uri="{FF2B5EF4-FFF2-40B4-BE49-F238E27FC236}">
                  <a16:creationId xmlns:a16="http://schemas.microsoft.com/office/drawing/2014/main" id="{2163269C-D2A9-A125-684E-FB4D2365554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~3.5 hours weekly</a:t>
              </a:r>
            </a:p>
          </p:txBody>
        </p:sp>
        <p:pic>
          <p:nvPicPr>
            <p:cNvPr id="69" name="Graphic 68">
              <a:extLst>
                <a:ext uri="{FF2B5EF4-FFF2-40B4-BE49-F238E27FC236}">
                  <a16:creationId xmlns:a16="http://schemas.microsoft.com/office/drawing/2014/main" id="{CBAAEA74-33CA-9F09-9465-14C8B693F3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70" name="Group 69">
            <a:extLst>
              <a:ext uri="{FF2B5EF4-FFF2-40B4-BE49-F238E27FC236}">
                <a16:creationId xmlns:a16="http://schemas.microsoft.com/office/drawing/2014/main" id="{0A0A9C31-571E-0853-F157-8828D3DB15E5}"/>
              </a:ext>
            </a:extLst>
          </p:cNvPr>
          <p:cNvGrpSpPr/>
          <p:nvPr/>
        </p:nvGrpSpPr>
        <p:grpSpPr>
          <a:xfrm>
            <a:off x="5754503" y="1134767"/>
            <a:ext cx="2325078" cy="216000"/>
            <a:chOff x="6235579" y="969899"/>
            <a:chExt cx="2325078" cy="216000"/>
          </a:xfrm>
        </p:grpSpPr>
        <p:sp>
          <p:nvSpPr>
            <p:cNvPr id="71" name="Rectangle: Rounded Corners 6">
              <a:extLst>
                <a:ext uri="{FF2B5EF4-FFF2-40B4-BE49-F238E27FC236}">
                  <a16:creationId xmlns:a16="http://schemas.microsoft.com/office/drawing/2014/main" id="{14F1931A-29E5-2C40-6437-DC2A224D57BD}"/>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Spending more time on work I enjoy!</a:t>
              </a:r>
            </a:p>
          </p:txBody>
        </p:sp>
        <p:pic>
          <p:nvPicPr>
            <p:cNvPr id="72" name="Graphic 71">
              <a:extLst>
                <a:ext uri="{FF2B5EF4-FFF2-40B4-BE49-F238E27FC236}">
                  <a16:creationId xmlns:a16="http://schemas.microsoft.com/office/drawing/2014/main" id="{C3EAC795-5DBE-C90F-7F2C-72A4B8FCF3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73" name="Group 72">
            <a:extLst>
              <a:ext uri="{FF2B5EF4-FFF2-40B4-BE49-F238E27FC236}">
                <a16:creationId xmlns:a16="http://schemas.microsoft.com/office/drawing/2014/main" id="{9E4FFA1C-3803-4670-94FA-AA3C9D7FBB55}"/>
              </a:ext>
            </a:extLst>
          </p:cNvPr>
          <p:cNvGrpSpPr/>
          <p:nvPr/>
        </p:nvGrpSpPr>
        <p:grpSpPr>
          <a:xfrm>
            <a:off x="2908241" y="1134767"/>
            <a:ext cx="2795593" cy="216000"/>
            <a:chOff x="3133720" y="969899"/>
            <a:chExt cx="2795593" cy="216000"/>
          </a:xfrm>
        </p:grpSpPr>
        <p:sp>
          <p:nvSpPr>
            <p:cNvPr id="74" name="Rectangle: Rounded Corners 6">
              <a:extLst>
                <a:ext uri="{FF2B5EF4-FFF2-40B4-BE49-F238E27FC236}">
                  <a16:creationId xmlns:a16="http://schemas.microsoft.com/office/drawing/2014/main" id="{C012EEE8-50AA-D375-BFD9-5F0297F72FB0}"/>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&amp; scale impact</a:t>
              </a:r>
            </a:p>
          </p:txBody>
        </p:sp>
        <p:pic>
          <p:nvPicPr>
            <p:cNvPr id="75" name="Graphic 74">
              <a:extLst>
                <a:ext uri="{FF2B5EF4-FFF2-40B4-BE49-F238E27FC236}">
                  <a16:creationId xmlns:a16="http://schemas.microsoft.com/office/drawing/2014/main" id="{CB210821-B0FF-8A82-E55F-D94A7401E61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110" name="Group 109">
            <a:extLst>
              <a:ext uri="{FF2B5EF4-FFF2-40B4-BE49-F238E27FC236}">
                <a16:creationId xmlns:a16="http://schemas.microsoft.com/office/drawing/2014/main" id="{E099E22E-EB51-97FE-9C90-33A316C3FBDC}"/>
              </a:ext>
            </a:extLst>
          </p:cNvPr>
          <p:cNvGrpSpPr/>
          <p:nvPr/>
        </p:nvGrpSpPr>
        <p:grpSpPr>
          <a:xfrm>
            <a:off x="10195084" y="1462475"/>
            <a:ext cx="1696592" cy="1601221"/>
            <a:chOff x="10195084" y="1462475"/>
            <a:chExt cx="1696592" cy="1601221"/>
          </a:xfrm>
        </p:grpSpPr>
        <p:sp>
          <p:nvSpPr>
            <p:cNvPr id="111" name="TextBox 110">
              <a:extLst>
                <a:ext uri="{FF2B5EF4-FFF2-40B4-BE49-F238E27FC236}">
                  <a16:creationId xmlns:a16="http://schemas.microsoft.com/office/drawing/2014/main" id="{EF2B26C2-19E8-08A9-5D2C-F2EBE6668BE7}"/>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Tomek</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Paralegal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at Microsoft </a:t>
              </a:r>
            </a:p>
          </p:txBody>
        </p:sp>
        <p:pic>
          <p:nvPicPr>
            <p:cNvPr id="112" name="Graphic 111">
              <a:extLst>
                <a:ext uri="{FF2B5EF4-FFF2-40B4-BE49-F238E27FC236}">
                  <a16:creationId xmlns:a16="http://schemas.microsoft.com/office/drawing/2014/main" id="{18DC154C-34EC-17C4-D6D0-96DB3BE48F1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788906"/>
              <a:ext cx="274790" cy="274790"/>
            </a:xfrm>
            <a:prstGeom prst="rect">
              <a:avLst/>
            </a:prstGeom>
          </p:spPr>
        </p:pic>
      </p:grpSp>
      <p:grpSp>
        <p:nvGrpSpPr>
          <p:cNvPr id="220" name="Group 219">
            <a:extLst>
              <a:ext uri="{FF2B5EF4-FFF2-40B4-BE49-F238E27FC236}">
                <a16:creationId xmlns:a16="http://schemas.microsoft.com/office/drawing/2014/main" id="{17203F75-D178-CAC8-BC5C-4C735FC91DB4}"/>
              </a:ext>
            </a:extLst>
          </p:cNvPr>
          <p:cNvGrpSpPr/>
          <p:nvPr/>
        </p:nvGrpSpPr>
        <p:grpSpPr>
          <a:xfrm>
            <a:off x="812633" y="2721252"/>
            <a:ext cx="2351135" cy="360000"/>
            <a:chOff x="588263" y="1217924"/>
            <a:chExt cx="2351135" cy="360000"/>
          </a:xfrm>
        </p:grpSpPr>
        <p:pic>
          <p:nvPicPr>
            <p:cNvPr id="221" name="Picture 220" descr="Zip Co logo SVG free download, id: 101874 - Brandlogos.net">
              <a:hlinkClick r:id="rId10"/>
              <a:extLst>
                <a:ext uri="{FF2B5EF4-FFF2-40B4-BE49-F238E27FC236}">
                  <a16:creationId xmlns:a16="http://schemas.microsoft.com/office/drawing/2014/main" id="{9BD34ECC-0D18-54C6-4B66-7D01A77B31A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2" name="TextBox 221">
              <a:extLst>
                <a:ext uri="{FF2B5EF4-FFF2-40B4-BE49-F238E27FC236}">
                  <a16:creationId xmlns:a16="http://schemas.microsoft.com/office/drawing/2014/main" id="{E8CE64C4-2BE4-1403-3AED-01C98190C67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3" name="Group 222">
            <a:extLst>
              <a:ext uri="{FF2B5EF4-FFF2-40B4-BE49-F238E27FC236}">
                <a16:creationId xmlns:a16="http://schemas.microsoft.com/office/drawing/2014/main" id="{AA95884C-3E9F-73CD-2BEE-E5B6404550FD}"/>
              </a:ext>
            </a:extLst>
          </p:cNvPr>
          <p:cNvGrpSpPr/>
          <p:nvPr/>
        </p:nvGrpSpPr>
        <p:grpSpPr>
          <a:xfrm>
            <a:off x="812633" y="5156688"/>
            <a:ext cx="2351135" cy="360000"/>
            <a:chOff x="588263" y="1217924"/>
            <a:chExt cx="2351135" cy="360000"/>
          </a:xfrm>
        </p:grpSpPr>
        <p:pic>
          <p:nvPicPr>
            <p:cNvPr id="224" name="Picture 223" descr="Zip Co logo SVG free download, id: 101874 - Brandlogos.net">
              <a:hlinkClick r:id="rId10"/>
              <a:extLst>
                <a:ext uri="{FF2B5EF4-FFF2-40B4-BE49-F238E27FC236}">
                  <a16:creationId xmlns:a16="http://schemas.microsoft.com/office/drawing/2014/main" id="{5DEF2C08-ADD8-C808-445E-4B6665DA802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5" name="TextBox 224">
              <a:extLst>
                <a:ext uri="{FF2B5EF4-FFF2-40B4-BE49-F238E27FC236}">
                  <a16:creationId xmlns:a16="http://schemas.microsoft.com/office/drawing/2014/main" id="{2BDE1909-D38F-A5C8-60E9-E37D32E6FEF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6" name="Group 225">
            <a:extLst>
              <a:ext uri="{FF2B5EF4-FFF2-40B4-BE49-F238E27FC236}">
                <a16:creationId xmlns:a16="http://schemas.microsoft.com/office/drawing/2014/main" id="{1ECF6CA6-4FB4-56AE-E9C4-7DB42E38B9C7}"/>
              </a:ext>
            </a:extLst>
          </p:cNvPr>
          <p:cNvGrpSpPr/>
          <p:nvPr/>
        </p:nvGrpSpPr>
        <p:grpSpPr>
          <a:xfrm>
            <a:off x="7198028" y="5156688"/>
            <a:ext cx="2351135" cy="360000"/>
            <a:chOff x="588263" y="1217924"/>
            <a:chExt cx="2351135" cy="360000"/>
          </a:xfrm>
        </p:grpSpPr>
        <p:pic>
          <p:nvPicPr>
            <p:cNvPr id="227" name="Picture 226" descr="Zip Co logo SVG free download, id: 101874 - Brandlogos.net">
              <a:hlinkClick r:id="rId10"/>
              <a:extLst>
                <a:ext uri="{FF2B5EF4-FFF2-40B4-BE49-F238E27FC236}">
                  <a16:creationId xmlns:a16="http://schemas.microsoft.com/office/drawing/2014/main" id="{BB9175E1-2704-F5B1-2581-0DC9CECC727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8" name="TextBox 227">
              <a:extLst>
                <a:ext uri="{FF2B5EF4-FFF2-40B4-BE49-F238E27FC236}">
                  <a16:creationId xmlns:a16="http://schemas.microsoft.com/office/drawing/2014/main" id="{5741EEEC-68C7-DB06-D4ED-2DDAA843B5B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29" name="Group 228">
            <a:extLst>
              <a:ext uri="{FF2B5EF4-FFF2-40B4-BE49-F238E27FC236}">
                <a16:creationId xmlns:a16="http://schemas.microsoft.com/office/drawing/2014/main" id="{ACF2342D-E9AD-ED1F-04E5-5F407C85E42D}"/>
              </a:ext>
            </a:extLst>
          </p:cNvPr>
          <p:cNvGrpSpPr/>
          <p:nvPr/>
        </p:nvGrpSpPr>
        <p:grpSpPr>
          <a:xfrm>
            <a:off x="3947719" y="5156688"/>
            <a:ext cx="2351135" cy="360000"/>
            <a:chOff x="588263" y="1697756"/>
            <a:chExt cx="2351135" cy="360000"/>
          </a:xfrm>
        </p:grpSpPr>
        <p:pic>
          <p:nvPicPr>
            <p:cNvPr id="230" name="Picture 229">
              <a:extLst>
                <a:ext uri="{FF2B5EF4-FFF2-40B4-BE49-F238E27FC236}">
                  <a16:creationId xmlns:a16="http://schemas.microsoft.com/office/drawing/2014/main" id="{549C4EE6-3CE7-8B9D-E9B9-1D95C466ABB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1" name="TextBox 230">
              <a:extLst>
                <a:ext uri="{FF2B5EF4-FFF2-40B4-BE49-F238E27FC236}">
                  <a16:creationId xmlns:a16="http://schemas.microsoft.com/office/drawing/2014/main" id="{EB016987-F9BF-3501-8E2C-5ECC03F177A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2" name="Group 231">
            <a:extLst>
              <a:ext uri="{FF2B5EF4-FFF2-40B4-BE49-F238E27FC236}">
                <a16:creationId xmlns:a16="http://schemas.microsoft.com/office/drawing/2014/main" id="{A50FE4AB-987C-27AF-DF2E-D4B0DB85BD93}"/>
              </a:ext>
            </a:extLst>
          </p:cNvPr>
          <p:cNvGrpSpPr/>
          <p:nvPr/>
        </p:nvGrpSpPr>
        <p:grpSpPr>
          <a:xfrm>
            <a:off x="3947719" y="2721252"/>
            <a:ext cx="2351135" cy="360000"/>
            <a:chOff x="588263" y="2657420"/>
            <a:chExt cx="2351135" cy="360000"/>
          </a:xfrm>
        </p:grpSpPr>
        <p:pic>
          <p:nvPicPr>
            <p:cNvPr id="233" name="Picture 232">
              <a:extLst>
                <a:ext uri="{FF2B5EF4-FFF2-40B4-BE49-F238E27FC236}">
                  <a16:creationId xmlns:a16="http://schemas.microsoft.com/office/drawing/2014/main" id="{560BF253-2360-8017-51AF-60AF5C8F0D8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34" name="TextBox 233">
              <a:extLst>
                <a:ext uri="{FF2B5EF4-FFF2-40B4-BE49-F238E27FC236}">
                  <a16:creationId xmlns:a16="http://schemas.microsoft.com/office/drawing/2014/main" id="{E5E0DAB5-776E-C28C-FF5B-1EE49CF9A4B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5" name="Group 234">
            <a:extLst>
              <a:ext uri="{FF2B5EF4-FFF2-40B4-BE49-F238E27FC236}">
                <a16:creationId xmlns:a16="http://schemas.microsoft.com/office/drawing/2014/main" id="{D4A74BBC-A7C8-F360-92A8-420F29D4C2FB}"/>
              </a:ext>
            </a:extLst>
          </p:cNvPr>
          <p:cNvGrpSpPr/>
          <p:nvPr/>
        </p:nvGrpSpPr>
        <p:grpSpPr>
          <a:xfrm>
            <a:off x="7198028" y="2721252"/>
            <a:ext cx="2351135" cy="360000"/>
            <a:chOff x="588263" y="3617084"/>
            <a:chExt cx="2351135" cy="360000"/>
          </a:xfrm>
        </p:grpSpPr>
        <p:pic>
          <p:nvPicPr>
            <p:cNvPr id="236" name="Picture 235">
              <a:extLst>
                <a:ext uri="{FF2B5EF4-FFF2-40B4-BE49-F238E27FC236}">
                  <a16:creationId xmlns:a16="http://schemas.microsoft.com/office/drawing/2014/main" id="{E01D1B77-EFB4-F8E0-B40E-BCF95D5A8D4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7" name="TextBox 236">
              <a:extLst>
                <a:ext uri="{FF2B5EF4-FFF2-40B4-BE49-F238E27FC236}">
                  <a16:creationId xmlns:a16="http://schemas.microsoft.com/office/drawing/2014/main" id="{3296BBC9-1ADC-8746-90B0-22C09FFC218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38" name="Picture 237">
            <a:extLst>
              <a:ext uri="{FF2B5EF4-FFF2-40B4-BE49-F238E27FC236}">
                <a16:creationId xmlns:a16="http://schemas.microsoft.com/office/drawing/2014/main" id="{8E814D25-46B5-98FF-F5F2-1B32CD015FF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302372" y="3672412"/>
            <a:ext cx="2917641" cy="3185588"/>
          </a:xfrm>
          <a:prstGeom prst="rect">
            <a:avLst/>
          </a:prstGeom>
        </p:spPr>
      </p:pic>
    </p:spTree>
    <p:extLst>
      <p:ext uri="{BB962C8B-B14F-4D97-AF65-F5344CB8AC3E}">
        <p14:creationId xmlns:p14="http://schemas.microsoft.com/office/powerpoint/2010/main" val="42034838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199" y="387766"/>
            <a:ext cx="6385395" cy="345600"/>
          </a:xfrm>
        </p:spPr>
        <p:txBody>
          <a:bodyPr/>
          <a:lstStyle/>
          <a:p>
            <a:r>
              <a:rPr lang="en-US" noProof="0"/>
              <a:t>A day in the life of a Product Counsel at Microsoft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31" name="Text Placeholder 30">
            <a:extLst>
              <a:ext uri="{FF2B5EF4-FFF2-40B4-BE49-F238E27FC236}">
                <a16:creationId xmlns:a16="http://schemas.microsoft.com/office/drawing/2014/main" id="{8F55608C-75C4-0A2C-45F8-9A226B8E35A4}"/>
              </a:ext>
            </a:extLst>
          </p:cNvPr>
          <p:cNvSpPr>
            <a:spLocks noGrp="1"/>
          </p:cNvSpPr>
          <p:nvPr>
            <p:ph type="body" sz="quarter" idx="18"/>
          </p:nvPr>
        </p:nvSpPr>
        <p:spPr>
          <a:xfrm>
            <a:off x="584200" y="2032188"/>
            <a:ext cx="2808000" cy="626701"/>
          </a:xfrm>
        </p:spPr>
        <p:txBody>
          <a:bodyPr/>
          <a:lstStyle/>
          <a:p>
            <a:r>
              <a:rPr lang="en-US" noProof="0"/>
              <a:t>Lerna begins her day by asking Copilot to identify any action items from emails and chat messages that came in from her clients in Asia and Europe. </a:t>
            </a:r>
          </a:p>
        </p:txBody>
      </p:sp>
      <p:sp>
        <p:nvSpPr>
          <p:cNvPr id="121" name="Text Placeholder 120">
            <a:extLst>
              <a:ext uri="{FF2B5EF4-FFF2-40B4-BE49-F238E27FC236}">
                <a16:creationId xmlns:a16="http://schemas.microsoft.com/office/drawing/2014/main" id="{27982D55-3F92-6401-0183-AE5731F93762}"/>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1200" cap="none" spc="0" normalizeH="0" baseline="0" noProof="0">
                <a:ln w="3175">
                  <a:noFill/>
                </a:ln>
                <a:effectLst/>
                <a:uLnTx/>
                <a:uFillTx/>
                <a:latin typeface="Segoe UI"/>
                <a:ea typeface="+mn-ea"/>
                <a:cs typeface="Segoe UI"/>
              </a:rPr>
              <a:t>Identify</a:t>
            </a:r>
            <a:r>
              <a:rPr kumimoji="0" lang="en-US" sz="900" b="0" i="0" u="none" strike="noStrike" kern="1200" cap="none" spc="0" normalizeH="0" baseline="0" noProof="0">
                <a:ln w="3175">
                  <a:noFill/>
                </a:ln>
                <a:effectLst/>
                <a:uLnTx/>
                <a:uFillTx/>
                <a:latin typeface="Segoe UI"/>
                <a:ea typeface="+mn-ea"/>
                <a:cs typeface="Segoe UI"/>
              </a:rPr>
              <a:t> any action items for me from my unread emails and chat messages. </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9:00 am</a:t>
            </a:r>
          </a:p>
        </p:txBody>
      </p:sp>
      <p:sp>
        <p:nvSpPr>
          <p:cNvPr id="33" name="Text Placeholder 32">
            <a:extLst>
              <a:ext uri="{FF2B5EF4-FFF2-40B4-BE49-F238E27FC236}">
                <a16:creationId xmlns:a16="http://schemas.microsoft.com/office/drawing/2014/main" id="{06B41256-8239-D42D-540B-7A189345062D}"/>
              </a:ext>
            </a:extLst>
          </p:cNvPr>
          <p:cNvSpPr>
            <a:spLocks noGrp="1"/>
          </p:cNvSpPr>
          <p:nvPr>
            <p:ph type="body" sz="quarter" idx="23"/>
          </p:nvPr>
        </p:nvSpPr>
        <p:spPr>
          <a:xfrm>
            <a:off x="3776898" y="2032188"/>
            <a:ext cx="2808000" cy="626701"/>
          </a:xfrm>
        </p:spPr>
        <p:txBody>
          <a:bodyPr/>
          <a:lstStyle/>
          <a:p>
            <a:r>
              <a:rPr lang="en-US" noProof="0"/>
              <a:t>After identifying chats that have action items, Lerna uses Copilot in Teams to summarize these chats. Lerna uses Copilot in Teams to help better draft some responses.  </a:t>
            </a:r>
          </a:p>
        </p:txBody>
      </p:sp>
      <p:sp>
        <p:nvSpPr>
          <p:cNvPr id="122" name="Text Placeholder 121">
            <a:extLst>
              <a:ext uri="{FF2B5EF4-FFF2-40B4-BE49-F238E27FC236}">
                <a16:creationId xmlns:a16="http://schemas.microsoft.com/office/drawing/2014/main" id="{AD8FA386-357C-9E13-4640-78829472B44F}"/>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Recap</a:t>
            </a:r>
            <a:r>
              <a:rPr kumimoji="0" lang="en-US" sz="900" b="0" i="0" u="none" strike="noStrike" kern="1200" cap="none" spc="0" normalizeH="0" baseline="0" noProof="0">
                <a:ln w="3175">
                  <a:noFill/>
                </a:ln>
                <a:effectLst/>
                <a:uLnTx/>
                <a:uFillTx/>
                <a:latin typeface="Segoe UI"/>
                <a:ea typeface="+mn-ea"/>
                <a:cs typeface="Segoe UI"/>
              </a:rPr>
              <a:t> the last 24 hours of this chat and create a detailed summary. </a:t>
            </a:r>
          </a:p>
          <a:p>
            <a:r>
              <a:rPr kumimoji="0" lang="en-US" sz="900" b="1" i="0" u="none" strike="noStrike" kern="1200" cap="none" spc="0" normalizeH="0" baseline="0" noProof="0">
                <a:ln w="3175">
                  <a:noFill/>
                </a:ln>
                <a:effectLst/>
                <a:uLnTx/>
                <a:uFillTx/>
                <a:latin typeface="Segoe UI"/>
                <a:ea typeface="+mn-ea"/>
                <a:cs typeface="Segoe UI"/>
              </a:rPr>
              <a:t>Rewrite</a:t>
            </a:r>
            <a:r>
              <a:rPr kumimoji="0" lang="en-US" sz="900" b="0" i="0" u="none" strike="noStrike" kern="1200" cap="none" spc="0" normalizeH="0" baseline="0" noProof="0">
                <a:ln w="3175">
                  <a:noFill/>
                </a:ln>
                <a:effectLst/>
                <a:uLnTx/>
                <a:uFillTx/>
                <a:latin typeface="Segoe UI"/>
                <a:ea typeface="+mn-ea"/>
                <a:cs typeface="Segoe UI"/>
              </a:rPr>
              <a:t> this message to sound more formal.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10:00am</a:t>
            </a:r>
          </a:p>
        </p:txBody>
      </p:sp>
      <p:sp>
        <p:nvSpPr>
          <p:cNvPr id="35" name="Text Placeholder 34">
            <a:extLst>
              <a:ext uri="{FF2B5EF4-FFF2-40B4-BE49-F238E27FC236}">
                <a16:creationId xmlns:a16="http://schemas.microsoft.com/office/drawing/2014/main" id="{8000EE57-8E47-F58D-3924-F65C3C38FCEE}"/>
              </a:ext>
            </a:extLst>
          </p:cNvPr>
          <p:cNvSpPr>
            <a:spLocks noGrp="1"/>
          </p:cNvSpPr>
          <p:nvPr>
            <p:ph type="body" sz="quarter" idx="26"/>
          </p:nvPr>
        </p:nvSpPr>
        <p:spPr>
          <a:xfrm>
            <a:off x="6969595" y="2032188"/>
            <a:ext cx="2808000" cy="904014"/>
          </a:xfrm>
        </p:spPr>
        <p:txBody>
          <a:bodyPr>
            <a:normAutofit/>
          </a:bodyPr>
          <a:lstStyle/>
          <a:p>
            <a:r>
              <a:rPr lang="en-US" noProof="0"/>
              <a:t>Lerna is organizing materials for a presentation to her team on exciting new Microsoft features. Lerna uses Copilot to create a PowerPoint presentation, with a slide specifically focusing on new features. </a:t>
            </a:r>
          </a:p>
        </p:txBody>
      </p:sp>
      <p:sp>
        <p:nvSpPr>
          <p:cNvPr id="123" name="Text Placeholder 122">
            <a:extLst>
              <a:ext uri="{FF2B5EF4-FFF2-40B4-BE49-F238E27FC236}">
                <a16:creationId xmlns:a16="http://schemas.microsoft.com/office/drawing/2014/main" id="{AC2BFBB9-1F3B-FAAB-F7DB-C48E47BA14F9}"/>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Create </a:t>
            </a:r>
            <a:r>
              <a:rPr kumimoji="0" lang="en-US" sz="900" b="0" i="0" u="none" strike="noStrike" kern="1200" cap="none" spc="0" normalizeH="0" baseline="0" noProof="0">
                <a:ln w="3175">
                  <a:noFill/>
                </a:ln>
                <a:effectLst/>
                <a:uLnTx/>
                <a:uFillTx/>
                <a:latin typeface="Segoe UI"/>
                <a:ea typeface="+mn-ea"/>
                <a:cs typeface="Segoe UI"/>
              </a:rPr>
              <a:t>a presentation from file [New Microsoft Features.docx]. </a:t>
            </a:r>
            <a:r>
              <a:rPr kumimoji="0" lang="en-US" sz="900" b="1" i="0" u="none" strike="noStrike" kern="1200" cap="none" spc="0" normalizeH="0" baseline="0" noProof="0">
                <a:ln w="3175">
                  <a:noFill/>
                </a:ln>
                <a:effectLst/>
                <a:uLnTx/>
                <a:uFillTx/>
                <a:latin typeface="Segoe UI"/>
                <a:ea typeface="+mn-ea"/>
                <a:cs typeface="Segoe UI"/>
              </a:rPr>
              <a:t> </a:t>
            </a:r>
            <a:br>
              <a:rPr kumimoji="0" lang="en-US" sz="900" b="1" i="0" u="none" strike="noStrike" kern="1200" cap="none" spc="0" normalizeH="0" baseline="0" noProof="0">
                <a:ln w="3175">
                  <a:noFill/>
                </a:ln>
                <a:effectLst/>
                <a:uLnTx/>
                <a:uFillTx/>
                <a:latin typeface="Segoe UI"/>
                <a:ea typeface="+mn-ea"/>
                <a:cs typeface="Segoe UI"/>
              </a:rPr>
            </a:br>
            <a:r>
              <a:rPr kumimoji="0" lang="en-US" sz="900" b="1" i="0" u="none" strike="noStrike" kern="1200" cap="none" spc="0" normalizeH="0" baseline="0" noProof="0">
                <a:ln w="3175">
                  <a:noFill/>
                </a:ln>
                <a:effectLst/>
                <a:uLnTx/>
                <a:uFillTx/>
                <a:latin typeface="Segoe UI"/>
                <a:ea typeface="+mn-ea"/>
                <a:cs typeface="Segoe UI"/>
              </a:rPr>
              <a:t>Add</a:t>
            </a:r>
            <a:r>
              <a:rPr kumimoji="0" lang="en-US" sz="900" b="0" i="0" u="none" strike="noStrike" kern="1200" cap="none" spc="0" normalizeH="0" baseline="0" noProof="0">
                <a:ln w="3175">
                  <a:noFill/>
                </a:ln>
                <a:effectLst/>
                <a:uLnTx/>
                <a:uFillTx/>
                <a:latin typeface="Segoe UI"/>
                <a:ea typeface="+mn-ea"/>
                <a:cs typeface="Segoe UI"/>
              </a:rPr>
              <a:t> a slide just for new Copilot features. </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4:00 pm</a:t>
            </a:r>
          </a:p>
        </p:txBody>
      </p:sp>
      <p:sp>
        <p:nvSpPr>
          <p:cNvPr id="37" name="Text Placeholder 36">
            <a:extLst>
              <a:ext uri="{FF2B5EF4-FFF2-40B4-BE49-F238E27FC236}">
                <a16:creationId xmlns:a16="http://schemas.microsoft.com/office/drawing/2014/main" id="{B35D9703-1841-1CC4-18F3-E29C00743C21}"/>
              </a:ext>
            </a:extLst>
          </p:cNvPr>
          <p:cNvSpPr>
            <a:spLocks noGrp="1"/>
          </p:cNvSpPr>
          <p:nvPr>
            <p:ph type="body" sz="quarter" idx="29"/>
          </p:nvPr>
        </p:nvSpPr>
        <p:spPr>
          <a:xfrm>
            <a:off x="584200" y="4488366"/>
            <a:ext cx="2808000" cy="626701"/>
          </a:xfrm>
        </p:spPr>
        <p:txBody>
          <a:bodyPr/>
          <a:lstStyle/>
          <a:p>
            <a:r>
              <a:rPr lang="en-US" noProof="0"/>
              <a:t>Lerna is getting ready to wrap up her day and wants to be prepared for tomorrow. She asks Copilot to create a to-do list for her based on some unread emails and chats. </a:t>
            </a:r>
          </a:p>
        </p:txBody>
      </p:sp>
      <p:sp>
        <p:nvSpPr>
          <p:cNvPr id="124" name="Text Placeholder 123">
            <a:extLst>
              <a:ext uri="{FF2B5EF4-FFF2-40B4-BE49-F238E27FC236}">
                <a16:creationId xmlns:a16="http://schemas.microsoft.com/office/drawing/2014/main" id="{3BA5F524-7474-98E0-62BF-1CEC82EEF381}"/>
              </a:ext>
            </a:extLst>
          </p:cNvPr>
          <p:cNvSpPr>
            <a:spLocks noGrp="1"/>
          </p:cNvSpPr>
          <p:nvPr>
            <p:ph type="body" sz="quarter" idx="30"/>
          </p:nvPr>
        </p:nvSpPr>
        <p:spPr>
          <a:xfrm>
            <a:off x="668055" y="5615756"/>
            <a:ext cx="2808000" cy="626701"/>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b="1" i="0" u="none" strike="noStrike" kern="1200" cap="none" spc="0" normalizeH="0" baseline="0" noProof="0">
                <a:ln w="3175">
                  <a:noFill/>
                </a:ln>
                <a:effectLst/>
                <a:uLnTx/>
                <a:uFillTx/>
                <a:latin typeface="Segoe UI"/>
                <a:ea typeface="+mn-ea"/>
                <a:cs typeface="Segoe UI"/>
              </a:rPr>
              <a:t>Create </a:t>
            </a:r>
            <a:r>
              <a:rPr kumimoji="0" lang="en-US" b="0" i="0" u="none" strike="noStrike" kern="1200" cap="none" spc="0" normalizeH="0" baseline="0" noProof="0">
                <a:ln>
                  <a:noFill/>
                </a:ln>
                <a:effectLst/>
                <a:uLnTx/>
                <a:uFillTx/>
                <a:latin typeface="Segoe UI"/>
                <a:ea typeface="+mn-ea"/>
                <a:cs typeface="Segoe UI"/>
              </a:rPr>
              <a:t>a to-do list for me based on my unread chats and emails. </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2:00 pm</a:t>
            </a:r>
          </a:p>
        </p:txBody>
      </p:sp>
      <p:sp>
        <p:nvSpPr>
          <p:cNvPr id="39" name="Text Placeholder 38">
            <a:extLst>
              <a:ext uri="{FF2B5EF4-FFF2-40B4-BE49-F238E27FC236}">
                <a16:creationId xmlns:a16="http://schemas.microsoft.com/office/drawing/2014/main" id="{D943958F-3CD6-1EF2-7349-36A70434950D}"/>
              </a:ext>
            </a:extLst>
          </p:cNvPr>
          <p:cNvSpPr>
            <a:spLocks noGrp="1"/>
          </p:cNvSpPr>
          <p:nvPr>
            <p:ph type="body" sz="quarter" idx="32"/>
          </p:nvPr>
        </p:nvSpPr>
        <p:spPr>
          <a:xfrm>
            <a:off x="3776898" y="4488366"/>
            <a:ext cx="2808000" cy="626701"/>
          </a:xfrm>
        </p:spPr>
        <p:txBody>
          <a:bodyPr/>
          <a:lstStyle/>
          <a:p>
            <a:r>
              <a:rPr lang="en-US" noProof="0"/>
              <a:t>Lerna is leaving on a weekend trip and needs some help with figuring out what to pack. Lerna asks Copilot in Bing to create a packing list for her </a:t>
            </a:r>
          </a:p>
        </p:txBody>
      </p:sp>
      <p:sp>
        <p:nvSpPr>
          <p:cNvPr id="125" name="Text Placeholder 124">
            <a:extLst>
              <a:ext uri="{FF2B5EF4-FFF2-40B4-BE49-F238E27FC236}">
                <a16:creationId xmlns:a16="http://schemas.microsoft.com/office/drawing/2014/main" id="{6705095B-A349-5EAA-555B-A060E72CC7D2}"/>
              </a:ext>
            </a:extLst>
          </p:cNvPr>
          <p:cNvSpPr>
            <a:spLocks noGrp="1"/>
          </p:cNvSpPr>
          <p:nvPr>
            <p:ph type="body" sz="quarter" idx="33"/>
          </p:nvPr>
        </p:nvSpPr>
        <p:spPr/>
        <p:txBody>
          <a:bodyPr/>
          <a:lstStyle/>
          <a:p>
            <a:r>
              <a:rPr kumimoji="0" lang="en-US" i="0" u="none" strike="noStrike" kern="0" cap="none" spc="0" normalizeH="0" baseline="0" noProof="0">
                <a:ln>
                  <a:noFill/>
                </a:ln>
                <a:solidFill>
                  <a:srgbClr val="1A1A1A"/>
                </a:solidFill>
                <a:effectLst/>
                <a:uLnTx/>
                <a:uFillTx/>
                <a:latin typeface="Segoe UI"/>
                <a:ea typeface="+mn-ea"/>
                <a:cs typeface="+mn-cs"/>
              </a:rPr>
              <a:t>Example prompt: </a:t>
            </a:r>
            <a:r>
              <a:rPr kumimoji="0" lang="en-US" b="1" i="0" u="none" strike="noStrike" kern="1200" cap="none" spc="0" normalizeH="0" baseline="0" noProof="0">
                <a:ln w="3175">
                  <a:noFill/>
                </a:ln>
                <a:effectLst/>
                <a:uLnTx/>
                <a:uFillTx/>
                <a:latin typeface="Segoe UI"/>
                <a:ea typeface="+mn-ea"/>
                <a:cs typeface="Segoe UI"/>
              </a:rPr>
              <a:t>What </a:t>
            </a:r>
            <a:r>
              <a:rPr kumimoji="0" lang="en-US" b="0" i="0" u="none" strike="noStrike" kern="1200" cap="none" spc="0" normalizeH="0" baseline="0" noProof="0">
                <a:ln w="3175">
                  <a:noFill/>
                </a:ln>
                <a:effectLst/>
                <a:uLnTx/>
                <a:uFillTx/>
                <a:latin typeface="Segoe UI"/>
                <a:ea typeface="+mn-ea"/>
                <a:cs typeface="Segoe UI"/>
              </a:rPr>
              <a:t>should I</a:t>
            </a:r>
            <a:r>
              <a:rPr kumimoji="0" lang="en-US" sz="900" b="0" i="0" u="none" strike="noStrike" kern="1200" cap="none" spc="0" normalizeH="0" baseline="0" noProof="0">
                <a:ln w="3175">
                  <a:noFill/>
                </a:ln>
                <a:effectLst/>
                <a:uLnTx/>
                <a:uFillTx/>
                <a:latin typeface="Segoe UI"/>
                <a:ea typeface="+mn-ea"/>
                <a:cs typeface="Segoe UI"/>
              </a:rPr>
              <a:t> pack for a weekend trip to San Diego where I plan on spending some time on the beach and hiking? </a:t>
            </a:r>
            <a:endParaRPr kumimoji="0" lang="en-US" sz="1800" b="0" i="0" u="none" strike="noStrike" kern="1200" cap="none" spc="0" normalizeH="0" baseline="0" noProof="0">
              <a:ln>
                <a:noFill/>
              </a:ln>
              <a:effectLst/>
              <a:uLnTx/>
              <a:uFillTx/>
              <a:latin typeface="Aptos" panose="02110004020202020204"/>
              <a:ea typeface="+mn-ea"/>
              <a:cs typeface="+mn-cs"/>
            </a:endParaRP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1:00 pm</a:t>
            </a:r>
          </a:p>
        </p:txBody>
      </p:sp>
      <p:sp>
        <p:nvSpPr>
          <p:cNvPr id="42" name="Text Placeholder 41">
            <a:extLst>
              <a:ext uri="{FF2B5EF4-FFF2-40B4-BE49-F238E27FC236}">
                <a16:creationId xmlns:a16="http://schemas.microsoft.com/office/drawing/2014/main" id="{5E877A5B-D80F-06EF-7D27-F9D93109C859}"/>
              </a:ext>
            </a:extLst>
          </p:cNvPr>
          <p:cNvSpPr>
            <a:spLocks noGrp="1"/>
          </p:cNvSpPr>
          <p:nvPr>
            <p:ph type="body" sz="quarter" idx="35"/>
          </p:nvPr>
        </p:nvSpPr>
        <p:spPr>
          <a:xfrm>
            <a:off x="6969595" y="4488366"/>
            <a:ext cx="2808000" cy="626701"/>
          </a:xfrm>
        </p:spPr>
        <p:txBody>
          <a:bodyPr/>
          <a:lstStyle/>
          <a:p>
            <a:pPr lvl="0"/>
            <a:r>
              <a:rPr lang="en-US" noProof="0"/>
              <a:t>Since Lerna had two conflicting meetings, she uses Copilot in Teams to summarize the meeting she missed and provide any actions for her. </a:t>
            </a:r>
          </a:p>
        </p:txBody>
      </p:sp>
      <p:sp>
        <p:nvSpPr>
          <p:cNvPr id="126" name="Text Placeholder 125">
            <a:extLst>
              <a:ext uri="{FF2B5EF4-FFF2-40B4-BE49-F238E27FC236}">
                <a16:creationId xmlns:a16="http://schemas.microsoft.com/office/drawing/2014/main" id="{9D3C678E-DE2D-BF4A-5791-97E066D8CF05}"/>
              </a:ext>
            </a:extLst>
          </p:cNvPr>
          <p:cNvSpPr>
            <a:spLocks noGrp="1"/>
          </p:cNvSpPr>
          <p:nvPr>
            <p:ph type="body" sz="quarter" idx="36"/>
          </p:nvPr>
        </p:nvSpPr>
        <p:spPr>
          <a:xfrm>
            <a:off x="6969595" y="5641938"/>
            <a:ext cx="2579568"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prompts: </a:t>
            </a:r>
            <a:r>
              <a:rPr kumimoji="0" lang="en-US" sz="900" b="1" i="0" u="none" strike="noStrike" kern="1200" cap="none" spc="0" normalizeH="0" baseline="0" noProof="0">
                <a:ln w="3175">
                  <a:noFill/>
                </a:ln>
                <a:effectLst/>
                <a:uLnTx/>
                <a:uFillTx/>
                <a:latin typeface="Segoe UI"/>
                <a:ea typeface="+mn-ea"/>
                <a:cs typeface="Segoe UI"/>
              </a:rPr>
              <a:t>Summarize </a:t>
            </a:r>
            <a:r>
              <a:rPr kumimoji="0" lang="en-US" sz="900" b="0" i="0" u="none" strike="noStrike" kern="1200" cap="none" spc="0" normalizeH="0" baseline="0" noProof="0">
                <a:ln w="3175">
                  <a:noFill/>
                </a:ln>
                <a:effectLst/>
                <a:uLnTx/>
                <a:uFillTx/>
                <a:latin typeface="Segoe UI"/>
                <a:ea typeface="+mn-ea"/>
                <a:cs typeface="Segoe UI"/>
              </a:rPr>
              <a:t>what was discussed during this meeting. </a:t>
            </a:r>
          </a:p>
          <a:p>
            <a:r>
              <a:rPr kumimoji="0" lang="en-US" sz="900" b="1" i="0" u="none" strike="noStrike" kern="1200" cap="none" spc="0" normalizeH="0" baseline="0" noProof="0">
                <a:ln w="3175">
                  <a:noFill/>
                </a:ln>
                <a:effectLst/>
                <a:uLnTx/>
                <a:uFillTx/>
                <a:latin typeface="Segoe UI"/>
                <a:ea typeface="+mn-ea"/>
                <a:cs typeface="Segoe UI"/>
              </a:rPr>
              <a:t>Tell me </a:t>
            </a:r>
            <a:r>
              <a:rPr kumimoji="0" lang="en-US" sz="900" b="0" i="0" u="none" strike="noStrike" kern="1200" cap="none" spc="0" normalizeH="0" baseline="0" noProof="0">
                <a:ln w="3175">
                  <a:noFill/>
                </a:ln>
                <a:effectLst/>
                <a:uLnTx/>
                <a:uFillTx/>
                <a:latin typeface="Segoe UI"/>
                <a:ea typeface="+mn-ea"/>
                <a:cs typeface="Segoe UI"/>
              </a:rPr>
              <a:t>if I have any actions items.</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27" name="Text Placeholder 126">
            <a:extLst>
              <a:ext uri="{FF2B5EF4-FFF2-40B4-BE49-F238E27FC236}">
                <a16:creationId xmlns:a16="http://schemas.microsoft.com/office/drawing/2014/main" id="{B7497618-1946-3F90-FB6C-ADE20475DCE0}"/>
              </a:ext>
            </a:extLst>
          </p:cNvPr>
          <p:cNvSpPr>
            <a:spLocks noGrp="1"/>
          </p:cNvSpPr>
          <p:nvPr>
            <p:ph type="body" sz="quarter" idx="38"/>
          </p:nvPr>
        </p:nvSpPr>
        <p:spPr>
          <a:solidFill>
            <a:srgbClr val="0070C0"/>
          </a:solidFill>
        </p:spPr>
        <p:txBody>
          <a:bodyPr/>
          <a:lstStyle/>
          <a:p>
            <a:endParaRPr lang="en-US" noProof="0"/>
          </a:p>
        </p:txBody>
      </p:sp>
      <p:sp>
        <p:nvSpPr>
          <p:cNvPr id="128" name="Text Placeholder 127">
            <a:extLst>
              <a:ext uri="{FF2B5EF4-FFF2-40B4-BE49-F238E27FC236}">
                <a16:creationId xmlns:a16="http://schemas.microsoft.com/office/drawing/2014/main" id="{1C53FDFD-B5D8-9E52-0E12-8435EB6AC186}"/>
              </a:ext>
            </a:extLst>
          </p:cNvPr>
          <p:cNvSpPr>
            <a:spLocks noGrp="1"/>
          </p:cNvSpPr>
          <p:nvPr>
            <p:ph type="body" sz="quarter" idx="39"/>
          </p:nvPr>
        </p:nvSpPr>
        <p:spPr>
          <a:solidFill>
            <a:srgbClr val="0078D4"/>
          </a:solidFill>
        </p:spPr>
        <p:txBody>
          <a:bodyPr/>
          <a:lstStyle/>
          <a:p>
            <a:endParaRPr lang="en-US" noProof="0"/>
          </a:p>
        </p:txBody>
      </p:sp>
      <p:sp>
        <p:nvSpPr>
          <p:cNvPr id="129" name="Text Placeholder 128">
            <a:extLst>
              <a:ext uri="{FF2B5EF4-FFF2-40B4-BE49-F238E27FC236}">
                <a16:creationId xmlns:a16="http://schemas.microsoft.com/office/drawing/2014/main" id="{9BD3E5F6-AF20-1BD7-F7FB-E88507BFCF09}"/>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618777"/>
            <a:chOff x="10195084" y="1462475"/>
            <a:chExt cx="1696592" cy="161877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Lerna</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Product Counsel at Microsoft</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80646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~1.5 hours per day</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2" y="1134766"/>
            <a:ext cx="2722747" cy="236745"/>
            <a:chOff x="6235578" y="969898"/>
            <a:chExt cx="2722747" cy="236745"/>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8" y="969898"/>
              <a:ext cx="2722747" cy="23674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Quick </a:t>
              </a:r>
              <a:r>
                <a:rPr lang="en-US" sz="900" noProof="0">
                  <a:solidFill>
                    <a:srgbClr val="73391D"/>
                  </a:solidFill>
                  <a:latin typeface="Segoe UI Semibold" panose="020B0702040204020203" pitchFamily="34" charset="0"/>
                  <a:cs typeface="Segoe UI Semibold" panose="020B0702040204020203" pitchFamily="34" charset="0"/>
                </a:rPr>
                <a:t>start to new documents and slide decks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responses on new features</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167" name="Group 166">
            <a:extLst>
              <a:ext uri="{FF2B5EF4-FFF2-40B4-BE49-F238E27FC236}">
                <a16:creationId xmlns:a16="http://schemas.microsoft.com/office/drawing/2014/main" id="{DE17ECB6-06B2-341F-C4D5-D896F78ED132}"/>
              </a:ext>
            </a:extLst>
          </p:cNvPr>
          <p:cNvGrpSpPr/>
          <p:nvPr/>
        </p:nvGrpSpPr>
        <p:grpSpPr>
          <a:xfrm>
            <a:off x="812633" y="2721252"/>
            <a:ext cx="2351135" cy="360000"/>
            <a:chOff x="588263" y="1217924"/>
            <a:chExt cx="2351135" cy="360000"/>
          </a:xfrm>
        </p:grpSpPr>
        <p:pic>
          <p:nvPicPr>
            <p:cNvPr id="168" name="Picture 167" descr="Zip Co logo SVG free download, id: 101874 - Brandlogos.net">
              <a:hlinkClick r:id="rId10"/>
              <a:extLst>
                <a:ext uri="{FF2B5EF4-FFF2-40B4-BE49-F238E27FC236}">
                  <a16:creationId xmlns:a16="http://schemas.microsoft.com/office/drawing/2014/main" id="{2E70F32E-4B84-C98B-EF7B-C51AE7E0BA3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B4914749-D34D-40D8-6D68-49EEAFED5CA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baseline="30000" noProof="0" dirty="0">
                <a:solidFill>
                  <a:prstClr val="black"/>
                </a:solidFill>
                <a:latin typeface="Segoe UI Semibold"/>
              </a:endParaRPr>
            </a:p>
          </p:txBody>
        </p:sp>
      </p:grpSp>
      <p:grpSp>
        <p:nvGrpSpPr>
          <p:cNvPr id="170" name="Group 169">
            <a:extLst>
              <a:ext uri="{FF2B5EF4-FFF2-40B4-BE49-F238E27FC236}">
                <a16:creationId xmlns:a16="http://schemas.microsoft.com/office/drawing/2014/main" id="{59646CD0-5991-1C6F-0C30-D6CCF55E0AA3}"/>
              </a:ext>
            </a:extLst>
          </p:cNvPr>
          <p:cNvGrpSpPr/>
          <p:nvPr/>
        </p:nvGrpSpPr>
        <p:grpSpPr>
          <a:xfrm>
            <a:off x="812633" y="5156688"/>
            <a:ext cx="2351135" cy="360000"/>
            <a:chOff x="588263" y="1217924"/>
            <a:chExt cx="2351135" cy="360000"/>
          </a:xfrm>
        </p:grpSpPr>
        <p:pic>
          <p:nvPicPr>
            <p:cNvPr id="171" name="Picture 170" descr="Zip Co logo SVG free download, id: 101874 - Brandlogos.net">
              <a:hlinkClick r:id="rId10"/>
              <a:extLst>
                <a:ext uri="{FF2B5EF4-FFF2-40B4-BE49-F238E27FC236}">
                  <a16:creationId xmlns:a16="http://schemas.microsoft.com/office/drawing/2014/main" id="{5F793F4D-1444-A5D9-963C-71E18E432F5A}"/>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D225FD0C-975F-B328-E048-3D80EBA29AC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73" name="Group 172">
            <a:extLst>
              <a:ext uri="{FF2B5EF4-FFF2-40B4-BE49-F238E27FC236}">
                <a16:creationId xmlns:a16="http://schemas.microsoft.com/office/drawing/2014/main" id="{76AF7125-AE7E-372C-E23D-2363521616D0}"/>
              </a:ext>
            </a:extLst>
          </p:cNvPr>
          <p:cNvGrpSpPr/>
          <p:nvPr/>
        </p:nvGrpSpPr>
        <p:grpSpPr>
          <a:xfrm>
            <a:off x="3947719" y="5156688"/>
            <a:ext cx="2351135" cy="360000"/>
            <a:chOff x="588263" y="1217924"/>
            <a:chExt cx="2351135" cy="360000"/>
          </a:xfrm>
        </p:grpSpPr>
        <p:pic>
          <p:nvPicPr>
            <p:cNvPr id="174" name="Picture 173" descr="Zip Co logo SVG free download, id: 101874 - Brandlogos.net">
              <a:hlinkClick r:id="rId10"/>
              <a:extLst>
                <a:ext uri="{FF2B5EF4-FFF2-40B4-BE49-F238E27FC236}">
                  <a16:creationId xmlns:a16="http://schemas.microsoft.com/office/drawing/2014/main" id="{28FEB394-7C62-2DCD-B236-370804D02C1A}"/>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BE0334BD-CADE-91E9-C382-FDBB288663F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76" name="Group 175">
            <a:extLst>
              <a:ext uri="{FF2B5EF4-FFF2-40B4-BE49-F238E27FC236}">
                <a16:creationId xmlns:a16="http://schemas.microsoft.com/office/drawing/2014/main" id="{533C6B9B-48B9-0574-1FCA-643FA8D565E8}"/>
              </a:ext>
            </a:extLst>
          </p:cNvPr>
          <p:cNvGrpSpPr/>
          <p:nvPr/>
        </p:nvGrpSpPr>
        <p:grpSpPr>
          <a:xfrm>
            <a:off x="7198028" y="2721252"/>
            <a:ext cx="2351135" cy="360000"/>
            <a:chOff x="588263" y="2177588"/>
            <a:chExt cx="2351135" cy="360000"/>
          </a:xfrm>
        </p:grpSpPr>
        <p:pic>
          <p:nvPicPr>
            <p:cNvPr id="177" name="Picture 176">
              <a:extLst>
                <a:ext uri="{FF2B5EF4-FFF2-40B4-BE49-F238E27FC236}">
                  <a16:creationId xmlns:a16="http://schemas.microsoft.com/office/drawing/2014/main" id="{64C21E1F-64BC-D45C-9A70-FF891A287C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73AB6229-787A-F323-0044-FD88B3615E4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3EF27857-9092-F2DF-B1BA-193F1317B6DE}"/>
              </a:ext>
            </a:extLst>
          </p:cNvPr>
          <p:cNvGrpSpPr/>
          <p:nvPr/>
        </p:nvGrpSpPr>
        <p:grpSpPr>
          <a:xfrm>
            <a:off x="3947719" y="2721252"/>
            <a:ext cx="2351135" cy="360000"/>
            <a:chOff x="588263" y="3617084"/>
            <a:chExt cx="2351135" cy="360000"/>
          </a:xfrm>
        </p:grpSpPr>
        <p:pic>
          <p:nvPicPr>
            <p:cNvPr id="180" name="Picture 179">
              <a:extLst>
                <a:ext uri="{FF2B5EF4-FFF2-40B4-BE49-F238E27FC236}">
                  <a16:creationId xmlns:a16="http://schemas.microsoft.com/office/drawing/2014/main" id="{48C5E728-DE39-3625-BC84-F249A0AB920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45630260-3536-58E7-D8C1-C64E8351A67D}"/>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2" name="Group 181">
            <a:extLst>
              <a:ext uri="{FF2B5EF4-FFF2-40B4-BE49-F238E27FC236}">
                <a16:creationId xmlns:a16="http://schemas.microsoft.com/office/drawing/2014/main" id="{B663DC01-3AEA-199C-FBC1-F983612E4CAA}"/>
              </a:ext>
            </a:extLst>
          </p:cNvPr>
          <p:cNvGrpSpPr/>
          <p:nvPr/>
        </p:nvGrpSpPr>
        <p:grpSpPr>
          <a:xfrm>
            <a:off x="7198028" y="5156688"/>
            <a:ext cx="2351135" cy="360000"/>
            <a:chOff x="588263" y="3617084"/>
            <a:chExt cx="2351135" cy="360000"/>
          </a:xfrm>
        </p:grpSpPr>
        <p:pic>
          <p:nvPicPr>
            <p:cNvPr id="183" name="Picture 182">
              <a:extLst>
                <a:ext uri="{FF2B5EF4-FFF2-40B4-BE49-F238E27FC236}">
                  <a16:creationId xmlns:a16="http://schemas.microsoft.com/office/drawing/2014/main" id="{6228BA73-E676-6038-48F5-C8A29A0FA6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4" name="TextBox 183">
              <a:extLst>
                <a:ext uri="{FF2B5EF4-FFF2-40B4-BE49-F238E27FC236}">
                  <a16:creationId xmlns:a16="http://schemas.microsoft.com/office/drawing/2014/main" id="{79215FD8-2636-6B31-2831-B083F47019C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5" name="Picture 14" descr="A person with long blonde hair&#10;&#10;Description automatically generated">
            <a:extLst>
              <a:ext uri="{FF2B5EF4-FFF2-40B4-BE49-F238E27FC236}">
                <a16:creationId xmlns:a16="http://schemas.microsoft.com/office/drawing/2014/main" id="{9D82784E-AFED-576B-8139-C96D8B953C4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961120" y="3303620"/>
            <a:ext cx="3230880" cy="3558911"/>
          </a:xfrm>
          <a:prstGeom prst="rect">
            <a:avLst/>
          </a:prstGeom>
        </p:spPr>
      </p:pic>
    </p:spTree>
    <p:extLst>
      <p:ext uri="{BB962C8B-B14F-4D97-AF65-F5344CB8AC3E}">
        <p14:creationId xmlns:p14="http://schemas.microsoft.com/office/powerpoint/2010/main" val="37305214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Copilot scenarios for</a:t>
            </a:r>
            <a:br>
              <a:rPr lang="en-US" noProof="0" dirty="0"/>
            </a:br>
            <a:r>
              <a:rPr lang="en-US" noProof="0" dirty="0">
                <a:gradFill>
                  <a:gsLst>
                    <a:gs pos="35000">
                      <a:srgbClr val="0078D4"/>
                    </a:gs>
                    <a:gs pos="0">
                      <a:srgbClr val="C03BC4"/>
                    </a:gs>
                  </a:gsLst>
                  <a:path path="circle">
                    <a:fillToRect l="100000" t="100000"/>
                  </a:path>
                </a:gradFill>
              </a:rPr>
              <a:t>Legal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EBC085B7-99D1-8815-7B94-3A4045E9FC8C}"/>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3259295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Copilot </a:t>
            </a:r>
            <a:r>
              <a:rPr lang="en-US" noProof="0" dirty="0">
                <a:gradFill>
                  <a:gsLst>
                    <a:gs pos="44000">
                      <a:srgbClr val="0078D4"/>
                    </a:gs>
                    <a:gs pos="0">
                      <a:srgbClr val="C03BC4"/>
                    </a:gs>
                  </a:gsLst>
                  <a:path path="circle">
                    <a:fillToRect l="100000" t="100000"/>
                  </a:path>
                </a:gradFill>
              </a:rPr>
              <a:t>Legal </a:t>
            </a:r>
            <a:r>
              <a:rPr lang="en-US" noProof="0" dirty="0"/>
              <a:t>scenarios</a:t>
            </a: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32278" y="4234841"/>
            <a:ext cx="270801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legal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Legal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Legal pros are using Copilot in their day-to-day.</a:t>
            </a:r>
          </a:p>
        </p:txBody>
      </p:sp>
    </p:spTree>
    <p:extLst>
      <p:ext uri="{BB962C8B-B14F-4D97-AF65-F5344CB8AC3E}">
        <p14:creationId xmlns:p14="http://schemas.microsoft.com/office/powerpoint/2010/main" val="16574512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Legal</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Legal departments are navigating an increasingly dynamic and complex legal, regulatory, and compliance landscape. The workload is growing not just in volume, but in speed and complexity.  By harnessing the power of Microsoft 365 Copilot Chat, legal departments can transform how they work to meet these demands and enhance the efficiency, quality, and scale of their work to deliver broad impact. </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824704"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Legal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5944CEB7-A661-4BD7-8F22-8FFE03443D73}"/>
              </a:ext>
              <a:ext uri="{C183D7F6-B498-43B3-948B-1728B52AA6E4}">
                <adec:decorative xmlns:adec="http://schemas.microsoft.com/office/drawing/2017/decorative" val="1"/>
              </a:ext>
            </a:extLst>
          </p:cNvPr>
          <p:cNvCxnSpPr>
            <a:cxnSpLocks/>
          </p:cNvCxnSpPr>
          <p:nvPr/>
        </p:nvCxnSpPr>
        <p:spPr>
          <a:xfrm>
            <a:off x="349812" y="472001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8F2A6E-AD0D-D185-AC14-F842FE8401A7}"/>
              </a:ext>
              <a:ext uri="{C183D7F6-B498-43B3-948B-1728B52AA6E4}">
                <adec:decorative xmlns:adec="http://schemas.microsoft.com/office/drawing/2017/decorative" val="1"/>
              </a:ext>
            </a:extLst>
          </p:cNvPr>
          <p:cNvCxnSpPr>
            <a:cxnSpLocks/>
          </p:cNvCxnSpPr>
          <p:nvPr/>
        </p:nvCxnSpPr>
        <p:spPr>
          <a:xfrm>
            <a:off x="349812" y="5359024"/>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B6D5CA4-1804-5B60-A7D1-2757D62B0D1B}"/>
              </a:ext>
            </a:extLst>
          </p:cNvPr>
          <p:cNvSpPr txBox="1"/>
          <p:nvPr/>
        </p:nvSpPr>
        <p:spPr>
          <a:xfrm>
            <a:off x="945533" y="4256434"/>
            <a:ext cx="1117131"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3" action="ppaction://hlinksldjump"/>
              </a:rPr>
              <a:t>Enhance legal advisory services</a:t>
            </a:r>
            <a:endPar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endParaRPr>
          </a:p>
        </p:txBody>
      </p:sp>
      <p:sp>
        <p:nvSpPr>
          <p:cNvPr id="48" name="TextBox 47">
            <a:extLst>
              <a:ext uri="{FF2B5EF4-FFF2-40B4-BE49-F238E27FC236}">
                <a16:creationId xmlns:a16="http://schemas.microsoft.com/office/drawing/2014/main" id="{DF7F49BE-74BF-0D30-9903-1D8B3EB273F4}"/>
              </a:ext>
            </a:extLst>
          </p:cNvPr>
          <p:cNvSpPr txBox="1"/>
          <p:nvPr/>
        </p:nvSpPr>
        <p:spPr>
          <a:xfrm>
            <a:off x="2143397" y="4171796"/>
            <a:ext cx="3657938"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Efficiently find relevant information to facilitate rapid decision making and draft guidance with clear and relevant advisory points.  </a:t>
            </a:r>
          </a:p>
        </p:txBody>
      </p:sp>
      <p:sp>
        <p:nvSpPr>
          <p:cNvPr id="51" name="TextBox 50">
            <a:extLst>
              <a:ext uri="{FF2B5EF4-FFF2-40B4-BE49-F238E27FC236}">
                <a16:creationId xmlns:a16="http://schemas.microsoft.com/office/drawing/2014/main" id="{5D3F4A05-8CF2-868E-3168-1CC83BBC81B3}"/>
              </a:ext>
            </a:extLst>
          </p:cNvPr>
          <p:cNvSpPr txBox="1"/>
          <p:nvPr/>
        </p:nvSpPr>
        <p:spPr>
          <a:xfrm>
            <a:off x="945533" y="4792664"/>
            <a:ext cx="86186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4" action="ppaction://hlinksldjump">
                  <a:extLst>
                    <a:ext uri="{A12FA001-AC4F-418D-AE19-62706E023703}">
                      <ahyp:hlinkClr xmlns:ahyp="http://schemas.microsoft.com/office/drawing/2018/hyperlinkcolor" val="tx"/>
                    </a:ext>
                  </a:extLst>
                </a:hlinkClick>
              </a:rPr>
              <a:t>Streamline transactional processes</a:t>
            </a:r>
            <a:endPar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endParaRPr>
          </a:p>
        </p:txBody>
      </p:sp>
      <p:sp>
        <p:nvSpPr>
          <p:cNvPr id="52" name="TextBox 51">
            <a:extLst>
              <a:ext uri="{FF2B5EF4-FFF2-40B4-BE49-F238E27FC236}">
                <a16:creationId xmlns:a16="http://schemas.microsoft.com/office/drawing/2014/main" id="{B5C411D0-CF50-A67F-4A06-60D8AD9CCA64}"/>
              </a:ext>
            </a:extLst>
          </p:cNvPr>
          <p:cNvSpPr txBox="1"/>
          <p:nvPr/>
        </p:nvSpPr>
        <p:spPr>
          <a:xfrm>
            <a:off x="2143397" y="4877303"/>
            <a:ext cx="373989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32597" rtl="0" eaLnBrk="1" fontAlgn="auto" latinLnBrk="0" hangingPunct="1">
              <a:lnSpc>
                <a:spcPct val="11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Increase efficiency, understanding, and consistency of contract reviews for increased velocity and better decision making. </a:t>
            </a:r>
          </a:p>
        </p:txBody>
      </p:sp>
      <p:sp>
        <p:nvSpPr>
          <p:cNvPr id="53" name="Graphic 13" descr="Icon of a chart made of vertical lines with a line tracing the top of each, turning into an arrow pointing up">
            <a:extLst>
              <a:ext uri="{FF2B5EF4-FFF2-40B4-BE49-F238E27FC236}">
                <a16:creationId xmlns:a16="http://schemas.microsoft.com/office/drawing/2014/main" id="{46B439AD-BF91-EDB8-3283-3E2BAECA0EFC}"/>
              </a:ext>
            </a:extLst>
          </p:cNvPr>
          <p:cNvSpPr>
            <a:spLocks noChangeAspect="1"/>
          </p:cNvSpPr>
          <p:nvPr/>
        </p:nvSpPr>
        <p:spPr>
          <a:xfrm>
            <a:off x="612179" y="4943292"/>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9" name="TextBox 58">
            <a:extLst>
              <a:ext uri="{FF2B5EF4-FFF2-40B4-BE49-F238E27FC236}">
                <a16:creationId xmlns:a16="http://schemas.microsoft.com/office/drawing/2014/main" id="{76E80347-E05C-8F44-9937-2A92560C53E5}"/>
              </a:ext>
            </a:extLst>
          </p:cNvPr>
          <p:cNvSpPr txBox="1"/>
          <p:nvPr/>
        </p:nvSpPr>
        <p:spPr>
          <a:xfrm>
            <a:off x="945533" y="5441471"/>
            <a:ext cx="1133872"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5" action="ppaction://hlinksldjump"/>
              </a:rPr>
              <a:t>Efficient regulatory compliance processes</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60" name="TextBox 59">
            <a:extLst>
              <a:ext uri="{FF2B5EF4-FFF2-40B4-BE49-F238E27FC236}">
                <a16:creationId xmlns:a16="http://schemas.microsoft.com/office/drawing/2014/main" id="{DE0C7812-E29E-D644-E4DD-3EFB91551751}"/>
              </a:ext>
            </a:extLst>
          </p:cNvPr>
          <p:cNvSpPr txBox="1"/>
          <p:nvPr/>
        </p:nvSpPr>
        <p:spPr>
          <a:xfrm>
            <a:off x="2143397" y="5503168"/>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Streamline and reduce time spent on researching, summarizing, analyzing, and drafting guidance for complex regulations. </a:t>
            </a:r>
          </a:p>
        </p:txBody>
      </p:sp>
      <p:sp>
        <p:nvSpPr>
          <p:cNvPr id="62" name="Freeform: Shape 124" descr="Employee retention icon">
            <a:extLst>
              <a:ext uri="{FF2B5EF4-FFF2-40B4-BE49-F238E27FC236}">
                <a16:creationId xmlns:a16="http://schemas.microsoft.com/office/drawing/2014/main" id="{32FFDF75-4CEB-7279-FDE9-D7828190BE8F}"/>
              </a:ext>
            </a:extLst>
          </p:cNvPr>
          <p:cNvSpPr/>
          <p:nvPr/>
        </p:nvSpPr>
        <p:spPr>
          <a:xfrm>
            <a:off x="628330" y="432897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3" name="Graphic 47" descr="Icon of a piggy bank ">
            <a:extLst>
              <a:ext uri="{FF2B5EF4-FFF2-40B4-BE49-F238E27FC236}">
                <a16:creationId xmlns:a16="http://schemas.microsoft.com/office/drawing/2014/main" id="{1E1F1D8C-4EE8-E7FD-42FF-6F3AF810EAB2}"/>
              </a:ext>
            </a:extLst>
          </p:cNvPr>
          <p:cNvSpPr>
            <a:spLocks noChangeAspect="1"/>
          </p:cNvSpPr>
          <p:nvPr/>
        </p:nvSpPr>
        <p:spPr>
          <a:xfrm>
            <a:off x="620524" y="554888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64" name="Text Placeholder 10">
            <a:extLst>
              <a:ext uri="{FF2B5EF4-FFF2-40B4-BE49-F238E27FC236}">
                <a16:creationId xmlns:a16="http://schemas.microsoft.com/office/drawing/2014/main" id="{32199078-8B4B-CA09-8278-16F534664D92}"/>
              </a:ext>
            </a:extLst>
          </p:cNvPr>
          <p:cNvSpPr txBox="1">
            <a:spLocks/>
          </p:cNvSpPr>
          <p:nvPr/>
        </p:nvSpPr>
        <p:spPr>
          <a:xfrm>
            <a:off x="7680954" y="2174764"/>
            <a:ext cx="84675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Attorney</a:t>
            </a:r>
          </a:p>
        </p:txBody>
      </p:sp>
      <p:sp>
        <p:nvSpPr>
          <p:cNvPr id="65" name="Text Placeholder 10">
            <a:extLst>
              <a:ext uri="{FF2B5EF4-FFF2-40B4-BE49-F238E27FC236}">
                <a16:creationId xmlns:a16="http://schemas.microsoft.com/office/drawing/2014/main" id="{4BEE9B84-61DC-40C6-9B22-F85E666AB32E}"/>
              </a:ext>
            </a:extLst>
          </p:cNvPr>
          <p:cNvSpPr txBox="1">
            <a:spLocks/>
          </p:cNvSpPr>
          <p:nvPr/>
        </p:nvSpPr>
        <p:spPr>
          <a:xfrm>
            <a:off x="9560187" y="2174764"/>
            <a:ext cx="75842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Legal Project Manager</a:t>
            </a:r>
          </a:p>
        </p:txBody>
      </p:sp>
      <p:sp>
        <p:nvSpPr>
          <p:cNvPr id="66" name="Text Placeholder 10">
            <a:extLst>
              <a:ext uri="{FF2B5EF4-FFF2-40B4-BE49-F238E27FC236}">
                <a16:creationId xmlns:a16="http://schemas.microsoft.com/office/drawing/2014/main" id="{5C35B461-0D23-B435-BFC0-007C6CD33123}"/>
              </a:ext>
            </a:extLst>
          </p:cNvPr>
          <p:cNvSpPr txBox="1">
            <a:spLocks/>
          </p:cNvSpPr>
          <p:nvPr/>
        </p:nvSpPr>
        <p:spPr>
          <a:xfrm>
            <a:off x="8611548" y="2174764"/>
            <a:ext cx="814871"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General Counsel</a:t>
            </a:r>
          </a:p>
        </p:txBody>
      </p:sp>
      <p:sp>
        <p:nvSpPr>
          <p:cNvPr id="67" name="Text Placeholder 10">
            <a:extLst>
              <a:ext uri="{FF2B5EF4-FFF2-40B4-BE49-F238E27FC236}">
                <a16:creationId xmlns:a16="http://schemas.microsoft.com/office/drawing/2014/main" id="{DE549906-694F-5486-3E10-18E4A766CAAD}"/>
              </a:ext>
            </a:extLst>
          </p:cNvPr>
          <p:cNvSpPr txBox="1">
            <a:spLocks/>
          </p:cNvSpPr>
          <p:nvPr/>
        </p:nvSpPr>
        <p:spPr>
          <a:xfrm>
            <a:off x="10475103" y="2174764"/>
            <a:ext cx="746369"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Paralegal</a:t>
            </a:r>
          </a:p>
        </p:txBody>
      </p:sp>
      <p:pic>
        <p:nvPicPr>
          <p:cNvPr id="68" name="Picture 67">
            <a:extLst>
              <a:ext uri="{FF2B5EF4-FFF2-40B4-BE49-F238E27FC236}">
                <a16:creationId xmlns:a16="http://schemas.microsoft.com/office/drawing/2014/main" id="{F03718C0-D18E-5587-55BC-163A86CEB3F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96498"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69" name="Picture 68">
            <a:extLst>
              <a:ext uri="{FF2B5EF4-FFF2-40B4-BE49-F238E27FC236}">
                <a16:creationId xmlns:a16="http://schemas.microsoft.com/office/drawing/2014/main" id="{B03242FB-3290-E1DF-1E8D-D9EB01EE38C2}"/>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61"/>
          <a:stretch/>
        </p:blipFill>
        <p:spPr>
          <a:xfrm>
            <a:off x="8676083" y="1434106"/>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0" name="Picture 69">
            <a:extLst>
              <a:ext uri="{FF2B5EF4-FFF2-40B4-BE49-F238E27FC236}">
                <a16:creationId xmlns:a16="http://schemas.microsoft.com/office/drawing/2014/main" id="{D90E2E33-34DC-DADF-530B-CC183DC5862B}"/>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7761433"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1" name="Picture 70">
            <a:extLst>
              <a:ext uri="{FF2B5EF4-FFF2-40B4-BE49-F238E27FC236}">
                <a16:creationId xmlns:a16="http://schemas.microsoft.com/office/drawing/2014/main" id="{F72D8381-1F98-F5E4-857A-89926232C4DE}"/>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p:blipFill>
        <p:spPr>
          <a:xfrm>
            <a:off x="10505387" y="143291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72" name="Text Placeholder 4">
            <a:extLst>
              <a:ext uri="{FF2B5EF4-FFF2-40B4-BE49-F238E27FC236}">
                <a16:creationId xmlns:a16="http://schemas.microsoft.com/office/drawing/2014/main" id="{B5D18F75-E673-83A8-B24B-0173D492D9FA}"/>
              </a:ext>
            </a:extLst>
          </p:cNvPr>
          <p:cNvSpPr txBox="1">
            <a:spLocks/>
          </p:cNvSpPr>
          <p:nvPr/>
        </p:nvSpPr>
        <p:spPr>
          <a:xfrm>
            <a:off x="8015870" y="3163566"/>
            <a:ext cx="3043517" cy="1816523"/>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assists Legal teams to deliver broad impact in their ability to advise clients, drive efficiencies, and optimize workflows.</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3" action="ppaction://hlinksldjump"/>
              </a:rPr>
              <a:t>Develop a compliance video</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4" action="ppaction://hlinksldjump"/>
              </a:rPr>
              <a:t>Quicker legal guidance</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5" action="ppaction://hlinksldjump"/>
              </a:rPr>
              <a:t>Quicker contract review</a:t>
            </a:r>
            <a:endParaRPr lang="en-US" sz="1050" noProof="0" dirty="0">
              <a:solidFill>
                <a:srgbClr val="593794"/>
              </a:solidFill>
              <a:latin typeface="Segoe UI Semibold"/>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6" action="ppaction://hlinksldjump">
                  <a:extLst>
                    <a:ext uri="{A12FA001-AC4F-418D-AE19-62706E023703}">
                      <ahyp:hlinkClr xmlns:ahyp="http://schemas.microsoft.com/office/drawing/2018/hyperlinkcolor" val="tx"/>
                    </a:ext>
                  </a:extLst>
                </a:hlinkClick>
              </a:rPr>
              <a:t>Licensing agreement negotiation</a:t>
            </a: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rgbClr val="593794"/>
                </a:solidFill>
                <a:latin typeface="Segoe UI Semibold"/>
                <a:hlinkClick r:id="rId17" action="ppaction://hlinksldjump"/>
              </a:rPr>
              <a:t>Legal strategy development </a:t>
            </a:r>
            <a:endParaRPr lang="en-US" sz="1050" noProof="0" dirty="0">
              <a:solidFill>
                <a:srgbClr val="593794"/>
              </a:solidFill>
              <a:latin typeface="Segoe UI Semibold"/>
            </a:endParaRPr>
          </a:p>
        </p:txBody>
      </p:sp>
      <p:sp>
        <p:nvSpPr>
          <p:cNvPr id="3" name="TextBox 2">
            <a:extLst>
              <a:ext uri="{FF2B5EF4-FFF2-40B4-BE49-F238E27FC236}">
                <a16:creationId xmlns:a16="http://schemas.microsoft.com/office/drawing/2014/main" id="{9299D071-146D-1752-D1DC-FCA4D05A9AB1}"/>
              </a:ext>
            </a:extLst>
          </p:cNvPr>
          <p:cNvSpPr txBox="1"/>
          <p:nvPr/>
        </p:nvSpPr>
        <p:spPr>
          <a:xfrm>
            <a:off x="928792" y="3667837"/>
            <a:ext cx="1133872"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18" action="ppaction://hlinksldjump"/>
              </a:rPr>
              <a:t>Cost per internal review</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7" name="TextBox 6">
            <a:extLst>
              <a:ext uri="{FF2B5EF4-FFF2-40B4-BE49-F238E27FC236}">
                <a16:creationId xmlns:a16="http://schemas.microsoft.com/office/drawing/2014/main" id="{10D6F36D-5CE4-AD54-DF76-DB2132AB9497}"/>
              </a:ext>
            </a:extLst>
          </p:cNvPr>
          <p:cNvSpPr txBox="1"/>
          <p:nvPr/>
        </p:nvSpPr>
        <p:spPr>
          <a:xfrm>
            <a:off x="2126656" y="3658912"/>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review times which in turn leads to increased attorney productivity and higher client satisfaction rates</a:t>
            </a:r>
          </a:p>
        </p:txBody>
      </p:sp>
      <p:sp>
        <p:nvSpPr>
          <p:cNvPr id="11" name="Graphic 47" descr="Icon of a piggy bank ">
            <a:extLst>
              <a:ext uri="{FF2B5EF4-FFF2-40B4-BE49-F238E27FC236}">
                <a16:creationId xmlns:a16="http://schemas.microsoft.com/office/drawing/2014/main" id="{9CE8C575-6A89-1D5A-8BFF-D9363E91DFF9}"/>
              </a:ext>
            </a:extLst>
          </p:cNvPr>
          <p:cNvSpPr>
            <a:spLocks noChangeAspect="1"/>
          </p:cNvSpPr>
          <p:nvPr/>
        </p:nvSpPr>
        <p:spPr>
          <a:xfrm>
            <a:off x="603783" y="370462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12" name="Straight Connector 11">
            <a:extLst>
              <a:ext uri="{FF2B5EF4-FFF2-40B4-BE49-F238E27FC236}">
                <a16:creationId xmlns:a16="http://schemas.microsoft.com/office/drawing/2014/main" id="{B2A8D8A7-9E3B-D65A-6096-9CB8AEB1D648}"/>
              </a:ext>
              <a:ext uri="{C183D7F6-B498-43B3-948B-1728B52AA6E4}">
                <adec:decorative xmlns:adec="http://schemas.microsoft.com/office/drawing/2017/decorative" val="1"/>
              </a:ext>
            </a:extLst>
          </p:cNvPr>
          <p:cNvCxnSpPr>
            <a:cxnSpLocks/>
          </p:cNvCxnSpPr>
          <p:nvPr/>
        </p:nvCxnSpPr>
        <p:spPr>
          <a:xfrm>
            <a:off x="322912" y="414627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4258709-FD28-DA66-18EC-606146ACD952}"/>
              </a:ext>
            </a:extLst>
          </p:cNvPr>
          <p:cNvSpPr txBox="1"/>
          <p:nvPr/>
        </p:nvSpPr>
        <p:spPr>
          <a:xfrm>
            <a:off x="928792" y="3202330"/>
            <a:ext cx="1133872"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19" action="ppaction://hlinksldjump"/>
              </a:rPr>
              <a:t>Outside counsel spend</a:t>
            </a:r>
            <a:endParaRPr kumimoji="0" lang="en-US" sz="1000" b="1" i="0" u="none" strike="noStrike" kern="1200" cap="none" spc="0" normalizeH="0" baseline="0" noProof="0">
              <a:ln>
                <a:noFill/>
              </a:ln>
              <a:solidFill>
                <a:schemeClr val="accent2">
                  <a:lumMod val="50000"/>
                </a:schemeClr>
              </a:solidFill>
              <a:effectLst/>
              <a:highlight>
                <a:srgbClr val="00FF00"/>
              </a:highlight>
              <a:uLnTx/>
              <a:uFillTx/>
              <a:latin typeface="Segoe UI Semibold" panose="020B0702040204020203" pitchFamily="34" charset="0"/>
              <a:ea typeface="+mn-ea"/>
              <a:cs typeface="Segoe UI Semibold" panose="020B0702040204020203" pitchFamily="34" charset="0"/>
            </a:endParaRPr>
          </a:p>
        </p:txBody>
      </p:sp>
      <p:sp>
        <p:nvSpPr>
          <p:cNvPr id="17" name="TextBox 16">
            <a:extLst>
              <a:ext uri="{FF2B5EF4-FFF2-40B4-BE49-F238E27FC236}">
                <a16:creationId xmlns:a16="http://schemas.microsoft.com/office/drawing/2014/main" id="{896031EE-2BC2-1692-AF9E-70CCBEF5BCE3}"/>
              </a:ext>
            </a:extLst>
          </p:cNvPr>
          <p:cNvSpPr txBox="1"/>
          <p:nvPr/>
        </p:nvSpPr>
        <p:spPr>
          <a:xfrm>
            <a:off x="2126656" y="3193405"/>
            <a:ext cx="3628202"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Automate routine tasks to bring work in-house and become less reliant on outside legal counsel assistance.</a:t>
            </a:r>
          </a:p>
        </p:txBody>
      </p:sp>
      <p:sp>
        <p:nvSpPr>
          <p:cNvPr id="18" name="Graphic 47" descr="Icon of a piggy bank ">
            <a:extLst>
              <a:ext uri="{FF2B5EF4-FFF2-40B4-BE49-F238E27FC236}">
                <a16:creationId xmlns:a16="http://schemas.microsoft.com/office/drawing/2014/main" id="{AED84563-D8C8-54C0-EAF2-84D2AE3EA869}"/>
              </a:ext>
            </a:extLst>
          </p:cNvPr>
          <p:cNvSpPr>
            <a:spLocks noChangeAspect="1"/>
          </p:cNvSpPr>
          <p:nvPr/>
        </p:nvSpPr>
        <p:spPr>
          <a:xfrm>
            <a:off x="603783" y="323912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cxnSp>
        <p:nvCxnSpPr>
          <p:cNvPr id="19" name="Straight Connector 18">
            <a:extLst>
              <a:ext uri="{FF2B5EF4-FFF2-40B4-BE49-F238E27FC236}">
                <a16:creationId xmlns:a16="http://schemas.microsoft.com/office/drawing/2014/main" id="{149FFE88-35E3-E3E6-5523-9D9E80C8A091}"/>
              </a:ext>
              <a:ext uri="{C183D7F6-B498-43B3-948B-1728B52AA6E4}">
                <adec:decorative xmlns:adec="http://schemas.microsoft.com/office/drawing/2017/decorative" val="1"/>
              </a:ext>
            </a:extLst>
          </p:cNvPr>
          <p:cNvCxnSpPr>
            <a:cxnSpLocks/>
          </p:cNvCxnSpPr>
          <p:nvPr/>
        </p:nvCxnSpPr>
        <p:spPr>
          <a:xfrm>
            <a:off x="322912" y="360008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029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739BB9-8631-2323-AC0F-D7CF7E42DBB7}"/>
              </a:ext>
              <a:ext uri="{C183D7F6-B498-43B3-948B-1728B52AA6E4}">
                <adec:decorative xmlns:adec="http://schemas.microsoft.com/office/drawing/2017/decorative" val="1"/>
              </a:ext>
            </a:extLst>
          </p:cNvPr>
          <p:cNvSpPr/>
          <p:nvPr/>
        </p:nvSpPr>
        <p:spPr bwMode="auto">
          <a:xfrm>
            <a:off x="3528341" y="381221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ectangle 15">
            <a:extLst>
              <a:ext uri="{FF2B5EF4-FFF2-40B4-BE49-F238E27FC236}">
                <a16:creationId xmlns:a16="http://schemas.microsoft.com/office/drawing/2014/main" id="{4C6D10CC-1D84-1EFB-F57B-0C901C7F9D00}"/>
              </a:ext>
              <a:ext uri="{C183D7F6-B498-43B3-948B-1728B52AA6E4}">
                <adec:decorative xmlns:adec="http://schemas.microsoft.com/office/drawing/2017/decorative" val="1"/>
              </a:ext>
            </a:extLst>
          </p:cNvPr>
          <p:cNvSpPr/>
          <p:nvPr/>
        </p:nvSpPr>
        <p:spPr bwMode="auto">
          <a:xfrm>
            <a:off x="3707772" y="490877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BA5B81D3-578B-0446-D0A9-986EB63C8433}"/>
              </a:ext>
              <a:ext uri="{C183D7F6-B498-43B3-948B-1728B52AA6E4}">
                <adec:decorative xmlns:adec="http://schemas.microsoft.com/office/drawing/2017/decorative" val="1"/>
              </a:ext>
            </a:extLst>
          </p:cNvPr>
          <p:cNvSpPr/>
          <p:nvPr/>
        </p:nvSpPr>
        <p:spPr bwMode="auto">
          <a:xfrm>
            <a:off x="3531506" y="266855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Rounded Rectangle 79">
            <a:extLst>
              <a:ext uri="{FF2B5EF4-FFF2-40B4-BE49-F238E27FC236}">
                <a16:creationId xmlns:a16="http://schemas.microsoft.com/office/drawing/2014/main" id="{9DDC4E68-F0AB-9674-769F-A0E430081CC4}"/>
              </a:ext>
              <a:ext uri="{C183D7F6-B498-43B3-948B-1728B52AA6E4}">
                <adec:decorative xmlns:adec="http://schemas.microsoft.com/office/drawing/2017/decorative" val="1"/>
              </a:ext>
            </a:extLst>
          </p:cNvPr>
          <p:cNvSpPr/>
          <p:nvPr/>
        </p:nvSpPr>
        <p:spPr bwMode="auto">
          <a:xfrm>
            <a:off x="226881" y="1895923"/>
            <a:ext cx="3772198" cy="402096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ounded Rectangle 80">
            <a:extLst>
              <a:ext uri="{FF2B5EF4-FFF2-40B4-BE49-F238E27FC236}">
                <a16:creationId xmlns:a16="http://schemas.microsoft.com/office/drawing/2014/main" id="{C3ADE46B-335F-54A7-6EBD-6225C7461437}"/>
              </a:ext>
              <a:ext uri="{C183D7F6-B498-43B3-948B-1728B52AA6E4}">
                <adec:decorative xmlns:adec="http://schemas.microsoft.com/office/drawing/2017/decorative" val="1"/>
              </a:ext>
            </a:extLst>
          </p:cNvPr>
          <p:cNvSpPr/>
          <p:nvPr/>
        </p:nvSpPr>
        <p:spPr bwMode="auto">
          <a:xfrm>
            <a:off x="4432231" y="1914831"/>
            <a:ext cx="5782188" cy="4044535"/>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6" name="Rounded Rectangle 55">
            <a:extLst>
              <a:ext uri="{FF2B5EF4-FFF2-40B4-BE49-F238E27FC236}">
                <a16:creationId xmlns:a16="http://schemas.microsoft.com/office/drawing/2014/main" id="{0A39BF86-280C-971C-8AB4-BF8992E621A4}"/>
              </a:ext>
              <a:ext uri="{C183D7F6-B498-43B3-948B-1728B52AA6E4}">
                <adec:decorative xmlns:adec="http://schemas.microsoft.com/office/drawing/2017/decorative" val="1"/>
              </a:ext>
            </a:extLst>
          </p:cNvPr>
          <p:cNvSpPr/>
          <p:nvPr/>
        </p:nvSpPr>
        <p:spPr bwMode="auto">
          <a:xfrm>
            <a:off x="4604604" y="2385496"/>
            <a:ext cx="5448447" cy="978391"/>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61" name="Rounded Rectangle 60">
            <a:extLst>
              <a:ext uri="{FF2B5EF4-FFF2-40B4-BE49-F238E27FC236}">
                <a16:creationId xmlns:a16="http://schemas.microsoft.com/office/drawing/2014/main" id="{29D24D53-7932-46DA-3137-B13588741928}"/>
              </a:ext>
              <a:ext uri="{C183D7F6-B498-43B3-948B-1728B52AA6E4}">
                <adec:decorative xmlns:adec="http://schemas.microsoft.com/office/drawing/2017/decorative" val="1"/>
              </a:ext>
            </a:extLst>
          </p:cNvPr>
          <p:cNvSpPr/>
          <p:nvPr/>
        </p:nvSpPr>
        <p:spPr bwMode="auto">
          <a:xfrm>
            <a:off x="4599658" y="3508954"/>
            <a:ext cx="5448447" cy="978396"/>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 name="Title 16">
            <a:extLst>
              <a:ext uri="{FF2B5EF4-FFF2-40B4-BE49-F238E27FC236}">
                <a16:creationId xmlns:a16="http://schemas.microsoft.com/office/drawing/2014/main" id="{9FF8BADF-E0C2-3202-3ADB-9621CCD88EF0}"/>
              </a:ext>
            </a:extLst>
          </p:cNvPr>
          <p:cNvSpPr>
            <a:spLocks noGrp="1"/>
          </p:cNvSpPr>
          <p:nvPr>
            <p:ph type="title"/>
          </p:nvPr>
        </p:nvSpPr>
        <p:spPr/>
        <p:txBody>
          <a:bodyPr/>
          <a:lstStyle/>
          <a:p>
            <a:r>
              <a:rPr lang="en-US" sz="3200" noProof="0"/>
              <a:t>Optimize Costs in </a:t>
            </a:r>
            <a:r>
              <a:rPr lang="en-US" sz="3200" noProof="0">
                <a:solidFill>
                  <a:srgbClr val="0070C0"/>
                </a:solidFill>
              </a:rPr>
              <a:t>Legal</a:t>
            </a:r>
          </a:p>
        </p:txBody>
      </p:sp>
      <p:sp>
        <p:nvSpPr>
          <p:cNvPr id="6" name="Rectangle: Rounded Corners 10">
            <a:extLst>
              <a:ext uri="{FF2B5EF4-FFF2-40B4-BE49-F238E27FC236}">
                <a16:creationId xmlns:a16="http://schemas.microsoft.com/office/drawing/2014/main" id="{99CD04C8-620B-C707-E1A5-EC66BDF07A0C}"/>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4" name="Rectangle: Rounded Corners 10">
            <a:extLst>
              <a:ext uri="{FF2B5EF4-FFF2-40B4-BE49-F238E27FC236}">
                <a16:creationId xmlns:a16="http://schemas.microsoft.com/office/drawing/2014/main" id="{8B7AC01A-D4F9-FCCB-8193-0437A3E4D0A2}"/>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38" name="Rounded Rectangle 27">
            <a:extLst>
              <a:ext uri="{FF2B5EF4-FFF2-40B4-BE49-F238E27FC236}">
                <a16:creationId xmlns:a16="http://schemas.microsoft.com/office/drawing/2014/main" id="{62441168-A174-D066-C7E0-00D696ADEC39}"/>
              </a:ext>
              <a:ext uri="{C183D7F6-B498-43B3-948B-1728B52AA6E4}">
                <adec:decorative xmlns:adec="http://schemas.microsoft.com/office/drawing/2017/decorative" val="1"/>
              </a:ext>
            </a:extLst>
          </p:cNvPr>
          <p:cNvSpPr/>
          <p:nvPr/>
        </p:nvSpPr>
        <p:spPr bwMode="auto">
          <a:xfrm>
            <a:off x="347236" y="2377213"/>
            <a:ext cx="3530370"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9" name="TextBox 38">
            <a:extLst>
              <a:ext uri="{FF2B5EF4-FFF2-40B4-BE49-F238E27FC236}">
                <a16:creationId xmlns:a16="http://schemas.microsoft.com/office/drawing/2014/main" id="{CEE50E3C-1014-E99E-C0D4-B88C4FB98A48}"/>
              </a:ext>
            </a:extLst>
          </p:cNvPr>
          <p:cNvSpPr txBox="1"/>
          <p:nvPr/>
        </p:nvSpPr>
        <p:spPr>
          <a:xfrm>
            <a:off x="548685" y="2722043"/>
            <a:ext cx="97657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Contracts</a:t>
            </a:r>
          </a:p>
        </p:txBody>
      </p:sp>
      <p:sp>
        <p:nvSpPr>
          <p:cNvPr id="30" name="TextBox 29">
            <a:extLst>
              <a:ext uri="{FF2B5EF4-FFF2-40B4-BE49-F238E27FC236}">
                <a16:creationId xmlns:a16="http://schemas.microsoft.com/office/drawing/2014/main" id="{C546C47E-26F1-A68A-F78B-FB3C42384103}"/>
              </a:ext>
            </a:extLst>
          </p:cNvPr>
          <p:cNvSpPr txBox="1"/>
          <p:nvPr/>
        </p:nvSpPr>
        <p:spPr>
          <a:xfrm>
            <a:off x="1833087" y="2502113"/>
            <a:ext cx="1778879"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Managing contracts is akin to navigating a paper jungle, where critical details can be buried under stacks, making the process slow, error-prone, and inefficient.</a:t>
            </a:r>
          </a:p>
        </p:txBody>
      </p:sp>
      <p:sp>
        <p:nvSpPr>
          <p:cNvPr id="47" name="Rounded Rectangle 31">
            <a:extLst>
              <a:ext uri="{FF2B5EF4-FFF2-40B4-BE49-F238E27FC236}">
                <a16:creationId xmlns:a16="http://schemas.microsoft.com/office/drawing/2014/main" id="{19BB3CE0-230A-1868-3FBB-267B67039A3C}"/>
              </a:ext>
              <a:ext uri="{C183D7F6-B498-43B3-948B-1728B52AA6E4}">
                <adec:decorative xmlns:adec="http://schemas.microsoft.com/office/drawing/2017/decorative" val="1"/>
              </a:ext>
            </a:extLst>
          </p:cNvPr>
          <p:cNvSpPr/>
          <p:nvPr/>
        </p:nvSpPr>
        <p:spPr bwMode="auto">
          <a:xfrm>
            <a:off x="347558" y="3545023"/>
            <a:ext cx="3526571"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TextBox 48">
            <a:extLst>
              <a:ext uri="{FF2B5EF4-FFF2-40B4-BE49-F238E27FC236}">
                <a16:creationId xmlns:a16="http://schemas.microsoft.com/office/drawing/2014/main" id="{E4E1C238-91A9-512E-23AA-498D2583230A}"/>
              </a:ext>
            </a:extLst>
          </p:cNvPr>
          <p:cNvSpPr txBox="1"/>
          <p:nvPr/>
        </p:nvSpPr>
        <p:spPr>
          <a:xfrm>
            <a:off x="584383" y="3917950"/>
            <a:ext cx="97552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Litigation</a:t>
            </a:r>
          </a:p>
        </p:txBody>
      </p:sp>
      <p:sp>
        <p:nvSpPr>
          <p:cNvPr id="32" name="TextBox 31">
            <a:extLst>
              <a:ext uri="{FF2B5EF4-FFF2-40B4-BE49-F238E27FC236}">
                <a16:creationId xmlns:a16="http://schemas.microsoft.com/office/drawing/2014/main" id="{3478D3BD-BB9B-8A4E-76B6-55786640066D}"/>
              </a:ext>
            </a:extLst>
          </p:cNvPr>
          <p:cNvSpPr txBox="1"/>
          <p:nvPr/>
        </p:nvSpPr>
        <p:spPr>
          <a:xfrm>
            <a:off x="1833087" y="3575674"/>
            <a:ext cx="1833099" cy="90217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Litigation without data-driven and AI-enhanced tools can lead to prolonged case durations and increased costs where document discovery is inefficient and incomplete.</a:t>
            </a:r>
          </a:p>
        </p:txBody>
      </p:sp>
      <p:sp>
        <p:nvSpPr>
          <p:cNvPr id="44" name="Rounded Rectangle 39">
            <a:extLst>
              <a:ext uri="{FF2B5EF4-FFF2-40B4-BE49-F238E27FC236}">
                <a16:creationId xmlns:a16="http://schemas.microsoft.com/office/drawing/2014/main" id="{0FF40EDB-C958-BEAF-E97F-7E1D2CA652CA}"/>
              </a:ext>
              <a:ext uri="{C183D7F6-B498-43B3-948B-1728B52AA6E4}">
                <adec:decorative xmlns:adec="http://schemas.microsoft.com/office/drawing/2017/decorative" val="1"/>
              </a:ext>
            </a:extLst>
          </p:cNvPr>
          <p:cNvSpPr/>
          <p:nvPr/>
        </p:nvSpPr>
        <p:spPr bwMode="auto">
          <a:xfrm>
            <a:off x="343759" y="4640901"/>
            <a:ext cx="3530370" cy="99962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extBox 44">
            <a:extLst>
              <a:ext uri="{FF2B5EF4-FFF2-40B4-BE49-F238E27FC236}">
                <a16:creationId xmlns:a16="http://schemas.microsoft.com/office/drawing/2014/main" id="{AD8B726E-CA83-02EC-213B-954AF3794DE9}"/>
              </a:ext>
            </a:extLst>
          </p:cNvPr>
          <p:cNvSpPr txBox="1"/>
          <p:nvPr/>
        </p:nvSpPr>
        <p:spPr>
          <a:xfrm>
            <a:off x="599314" y="4956045"/>
            <a:ext cx="110947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Advisory services</a:t>
            </a:r>
          </a:p>
        </p:txBody>
      </p:sp>
      <p:sp>
        <p:nvSpPr>
          <p:cNvPr id="33" name="TextBox 32">
            <a:extLst>
              <a:ext uri="{FF2B5EF4-FFF2-40B4-BE49-F238E27FC236}">
                <a16:creationId xmlns:a16="http://schemas.microsoft.com/office/drawing/2014/main" id="{BA0D663C-78F3-8EB7-11B8-C00E126E396D}"/>
              </a:ext>
            </a:extLst>
          </p:cNvPr>
          <p:cNvSpPr txBox="1"/>
          <p:nvPr/>
        </p:nvSpPr>
        <p:spPr>
          <a:xfrm>
            <a:off x="1833087" y="4765801"/>
            <a:ext cx="1898487"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Navigating legal precedents, relevant case laws, and past litigations can be time-consuming and lead to slower response times and less strategic foresight in legal counsel. </a:t>
            </a:r>
          </a:p>
        </p:txBody>
      </p:sp>
      <p:sp>
        <p:nvSpPr>
          <p:cNvPr id="5" name="Rectangle: Rounded Corners 10">
            <a:extLst>
              <a:ext uri="{FF2B5EF4-FFF2-40B4-BE49-F238E27FC236}">
                <a16:creationId xmlns:a16="http://schemas.microsoft.com/office/drawing/2014/main" id="{E3B8A8FE-DADC-D1AB-170B-DE922FA6E102}"/>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5" name="AI Prospecting 2">
            <a:extLst>
              <a:ext uri="{FF2B5EF4-FFF2-40B4-BE49-F238E27FC236}">
                <a16:creationId xmlns:a16="http://schemas.microsoft.com/office/drawing/2014/main" id="{60C9D5F2-FB60-C373-F6AA-5396EBC2472B}"/>
              </a:ext>
            </a:extLst>
          </p:cNvPr>
          <p:cNvSpPr txBox="1"/>
          <p:nvPr/>
        </p:nvSpPr>
        <p:spPr>
          <a:xfrm>
            <a:off x="4848846" y="2634579"/>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3" action="ppaction://hlinksldjump"/>
              </a:rPr>
              <a:t>Quicker contract review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0" name="AI Prospecting 2">
            <a:extLst>
              <a:ext uri="{FF2B5EF4-FFF2-40B4-BE49-F238E27FC236}">
                <a16:creationId xmlns:a16="http://schemas.microsoft.com/office/drawing/2014/main" id="{627A2305-D445-229A-C3AB-59548DA7943F}"/>
              </a:ext>
            </a:extLst>
          </p:cNvPr>
          <p:cNvSpPr txBox="1"/>
          <p:nvPr/>
        </p:nvSpPr>
        <p:spPr>
          <a:xfrm>
            <a:off x="4861099" y="2783929"/>
            <a:ext cx="2273747"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Review contracts and compare clauses to standard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terms</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p>
        </p:txBody>
      </p:sp>
      <p:sp>
        <p:nvSpPr>
          <p:cNvPr id="26" name="AI Prospecting 2">
            <a:extLst>
              <a:ext uri="{FF2B5EF4-FFF2-40B4-BE49-F238E27FC236}">
                <a16:creationId xmlns:a16="http://schemas.microsoft.com/office/drawing/2014/main" id="{34A020CF-113D-68D3-63B1-9237694912F8}"/>
              </a:ext>
            </a:extLst>
          </p:cNvPr>
          <p:cNvSpPr txBox="1"/>
          <p:nvPr/>
        </p:nvSpPr>
        <p:spPr>
          <a:xfrm>
            <a:off x="6180881" y="3674603"/>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4" action="ppaction://hlinksldjump"/>
              </a:rPr>
              <a:t>Legal strategy development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22" name="AI Prospecting 2">
            <a:extLst>
              <a:ext uri="{FF2B5EF4-FFF2-40B4-BE49-F238E27FC236}">
                <a16:creationId xmlns:a16="http://schemas.microsoft.com/office/drawing/2014/main" id="{84D3F9E8-458D-C9D8-B297-D7E22B3B4929}"/>
              </a:ext>
            </a:extLst>
          </p:cNvPr>
          <p:cNvSpPr txBox="1"/>
          <p:nvPr/>
        </p:nvSpPr>
        <p:spPr>
          <a:xfrm>
            <a:off x="4882239" y="3905163"/>
            <a:ext cx="4883285" cy="292772"/>
          </a:xfrm>
          <a:prstGeom prst="rect">
            <a:avLst/>
          </a:prstGeom>
          <a:noFill/>
        </p:spPr>
        <p:txBody>
          <a:bodyPr wrap="square" lIns="0" tIns="0" rIns="0" bIns="0" rtlCol="0">
            <a:spAutoFit/>
          </a:bodyPr>
          <a:lstStyle/>
          <a:p>
            <a:pPr lvl="0" algn="ctr">
              <a:lnSpc>
                <a:spcPct val="110000"/>
              </a:lnSpc>
              <a:defRPr/>
            </a:pPr>
            <a:r>
              <a:rPr lang="en-US" sz="900" noProof="0" dirty="0">
                <a:solidFill>
                  <a:srgbClr val="000000"/>
                </a:solidFill>
                <a:latin typeface="Segoe UI" panose="020B0502040204020203" pitchFamily="34" charset="0"/>
                <a:cs typeface="Segoe UI" panose="020B0502040204020203" pitchFamily="34" charset="0"/>
              </a:rPr>
              <a:t>Quickly aggregate publicly available case information, analyze relevant cases to identify past strategies, and formulate a new strategy for legal argumentation.</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1" name="Rounded Rectangle 70">
            <a:extLst>
              <a:ext uri="{FF2B5EF4-FFF2-40B4-BE49-F238E27FC236}">
                <a16:creationId xmlns:a16="http://schemas.microsoft.com/office/drawing/2014/main" id="{0E7BAA61-AECA-638E-EAB4-462D75061CF2}"/>
              </a:ext>
              <a:ext uri="{C183D7F6-B498-43B3-948B-1728B52AA6E4}">
                <adec:decorative xmlns:adec="http://schemas.microsoft.com/office/drawing/2017/decorative" val="1"/>
              </a:ext>
            </a:extLst>
          </p:cNvPr>
          <p:cNvSpPr/>
          <p:nvPr/>
        </p:nvSpPr>
        <p:spPr bwMode="auto">
          <a:xfrm>
            <a:off x="4599658" y="4632417"/>
            <a:ext cx="5448447" cy="978397"/>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8" name="AI Prospecting 2">
            <a:extLst>
              <a:ext uri="{FF2B5EF4-FFF2-40B4-BE49-F238E27FC236}">
                <a16:creationId xmlns:a16="http://schemas.microsoft.com/office/drawing/2014/main" id="{9CB52EBC-A761-A4BD-C045-5652A5957F04}"/>
              </a:ext>
            </a:extLst>
          </p:cNvPr>
          <p:cNvSpPr txBox="1"/>
          <p:nvPr/>
        </p:nvSpPr>
        <p:spPr>
          <a:xfrm>
            <a:off x="4959264" y="4700077"/>
            <a:ext cx="223363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Quicker legal guidance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7" name="AI Prospecting 2">
            <a:extLst>
              <a:ext uri="{FF2B5EF4-FFF2-40B4-BE49-F238E27FC236}">
                <a16:creationId xmlns:a16="http://schemas.microsoft.com/office/drawing/2014/main" id="{70E8F2CA-857A-289F-F82B-FA98D3E93282}"/>
              </a:ext>
            </a:extLst>
          </p:cNvPr>
          <p:cNvSpPr txBox="1"/>
          <p:nvPr/>
        </p:nvSpPr>
        <p:spPr>
          <a:xfrm>
            <a:off x="4681253" y="4901457"/>
            <a:ext cx="259329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Recap consultations, extract relevant case law, and draft preliminary legal advice.</a:t>
            </a:r>
          </a:p>
        </p:txBody>
      </p:sp>
      <p:pic>
        <p:nvPicPr>
          <p:cNvPr id="19" name="Picture 18">
            <a:extLst>
              <a:ext uri="{FF2B5EF4-FFF2-40B4-BE49-F238E27FC236}">
                <a16:creationId xmlns:a16="http://schemas.microsoft.com/office/drawing/2014/main" id="{702676C8-8F0A-1E99-E5EB-C366BCF4576F}"/>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49436" y="3331028"/>
            <a:ext cx="2242564" cy="3526972"/>
          </a:xfrm>
          <a:prstGeom prst="rect">
            <a:avLst/>
          </a:prstGeom>
        </p:spPr>
      </p:pic>
      <p:sp>
        <p:nvSpPr>
          <p:cNvPr id="2" name="AI Prospecting 2">
            <a:extLst>
              <a:ext uri="{FF2B5EF4-FFF2-40B4-BE49-F238E27FC236}">
                <a16:creationId xmlns:a16="http://schemas.microsoft.com/office/drawing/2014/main" id="{02BD28A1-36E2-97A4-0BA7-731247FC63AB}"/>
              </a:ext>
            </a:extLst>
          </p:cNvPr>
          <p:cNvSpPr txBox="1"/>
          <p:nvPr/>
        </p:nvSpPr>
        <p:spPr>
          <a:xfrm>
            <a:off x="7624555" y="4673142"/>
            <a:ext cx="2108305"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Develop a compliance video - Start</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 name="AI Prospecting 2">
            <a:extLst>
              <a:ext uri="{FF2B5EF4-FFF2-40B4-BE49-F238E27FC236}">
                <a16:creationId xmlns:a16="http://schemas.microsoft.com/office/drawing/2014/main" id="{1FA423AC-AF86-70CC-17B9-90364F6D4988}"/>
              </a:ext>
            </a:extLst>
          </p:cNvPr>
          <p:cNvSpPr txBox="1"/>
          <p:nvPr/>
        </p:nvSpPr>
        <p:spPr>
          <a:xfrm>
            <a:off x="7409472" y="4869871"/>
            <a:ext cx="259329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Develop a script, images, and other content for training. </a:t>
            </a:r>
          </a:p>
        </p:txBody>
      </p:sp>
      <p:sp>
        <p:nvSpPr>
          <p:cNvPr id="9" name="AI Prospecting 2">
            <a:extLst>
              <a:ext uri="{FF2B5EF4-FFF2-40B4-BE49-F238E27FC236}">
                <a16:creationId xmlns:a16="http://schemas.microsoft.com/office/drawing/2014/main" id="{0EFC9FBB-DC7B-8971-322F-5897AA868248}"/>
              </a:ext>
            </a:extLst>
          </p:cNvPr>
          <p:cNvSpPr txBox="1"/>
          <p:nvPr/>
        </p:nvSpPr>
        <p:spPr>
          <a:xfrm>
            <a:off x="7509789" y="2426880"/>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Licensing agreement negotiation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2" name="AI Prospecting 2">
            <a:extLst>
              <a:ext uri="{FF2B5EF4-FFF2-40B4-BE49-F238E27FC236}">
                <a16:creationId xmlns:a16="http://schemas.microsoft.com/office/drawing/2014/main" id="{95C7E037-E560-AA42-6F21-44706A9EA227}"/>
              </a:ext>
            </a:extLst>
          </p:cNvPr>
          <p:cNvSpPr txBox="1"/>
          <p:nvPr/>
        </p:nvSpPr>
        <p:spPr>
          <a:xfrm>
            <a:off x="7522042" y="2576230"/>
            <a:ext cx="2273747"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Capture and analyze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terms proposed during negotiations and then create a draft agreement.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5" name="AI Prospecting 2">
            <a:extLst>
              <a:ext uri="{FF2B5EF4-FFF2-40B4-BE49-F238E27FC236}">
                <a16:creationId xmlns:a16="http://schemas.microsoft.com/office/drawing/2014/main" id="{B518D376-8717-5A9E-ABF7-311B2556F251}"/>
              </a:ext>
            </a:extLst>
          </p:cNvPr>
          <p:cNvSpPr txBox="1"/>
          <p:nvPr/>
        </p:nvSpPr>
        <p:spPr>
          <a:xfrm>
            <a:off x="4848846" y="2454315"/>
            <a:ext cx="2286000"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9" action="ppaction://hlinksldjump"/>
              </a:rPr>
              <a:t>Quicker contract review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50912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5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75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20" grpId="0"/>
      <p:bldP spid="22" grpId="0"/>
      <p:bldP spid="27" grpId="0"/>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Outside counsel spend</a:t>
            </a:r>
            <a:endPar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6" y="3389989"/>
            <a:ext cx="6654838"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spcAft>
                <a:spcPts val="600"/>
              </a:spcAft>
              <a:buNone/>
              <a:defRPr/>
            </a:pPr>
            <a:r>
              <a:rPr lang="en-US" sz="1200" noProof="0" dirty="0">
                <a:solidFill>
                  <a:srgbClr val="000000"/>
                </a:solidFill>
                <a:latin typeface="Segoe UI"/>
                <a:cs typeface="Segoe UI" panose="020B0502040204020203" pitchFamily="34" charset="0"/>
              </a:rPr>
              <a:t>Legal teams can use Copilot to automate routine tasks to improve productivity, expedite processes, and increase client satisfaction. By improving these metrics, legal teams can bring work in-house and become less reliant on outside legal counsel assistance.</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4092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121222"/>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reduce spending</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01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55666" y="2562160"/>
            <a:ext cx="3347617" cy="487318"/>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Attorney</a:t>
            </a:r>
          </a:p>
          <a:p>
            <a:pPr defTabSz="932597">
              <a:lnSpc>
                <a:spcPct val="100000"/>
              </a:lnSpc>
              <a:spcBef>
                <a:spcPts val="0"/>
              </a:spcBef>
              <a:spcAft>
                <a:spcPts val="600"/>
              </a:spcAft>
              <a:defRPr/>
            </a:pPr>
            <a:r>
              <a:rPr lang="en-US" sz="1200" noProof="0">
                <a:latin typeface="Segoe UI"/>
              </a:rPr>
              <a:t>Legal Project Manager</a:t>
            </a:r>
          </a:p>
          <a:p>
            <a:pPr defTabSz="932597">
              <a:lnSpc>
                <a:spcPct val="100000"/>
              </a:lnSpc>
              <a:spcBef>
                <a:spcPts val="0"/>
              </a:spcBef>
              <a:spcAft>
                <a:spcPts val="600"/>
              </a:spcAft>
              <a:defRPr/>
            </a:pPr>
            <a:r>
              <a:rPr lang="en-US" sz="1200" noProof="0">
                <a:latin typeface="Segoe UI"/>
              </a:rPr>
              <a:t>Paralegal</a:t>
            </a:r>
          </a:p>
        </p:txBody>
      </p:sp>
      <p:sp>
        <p:nvSpPr>
          <p:cNvPr id="16" name="Text Placeholder 4">
            <a:extLst>
              <a:ext uri="{FF2B5EF4-FFF2-40B4-BE49-F238E27FC236}">
                <a16:creationId xmlns:a16="http://schemas.microsoft.com/office/drawing/2014/main" id="{C732DC34-737A-512B-052D-F801AD6B3C3A}"/>
              </a:ext>
              <a:ext uri="{C183D7F6-B498-43B3-948B-1728B52AA6E4}">
                <adec:decorative xmlns:adec="http://schemas.microsoft.com/office/drawing/2017/decorative" val="1"/>
              </a:ext>
            </a:extLst>
          </p:cNvPr>
          <p:cNvSpPr txBox="1">
            <a:spLocks/>
          </p:cNvSpPr>
          <p:nvPr/>
        </p:nvSpPr>
        <p:spPr>
          <a:xfrm>
            <a:off x="863600" y="4645961"/>
            <a:ext cx="6697260" cy="1754839"/>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Optimizing Legal Workflows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Reduce time spent on administrative tasks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Find knowledge and take action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Efficiently draft and format documents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scan and summarize documents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Enhancing communications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draft communications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to address concerns or questions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Explain complex topics to various audiences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Summarize recent interactions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and focus on the most relevant topics</a:t>
            </a:r>
          </a:p>
        </p:txBody>
      </p:sp>
    </p:spTree>
    <p:extLst>
      <p:ext uri="{BB962C8B-B14F-4D97-AF65-F5344CB8AC3E}">
        <p14:creationId xmlns:p14="http://schemas.microsoft.com/office/powerpoint/2010/main" val="144329749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5597</Words>
  <Application>Microsoft Office PowerPoint</Application>
  <PresentationFormat>Widescreen</PresentationFormat>
  <Paragraphs>608</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Legal</vt:lpstr>
      <vt:lpstr>Copilot Legal scenarios</vt:lpstr>
      <vt:lpstr>Using Copilot in Legal</vt:lpstr>
      <vt:lpstr>Optimize Costs in Legal</vt:lpstr>
      <vt:lpstr>KPI – Outside counsel spend</vt:lpstr>
      <vt:lpstr>KPI – Cost per internal review</vt:lpstr>
      <vt:lpstr>KPI – Enhance legal advisory services</vt:lpstr>
      <vt:lpstr>KPI – Streamline transactional processes</vt:lpstr>
      <vt:lpstr>KPI – Efficient regulatory compliance processes </vt:lpstr>
      <vt:lpstr>Legal | Develop a compliance video (Microsoft 365 Copilot Chat only)</vt:lpstr>
      <vt:lpstr>Legal | Quicker legal guidance</vt:lpstr>
      <vt:lpstr>Legal | Quicker Contract review (Copilot Studio)</vt:lpstr>
      <vt:lpstr>Legal | Quicker Contract review (Microsoft 365 Copilot)</vt:lpstr>
      <vt:lpstr>Legal | Licensing Agreement Negotiation</vt:lpstr>
      <vt:lpstr>Legal | Legal strategy development</vt:lpstr>
      <vt:lpstr>A day in the life of a Corporate Counsel</vt:lpstr>
      <vt:lpstr>A day in the life of a Principal Corporate Counsel at Microsoft</vt:lpstr>
      <vt:lpstr>A day in the life of a Product Counsel at Microsoft</vt:lpstr>
      <vt:lpstr>A day in the life of a Paralegal at Microsoft</vt:lpstr>
      <vt:lpstr>A day in the life of a Product Counsel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