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25"/>
  </p:notesMasterIdLst>
  <p:sldIdLst>
    <p:sldId id="1633" r:id="rId5"/>
    <p:sldId id="375" r:id="rId6"/>
    <p:sldId id="440" r:id="rId7"/>
    <p:sldId id="334" r:id="rId8"/>
    <p:sldId id="2147483549" r:id="rId9"/>
    <p:sldId id="348" r:id="rId10"/>
    <p:sldId id="286" r:id="rId11"/>
    <p:sldId id="480" r:id="rId12"/>
    <p:sldId id="304" r:id="rId13"/>
    <p:sldId id="523" r:id="rId14"/>
    <p:sldId id="265" r:id="rId15"/>
    <p:sldId id="510" r:id="rId16"/>
    <p:sldId id="518" r:id="rId17"/>
    <p:sldId id="521" r:id="rId18"/>
    <p:sldId id="525" r:id="rId19"/>
    <p:sldId id="263" r:id="rId20"/>
    <p:sldId id="2147483615" r:id="rId21"/>
    <p:sldId id="2147483616" r:id="rId22"/>
    <p:sldId id="2147483617" r:id="rId23"/>
    <p:sldId id="21474836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00CA-E162-A6E2-D260-6118768D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FE79-B25F-94CB-0BDD-88282104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DEC-7569-1F40-832A-361986420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3E2879-FB24-1682-9784-01BD7D4F49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61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13009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C0D6-949C-B536-0455-AC9CE8DD0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92A63-3CD6-D85E-FF7C-986332D5E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31398-6253-1036-C31D-4E60F90BCB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D7CDD2-5E69-3AC9-C470-4E4E310D56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647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F636-25DB-5A02-C534-C90B1E03E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D03B-DF89-997D-7995-13D295820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807B7-F724-8117-3A2E-C59B6C552E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C6D57-CA04-406B-8C85-8E7EEF6F65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1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743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1BD0-7B25-B92A-CF0E-49CA78EB2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AEA96-7C84-F225-74F8-376F99719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D5486-E16B-4A03-1A33-BDE8F92EA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E09D05-2A6E-B36A-5BB6-C001F29050D3}"/>
              </a:ext>
            </a:extLst>
          </p:cNvPr>
          <p:cNvSpPr>
            <a:spLocks noGrp="1"/>
          </p:cNvSpPr>
          <p:nvPr>
            <p:ph type="sldNum" sz="quarter" idx="5"/>
          </p:nvPr>
        </p:nvSpPr>
        <p:spPr/>
        <p:txBody>
          <a:bodyPr/>
          <a:lstStyle/>
          <a:p>
            <a:fld id="{5A57A88C-D68B-7E43-B6BD-8EAA3060908E}" type="slidenum">
              <a:rPr lang="en-US" smtClean="0"/>
              <a:t>10</a:t>
            </a:fld>
            <a:endParaRPr lang="en-US"/>
          </a:p>
        </p:txBody>
      </p:sp>
    </p:spTree>
    <p:extLst>
      <p:ext uri="{BB962C8B-B14F-4D97-AF65-F5344CB8AC3E}">
        <p14:creationId xmlns:p14="http://schemas.microsoft.com/office/powerpoint/2010/main" val="148204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11</a:t>
            </a:fld>
            <a:endParaRPr lang="en-US"/>
          </a:p>
        </p:txBody>
      </p:sp>
    </p:spTree>
    <p:extLst>
      <p:ext uri="{BB962C8B-B14F-4D97-AF65-F5344CB8AC3E}">
        <p14:creationId xmlns:p14="http://schemas.microsoft.com/office/powerpoint/2010/main" val="368156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11FE-224F-64E1-8D31-4302740BB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69E22-93FF-7124-E8C9-AA5C7762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227FD-8399-547D-1555-C24D4FEB18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2BA4A-481C-15B2-BD66-3C1B15DBB5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055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FEACC-AC3F-E821-1A88-AFE18AC33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CBA3-9CC7-4577-5BA0-EB501B03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F61A0-9EEB-BC08-CFD6-58E086AC8A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797222-8746-55D8-6F93-00628C554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4189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3.pn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svg"/><Relationship Id="rId10" Type="http://schemas.openxmlformats.org/officeDocument/2006/relationships/hyperlink" Target="https://learn.microsoft.com/en-us/industry/manufacturing/factory-safety-agent-copilot-studio/overview-factory-safety-agent-copilot-studio" TargetMode="External"/><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UH3csp-elE" TargetMode="External"/><Relationship Id="rId3" Type="http://schemas.openxmlformats.org/officeDocument/2006/relationships/image" Target="../media/image23.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sv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hyperlink" Target="https://copilot.microsoft.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5.sv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5.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sv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hyperlink" Target="https://copilot.microsoft.com/" TargetMode="External"/><Relationship Id="rId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hyperlink" Target="https://learn.microsoft.com/en-us/industry/manufacturing/manufacturing-data-solutions/overview-copilot-factory-operations" TargetMode="Externa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5.svg"/><Relationship Id="rId9" Type="http://schemas.openxmlformats.org/officeDocument/2006/relationships/hyperlink" Target="https://learn.microsoft.com/en-us/industry/manufacturing/factory-operations-agent-copilot-studio/overview-factory-operations-agent-copilot-studio"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youtu.be/8YkrlEUXYrI" TargetMode="External"/><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5.svg"/><Relationship Id="rId9" Type="http://schemas.openxmlformats.org/officeDocument/2006/relationships/hyperlink" Target="https://copilot.microsoft.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3.png"/><Relationship Id="rId5" Type="http://schemas.openxmlformats.org/officeDocument/2006/relationships/image" Target="../media/image27.png"/><Relationship Id="rId10" Type="http://schemas.openxmlformats.org/officeDocument/2006/relationships/hyperlink" Target="https://copilot.microsoft.com/" TargetMode="External"/><Relationship Id="rId4" Type="http://schemas.openxmlformats.org/officeDocument/2006/relationships/image" Target="../media/image25.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sv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hyperlink" Target="https://www.youtube.com/embed/VAKlPhmJNYQ?si=zjEoOQ9AsR392nCs" TargetMode="External"/><Relationship Id="rId5" Type="http://schemas.openxmlformats.org/officeDocument/2006/relationships/image" Target="../media/image28.svg"/><Relationship Id="rId10" Type="http://schemas.openxmlformats.org/officeDocument/2006/relationships/hyperlink" Target="https://copilot.microsoft.com/" TargetMode="External"/><Relationship Id="rId4" Type="http://schemas.openxmlformats.org/officeDocument/2006/relationships/image" Target="../media/image27.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svg"/><Relationship Id="rId7" Type="http://schemas.openxmlformats.org/officeDocument/2006/relationships/image" Target="../media/image34.png"/><Relationship Id="rId12" Type="http://schemas.openxmlformats.org/officeDocument/2006/relationships/hyperlink" Target="https://copilot.microsoft.com/"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8.sv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copilot.microsoft.com/" TargetMode="External"/><Relationship Id="rId3" Type="http://schemas.openxmlformats.org/officeDocument/2006/relationships/image" Target="../media/image25.svg"/><Relationship Id="rId7" Type="http://schemas.openxmlformats.org/officeDocument/2006/relationships/image" Target="../media/image30.png"/><Relationship Id="rId12"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35.png"/><Relationship Id="rId5" Type="http://schemas.openxmlformats.org/officeDocument/2006/relationships/image" Target="../media/image28.svg"/><Relationship Id="rId10" Type="http://schemas.openxmlformats.org/officeDocument/2006/relationships/image" Target="../media/image13.png"/><Relationship Id="rId4" Type="http://schemas.openxmlformats.org/officeDocument/2006/relationships/image" Target="../media/image27.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19.jpeg"/><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slide" Target="slide13.xml"/><Relationship Id="rId5" Type="http://schemas.openxmlformats.org/officeDocument/2006/relationships/image" Target="../media/image21.jpeg"/><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image" Target="../media/image20.jpeg"/><Relationship Id="rId9" Type="http://schemas.openxmlformats.org/officeDocument/2006/relationships/slide" Target="slide11.xml"/><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0.xml"/><Relationship Id="rId3" Type="http://schemas.openxmlformats.org/officeDocument/2006/relationships/slide" Target="slide18.xml"/><Relationship Id="rId7" Type="http://schemas.openxmlformats.org/officeDocument/2006/relationships/slide" Target="slide16.xml"/><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slide" Target="slide17.xml"/><Relationship Id="rId10" Type="http://schemas.openxmlformats.org/officeDocument/2006/relationships/image" Target="../media/image23.png"/><Relationship Id="rId4" Type="http://schemas.openxmlformats.org/officeDocument/2006/relationships/slide" Target="slide11.xml"/><Relationship Id="rId9" Type="http://schemas.openxmlformats.org/officeDocument/2006/relationships/slide" Target="slide19.xml"/><Relationship Id="rId14" Type="http://schemas.openxmlformats.org/officeDocument/2006/relationships/slide" Target="slide15.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hyperlink" Target="https://copilot.microsoft.com/" TargetMode="External"/><Relationship Id="rId4" Type="http://schemas.openxmlformats.org/officeDocument/2006/relationships/image" Target="../media/image25.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101F-9549-B07F-25A9-DBE5E33A38ED}"/>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6FA0EB48-F138-45B4-6B37-3EBEFFC5E49E}"/>
              </a:ext>
            </a:extLst>
          </p:cNvPr>
          <p:cNvSpPr>
            <a:spLocks noGrp="1"/>
          </p:cNvSpPr>
          <p:nvPr>
            <p:ph type="title"/>
          </p:nvPr>
        </p:nvSpPr>
        <p:spPr>
          <a:xfrm>
            <a:off x="584200" y="387350"/>
            <a:ext cx="6271640" cy="263149"/>
          </a:xfrm>
        </p:spPr>
        <p:txBody>
          <a:bodyPr/>
          <a:lstStyle/>
          <a:p>
            <a:r>
              <a:rPr lang="en-US" noProof="0">
                <a:solidFill>
                  <a:srgbClr val="0078D4"/>
                </a:solidFill>
              </a:rPr>
              <a:t>Manufacturing | </a:t>
            </a:r>
            <a:r>
              <a:rPr lang="en-US" noProof="0"/>
              <a:t>Improve factory safety</a:t>
            </a:r>
          </a:p>
        </p:txBody>
      </p:sp>
      <p:sp>
        <p:nvSpPr>
          <p:cNvPr id="47" name="Text Placeholder 46">
            <a:extLst>
              <a:ext uri="{FF2B5EF4-FFF2-40B4-BE49-F238E27FC236}">
                <a16:creationId xmlns:a16="http://schemas.microsoft.com/office/drawing/2014/main" id="{94A28F86-679E-1385-67B7-C92E3EBBAE7F}"/>
              </a:ext>
            </a:extLst>
          </p:cNvPr>
          <p:cNvSpPr>
            <a:spLocks noGrp="1"/>
          </p:cNvSpPr>
          <p:nvPr>
            <p:ph type="body" sz="quarter" idx="11"/>
          </p:nvPr>
        </p:nvSpPr>
        <p:spPr>
          <a:xfrm>
            <a:off x="584200" y="1593881"/>
            <a:ext cx="2808000" cy="345600"/>
          </a:xfrm>
        </p:spPr>
        <p:txBody>
          <a:bodyPr/>
          <a:lstStyle/>
          <a:p>
            <a:r>
              <a:rPr lang="en-US" noProof="0"/>
              <a:t>1. Real-time incident management​</a:t>
            </a:r>
          </a:p>
        </p:txBody>
      </p:sp>
      <p:sp>
        <p:nvSpPr>
          <p:cNvPr id="48" name="Text Placeholder 47">
            <a:extLst>
              <a:ext uri="{FF2B5EF4-FFF2-40B4-BE49-F238E27FC236}">
                <a16:creationId xmlns:a16="http://schemas.microsoft.com/office/drawing/2014/main" id="{78B8D3A1-7065-C754-E807-E18BE7F32D17}"/>
              </a:ext>
            </a:extLst>
          </p:cNvPr>
          <p:cNvSpPr>
            <a:spLocks noGrp="1"/>
          </p:cNvSpPr>
          <p:nvPr>
            <p:ph type="body" sz="quarter" idx="12"/>
          </p:nvPr>
        </p:nvSpPr>
        <p:spPr>
          <a:xfrm>
            <a:off x="584200" y="4052218"/>
            <a:ext cx="2808000" cy="345600"/>
          </a:xfrm>
        </p:spPr>
        <p:txBody>
          <a:bodyPr/>
          <a:lstStyle/>
          <a:p>
            <a:r>
              <a:rPr lang="en-US" noProof="0"/>
              <a:t>6. Worker skilling​</a:t>
            </a:r>
          </a:p>
        </p:txBody>
      </p:sp>
      <p:sp>
        <p:nvSpPr>
          <p:cNvPr id="49" name="Text Placeholder 48">
            <a:extLst>
              <a:ext uri="{FF2B5EF4-FFF2-40B4-BE49-F238E27FC236}">
                <a16:creationId xmlns:a16="http://schemas.microsoft.com/office/drawing/2014/main" id="{15E112D2-BE6D-68DD-BBB2-46AA0815C9AE}"/>
              </a:ext>
            </a:extLst>
          </p:cNvPr>
          <p:cNvSpPr>
            <a:spLocks noGrp="1"/>
          </p:cNvSpPr>
          <p:nvPr>
            <p:ph type="body" sz="quarter" idx="13"/>
          </p:nvPr>
        </p:nvSpPr>
        <p:spPr>
          <a:xfrm>
            <a:off x="4047840" y="1593881"/>
            <a:ext cx="2808000" cy="345600"/>
          </a:xfrm>
        </p:spPr>
        <p:txBody>
          <a:bodyPr/>
          <a:lstStyle/>
          <a:p>
            <a:r>
              <a:rPr lang="en-US" noProof="0"/>
              <a:t>2. Incident summarization​</a:t>
            </a:r>
          </a:p>
        </p:txBody>
      </p:sp>
      <p:sp>
        <p:nvSpPr>
          <p:cNvPr id="50" name="Text Placeholder 49">
            <a:extLst>
              <a:ext uri="{FF2B5EF4-FFF2-40B4-BE49-F238E27FC236}">
                <a16:creationId xmlns:a16="http://schemas.microsoft.com/office/drawing/2014/main" id="{0305308F-B500-0A5B-12D7-8A5B9C055036}"/>
              </a:ext>
            </a:extLst>
          </p:cNvPr>
          <p:cNvSpPr>
            <a:spLocks noGrp="1"/>
          </p:cNvSpPr>
          <p:nvPr>
            <p:ph type="body" sz="quarter" idx="14"/>
          </p:nvPr>
        </p:nvSpPr>
        <p:spPr>
          <a:xfrm>
            <a:off x="4047840" y="4052218"/>
            <a:ext cx="2808000" cy="345600"/>
          </a:xfrm>
        </p:spPr>
        <p:txBody>
          <a:bodyPr/>
          <a:lstStyle/>
          <a:p>
            <a:r>
              <a:rPr lang="en-US" noProof="0"/>
              <a:t>5. Ask safety questions​</a:t>
            </a:r>
          </a:p>
        </p:txBody>
      </p:sp>
      <p:sp>
        <p:nvSpPr>
          <p:cNvPr id="51" name="Text Placeholder 50">
            <a:extLst>
              <a:ext uri="{FF2B5EF4-FFF2-40B4-BE49-F238E27FC236}">
                <a16:creationId xmlns:a16="http://schemas.microsoft.com/office/drawing/2014/main" id="{A50E1342-14FE-7E18-5263-8555445761E8}"/>
              </a:ext>
            </a:extLst>
          </p:cNvPr>
          <p:cNvSpPr>
            <a:spLocks noGrp="1"/>
          </p:cNvSpPr>
          <p:nvPr>
            <p:ph type="body" sz="quarter" idx="15"/>
          </p:nvPr>
        </p:nvSpPr>
        <p:spPr>
          <a:xfrm>
            <a:off x="7511481" y="1593881"/>
            <a:ext cx="2808000" cy="345600"/>
          </a:xfrm>
        </p:spPr>
        <p:txBody>
          <a:bodyPr/>
          <a:lstStyle/>
          <a:p>
            <a:r>
              <a:rPr lang="en-US" noProof="0"/>
              <a:t>3. Inspection planning​</a:t>
            </a:r>
          </a:p>
        </p:txBody>
      </p:sp>
      <p:sp>
        <p:nvSpPr>
          <p:cNvPr id="52" name="Text Placeholder 51">
            <a:extLst>
              <a:ext uri="{FF2B5EF4-FFF2-40B4-BE49-F238E27FC236}">
                <a16:creationId xmlns:a16="http://schemas.microsoft.com/office/drawing/2014/main" id="{8E44C3A4-D787-E9CF-63FE-FFD8A4A9BA81}"/>
              </a:ext>
            </a:extLst>
          </p:cNvPr>
          <p:cNvSpPr>
            <a:spLocks noGrp="1"/>
          </p:cNvSpPr>
          <p:nvPr>
            <p:ph type="body" sz="quarter" idx="16"/>
          </p:nvPr>
        </p:nvSpPr>
        <p:spPr>
          <a:xfrm>
            <a:off x="7511481" y="4052218"/>
            <a:ext cx="2808000" cy="345600"/>
          </a:xfrm>
        </p:spPr>
        <p:txBody>
          <a:bodyPr/>
          <a:lstStyle/>
          <a:p>
            <a:r>
              <a:rPr lang="en-US" noProof="0"/>
              <a:t>4. Inspection reporting​</a:t>
            </a:r>
          </a:p>
        </p:txBody>
      </p:sp>
      <p:sp>
        <p:nvSpPr>
          <p:cNvPr id="53" name="Text Placeholder 52">
            <a:extLst>
              <a:ext uri="{FF2B5EF4-FFF2-40B4-BE49-F238E27FC236}">
                <a16:creationId xmlns:a16="http://schemas.microsoft.com/office/drawing/2014/main" id="{AFAACDEB-0ECC-47EA-FACB-0B8D93C2FAD1}"/>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54" name="Text Placeholder 53">
            <a:extLst>
              <a:ext uri="{FF2B5EF4-FFF2-40B4-BE49-F238E27FC236}">
                <a16:creationId xmlns:a16="http://schemas.microsoft.com/office/drawing/2014/main" id="{CD8A6B41-A1B8-1026-5315-97D0F96475A3}"/>
              </a:ext>
            </a:extLst>
          </p:cNvPr>
          <p:cNvSpPr>
            <a:spLocks noGrp="1"/>
          </p:cNvSpPr>
          <p:nvPr>
            <p:ph type="body" sz="quarter" idx="18"/>
          </p:nvPr>
        </p:nvSpPr>
        <p:spPr>
          <a:xfrm>
            <a:off x="584200" y="2032188"/>
            <a:ext cx="2808000" cy="626701"/>
          </a:xfrm>
        </p:spPr>
        <p:txBody>
          <a:bodyPr/>
          <a:lstStyle/>
          <a:p>
            <a:r>
              <a:rPr lang="en-US" noProof="0"/>
              <a:t>Use Copilot to get step-by-step guidance on corrective actions to address incidents​.</a:t>
            </a:r>
          </a:p>
        </p:txBody>
      </p:sp>
      <p:sp>
        <p:nvSpPr>
          <p:cNvPr id="55" name="Text Placeholder 54">
            <a:extLst>
              <a:ext uri="{FF2B5EF4-FFF2-40B4-BE49-F238E27FC236}">
                <a16:creationId xmlns:a16="http://schemas.microsoft.com/office/drawing/2014/main" id="{F493D3EB-50E9-EE57-9993-0C0EF1712AAB}"/>
              </a:ext>
            </a:extLst>
          </p:cNvPr>
          <p:cNvSpPr>
            <a:spLocks noGrp="1"/>
          </p:cNvSpPr>
          <p:nvPr>
            <p:ph type="body" sz="quarter" idx="19"/>
          </p:nvPr>
        </p:nvSpPr>
        <p:spPr>
          <a:xfrm>
            <a:off x="4047840" y="2032188"/>
            <a:ext cx="2808000" cy="626701"/>
          </a:xfrm>
        </p:spPr>
        <p:txBody>
          <a:bodyPr/>
          <a:lstStyle/>
          <a:p>
            <a:r>
              <a:rPr lang="en-US" noProof="0"/>
              <a:t>When reporting an incident to a safety officer through email ask Copilot to write the first draft. ​</a:t>
            </a:r>
          </a:p>
        </p:txBody>
      </p:sp>
      <p:sp>
        <p:nvSpPr>
          <p:cNvPr id="56" name="Text Placeholder 55">
            <a:extLst>
              <a:ext uri="{FF2B5EF4-FFF2-40B4-BE49-F238E27FC236}">
                <a16:creationId xmlns:a16="http://schemas.microsoft.com/office/drawing/2014/main" id="{5EA25F38-2890-ED8C-CE4F-58D67FBD1088}"/>
              </a:ext>
            </a:extLst>
          </p:cNvPr>
          <p:cNvSpPr>
            <a:spLocks noGrp="1"/>
          </p:cNvSpPr>
          <p:nvPr>
            <p:ph type="body" sz="quarter" idx="20"/>
          </p:nvPr>
        </p:nvSpPr>
        <p:spPr>
          <a:xfrm>
            <a:off x="7511481" y="2032188"/>
            <a:ext cx="2808000" cy="626701"/>
          </a:xfrm>
        </p:spPr>
        <p:txBody>
          <a:bodyPr/>
          <a:lstStyle/>
          <a:p>
            <a:r>
              <a:rPr lang="en-US" noProof="0"/>
              <a:t>Easily plan inspections by asking Copilot to get the required checklists. ​</a:t>
            </a:r>
          </a:p>
        </p:txBody>
      </p:sp>
      <p:sp>
        <p:nvSpPr>
          <p:cNvPr id="57" name="Text Placeholder 56">
            <a:extLst>
              <a:ext uri="{FF2B5EF4-FFF2-40B4-BE49-F238E27FC236}">
                <a16:creationId xmlns:a16="http://schemas.microsoft.com/office/drawing/2014/main" id="{A8233620-116F-4B85-C00E-D2B061C554A1}"/>
              </a:ext>
            </a:extLst>
          </p:cNvPr>
          <p:cNvSpPr>
            <a:spLocks noGrp="1"/>
          </p:cNvSpPr>
          <p:nvPr>
            <p:ph type="body" sz="quarter" idx="21"/>
          </p:nvPr>
        </p:nvSpPr>
        <p:spPr>
          <a:xfrm>
            <a:off x="584200" y="3208261"/>
            <a:ext cx="2808000" cy="680790"/>
          </a:xfrm>
        </p:spPr>
        <p:txBody>
          <a:bodyPr>
            <a:normAutofit/>
          </a:bodyPr>
          <a:lstStyle/>
          <a:p>
            <a:r>
              <a:rPr lang="en-US" noProof="0"/>
              <a:t>Benefit: Speeds up response times and ensures consistent management of safety incidents. ​</a:t>
            </a:r>
          </a:p>
        </p:txBody>
      </p:sp>
      <p:sp>
        <p:nvSpPr>
          <p:cNvPr id="58" name="Text Placeholder 57">
            <a:extLst>
              <a:ext uri="{FF2B5EF4-FFF2-40B4-BE49-F238E27FC236}">
                <a16:creationId xmlns:a16="http://schemas.microsoft.com/office/drawing/2014/main" id="{CEAE0F9C-BD42-6BA4-2DAC-EDAEF2E804A4}"/>
              </a:ext>
            </a:extLst>
          </p:cNvPr>
          <p:cNvSpPr>
            <a:spLocks noGrp="1"/>
          </p:cNvSpPr>
          <p:nvPr>
            <p:ph type="body" sz="quarter" idx="22"/>
          </p:nvPr>
        </p:nvSpPr>
        <p:spPr>
          <a:xfrm>
            <a:off x="584200" y="5641938"/>
            <a:ext cx="2808000" cy="759380"/>
          </a:xfrm>
        </p:spPr>
        <p:txBody>
          <a:bodyPr>
            <a:normAutofit/>
          </a:bodyPr>
          <a:lstStyle/>
          <a:p>
            <a:r>
              <a:rPr lang="en-US" noProof="0"/>
              <a:t>Benefit: Ensures consistent skill development and compliance with safety guidelines. Reduces the risk of accidents by maintaining a well-trained workforce.​</a:t>
            </a:r>
          </a:p>
        </p:txBody>
      </p:sp>
      <p:sp>
        <p:nvSpPr>
          <p:cNvPr id="59" name="Text Placeholder 58">
            <a:extLst>
              <a:ext uri="{FF2B5EF4-FFF2-40B4-BE49-F238E27FC236}">
                <a16:creationId xmlns:a16="http://schemas.microsoft.com/office/drawing/2014/main" id="{6C614795-7D8B-A375-4F1F-0AD3E62E0DB2}"/>
              </a:ext>
            </a:extLst>
          </p:cNvPr>
          <p:cNvSpPr>
            <a:spLocks noGrp="1"/>
          </p:cNvSpPr>
          <p:nvPr>
            <p:ph type="body" sz="quarter" idx="23"/>
          </p:nvPr>
        </p:nvSpPr>
        <p:spPr>
          <a:xfrm>
            <a:off x="4047840" y="3208260"/>
            <a:ext cx="2808000" cy="734015"/>
          </a:xfrm>
        </p:spPr>
        <p:txBody>
          <a:bodyPr>
            <a:noAutofit/>
          </a:bodyPr>
          <a:lstStyle/>
          <a:p>
            <a:r>
              <a:rPr lang="en-US" noProof="0"/>
              <a:t>Benefit: Ensures timely response to incidents, minimizing risks and preventing future occurrences​.</a:t>
            </a:r>
          </a:p>
        </p:txBody>
      </p:sp>
      <p:sp>
        <p:nvSpPr>
          <p:cNvPr id="60" name="Text Placeholder 59">
            <a:extLst>
              <a:ext uri="{FF2B5EF4-FFF2-40B4-BE49-F238E27FC236}">
                <a16:creationId xmlns:a16="http://schemas.microsoft.com/office/drawing/2014/main" id="{A694545E-9833-8CC9-BBD9-AF1222A55899}"/>
              </a:ext>
            </a:extLst>
          </p:cNvPr>
          <p:cNvSpPr>
            <a:spLocks noGrp="1"/>
          </p:cNvSpPr>
          <p:nvPr>
            <p:ph type="body" sz="quarter" idx="24"/>
          </p:nvPr>
        </p:nvSpPr>
        <p:spPr>
          <a:xfrm>
            <a:off x="4047840" y="5641938"/>
            <a:ext cx="2808000" cy="743017"/>
          </a:xfrm>
        </p:spPr>
        <p:txBody>
          <a:bodyPr>
            <a:normAutofit/>
          </a:bodyPr>
          <a:lstStyle/>
          <a:p>
            <a:r>
              <a:rPr lang="en-US" noProof="0"/>
              <a:t>Benefit: Provides instant access to accurate safety information, promoting informed decision-making and reducing the risk of non-compliance​.</a:t>
            </a:r>
          </a:p>
        </p:txBody>
      </p:sp>
      <p:sp>
        <p:nvSpPr>
          <p:cNvPr id="61" name="Text Placeholder 60">
            <a:extLst>
              <a:ext uri="{FF2B5EF4-FFF2-40B4-BE49-F238E27FC236}">
                <a16:creationId xmlns:a16="http://schemas.microsoft.com/office/drawing/2014/main" id="{DC4EEB83-06FE-C69D-F3A5-414B5A1F8068}"/>
              </a:ext>
            </a:extLst>
          </p:cNvPr>
          <p:cNvSpPr>
            <a:spLocks noGrp="1"/>
          </p:cNvSpPr>
          <p:nvPr>
            <p:ph type="body" sz="quarter" idx="25"/>
          </p:nvPr>
        </p:nvSpPr>
        <p:spPr>
          <a:xfrm>
            <a:off x="7511481" y="3208260"/>
            <a:ext cx="2808000" cy="669603"/>
          </a:xfrm>
        </p:spPr>
        <p:txBody>
          <a:bodyPr>
            <a:normAutofit/>
          </a:bodyPr>
          <a:lstStyle/>
          <a:p>
            <a:r>
              <a:rPr lang="en-US" noProof="0"/>
              <a:t>Benefit: Saves time by automating inspection preparation and reporting. ​</a:t>
            </a:r>
          </a:p>
        </p:txBody>
      </p:sp>
      <p:sp>
        <p:nvSpPr>
          <p:cNvPr id="83" name="Text Placeholder 82">
            <a:extLst>
              <a:ext uri="{FF2B5EF4-FFF2-40B4-BE49-F238E27FC236}">
                <a16:creationId xmlns:a16="http://schemas.microsoft.com/office/drawing/2014/main" id="{97B88DE7-767D-5A1B-BFE0-719698A8138B}"/>
              </a:ext>
            </a:extLst>
          </p:cNvPr>
          <p:cNvSpPr>
            <a:spLocks noGrp="1"/>
          </p:cNvSpPr>
          <p:nvPr>
            <p:ph type="body" sz="quarter" idx="26"/>
          </p:nvPr>
        </p:nvSpPr>
        <p:spPr>
          <a:xfrm>
            <a:off x="7511481" y="5641938"/>
            <a:ext cx="2808000" cy="759380"/>
          </a:xfrm>
        </p:spPr>
        <p:txBody>
          <a:bodyPr>
            <a:normAutofit/>
          </a:bodyPr>
          <a:lstStyle/>
          <a:p>
            <a:r>
              <a:rPr lang="en-US" noProof="0"/>
              <a:t>Benefit: Saves time by converting handwritten notes to well-written reports​.</a:t>
            </a:r>
          </a:p>
        </p:txBody>
      </p:sp>
      <p:sp>
        <p:nvSpPr>
          <p:cNvPr id="84" name="Text Placeholder 83">
            <a:extLst>
              <a:ext uri="{FF2B5EF4-FFF2-40B4-BE49-F238E27FC236}">
                <a16:creationId xmlns:a16="http://schemas.microsoft.com/office/drawing/2014/main" id="{2E8AE97B-52D2-68E5-25D3-CFC7C0DD0B8F}"/>
              </a:ext>
            </a:extLst>
          </p:cNvPr>
          <p:cNvSpPr>
            <a:spLocks noGrp="1"/>
          </p:cNvSpPr>
          <p:nvPr>
            <p:ph type="body" sz="quarter" idx="27"/>
          </p:nvPr>
        </p:nvSpPr>
        <p:spPr>
          <a:xfrm>
            <a:off x="584200" y="4488366"/>
            <a:ext cx="2808000" cy="626701"/>
          </a:xfrm>
        </p:spPr>
        <p:txBody>
          <a:bodyPr/>
          <a:lstStyle/>
          <a:p>
            <a:r>
              <a:rPr lang="en-US" noProof="0"/>
              <a:t>Copilot can conduct personalized training sessions and monitor training evaluation metrics​.</a:t>
            </a:r>
          </a:p>
        </p:txBody>
      </p:sp>
      <p:sp>
        <p:nvSpPr>
          <p:cNvPr id="85" name="Text Placeholder 84">
            <a:extLst>
              <a:ext uri="{FF2B5EF4-FFF2-40B4-BE49-F238E27FC236}">
                <a16:creationId xmlns:a16="http://schemas.microsoft.com/office/drawing/2014/main" id="{23448690-ADA8-377A-828C-2CC1649EEC03}"/>
              </a:ext>
            </a:extLst>
          </p:cNvPr>
          <p:cNvSpPr>
            <a:spLocks noGrp="1"/>
          </p:cNvSpPr>
          <p:nvPr>
            <p:ph type="body" sz="quarter" idx="28"/>
          </p:nvPr>
        </p:nvSpPr>
        <p:spPr>
          <a:xfrm>
            <a:off x="4047841" y="4488366"/>
            <a:ext cx="2808000" cy="626701"/>
          </a:xfrm>
        </p:spPr>
        <p:txBody>
          <a:bodyPr/>
          <a:lstStyle/>
          <a:p>
            <a:r>
              <a:rPr lang="en-US" noProof="0"/>
              <a:t>Get answers to safety-related queries in real-time during inspections​.</a:t>
            </a:r>
          </a:p>
        </p:txBody>
      </p:sp>
      <p:sp>
        <p:nvSpPr>
          <p:cNvPr id="86" name="Text Placeholder 85">
            <a:extLst>
              <a:ext uri="{FF2B5EF4-FFF2-40B4-BE49-F238E27FC236}">
                <a16:creationId xmlns:a16="http://schemas.microsoft.com/office/drawing/2014/main" id="{669EB75D-441B-7CA3-FBAD-F956C8596D77}"/>
              </a:ext>
            </a:extLst>
          </p:cNvPr>
          <p:cNvSpPr>
            <a:spLocks noGrp="1"/>
          </p:cNvSpPr>
          <p:nvPr>
            <p:ph type="body" sz="quarter" idx="29"/>
          </p:nvPr>
        </p:nvSpPr>
        <p:spPr>
          <a:xfrm>
            <a:off x="7511481" y="4488366"/>
            <a:ext cx="2808000" cy="626701"/>
          </a:xfrm>
        </p:spPr>
        <p:txBody>
          <a:bodyPr/>
          <a:lstStyle/>
          <a:p>
            <a:r>
              <a:rPr lang="en-US" noProof="0"/>
              <a:t>Ask Copilot to convert inspection notes or images into text and create detailed a inspection report​.</a:t>
            </a:r>
          </a:p>
        </p:txBody>
      </p:sp>
      <p:sp>
        <p:nvSpPr>
          <p:cNvPr id="87" name="Text Placeholder 86">
            <a:extLst>
              <a:ext uri="{FF2B5EF4-FFF2-40B4-BE49-F238E27FC236}">
                <a16:creationId xmlns:a16="http://schemas.microsoft.com/office/drawing/2014/main" id="{4C5DD18C-A98E-4D2F-D4A5-7324AAE98D48}"/>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0" name="Text Placeholder 79">
            <a:extLst>
              <a:ext uri="{FF2B5EF4-FFF2-40B4-BE49-F238E27FC236}">
                <a16:creationId xmlns:a16="http://schemas.microsoft.com/office/drawing/2014/main" id="{286C853B-A3D1-983E-C2D9-93675C5EAC3F}"/>
              </a:ext>
            </a:extLst>
          </p:cNvPr>
          <p:cNvSpPr>
            <a:spLocks noGrp="1"/>
          </p:cNvSpPr>
          <p:nvPr>
            <p:ph type="body" sz="quarter" idx="38"/>
          </p:nvPr>
        </p:nvSpPr>
        <p:spPr>
          <a:solidFill>
            <a:srgbClr val="0078D4"/>
          </a:solidFill>
        </p:spPr>
        <p:txBody>
          <a:bodyPr/>
          <a:lstStyle/>
          <a:p>
            <a:endParaRPr lang="en-US" noProof="0"/>
          </a:p>
        </p:txBody>
      </p:sp>
      <p:sp>
        <p:nvSpPr>
          <p:cNvPr id="81" name="Text Placeholder 80">
            <a:extLst>
              <a:ext uri="{FF2B5EF4-FFF2-40B4-BE49-F238E27FC236}">
                <a16:creationId xmlns:a16="http://schemas.microsoft.com/office/drawing/2014/main" id="{5E2B0F50-E2CA-10A8-4653-202069AF04B8}"/>
              </a:ext>
            </a:extLst>
          </p:cNvPr>
          <p:cNvSpPr>
            <a:spLocks noGrp="1"/>
          </p:cNvSpPr>
          <p:nvPr>
            <p:ph type="body" sz="quarter" idx="39"/>
          </p:nvPr>
        </p:nvSpPr>
        <p:spPr>
          <a:solidFill>
            <a:srgbClr val="0078D4"/>
          </a:solidFill>
        </p:spPr>
        <p:txBody>
          <a:bodyPr/>
          <a:lstStyle/>
          <a:p>
            <a:endParaRPr lang="en-US" noProof="0"/>
          </a:p>
        </p:txBody>
      </p:sp>
      <p:sp>
        <p:nvSpPr>
          <p:cNvPr id="82" name="Text Placeholder 81">
            <a:extLst>
              <a:ext uri="{FF2B5EF4-FFF2-40B4-BE49-F238E27FC236}">
                <a16:creationId xmlns:a16="http://schemas.microsoft.com/office/drawing/2014/main" id="{F90CDB39-C2A0-D305-DDCD-1F49EB548CDD}"/>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8FD8386D-C9BC-498B-709C-E0F21E28E1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4" name="Rectangle: Rounded Corners 6">
            <a:extLst>
              <a:ext uri="{FF2B5EF4-FFF2-40B4-BE49-F238E27FC236}">
                <a16:creationId xmlns:a16="http://schemas.microsoft.com/office/drawing/2014/main" id="{3BEB0294-002B-0DAC-A566-F3C9DA973A6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ABEB1FFA-B33A-3D41-2E50-830852A1CFB2}"/>
              </a:ext>
            </a:extLst>
          </p:cNvPr>
          <p:cNvGrpSpPr/>
          <p:nvPr/>
        </p:nvGrpSpPr>
        <p:grpSpPr>
          <a:xfrm>
            <a:off x="1624328" y="1132756"/>
            <a:ext cx="1767872" cy="216000"/>
            <a:chOff x="1198144" y="862657"/>
            <a:chExt cx="1767872" cy="216000"/>
          </a:xfrm>
        </p:grpSpPr>
        <p:sp>
          <p:nvSpPr>
            <p:cNvPr id="6" name="Rectangle: Rounded Corners 6">
              <a:extLst>
                <a:ext uri="{FF2B5EF4-FFF2-40B4-BE49-F238E27FC236}">
                  <a16:creationId xmlns:a16="http://schemas.microsoft.com/office/drawing/2014/main" id="{3154136E-46F9-FF3B-98CE-185FA667EF2B}"/>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Health and safety metrics</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7" name="Graphic 6">
              <a:extLst>
                <a:ext uri="{FF2B5EF4-FFF2-40B4-BE49-F238E27FC236}">
                  <a16:creationId xmlns:a16="http://schemas.microsoft.com/office/drawing/2014/main" id="{D7783076-3EDD-2F4E-48FB-3AD889046AF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8" name="Rectangle: Rounded Corners 6">
            <a:extLst>
              <a:ext uri="{FF2B5EF4-FFF2-40B4-BE49-F238E27FC236}">
                <a16:creationId xmlns:a16="http://schemas.microsoft.com/office/drawing/2014/main" id="{84F13700-02C6-97C8-FF8B-B7CBB19B5D11}"/>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 name="Group 8">
            <a:extLst>
              <a:ext uri="{FF2B5EF4-FFF2-40B4-BE49-F238E27FC236}">
                <a16:creationId xmlns:a16="http://schemas.microsoft.com/office/drawing/2014/main" id="{2FFCAAD0-22B3-D888-96D3-A0765611E5CE}"/>
              </a:ext>
            </a:extLst>
          </p:cNvPr>
          <p:cNvGrpSpPr/>
          <p:nvPr/>
        </p:nvGrpSpPr>
        <p:grpSpPr>
          <a:xfrm>
            <a:off x="7523373" y="1127774"/>
            <a:ext cx="1260000" cy="216000"/>
            <a:chOff x="1194743" y="1140160"/>
            <a:chExt cx="1260000" cy="216000"/>
          </a:xfrm>
        </p:grpSpPr>
        <p:sp>
          <p:nvSpPr>
            <p:cNvPr id="10" name="Rectangle: Rounded Corners 6">
              <a:extLst>
                <a:ext uri="{FF2B5EF4-FFF2-40B4-BE49-F238E27FC236}">
                  <a16:creationId xmlns:a16="http://schemas.microsoft.com/office/drawing/2014/main" id="{A4189E7E-02D5-553B-6108-F68445C9F19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 name="Graphic 10">
              <a:extLst>
                <a:ext uri="{FF2B5EF4-FFF2-40B4-BE49-F238E27FC236}">
                  <a16:creationId xmlns:a16="http://schemas.microsoft.com/office/drawing/2014/main" id="{9F132D6A-4402-D492-BA93-A99D7286A65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13" name="Text Placeholder 44">
            <a:extLst>
              <a:ext uri="{FF2B5EF4-FFF2-40B4-BE49-F238E27FC236}">
                <a16:creationId xmlns:a16="http://schemas.microsoft.com/office/drawing/2014/main" id="{5F44873F-92B0-1DAF-E0A0-39AEB5D7DDFA}"/>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12" name="Group 11">
            <a:extLst>
              <a:ext uri="{FF2B5EF4-FFF2-40B4-BE49-F238E27FC236}">
                <a16:creationId xmlns:a16="http://schemas.microsoft.com/office/drawing/2014/main" id="{E76D8CF3-361C-C05C-CDD0-88940C3FAFFF}"/>
              </a:ext>
            </a:extLst>
          </p:cNvPr>
          <p:cNvGrpSpPr/>
          <p:nvPr/>
        </p:nvGrpSpPr>
        <p:grpSpPr>
          <a:xfrm>
            <a:off x="4303077" y="2647664"/>
            <a:ext cx="2255335" cy="365760"/>
            <a:chOff x="767112" y="2825909"/>
            <a:chExt cx="2255335" cy="365760"/>
          </a:xfrm>
        </p:grpSpPr>
        <p:sp>
          <p:nvSpPr>
            <p:cNvPr id="14" name="TextBox 13">
              <a:extLst>
                <a:ext uri="{FF2B5EF4-FFF2-40B4-BE49-F238E27FC236}">
                  <a16:creationId xmlns:a16="http://schemas.microsoft.com/office/drawing/2014/main" id="{1C04CFA7-D2D6-354B-A764-8D7DA8F9D950}"/>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CE337BD5-5CF4-3F76-E786-40A7A7DE076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C5D5A1C9-2376-1B0F-0C97-23A4616F48F4}"/>
              </a:ext>
            </a:extLst>
          </p:cNvPr>
          <p:cNvSpPr txBox="1"/>
          <p:nvPr/>
        </p:nvSpPr>
        <p:spPr>
          <a:xfrm>
            <a:off x="583758" y="673849"/>
            <a:ext cx="5308889" cy="215444"/>
          </a:xfrm>
          <a:prstGeom prst="rect">
            <a:avLst/>
          </a:prstGeom>
          <a:noFill/>
        </p:spPr>
        <p:txBody>
          <a:bodyPr wrap="none" lIns="0" tIns="0" rIns="0" bIns="0" rtlCol="0">
            <a:spAutoFit/>
          </a:bodyPr>
          <a:lstStyle/>
          <a:p>
            <a:pPr algn="l"/>
            <a:r>
              <a:rPr lang="en-US" sz="1400" noProof="0">
                <a:latin typeface="+mj-lt"/>
              </a:rPr>
              <a:t>Implementation information: </a:t>
            </a:r>
            <a:r>
              <a:rPr lang="en-US" sz="1400" noProof="0">
                <a:latin typeface="+mj-lt"/>
                <a:hlinkClick r:id="rId10"/>
              </a:rPr>
              <a:t>Copilot Studio Factory Safety Agent</a:t>
            </a:r>
            <a:endParaRPr lang="en-US" sz="1400" noProof="0">
              <a:latin typeface="+mj-lt"/>
            </a:endParaRPr>
          </a:p>
        </p:txBody>
      </p:sp>
      <p:grpSp>
        <p:nvGrpSpPr>
          <p:cNvPr id="19" name="Group 18">
            <a:extLst>
              <a:ext uri="{FF2B5EF4-FFF2-40B4-BE49-F238E27FC236}">
                <a16:creationId xmlns:a16="http://schemas.microsoft.com/office/drawing/2014/main" id="{0D8FEABF-410A-6DF3-05A0-944C63D40447}"/>
              </a:ext>
            </a:extLst>
          </p:cNvPr>
          <p:cNvGrpSpPr/>
          <p:nvPr/>
        </p:nvGrpSpPr>
        <p:grpSpPr>
          <a:xfrm>
            <a:off x="7983672" y="2647664"/>
            <a:ext cx="2255335" cy="365760"/>
            <a:chOff x="767112" y="2825909"/>
            <a:chExt cx="2255335" cy="365760"/>
          </a:xfrm>
        </p:grpSpPr>
        <p:sp>
          <p:nvSpPr>
            <p:cNvPr id="23" name="TextBox 22">
              <a:extLst>
                <a:ext uri="{FF2B5EF4-FFF2-40B4-BE49-F238E27FC236}">
                  <a16:creationId xmlns:a16="http://schemas.microsoft.com/office/drawing/2014/main" id="{95F6EB2E-27BF-AEAD-A5AC-B0788DC7CAF6}"/>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24" name="Picture 2" descr="Copilot Studio Generative AI pricing - Power Platform Community">
              <a:extLst>
                <a:ext uri="{FF2B5EF4-FFF2-40B4-BE49-F238E27FC236}">
                  <a16:creationId xmlns:a16="http://schemas.microsoft.com/office/drawing/2014/main" id="{9168E76C-EEBF-F9A1-C17E-4B8230025F0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DA00B43-6B25-2C29-377C-DCAC99691234}"/>
              </a:ext>
            </a:extLst>
          </p:cNvPr>
          <p:cNvGrpSpPr/>
          <p:nvPr/>
        </p:nvGrpSpPr>
        <p:grpSpPr>
          <a:xfrm>
            <a:off x="982867" y="2680063"/>
            <a:ext cx="2255335" cy="365760"/>
            <a:chOff x="767112" y="2825909"/>
            <a:chExt cx="2255335" cy="365760"/>
          </a:xfrm>
        </p:grpSpPr>
        <p:sp>
          <p:nvSpPr>
            <p:cNvPr id="26" name="TextBox 25">
              <a:extLst>
                <a:ext uri="{FF2B5EF4-FFF2-40B4-BE49-F238E27FC236}">
                  <a16:creationId xmlns:a16="http://schemas.microsoft.com/office/drawing/2014/main" id="{ED32979F-29C5-E426-EE90-2E5503385182}"/>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91CE36FE-97AD-9FAA-34CA-2434F2881C1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D4E7DD67-37EA-C7BC-AF49-1176779A6275}"/>
              </a:ext>
            </a:extLst>
          </p:cNvPr>
          <p:cNvGrpSpPr/>
          <p:nvPr/>
        </p:nvGrpSpPr>
        <p:grpSpPr>
          <a:xfrm>
            <a:off x="982867" y="5162796"/>
            <a:ext cx="2255335" cy="365760"/>
            <a:chOff x="767112" y="2825909"/>
            <a:chExt cx="2255335" cy="365760"/>
          </a:xfrm>
        </p:grpSpPr>
        <p:sp>
          <p:nvSpPr>
            <p:cNvPr id="29" name="TextBox 28">
              <a:extLst>
                <a:ext uri="{FF2B5EF4-FFF2-40B4-BE49-F238E27FC236}">
                  <a16:creationId xmlns:a16="http://schemas.microsoft.com/office/drawing/2014/main" id="{119F6097-4514-84CF-36EA-222ADC320A7D}"/>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30" name="Picture 2" descr="Copilot Studio Generative AI pricing - Power Platform Community">
              <a:extLst>
                <a:ext uri="{FF2B5EF4-FFF2-40B4-BE49-F238E27FC236}">
                  <a16:creationId xmlns:a16="http://schemas.microsoft.com/office/drawing/2014/main" id="{C175ADAC-6DBD-157F-2A90-8CD0707F3C4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27698328-CC14-FC7A-5422-1C0779779716}"/>
              </a:ext>
            </a:extLst>
          </p:cNvPr>
          <p:cNvGrpSpPr/>
          <p:nvPr/>
        </p:nvGrpSpPr>
        <p:grpSpPr>
          <a:xfrm>
            <a:off x="4303077" y="5157024"/>
            <a:ext cx="2255335" cy="365760"/>
            <a:chOff x="767112" y="2825909"/>
            <a:chExt cx="2255335" cy="365760"/>
          </a:xfrm>
        </p:grpSpPr>
        <p:sp>
          <p:nvSpPr>
            <p:cNvPr id="32" name="TextBox 31">
              <a:extLst>
                <a:ext uri="{FF2B5EF4-FFF2-40B4-BE49-F238E27FC236}">
                  <a16:creationId xmlns:a16="http://schemas.microsoft.com/office/drawing/2014/main" id="{26701121-C2D1-AD64-17EC-959B614627DB}"/>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43" name="Picture 2" descr="Copilot Studio Generative AI pricing - Power Platform Community">
              <a:extLst>
                <a:ext uri="{FF2B5EF4-FFF2-40B4-BE49-F238E27FC236}">
                  <a16:creationId xmlns:a16="http://schemas.microsoft.com/office/drawing/2014/main" id="{F243E77F-1E98-D07E-C4A2-A87DC7C9FFB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3F920A87-A0A5-BF1B-229D-89ABCE0A4AAB}"/>
              </a:ext>
            </a:extLst>
          </p:cNvPr>
          <p:cNvGrpSpPr/>
          <p:nvPr/>
        </p:nvGrpSpPr>
        <p:grpSpPr>
          <a:xfrm>
            <a:off x="7935853" y="5156953"/>
            <a:ext cx="2255335" cy="365760"/>
            <a:chOff x="767112" y="2825909"/>
            <a:chExt cx="2255335" cy="365760"/>
          </a:xfrm>
        </p:grpSpPr>
        <p:sp>
          <p:nvSpPr>
            <p:cNvPr id="46" name="TextBox 45">
              <a:extLst>
                <a:ext uri="{FF2B5EF4-FFF2-40B4-BE49-F238E27FC236}">
                  <a16:creationId xmlns:a16="http://schemas.microsoft.com/office/drawing/2014/main" id="{D2DE7518-7331-A01B-D898-D4923E8FFA50}"/>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96B881CF-A4A9-AFCD-049C-C29FDCE13A0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75891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6271640" cy="263149"/>
          </a:xfrm>
        </p:spPr>
        <p:txBody>
          <a:bodyPr/>
          <a:lstStyle/>
          <a:p>
            <a:r>
              <a:rPr lang="en-US" noProof="0">
                <a:solidFill>
                  <a:srgbClr val="0078D4"/>
                </a:solidFill>
              </a:rPr>
              <a:t>Manufacturing | </a:t>
            </a:r>
            <a:r>
              <a:rPr lang="en-US" noProof="0"/>
              <a:t>Contract lifecycle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Summarize pending contracts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Summarize contract activity</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Review contract details </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Contract status overview</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Revise terms </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Communicate revisions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A contract manager reviews a high volume of supplier contracts daily to ensure accuracy, compliance, and efficiency in managing numerous supplier and client agreements. </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For a specific high priority contract, ask to compare key clauses with industry and organization standards to ensure compliance and identify potential concerns.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Review the highlighted potential discrepancies, compare to existing contracts, and make revisions as needed. </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1"/>
            <a:ext cx="2808000" cy="680790"/>
          </a:xfrm>
        </p:spPr>
        <p:txBody>
          <a:bodyPr>
            <a:normAutofit/>
          </a:bodyPr>
          <a:lstStyle/>
          <a:p>
            <a:r>
              <a:rPr lang="en-US" noProof="0"/>
              <a:t>Benefit: </a:t>
            </a:r>
            <a:r>
              <a:rPr lang="en-US" b="1" noProof="0"/>
              <a:t>Summarize pending contracts including critical deadlines </a:t>
            </a:r>
            <a:r>
              <a:rPr lang="en-US" noProof="0"/>
              <a:t>the list of contracts requiring review and prioritize them by urgency and relevance to current projects.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641938"/>
            <a:ext cx="2808000" cy="759380"/>
          </a:xfrm>
        </p:spPr>
        <p:txBody>
          <a:bodyPr>
            <a:normAutofit/>
          </a:bodyPr>
          <a:lstStyle/>
          <a:p>
            <a:r>
              <a:rPr lang="en-US" noProof="0"/>
              <a:t>Benefit: </a:t>
            </a:r>
            <a:r>
              <a:rPr lang="en-US" b="1" noProof="0"/>
              <a:t>Generate a contract report </a:t>
            </a:r>
            <a:r>
              <a:rPr lang="en-US" noProof="0"/>
              <a:t>summarizing the work done on all contracts including completed items, contract activities, completed approvals, and open tasks for a specific time. </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734015"/>
          </a:xfrm>
        </p:spPr>
        <p:txBody>
          <a:bodyPr>
            <a:noAutofit/>
          </a:bodyPr>
          <a:lstStyle/>
          <a:p>
            <a:r>
              <a:rPr lang="en-US" noProof="0"/>
              <a:t>Benefit: </a:t>
            </a:r>
            <a:r>
              <a:rPr lang="en-US" b="1" noProof="0"/>
              <a:t>Cross reference contracts with organizational and regulatory standards </a:t>
            </a:r>
            <a:r>
              <a:rPr lang="en-US" noProof="0"/>
              <a:t>with Copilot to highlight potential discrepancies or non-compliant clauses such as pricing and penalty terms. </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41938"/>
            <a:ext cx="2808000" cy="743017"/>
          </a:xfrm>
        </p:spPr>
        <p:txBody>
          <a:bodyPr>
            <a:normAutofit/>
          </a:bodyPr>
          <a:lstStyle/>
          <a:p>
            <a:r>
              <a:rPr lang="en-US" noProof="0"/>
              <a:t>Benefit: </a:t>
            </a:r>
            <a:r>
              <a:rPr lang="en-US" b="1" noProof="0"/>
              <a:t>Create a table with status of all ongoing contract negotiations </a:t>
            </a:r>
            <a:r>
              <a:rPr lang="en-US" noProof="0"/>
              <a:t>highlighting items that may require immediate attention such as approval or updates. </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69603"/>
          </a:xfrm>
        </p:spPr>
        <p:txBody>
          <a:bodyPr>
            <a:normAutofit/>
          </a:bodyPr>
          <a:lstStyle/>
          <a:p>
            <a:r>
              <a:rPr lang="en-US" noProof="0"/>
              <a:t>Benefit: </a:t>
            </a:r>
            <a:r>
              <a:rPr lang="en-US" b="1" noProof="0"/>
              <a:t>Compare identified clauses to past contracts </a:t>
            </a:r>
            <a:r>
              <a:rPr lang="en-US" noProof="0"/>
              <a:t>using Copilot to recommend revisions for more balanced terms based on historical data and industry standards.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808000" cy="759380"/>
          </a:xfrm>
        </p:spPr>
        <p:txBody>
          <a:bodyPr>
            <a:normAutofit/>
          </a:bodyPr>
          <a:lstStyle/>
          <a:p>
            <a:r>
              <a:rPr lang="en-US" noProof="0"/>
              <a:t>Benefit: </a:t>
            </a:r>
            <a:r>
              <a:rPr lang="en-US" b="1" noProof="0"/>
              <a:t>Draft email to legal team on recommended revisions </a:t>
            </a:r>
            <a:r>
              <a:rPr lang="en-US" noProof="0"/>
              <a:t>requesting the identified updates be made and communicated to the supplier for new e-signature.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At the completion of each day, the contract manager needs to track activities, contract status, and next steps for each contract.</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During the day, the contract manager can review the status of all open contracts to assess their progress.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Once potential revisions are identified, draft email with updated contract terms highlighted and send back to legal team for e-signature.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0" name="Text Placeholder 79">
            <a:extLst>
              <a:ext uri="{FF2B5EF4-FFF2-40B4-BE49-F238E27FC236}">
                <a16:creationId xmlns:a16="http://schemas.microsoft.com/office/drawing/2014/main" id="{A3DB2071-F38D-FCA7-9B0E-878D3387315B}"/>
              </a:ext>
            </a:extLst>
          </p:cNvPr>
          <p:cNvSpPr>
            <a:spLocks noGrp="1"/>
          </p:cNvSpPr>
          <p:nvPr>
            <p:ph type="body" sz="quarter" idx="38"/>
          </p:nvPr>
        </p:nvSpPr>
        <p:spPr>
          <a:solidFill>
            <a:srgbClr val="0078D4"/>
          </a:solidFill>
        </p:spPr>
        <p:txBody>
          <a:bodyPr/>
          <a:lstStyle/>
          <a:p>
            <a:endParaRPr lang="en-US" noProof="0"/>
          </a:p>
        </p:txBody>
      </p:sp>
      <p:sp>
        <p:nvSpPr>
          <p:cNvPr id="81" name="Text Placeholder 80">
            <a:extLst>
              <a:ext uri="{FF2B5EF4-FFF2-40B4-BE49-F238E27FC236}">
                <a16:creationId xmlns:a16="http://schemas.microsoft.com/office/drawing/2014/main" id="{904EEA97-436A-44B7-F546-E9A480AD8C05}"/>
              </a:ext>
            </a:extLst>
          </p:cNvPr>
          <p:cNvSpPr>
            <a:spLocks noGrp="1"/>
          </p:cNvSpPr>
          <p:nvPr>
            <p:ph type="body" sz="quarter" idx="39"/>
          </p:nvPr>
        </p:nvSpPr>
        <p:spPr>
          <a:solidFill>
            <a:srgbClr val="0078D4"/>
          </a:solidFill>
        </p:spPr>
        <p:txBody>
          <a:bodyPr/>
          <a:lstStyle/>
          <a:p>
            <a:endParaRPr lang="en-US" noProof="0"/>
          </a:p>
        </p:txBody>
      </p:sp>
      <p:sp>
        <p:nvSpPr>
          <p:cNvPr id="82" name="Text Placeholder 81">
            <a:extLst>
              <a:ext uri="{FF2B5EF4-FFF2-40B4-BE49-F238E27FC236}">
                <a16:creationId xmlns:a16="http://schemas.microsoft.com/office/drawing/2014/main" id="{AB20BCE0-5FF5-DFDD-D745-672DCFE2646B}"/>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0FB4FCA6-561F-D6D3-4CC6-E7B3E7ABD2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4" name="Rectangle: Rounded Corners 6">
            <a:extLst>
              <a:ext uri="{FF2B5EF4-FFF2-40B4-BE49-F238E27FC236}">
                <a16:creationId xmlns:a16="http://schemas.microsoft.com/office/drawing/2014/main" id="{6B90B264-EE87-40F9-B24A-065125B91AE7}"/>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B750D519-4A55-B9BF-EF8D-A8F5247BA39D}"/>
              </a:ext>
            </a:extLst>
          </p:cNvPr>
          <p:cNvGrpSpPr/>
          <p:nvPr/>
        </p:nvGrpSpPr>
        <p:grpSpPr>
          <a:xfrm>
            <a:off x="1624328" y="1132756"/>
            <a:ext cx="1767872" cy="216000"/>
            <a:chOff x="1198144" y="862657"/>
            <a:chExt cx="1767872" cy="216000"/>
          </a:xfrm>
        </p:grpSpPr>
        <p:sp>
          <p:nvSpPr>
            <p:cNvPr id="6" name="Rectangle: Rounded Corners 6">
              <a:extLst>
                <a:ext uri="{FF2B5EF4-FFF2-40B4-BE49-F238E27FC236}">
                  <a16:creationId xmlns:a16="http://schemas.microsoft.com/office/drawing/2014/main" id="{41C6C859-6A39-724F-1F62-709A02F5A8CA}"/>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7" name="Graphic 6">
              <a:extLst>
                <a:ext uri="{FF2B5EF4-FFF2-40B4-BE49-F238E27FC236}">
                  <a16:creationId xmlns:a16="http://schemas.microsoft.com/office/drawing/2014/main" id="{460434D5-393C-4C2C-209E-FAAFBF1ECDC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8" name="Rectangle: Rounded Corners 6">
            <a:extLst>
              <a:ext uri="{FF2B5EF4-FFF2-40B4-BE49-F238E27FC236}">
                <a16:creationId xmlns:a16="http://schemas.microsoft.com/office/drawing/2014/main" id="{4E8C8119-48A3-F427-DC10-362A8343AD0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 name="Group 8">
            <a:extLst>
              <a:ext uri="{FF2B5EF4-FFF2-40B4-BE49-F238E27FC236}">
                <a16:creationId xmlns:a16="http://schemas.microsoft.com/office/drawing/2014/main" id="{844FAE3F-DF5E-A736-A76D-CEF4F8232F69}"/>
              </a:ext>
            </a:extLst>
          </p:cNvPr>
          <p:cNvGrpSpPr/>
          <p:nvPr/>
        </p:nvGrpSpPr>
        <p:grpSpPr>
          <a:xfrm>
            <a:off x="7523373" y="1127774"/>
            <a:ext cx="1260000" cy="216000"/>
            <a:chOff x="1194743" y="1140160"/>
            <a:chExt cx="1260000" cy="216000"/>
          </a:xfrm>
        </p:grpSpPr>
        <p:sp>
          <p:nvSpPr>
            <p:cNvPr id="10" name="Rectangle: Rounded Corners 6">
              <a:extLst>
                <a:ext uri="{FF2B5EF4-FFF2-40B4-BE49-F238E27FC236}">
                  <a16:creationId xmlns:a16="http://schemas.microsoft.com/office/drawing/2014/main" id="{6F74C80D-F207-0BA6-C02C-78F22580847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 name="Graphic 10">
              <a:extLst>
                <a:ext uri="{FF2B5EF4-FFF2-40B4-BE49-F238E27FC236}">
                  <a16:creationId xmlns:a16="http://schemas.microsoft.com/office/drawing/2014/main" id="{023282E6-CEC8-9941-9071-212D1360CA0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3" name="Graphic 2">
            <a:hlinkClick r:id="rId8"/>
            <a:extLst>
              <a:ext uri="{FF2B5EF4-FFF2-40B4-BE49-F238E27FC236}">
                <a16:creationId xmlns:a16="http://schemas.microsoft.com/office/drawing/2014/main" id="{46E63896-CADE-2CC3-B478-4E609F2DF6EC}"/>
              </a:ext>
            </a:extLst>
          </p:cNvPr>
          <p:cNvSpPr/>
          <p:nvPr/>
        </p:nvSpPr>
        <p:spPr>
          <a:xfrm>
            <a:off x="5724972" y="41292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13" name="Text Placeholder 44">
            <a:extLst>
              <a:ext uri="{FF2B5EF4-FFF2-40B4-BE49-F238E27FC236}">
                <a16:creationId xmlns:a16="http://schemas.microsoft.com/office/drawing/2014/main" id="{902B46B3-D764-6C7C-FBE7-3E2AA3098D05}"/>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9"/>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9"/>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12" name="Group 11">
            <a:extLst>
              <a:ext uri="{FF2B5EF4-FFF2-40B4-BE49-F238E27FC236}">
                <a16:creationId xmlns:a16="http://schemas.microsoft.com/office/drawing/2014/main" id="{6CF64427-730D-896D-5EBB-195871465A33}"/>
              </a:ext>
            </a:extLst>
          </p:cNvPr>
          <p:cNvGrpSpPr/>
          <p:nvPr/>
        </p:nvGrpSpPr>
        <p:grpSpPr>
          <a:xfrm>
            <a:off x="4303077" y="2647664"/>
            <a:ext cx="2250050" cy="411140"/>
            <a:chOff x="767112" y="2825909"/>
            <a:chExt cx="2250050" cy="411140"/>
          </a:xfrm>
        </p:grpSpPr>
        <p:sp>
          <p:nvSpPr>
            <p:cNvPr id="14" name="TextBox 13">
              <a:extLst>
                <a:ext uri="{FF2B5EF4-FFF2-40B4-BE49-F238E27FC236}">
                  <a16:creationId xmlns:a16="http://schemas.microsoft.com/office/drawing/2014/main" id="{C2F52856-E32D-4AE7-377B-6C8C48AB37A2}"/>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EAD8778C-4D8D-2715-2221-C88BBAAC2EB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3B6AF238-C532-34B9-6B42-98935373F77A}"/>
              </a:ext>
            </a:extLst>
          </p:cNvPr>
          <p:cNvGrpSpPr/>
          <p:nvPr/>
        </p:nvGrpSpPr>
        <p:grpSpPr>
          <a:xfrm>
            <a:off x="7790456" y="2680063"/>
            <a:ext cx="2250050" cy="411140"/>
            <a:chOff x="767112" y="2825909"/>
            <a:chExt cx="2250050" cy="411140"/>
          </a:xfrm>
        </p:grpSpPr>
        <p:sp>
          <p:nvSpPr>
            <p:cNvPr id="17" name="TextBox 16">
              <a:extLst>
                <a:ext uri="{FF2B5EF4-FFF2-40B4-BE49-F238E27FC236}">
                  <a16:creationId xmlns:a16="http://schemas.microsoft.com/office/drawing/2014/main" id="{CD3D84B8-C02C-BDDE-651E-E1307B729275}"/>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0" name="Picture 2" descr="Copilot Studio Generative AI pricing - Power Platform Community">
              <a:extLst>
                <a:ext uri="{FF2B5EF4-FFF2-40B4-BE49-F238E27FC236}">
                  <a16:creationId xmlns:a16="http://schemas.microsoft.com/office/drawing/2014/main" id="{883147DB-2107-CFD3-7AF0-907A93FB6D2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69314982-1E7D-8E3D-2CE4-EC0D2578D238}"/>
              </a:ext>
            </a:extLst>
          </p:cNvPr>
          <p:cNvGrpSpPr/>
          <p:nvPr/>
        </p:nvGrpSpPr>
        <p:grpSpPr>
          <a:xfrm>
            <a:off x="983155" y="2726992"/>
            <a:ext cx="2250050" cy="411140"/>
            <a:chOff x="767112" y="2825909"/>
            <a:chExt cx="2250050" cy="411140"/>
          </a:xfrm>
        </p:grpSpPr>
        <p:sp>
          <p:nvSpPr>
            <p:cNvPr id="22" name="TextBox 21">
              <a:extLst>
                <a:ext uri="{FF2B5EF4-FFF2-40B4-BE49-F238E27FC236}">
                  <a16:creationId xmlns:a16="http://schemas.microsoft.com/office/drawing/2014/main" id="{4927F50E-C4A0-3864-10B9-7B4A61823CB4}"/>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CLM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3" name="Picture 2" descr="Copilot Studio Generative AI pricing - Power Platform Community">
              <a:extLst>
                <a:ext uri="{FF2B5EF4-FFF2-40B4-BE49-F238E27FC236}">
                  <a16:creationId xmlns:a16="http://schemas.microsoft.com/office/drawing/2014/main" id="{6CBC9CEC-6A40-BCF5-DFC4-ACB74D360A9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C915AAEC-F7B7-DFFB-1B6B-D2383CF050FD}"/>
              </a:ext>
            </a:extLst>
          </p:cNvPr>
          <p:cNvGrpSpPr/>
          <p:nvPr/>
        </p:nvGrpSpPr>
        <p:grpSpPr>
          <a:xfrm>
            <a:off x="983155" y="5172130"/>
            <a:ext cx="2250050" cy="411140"/>
            <a:chOff x="767112" y="2825909"/>
            <a:chExt cx="2250050" cy="411140"/>
          </a:xfrm>
        </p:grpSpPr>
        <p:sp>
          <p:nvSpPr>
            <p:cNvPr id="35" name="TextBox 34">
              <a:extLst>
                <a:ext uri="{FF2B5EF4-FFF2-40B4-BE49-F238E27FC236}">
                  <a16:creationId xmlns:a16="http://schemas.microsoft.com/office/drawing/2014/main" id="{B0BE4E9C-DE95-3A17-E42A-97C49A1A784D}"/>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6" name="Picture 2" descr="Copilot Studio Generative AI pricing - Power Platform Community">
              <a:extLst>
                <a:ext uri="{FF2B5EF4-FFF2-40B4-BE49-F238E27FC236}">
                  <a16:creationId xmlns:a16="http://schemas.microsoft.com/office/drawing/2014/main" id="{BD8EA0BF-AF5F-3F80-1860-AA4EAF63D85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ED16E6F0-5BD5-A92E-C53E-37326DAC02ED}"/>
              </a:ext>
            </a:extLst>
          </p:cNvPr>
          <p:cNvGrpSpPr/>
          <p:nvPr/>
        </p:nvGrpSpPr>
        <p:grpSpPr>
          <a:xfrm>
            <a:off x="4269057" y="5141905"/>
            <a:ext cx="2250050" cy="411140"/>
            <a:chOff x="767112" y="2825909"/>
            <a:chExt cx="2250050" cy="411140"/>
          </a:xfrm>
        </p:grpSpPr>
        <p:sp>
          <p:nvSpPr>
            <p:cNvPr id="38" name="TextBox 37">
              <a:extLst>
                <a:ext uri="{FF2B5EF4-FFF2-40B4-BE49-F238E27FC236}">
                  <a16:creationId xmlns:a16="http://schemas.microsoft.com/office/drawing/2014/main" id="{021725CC-FB8B-478B-26CD-916B23F7F547}"/>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94296D4E-CD7C-396B-E03F-E2D9F4E8606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5CC919BF-27E3-17CD-47E5-034E35B0EF39}"/>
              </a:ext>
            </a:extLst>
          </p:cNvPr>
          <p:cNvGrpSpPr/>
          <p:nvPr/>
        </p:nvGrpSpPr>
        <p:grpSpPr>
          <a:xfrm>
            <a:off x="7831163" y="5149440"/>
            <a:ext cx="2250050" cy="411140"/>
            <a:chOff x="767112" y="2825909"/>
            <a:chExt cx="2250050" cy="411140"/>
          </a:xfrm>
        </p:grpSpPr>
        <p:sp>
          <p:nvSpPr>
            <p:cNvPr id="41" name="TextBox 40">
              <a:extLst>
                <a:ext uri="{FF2B5EF4-FFF2-40B4-BE49-F238E27FC236}">
                  <a16:creationId xmlns:a16="http://schemas.microsoft.com/office/drawing/2014/main" id="{14E6AC95-5569-C4F7-1B23-58D4A9A38438}"/>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2" name="Picture 2" descr="Copilot Studio Generative AI pricing - Power Platform Community">
              <a:extLst>
                <a:ext uri="{FF2B5EF4-FFF2-40B4-BE49-F238E27FC236}">
                  <a16:creationId xmlns:a16="http://schemas.microsoft.com/office/drawing/2014/main" id="{EB4FDF30-9AFE-70C7-17A4-5445095A5B5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96446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CAC6-9CD8-BD85-EC88-79B62D8F820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C212498-C081-EECC-18B2-F462A3F602D1}"/>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Perform factory maintenance</a:t>
            </a:r>
          </a:p>
        </p:txBody>
      </p:sp>
      <p:sp>
        <p:nvSpPr>
          <p:cNvPr id="66" name="Text Placeholder 5">
            <a:extLst>
              <a:ext uri="{FF2B5EF4-FFF2-40B4-BE49-F238E27FC236}">
                <a16:creationId xmlns:a16="http://schemas.microsoft.com/office/drawing/2014/main" id="{5596C3A3-6D90-0C08-5906-26B0FEEFFE80}"/>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B7F35D89-8929-0292-6823-9FD22C503724}"/>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B5E7AF0B-E443-BD9A-F930-06BB3804B34C}"/>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Expert assistance</a:t>
            </a:r>
          </a:p>
        </p:txBody>
      </p:sp>
      <p:sp>
        <p:nvSpPr>
          <p:cNvPr id="72" name="Text Placeholder 8">
            <a:extLst>
              <a:ext uri="{FF2B5EF4-FFF2-40B4-BE49-F238E27FC236}">
                <a16:creationId xmlns:a16="http://schemas.microsoft.com/office/drawing/2014/main" id="{9458F2AC-CC01-2F0E-6FE4-C66188232F18}"/>
              </a:ext>
            </a:extLst>
          </p:cNvPr>
          <p:cNvSpPr>
            <a:spLocks noGrp="1"/>
          </p:cNvSpPr>
          <p:nvPr>
            <p:ph type="body" sz="quarter" idx="14"/>
          </p:nvPr>
        </p:nvSpPr>
        <p:spPr>
          <a:xfrm>
            <a:off x="4047840" y="4052218"/>
            <a:ext cx="2808000" cy="345600"/>
          </a:xfrm>
        </p:spPr>
        <p:txBody>
          <a:bodyPr/>
          <a:lstStyle/>
          <a:p>
            <a:r>
              <a:rPr lang="en-US" noProof="0"/>
              <a:t>5. Repair instructions</a:t>
            </a:r>
          </a:p>
        </p:txBody>
      </p:sp>
      <p:sp>
        <p:nvSpPr>
          <p:cNvPr id="73" name="Text Placeholder 9">
            <a:extLst>
              <a:ext uri="{FF2B5EF4-FFF2-40B4-BE49-F238E27FC236}">
                <a16:creationId xmlns:a16="http://schemas.microsoft.com/office/drawing/2014/main" id="{2B1FABEE-B0F1-BD42-07E7-C7655567AE3B}"/>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Safety compliance checklist</a:t>
            </a:r>
          </a:p>
        </p:txBody>
      </p:sp>
      <p:sp>
        <p:nvSpPr>
          <p:cNvPr id="74" name="Text Placeholder 10">
            <a:extLst>
              <a:ext uri="{FF2B5EF4-FFF2-40B4-BE49-F238E27FC236}">
                <a16:creationId xmlns:a16="http://schemas.microsoft.com/office/drawing/2014/main" id="{62677C51-994D-668A-E484-ABAECF58FA81}"/>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0B1F0A9F-4CCE-90D7-9B14-DC68B63B512A}"/>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D43B5FCA-79CE-C05F-3FB1-229EE646B048}"/>
              </a:ext>
            </a:extLst>
          </p:cNvPr>
          <p:cNvSpPr>
            <a:spLocks noGrp="1"/>
          </p:cNvSpPr>
          <p:nvPr>
            <p:ph type="body" sz="quarter" idx="18"/>
          </p:nvPr>
        </p:nvSpPr>
        <p:spPr>
          <a:xfrm>
            <a:off x="584200" y="2032188"/>
            <a:ext cx="2808000" cy="626701"/>
          </a:xfrm>
        </p:spPr>
        <p:txBody>
          <a:bodyPr/>
          <a:lstStyle/>
          <a:p>
            <a:r>
              <a:rPr lang="en-US" noProof="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F5120559-1604-B86A-EC2F-010035D0A5C8}"/>
              </a:ext>
            </a:extLst>
          </p:cNvPr>
          <p:cNvSpPr>
            <a:spLocks noGrp="1"/>
          </p:cNvSpPr>
          <p:nvPr>
            <p:ph type="body" sz="quarter" idx="19"/>
          </p:nvPr>
        </p:nvSpPr>
        <p:spPr>
          <a:xfrm>
            <a:off x="4047840" y="2032188"/>
            <a:ext cx="2808000" cy="626701"/>
          </a:xfrm>
        </p:spPr>
        <p:txBody>
          <a:bodyPr/>
          <a:lstStyle/>
          <a:p>
            <a:r>
              <a:rPr lang="en-US" noProof="0"/>
              <a:t>Use Copilot to identify the right expert for your problem and call them to get remote assistance. Transcripts from Teams Phone calls can be used to improve the maintenance database content.</a:t>
            </a:r>
          </a:p>
        </p:txBody>
      </p:sp>
      <p:sp>
        <p:nvSpPr>
          <p:cNvPr id="77" name="Text Placeholder 13">
            <a:extLst>
              <a:ext uri="{FF2B5EF4-FFF2-40B4-BE49-F238E27FC236}">
                <a16:creationId xmlns:a16="http://schemas.microsoft.com/office/drawing/2014/main" id="{B921725E-2923-7C16-0A19-1336A462DA01}"/>
              </a:ext>
            </a:extLst>
          </p:cNvPr>
          <p:cNvSpPr>
            <a:spLocks noGrp="1"/>
          </p:cNvSpPr>
          <p:nvPr>
            <p:ph type="body" sz="quarter" idx="20"/>
          </p:nvPr>
        </p:nvSpPr>
        <p:spPr>
          <a:xfrm>
            <a:off x="7511481" y="2032188"/>
            <a:ext cx="2808000" cy="626701"/>
          </a:xfrm>
        </p:spPr>
        <p:txBody>
          <a:bodyPr/>
          <a:lstStyle/>
          <a:p>
            <a:r>
              <a:rPr lang="en-US" noProof="0"/>
              <a:t>Copilot drafts a tailored safety checklist to ensure adherence to both equipment-specific as well as personal safety measures.</a:t>
            </a:r>
          </a:p>
        </p:txBody>
      </p:sp>
      <p:sp>
        <p:nvSpPr>
          <p:cNvPr id="78" name="Text Placeholder 14">
            <a:extLst>
              <a:ext uri="{FF2B5EF4-FFF2-40B4-BE49-F238E27FC236}">
                <a16:creationId xmlns:a16="http://schemas.microsoft.com/office/drawing/2014/main" id="{5733758A-903A-C798-F6F8-A21C548B4CD9}"/>
              </a:ext>
            </a:extLst>
          </p:cNvPr>
          <p:cNvSpPr>
            <a:spLocks noGrp="1"/>
          </p:cNvSpPr>
          <p:nvPr>
            <p:ph type="body" sz="quarter" idx="21"/>
          </p:nvPr>
        </p:nvSpPr>
        <p:spPr>
          <a:xfrm>
            <a:off x="584200" y="3208260"/>
            <a:ext cx="2808000" cy="626701"/>
          </a:xfrm>
        </p:spPr>
        <p:txBody>
          <a:bodyPr>
            <a:normAutofit/>
          </a:bodyPr>
          <a:lstStyle/>
          <a:p>
            <a:r>
              <a:rPr lang="en-US" noProof="0"/>
              <a:t>Benefit: Simplify access to repair information enabling faster and accurate issue resolution leading to reduced downtime.</a:t>
            </a:r>
          </a:p>
        </p:txBody>
      </p:sp>
      <p:sp>
        <p:nvSpPr>
          <p:cNvPr id="79" name="Text Placeholder 15">
            <a:extLst>
              <a:ext uri="{FF2B5EF4-FFF2-40B4-BE49-F238E27FC236}">
                <a16:creationId xmlns:a16="http://schemas.microsoft.com/office/drawing/2014/main" id="{89E59E08-B9CF-E0A5-873C-D301417ED8C6}"/>
              </a:ext>
            </a:extLst>
          </p:cNvPr>
          <p:cNvSpPr>
            <a:spLocks noGrp="1"/>
          </p:cNvSpPr>
          <p:nvPr>
            <p:ph type="body" sz="quarter" idx="22"/>
          </p:nvPr>
        </p:nvSpPr>
        <p:spPr>
          <a:xfrm>
            <a:off x="584200" y="5641938"/>
            <a:ext cx="2808000" cy="809210"/>
          </a:xfrm>
        </p:spPr>
        <p:txBody>
          <a:bodyPr>
            <a:normAutofit/>
          </a:bodyPr>
          <a:lstStyle/>
          <a:p>
            <a:pPr lvl="0"/>
            <a:r>
              <a:rPr lang="en-US" noProof="0"/>
              <a:t>Benefit: Streamline documentation, ensuring accurate and comprehensive records that improve the agent’s ability to assist with future repairs.</a:t>
            </a:r>
          </a:p>
        </p:txBody>
      </p:sp>
      <p:sp>
        <p:nvSpPr>
          <p:cNvPr id="80" name="Text Placeholder 16">
            <a:extLst>
              <a:ext uri="{FF2B5EF4-FFF2-40B4-BE49-F238E27FC236}">
                <a16:creationId xmlns:a16="http://schemas.microsoft.com/office/drawing/2014/main" id="{F45D8508-9C86-B581-60E3-6807C601764A}"/>
              </a:ext>
            </a:extLst>
          </p:cNvPr>
          <p:cNvSpPr>
            <a:spLocks noGrp="1"/>
          </p:cNvSpPr>
          <p:nvPr>
            <p:ph type="body" sz="quarter" idx="23"/>
          </p:nvPr>
        </p:nvSpPr>
        <p:spPr>
          <a:xfrm>
            <a:off x="4047840" y="3179573"/>
            <a:ext cx="2808000" cy="753235"/>
          </a:xfrm>
        </p:spPr>
        <p:txBody>
          <a:bodyPr>
            <a:normAutofit/>
          </a:bodyPr>
          <a:lstStyle/>
          <a:p>
            <a:pPr lvl="0"/>
            <a:r>
              <a:rPr lang="en-US" noProof="0"/>
              <a:t>Benefit: Perform faster and accurate diagnosis and resolutions aided by experts.</a:t>
            </a:r>
          </a:p>
        </p:txBody>
      </p:sp>
      <p:sp>
        <p:nvSpPr>
          <p:cNvPr id="81" name="Text Placeholder 17">
            <a:extLst>
              <a:ext uri="{FF2B5EF4-FFF2-40B4-BE49-F238E27FC236}">
                <a16:creationId xmlns:a16="http://schemas.microsoft.com/office/drawing/2014/main" id="{417617B0-FBF0-37BD-0BBB-A789F9BEF46B}"/>
              </a:ext>
            </a:extLst>
          </p:cNvPr>
          <p:cNvSpPr>
            <a:spLocks noGrp="1"/>
          </p:cNvSpPr>
          <p:nvPr>
            <p:ph type="body" sz="quarter" idx="24"/>
          </p:nvPr>
        </p:nvSpPr>
        <p:spPr>
          <a:xfrm>
            <a:off x="4047840" y="5641938"/>
            <a:ext cx="2808000" cy="809210"/>
          </a:xfrm>
        </p:spPr>
        <p:txBody>
          <a:bodyPr>
            <a:normAutofit/>
          </a:bodyPr>
          <a:lstStyle/>
          <a:p>
            <a:pPr lvl="0"/>
            <a:r>
              <a:rPr lang="en-US" noProof="0"/>
              <a:t>Benefit: Speed time to repair and help ensure that repairs are done correctly.</a:t>
            </a:r>
          </a:p>
        </p:txBody>
      </p:sp>
      <p:sp>
        <p:nvSpPr>
          <p:cNvPr id="82" name="Text Placeholder 18">
            <a:extLst>
              <a:ext uri="{FF2B5EF4-FFF2-40B4-BE49-F238E27FC236}">
                <a16:creationId xmlns:a16="http://schemas.microsoft.com/office/drawing/2014/main" id="{E5246042-79B5-6958-5513-8E55BC7323ED}"/>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E1991BF2-C051-EE40-1022-297203DDBF81}"/>
              </a:ext>
            </a:extLst>
          </p:cNvPr>
          <p:cNvSpPr>
            <a:spLocks noGrp="1"/>
          </p:cNvSpPr>
          <p:nvPr>
            <p:ph type="body" sz="quarter" idx="26"/>
          </p:nvPr>
        </p:nvSpPr>
        <p:spPr>
          <a:xfrm>
            <a:off x="7511481" y="5755304"/>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E4054FAE-E968-FD7D-0E76-F0DD8906D5DE}"/>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A879102A-7481-B753-7F75-7B85F985E118}"/>
              </a:ext>
            </a:extLst>
          </p:cNvPr>
          <p:cNvSpPr>
            <a:spLocks noGrp="1"/>
          </p:cNvSpPr>
          <p:nvPr>
            <p:ph type="body" sz="quarter" idx="28"/>
          </p:nvPr>
        </p:nvSpPr>
        <p:spPr>
          <a:xfrm>
            <a:off x="4047841" y="4488366"/>
            <a:ext cx="2808000" cy="626701"/>
          </a:xfrm>
        </p:spPr>
        <p:txBody>
          <a:bodyPr/>
          <a:lstStyle/>
          <a:p>
            <a:r>
              <a:rPr lang="en-US" noProof="0">
                <a:cs typeface="Segoe UI"/>
              </a:rPr>
              <a:t>Copilot can produce repair instructions in natural language and explain any instructions that are unclear.</a:t>
            </a:r>
          </a:p>
        </p:txBody>
      </p:sp>
      <p:sp>
        <p:nvSpPr>
          <p:cNvPr id="86" name="Text Placeholder 39">
            <a:extLst>
              <a:ext uri="{FF2B5EF4-FFF2-40B4-BE49-F238E27FC236}">
                <a16:creationId xmlns:a16="http://schemas.microsoft.com/office/drawing/2014/main" id="{7F1905C4-17ED-89D1-14F3-7D319BE1A0A5}"/>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0A463A26-9D6F-F0FB-56D7-D9B8136F6F9C}"/>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665DC218-8D69-FB5C-AC82-76ED43D2B772}"/>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A122C248-9FE6-C702-9914-2E984D813A09}"/>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27416C38-9357-8D7D-B2BB-F1B0BB7D05A4}"/>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7FD634FA-9C77-51D1-08FD-B6F08BCD90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AF34A61A-8BC4-2546-4DC6-F4B296257991}"/>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EDBFF9AB-D8DD-8DD5-2836-AAC93F71F72B}"/>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FC105617-9662-97A5-F2BC-3ADCC9860A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E84DB87E-C9EB-9937-9E16-D3E9048078E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99530669-9686-9A2F-0633-6B0ED0A1DF56}"/>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CF87745F-07A6-1323-B239-7DBF0154C623}"/>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5B54F79B-77D6-D95B-1B34-BEC9999436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D7C283FB-4379-90E2-3D8F-C6AEB18D9F2E}"/>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83931C48-7117-C8E6-9C27-84D3E9C713E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75345723-9AEE-B14C-B634-F8C63AAA3E1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1CC628A9-7671-6B9A-C192-CFFB7A6B31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08415" y="4217656"/>
            <a:ext cx="1941797" cy="2658888"/>
          </a:xfrm>
          <a:prstGeom prst="rect">
            <a:avLst/>
          </a:prstGeom>
        </p:spPr>
      </p:pic>
      <p:grpSp>
        <p:nvGrpSpPr>
          <p:cNvPr id="33" name="Group 32">
            <a:extLst>
              <a:ext uri="{FF2B5EF4-FFF2-40B4-BE49-F238E27FC236}">
                <a16:creationId xmlns:a16="http://schemas.microsoft.com/office/drawing/2014/main" id="{6FA39F51-ECAF-3BE1-38F7-5248D1B32FC2}"/>
              </a:ext>
            </a:extLst>
          </p:cNvPr>
          <p:cNvGrpSpPr/>
          <p:nvPr/>
        </p:nvGrpSpPr>
        <p:grpSpPr>
          <a:xfrm>
            <a:off x="3210186" y="1138086"/>
            <a:ext cx="1767872" cy="216000"/>
            <a:chOff x="1198144" y="862657"/>
            <a:chExt cx="1767872" cy="216000"/>
          </a:xfrm>
        </p:grpSpPr>
        <p:sp>
          <p:nvSpPr>
            <p:cNvPr id="34" name="Rectangle: Rounded Corners 6">
              <a:extLst>
                <a:ext uri="{FF2B5EF4-FFF2-40B4-BE49-F238E27FC236}">
                  <a16:creationId xmlns:a16="http://schemas.microsoft.com/office/drawing/2014/main" id="{86F48395-0477-3564-70B6-A73004A7B1FD}"/>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5" name="Graphic 34">
              <a:extLst>
                <a:ext uri="{FF2B5EF4-FFF2-40B4-BE49-F238E27FC236}">
                  <a16:creationId xmlns:a16="http://schemas.microsoft.com/office/drawing/2014/main" id="{9B3926F0-A148-D0F8-1D2A-75DBF933A51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0" name="Text Placeholder 44">
            <a:extLst>
              <a:ext uri="{FF2B5EF4-FFF2-40B4-BE49-F238E27FC236}">
                <a16:creationId xmlns:a16="http://schemas.microsoft.com/office/drawing/2014/main" id="{8C3B5338-409E-3574-1315-039C154171AB}"/>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7" name="Group 36">
            <a:extLst>
              <a:ext uri="{FF2B5EF4-FFF2-40B4-BE49-F238E27FC236}">
                <a16:creationId xmlns:a16="http://schemas.microsoft.com/office/drawing/2014/main" id="{5896A846-48D7-58C8-6D25-89F0009C9D8D}"/>
              </a:ext>
            </a:extLst>
          </p:cNvPr>
          <p:cNvGrpSpPr/>
          <p:nvPr/>
        </p:nvGrpSpPr>
        <p:grpSpPr>
          <a:xfrm>
            <a:off x="632297" y="2693056"/>
            <a:ext cx="3165864" cy="584775"/>
            <a:chOff x="767112" y="2790774"/>
            <a:chExt cx="3165864" cy="584775"/>
          </a:xfrm>
        </p:grpSpPr>
        <p:sp>
          <p:nvSpPr>
            <p:cNvPr id="38" name="TextBox 37">
              <a:extLst>
                <a:ext uri="{FF2B5EF4-FFF2-40B4-BE49-F238E27FC236}">
                  <a16:creationId xmlns:a16="http://schemas.microsoft.com/office/drawing/2014/main" id="{94B61182-8641-754C-6682-DFFF3F4E9313}"/>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57CB3951-8F2A-36DA-279D-391244C28B9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8F94BFF0-D9CC-C67B-F71C-97051851CC7B}"/>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10"/>
              <a:extLst>
                <a:ext uri="{FF2B5EF4-FFF2-40B4-BE49-F238E27FC236}">
                  <a16:creationId xmlns:a16="http://schemas.microsoft.com/office/drawing/2014/main" id="{2124857C-6309-7B2A-7290-5B2BBF32B97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79093BD7-02EE-94A8-92C5-CC32F87910D5}"/>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23" name="Group 22">
            <a:extLst>
              <a:ext uri="{FF2B5EF4-FFF2-40B4-BE49-F238E27FC236}">
                <a16:creationId xmlns:a16="http://schemas.microsoft.com/office/drawing/2014/main" id="{E848CE43-754C-C78D-BD4F-4179F0F88E82}"/>
              </a:ext>
            </a:extLst>
          </p:cNvPr>
          <p:cNvGrpSpPr/>
          <p:nvPr/>
        </p:nvGrpSpPr>
        <p:grpSpPr>
          <a:xfrm>
            <a:off x="802342" y="5213109"/>
            <a:ext cx="2368026" cy="360000"/>
            <a:chOff x="3277688" y="1697756"/>
            <a:chExt cx="2368026" cy="360000"/>
          </a:xfrm>
        </p:grpSpPr>
        <p:pic>
          <p:nvPicPr>
            <p:cNvPr id="24" name="Picture 23">
              <a:extLst>
                <a:ext uri="{FF2B5EF4-FFF2-40B4-BE49-F238E27FC236}">
                  <a16:creationId xmlns:a16="http://schemas.microsoft.com/office/drawing/2014/main" id="{4EE246A7-E752-176C-E440-DFF2043F19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5" name="TextBox 24">
              <a:extLst>
                <a:ext uri="{FF2B5EF4-FFF2-40B4-BE49-F238E27FC236}">
                  <a16:creationId xmlns:a16="http://schemas.microsoft.com/office/drawing/2014/main" id="{4ACDDD0D-E6E8-2CC9-3AB7-D1F1D79A1C2B}"/>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6" name="Group 25">
            <a:extLst>
              <a:ext uri="{FF2B5EF4-FFF2-40B4-BE49-F238E27FC236}">
                <a16:creationId xmlns:a16="http://schemas.microsoft.com/office/drawing/2014/main" id="{C52B3C4B-CEBF-1652-D9BD-FAF69A98E17F}"/>
              </a:ext>
            </a:extLst>
          </p:cNvPr>
          <p:cNvGrpSpPr/>
          <p:nvPr/>
        </p:nvGrpSpPr>
        <p:grpSpPr>
          <a:xfrm>
            <a:off x="7570157" y="2672550"/>
            <a:ext cx="3165864" cy="584775"/>
            <a:chOff x="767112" y="2790774"/>
            <a:chExt cx="3165864" cy="584775"/>
          </a:xfrm>
        </p:grpSpPr>
        <p:sp>
          <p:nvSpPr>
            <p:cNvPr id="27" name="TextBox 26">
              <a:extLst>
                <a:ext uri="{FF2B5EF4-FFF2-40B4-BE49-F238E27FC236}">
                  <a16:creationId xmlns:a16="http://schemas.microsoft.com/office/drawing/2014/main" id="{1108D67A-6F7C-EB10-C036-ACFDDAF42488}"/>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656E5842-6C3E-9C35-431D-47423E2DE50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E20236-AD2B-E039-D6C8-F48FE4A6718F}"/>
              </a:ext>
            </a:extLst>
          </p:cNvPr>
          <p:cNvGrpSpPr/>
          <p:nvPr/>
        </p:nvGrpSpPr>
        <p:grpSpPr>
          <a:xfrm>
            <a:off x="7523373" y="5167956"/>
            <a:ext cx="3165864" cy="584775"/>
            <a:chOff x="767112" y="2790774"/>
            <a:chExt cx="3165864" cy="584775"/>
          </a:xfrm>
        </p:grpSpPr>
        <p:sp>
          <p:nvSpPr>
            <p:cNvPr id="51" name="TextBox 50">
              <a:extLst>
                <a:ext uri="{FF2B5EF4-FFF2-40B4-BE49-F238E27FC236}">
                  <a16:creationId xmlns:a16="http://schemas.microsoft.com/office/drawing/2014/main" id="{204F5B8D-787E-A7A0-81F6-D6D056EA95CC}"/>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2" name="Picture 2" descr="Copilot Studio Generative AI pricing - Power Platform Community">
              <a:extLst>
                <a:ext uri="{FF2B5EF4-FFF2-40B4-BE49-F238E27FC236}">
                  <a16:creationId xmlns:a16="http://schemas.microsoft.com/office/drawing/2014/main" id="{03A240C7-F1CF-3328-0D32-E17F208AE5C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B8511E6B-B578-B8D8-CDA7-5CAE30DA1189}"/>
              </a:ext>
            </a:extLst>
          </p:cNvPr>
          <p:cNvGrpSpPr/>
          <p:nvPr/>
        </p:nvGrpSpPr>
        <p:grpSpPr>
          <a:xfrm>
            <a:off x="4129096" y="5158476"/>
            <a:ext cx="3165864" cy="584775"/>
            <a:chOff x="767112" y="2790774"/>
            <a:chExt cx="3165864" cy="584775"/>
          </a:xfrm>
        </p:grpSpPr>
        <p:sp>
          <p:nvSpPr>
            <p:cNvPr id="57" name="TextBox 56">
              <a:extLst>
                <a:ext uri="{FF2B5EF4-FFF2-40B4-BE49-F238E27FC236}">
                  <a16:creationId xmlns:a16="http://schemas.microsoft.com/office/drawing/2014/main" id="{A5D39A3F-5C79-52B2-C54A-F107D21141A7}"/>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9" name="Picture 2" descr="Copilot Studio Generative AI pricing - Power Platform Community">
              <a:extLst>
                <a:ext uri="{FF2B5EF4-FFF2-40B4-BE49-F238E27FC236}">
                  <a16:creationId xmlns:a16="http://schemas.microsoft.com/office/drawing/2014/main" id="{A885C7A8-0B07-6841-6EE4-CFE458DBEB1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6335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64C3-0B5C-1BD5-AF3C-8A1E189FE7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8C4097-BCBF-77CD-A92E-88221BE21236}"/>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Assist field service advisors</a:t>
            </a:r>
          </a:p>
        </p:txBody>
      </p:sp>
      <p:sp>
        <p:nvSpPr>
          <p:cNvPr id="66" name="Text Placeholder 5">
            <a:extLst>
              <a:ext uri="{FF2B5EF4-FFF2-40B4-BE49-F238E27FC236}">
                <a16:creationId xmlns:a16="http://schemas.microsoft.com/office/drawing/2014/main" id="{ECC31F50-6B3A-8848-735A-42B6C86FB373}"/>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4AA0D304-FD9D-0F79-DDFB-C5A3D04606A6}"/>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6DE31892-86A0-393B-5906-69C1B24E206B}"/>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Expert assistance</a:t>
            </a:r>
          </a:p>
        </p:txBody>
      </p:sp>
      <p:sp>
        <p:nvSpPr>
          <p:cNvPr id="72" name="Text Placeholder 8">
            <a:extLst>
              <a:ext uri="{FF2B5EF4-FFF2-40B4-BE49-F238E27FC236}">
                <a16:creationId xmlns:a16="http://schemas.microsoft.com/office/drawing/2014/main" id="{BA443612-E466-FF7E-38B7-3341341DF00B}"/>
              </a:ext>
            </a:extLst>
          </p:cNvPr>
          <p:cNvSpPr>
            <a:spLocks noGrp="1"/>
          </p:cNvSpPr>
          <p:nvPr>
            <p:ph type="body" sz="quarter" idx="14"/>
          </p:nvPr>
        </p:nvSpPr>
        <p:spPr>
          <a:xfrm>
            <a:off x="4047840" y="4052218"/>
            <a:ext cx="2808000" cy="345600"/>
          </a:xfrm>
        </p:spPr>
        <p:txBody>
          <a:bodyPr/>
          <a:lstStyle/>
          <a:p>
            <a:r>
              <a:rPr lang="en-US" noProof="0"/>
              <a:t>5. Upsell/Cross-sell recommendations</a:t>
            </a:r>
          </a:p>
        </p:txBody>
      </p:sp>
      <p:sp>
        <p:nvSpPr>
          <p:cNvPr id="73" name="Text Placeholder 9">
            <a:extLst>
              <a:ext uri="{FF2B5EF4-FFF2-40B4-BE49-F238E27FC236}">
                <a16:creationId xmlns:a16="http://schemas.microsoft.com/office/drawing/2014/main" id="{4238787F-F912-6895-141A-58486B1F9F68}"/>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Safety compliance checklist</a:t>
            </a:r>
          </a:p>
        </p:txBody>
      </p:sp>
      <p:sp>
        <p:nvSpPr>
          <p:cNvPr id="74" name="Text Placeholder 10">
            <a:extLst>
              <a:ext uri="{FF2B5EF4-FFF2-40B4-BE49-F238E27FC236}">
                <a16:creationId xmlns:a16="http://schemas.microsoft.com/office/drawing/2014/main" id="{4BEBDEDD-7CDA-EEC1-38F9-A83AA23F83D2}"/>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7CE4689D-149F-73F1-1B50-0DA7928BDF8B}"/>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EA78B89F-896B-9098-6E0A-6E9CD6F9E4E1}"/>
              </a:ext>
            </a:extLst>
          </p:cNvPr>
          <p:cNvSpPr>
            <a:spLocks noGrp="1"/>
          </p:cNvSpPr>
          <p:nvPr>
            <p:ph type="body" sz="quarter" idx="18"/>
          </p:nvPr>
        </p:nvSpPr>
        <p:spPr>
          <a:xfrm>
            <a:off x="584200" y="2032188"/>
            <a:ext cx="2808000" cy="626701"/>
          </a:xfrm>
        </p:spPr>
        <p:txBody>
          <a:bodyPr/>
          <a:lstStyle/>
          <a:p>
            <a:r>
              <a:rPr lang="en-US" noProof="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5A450214-6012-6C44-6B6C-B72D7B4FE978}"/>
              </a:ext>
            </a:extLst>
          </p:cNvPr>
          <p:cNvSpPr>
            <a:spLocks noGrp="1"/>
          </p:cNvSpPr>
          <p:nvPr>
            <p:ph type="body" sz="quarter" idx="19"/>
          </p:nvPr>
        </p:nvSpPr>
        <p:spPr>
          <a:xfrm>
            <a:off x="4047840" y="2032188"/>
            <a:ext cx="2808000" cy="626701"/>
          </a:xfrm>
        </p:spPr>
        <p:txBody>
          <a:bodyPr/>
          <a:lstStyle/>
          <a:p>
            <a:r>
              <a:rPr lang="en-US" noProof="0"/>
              <a:t>Use Copilot to identify the right expert for your problem and call them to get remote assistance. Transcripts from Teams Phone calls can be used to improve the maintenance database content.</a:t>
            </a:r>
          </a:p>
        </p:txBody>
      </p:sp>
      <p:sp>
        <p:nvSpPr>
          <p:cNvPr id="77" name="Text Placeholder 13">
            <a:extLst>
              <a:ext uri="{FF2B5EF4-FFF2-40B4-BE49-F238E27FC236}">
                <a16:creationId xmlns:a16="http://schemas.microsoft.com/office/drawing/2014/main" id="{44032592-CC8C-DCA2-562C-B22EBD3EB040}"/>
              </a:ext>
            </a:extLst>
          </p:cNvPr>
          <p:cNvSpPr>
            <a:spLocks noGrp="1"/>
          </p:cNvSpPr>
          <p:nvPr>
            <p:ph type="body" sz="quarter" idx="20"/>
          </p:nvPr>
        </p:nvSpPr>
        <p:spPr>
          <a:xfrm>
            <a:off x="7511481" y="2032188"/>
            <a:ext cx="2808000" cy="626701"/>
          </a:xfrm>
        </p:spPr>
        <p:txBody>
          <a:bodyPr/>
          <a:lstStyle/>
          <a:p>
            <a:r>
              <a:rPr lang="en-US" noProof="0"/>
              <a:t>Copilot drafts a tailored safety checklist to ensure adherence to both equipment-specific as well as personal safety measures.</a:t>
            </a:r>
          </a:p>
        </p:txBody>
      </p:sp>
      <p:sp>
        <p:nvSpPr>
          <p:cNvPr id="78" name="Text Placeholder 14">
            <a:extLst>
              <a:ext uri="{FF2B5EF4-FFF2-40B4-BE49-F238E27FC236}">
                <a16:creationId xmlns:a16="http://schemas.microsoft.com/office/drawing/2014/main" id="{CD5D94A7-8C29-DE5C-C098-A7C42FAA09A3}"/>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Simplify access to information in the field enabling faster and accurate issue resolution leading to reduced downtime and fewer customer callbacks.</a:t>
            </a:r>
          </a:p>
        </p:txBody>
      </p:sp>
      <p:sp>
        <p:nvSpPr>
          <p:cNvPr id="79" name="Text Placeholder 15">
            <a:extLst>
              <a:ext uri="{FF2B5EF4-FFF2-40B4-BE49-F238E27FC236}">
                <a16:creationId xmlns:a16="http://schemas.microsoft.com/office/drawing/2014/main" id="{93D6B6E4-824E-D45F-92E2-12049AE7CEF4}"/>
              </a:ext>
            </a:extLst>
          </p:cNvPr>
          <p:cNvSpPr>
            <a:spLocks noGrp="1"/>
          </p:cNvSpPr>
          <p:nvPr>
            <p:ph type="body" sz="quarter" idx="22"/>
          </p:nvPr>
        </p:nvSpPr>
        <p:spPr>
          <a:xfrm>
            <a:off x="584200" y="5641938"/>
            <a:ext cx="2808000" cy="809210"/>
          </a:xfrm>
        </p:spPr>
        <p:txBody>
          <a:bodyPr>
            <a:normAutofit/>
          </a:bodyPr>
          <a:lstStyle/>
          <a:p>
            <a:pPr lvl="0"/>
            <a:r>
              <a:rPr lang="en-US" noProof="0"/>
              <a:t>Benefit: Streamline documentation, ensuring accurate and comprehensive records that support precise billing and prevent customer disputes.</a:t>
            </a:r>
          </a:p>
        </p:txBody>
      </p:sp>
      <p:sp>
        <p:nvSpPr>
          <p:cNvPr id="80" name="Text Placeholder 16">
            <a:extLst>
              <a:ext uri="{FF2B5EF4-FFF2-40B4-BE49-F238E27FC236}">
                <a16:creationId xmlns:a16="http://schemas.microsoft.com/office/drawing/2014/main" id="{2A5C2876-03FA-A953-9EEE-2FAEB555AFA4}"/>
              </a:ext>
            </a:extLst>
          </p:cNvPr>
          <p:cNvSpPr>
            <a:spLocks noGrp="1"/>
          </p:cNvSpPr>
          <p:nvPr>
            <p:ph type="body" sz="quarter" idx="23"/>
          </p:nvPr>
        </p:nvSpPr>
        <p:spPr>
          <a:xfrm>
            <a:off x="4047840" y="3208260"/>
            <a:ext cx="2808000" cy="753235"/>
          </a:xfrm>
        </p:spPr>
        <p:txBody>
          <a:bodyPr>
            <a:normAutofit/>
          </a:bodyPr>
          <a:lstStyle/>
          <a:p>
            <a:pPr lvl="0"/>
            <a:r>
              <a:rPr lang="en-US" noProof="0"/>
              <a:t>Benefit: Perform faster and accurate diagnosis and resolutions aided by experts reducing time to repair and customer callbacks.</a:t>
            </a:r>
          </a:p>
        </p:txBody>
      </p:sp>
      <p:sp>
        <p:nvSpPr>
          <p:cNvPr id="81" name="Text Placeholder 17">
            <a:extLst>
              <a:ext uri="{FF2B5EF4-FFF2-40B4-BE49-F238E27FC236}">
                <a16:creationId xmlns:a16="http://schemas.microsoft.com/office/drawing/2014/main" id="{600A4A12-7571-6739-3C68-9EAE4202246B}"/>
              </a:ext>
            </a:extLst>
          </p:cNvPr>
          <p:cNvSpPr>
            <a:spLocks noGrp="1"/>
          </p:cNvSpPr>
          <p:nvPr>
            <p:ph type="body" sz="quarter" idx="24"/>
          </p:nvPr>
        </p:nvSpPr>
        <p:spPr>
          <a:xfrm>
            <a:off x="4047840" y="5641938"/>
            <a:ext cx="2808000" cy="809210"/>
          </a:xfrm>
        </p:spPr>
        <p:txBody>
          <a:bodyPr>
            <a:normAutofit/>
          </a:bodyPr>
          <a:lstStyle/>
          <a:p>
            <a:pPr lvl="0"/>
            <a:r>
              <a:rPr lang="en-US" noProof="0"/>
              <a:t>Benefit: Increased aftersales revenue by providing added value and improving overall customer satisfaction.</a:t>
            </a:r>
          </a:p>
        </p:txBody>
      </p:sp>
      <p:sp>
        <p:nvSpPr>
          <p:cNvPr id="82" name="Text Placeholder 18">
            <a:extLst>
              <a:ext uri="{FF2B5EF4-FFF2-40B4-BE49-F238E27FC236}">
                <a16:creationId xmlns:a16="http://schemas.microsoft.com/office/drawing/2014/main" id="{20FF3584-D7CC-CF66-C34F-E8798039E80E}"/>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E30E7F2C-5E02-22A0-CFDE-235C288F372E}"/>
              </a:ext>
            </a:extLst>
          </p:cNvPr>
          <p:cNvSpPr>
            <a:spLocks noGrp="1"/>
          </p:cNvSpPr>
          <p:nvPr>
            <p:ph type="body" sz="quarter" idx="26"/>
          </p:nvPr>
        </p:nvSpPr>
        <p:spPr>
          <a:xfrm>
            <a:off x="7565079" y="5743428"/>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7DD8F021-190F-08E7-F0D1-A6D15BBB156A}"/>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87AC525E-BC50-FB44-17C3-C9C62FCB7E3C}"/>
              </a:ext>
            </a:extLst>
          </p:cNvPr>
          <p:cNvSpPr>
            <a:spLocks noGrp="1"/>
          </p:cNvSpPr>
          <p:nvPr>
            <p:ph type="body" sz="quarter" idx="28"/>
          </p:nvPr>
        </p:nvSpPr>
        <p:spPr>
          <a:xfrm>
            <a:off x="4047841" y="4488366"/>
            <a:ext cx="2808000" cy="626701"/>
          </a:xfrm>
        </p:spPr>
        <p:txBody>
          <a:bodyPr/>
          <a:lstStyle/>
          <a:p>
            <a:r>
              <a:rPr lang="en-US" noProof="0">
                <a:cs typeface="Segoe UI"/>
              </a:rPr>
              <a:t>Copilot can suggest additional products or services based on the current maintenance context, such as upgrades or complementary parts.</a:t>
            </a:r>
          </a:p>
        </p:txBody>
      </p:sp>
      <p:sp>
        <p:nvSpPr>
          <p:cNvPr id="86" name="Text Placeholder 39">
            <a:extLst>
              <a:ext uri="{FF2B5EF4-FFF2-40B4-BE49-F238E27FC236}">
                <a16:creationId xmlns:a16="http://schemas.microsoft.com/office/drawing/2014/main" id="{47911A6C-D9C0-D599-3299-88BAB31569F1}"/>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70C4B319-2517-15E1-469C-9EB399CC5698}"/>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022C05D6-8F01-5681-7DC5-7357B77612A9}"/>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AB26BFD3-6C59-CCAC-02E8-C2240C5A012D}"/>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D57C37CE-73CC-CBBE-820F-6A4C665CF974}"/>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A136798A-1CEC-0A60-AD30-7E0D48CCFD7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B17913EB-6776-FBEB-762F-8AF2C457FDA5}"/>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FF884ED1-84FD-5651-6780-B5E9BA5F5C90}"/>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6E1EC853-2917-F006-AAE7-E0673587A1D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C81A3F2C-FC64-C114-6D38-207D8C3AADCD}"/>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5F0CD1B9-EA32-50DF-AE92-E0D8480B960B}"/>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D53122F6-22C0-73CF-8E80-07D5DEF022C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6E9FA525-E535-AB81-A49A-BEFF1F1529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F6FC40DC-1CF1-B1EF-EBC6-DB256E96A87C}"/>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E8643F4D-D8C0-297A-1283-74695282454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6717BADD-0AB6-C34A-0BE0-59A6F80FE8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D506553C-65F9-A8A1-8655-D0367AB043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10" name="Text Placeholder 44">
            <a:extLst>
              <a:ext uri="{FF2B5EF4-FFF2-40B4-BE49-F238E27FC236}">
                <a16:creationId xmlns:a16="http://schemas.microsoft.com/office/drawing/2014/main" id="{4356A554-9F43-8E5C-D90C-9BE2E7BEEDAE}"/>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7" name="Group 36">
            <a:extLst>
              <a:ext uri="{FF2B5EF4-FFF2-40B4-BE49-F238E27FC236}">
                <a16:creationId xmlns:a16="http://schemas.microsoft.com/office/drawing/2014/main" id="{11D97402-D260-FECE-F6AA-65C71A67FEBB}"/>
              </a:ext>
            </a:extLst>
          </p:cNvPr>
          <p:cNvGrpSpPr/>
          <p:nvPr/>
        </p:nvGrpSpPr>
        <p:grpSpPr>
          <a:xfrm>
            <a:off x="756096" y="2663928"/>
            <a:ext cx="3082478" cy="480390"/>
            <a:chOff x="767112" y="2825909"/>
            <a:chExt cx="3082478" cy="480390"/>
          </a:xfrm>
        </p:grpSpPr>
        <p:sp>
          <p:nvSpPr>
            <p:cNvPr id="38" name="TextBox 37">
              <a:extLst>
                <a:ext uri="{FF2B5EF4-FFF2-40B4-BE49-F238E27FC236}">
                  <a16:creationId xmlns:a16="http://schemas.microsoft.com/office/drawing/2014/main" id="{6E249F45-3766-9F90-9D74-51D1851FCFED}"/>
                </a:ext>
                <a:ext uri="{C183D7F6-B498-43B3-948B-1728B52AA6E4}">
                  <adec:decorative xmlns:adec="http://schemas.microsoft.com/office/drawing/2017/decorative" val="0"/>
                </a:ext>
              </a:extLst>
            </p:cNvPr>
            <p:cNvSpPr txBox="1"/>
            <p:nvPr/>
          </p:nvSpPr>
          <p:spPr>
            <a:xfrm>
              <a:off x="1124977" y="2860023"/>
              <a:ext cx="2724613"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4C0F709A-FBF8-102E-E028-DD964BBE4D4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8313B757-D04D-3343-8266-5EF0347419FE}"/>
              </a:ext>
            </a:extLst>
          </p:cNvPr>
          <p:cNvGrpSpPr/>
          <p:nvPr/>
        </p:nvGrpSpPr>
        <p:grpSpPr>
          <a:xfrm>
            <a:off x="4219448" y="5128394"/>
            <a:ext cx="3096588" cy="480390"/>
            <a:chOff x="767112" y="2825909"/>
            <a:chExt cx="3096588" cy="480390"/>
          </a:xfrm>
        </p:grpSpPr>
        <p:sp>
          <p:nvSpPr>
            <p:cNvPr id="44" name="TextBox 43">
              <a:extLst>
                <a:ext uri="{FF2B5EF4-FFF2-40B4-BE49-F238E27FC236}">
                  <a16:creationId xmlns:a16="http://schemas.microsoft.com/office/drawing/2014/main" id="{B2EF3E5E-B0E7-BD5C-C922-AC09822C2EFF}"/>
                </a:ext>
                <a:ext uri="{C183D7F6-B498-43B3-948B-1728B52AA6E4}">
                  <adec:decorative xmlns:adec="http://schemas.microsoft.com/office/drawing/2017/decorative" val="0"/>
                </a:ext>
              </a:extLst>
            </p:cNvPr>
            <p:cNvSpPr txBox="1"/>
            <p:nvPr/>
          </p:nvSpPr>
          <p:spPr>
            <a:xfrm>
              <a:off x="1124978" y="2860023"/>
              <a:ext cx="2738722"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5" name="Picture 2" descr="Copilot Studio Generative AI pricing - Power Platform Community">
              <a:extLst>
                <a:ext uri="{FF2B5EF4-FFF2-40B4-BE49-F238E27FC236}">
                  <a16:creationId xmlns:a16="http://schemas.microsoft.com/office/drawing/2014/main" id="{42B06957-901F-FFF2-9AD1-F13DD7561A1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A418F6EC-D26C-F468-0827-B910FB4E6CB9}"/>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10"/>
              <a:extLst>
                <a:ext uri="{FF2B5EF4-FFF2-40B4-BE49-F238E27FC236}">
                  <a16:creationId xmlns:a16="http://schemas.microsoft.com/office/drawing/2014/main" id="{02FA5BA7-0129-9D33-8F96-92DC3957EA5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5025D3D6-3E56-762E-2C42-0CAED981B38B}"/>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7" name="Group 16">
            <a:extLst>
              <a:ext uri="{FF2B5EF4-FFF2-40B4-BE49-F238E27FC236}">
                <a16:creationId xmlns:a16="http://schemas.microsoft.com/office/drawing/2014/main" id="{4316D307-10EC-194C-9327-DCB1039EDB0A}"/>
              </a:ext>
            </a:extLst>
          </p:cNvPr>
          <p:cNvGrpSpPr/>
          <p:nvPr/>
        </p:nvGrpSpPr>
        <p:grpSpPr>
          <a:xfrm>
            <a:off x="8126870" y="2658889"/>
            <a:ext cx="1542142" cy="360000"/>
            <a:chOff x="588263" y="1217924"/>
            <a:chExt cx="1542142" cy="360000"/>
          </a:xfrm>
        </p:grpSpPr>
        <p:pic>
          <p:nvPicPr>
            <p:cNvPr id="18" name="Picture 17" descr="Zip Co logo SVG free download, id: 101874 - Brandlogos.net">
              <a:hlinkClick r:id="rId10"/>
              <a:extLst>
                <a:ext uri="{FF2B5EF4-FFF2-40B4-BE49-F238E27FC236}">
                  <a16:creationId xmlns:a16="http://schemas.microsoft.com/office/drawing/2014/main" id="{371FA1DA-98CF-A1C2-5F0C-9334476B12B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7A125696-5CE0-6DCC-B3FD-BE134FE7C4F8}"/>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20" name="Group 19">
            <a:extLst>
              <a:ext uri="{FF2B5EF4-FFF2-40B4-BE49-F238E27FC236}">
                <a16:creationId xmlns:a16="http://schemas.microsoft.com/office/drawing/2014/main" id="{59C3F938-AB15-E50C-A4B5-87E203B9EC18}"/>
              </a:ext>
            </a:extLst>
          </p:cNvPr>
          <p:cNvGrpSpPr/>
          <p:nvPr/>
        </p:nvGrpSpPr>
        <p:grpSpPr>
          <a:xfrm>
            <a:off x="7790456" y="5089569"/>
            <a:ext cx="2264302" cy="584775"/>
            <a:chOff x="767112" y="2790774"/>
            <a:chExt cx="2264302" cy="584775"/>
          </a:xfrm>
        </p:grpSpPr>
        <p:sp>
          <p:nvSpPr>
            <p:cNvPr id="21" name="TextBox 20">
              <a:extLst>
                <a:ext uri="{FF2B5EF4-FFF2-40B4-BE49-F238E27FC236}">
                  <a16:creationId xmlns:a16="http://schemas.microsoft.com/office/drawing/2014/main" id="{B6AECC62-395B-9646-B9B9-78A922B558DF}"/>
                </a:ext>
                <a:ext uri="{C183D7F6-B498-43B3-948B-1728B52AA6E4}">
                  <adec:decorative xmlns:adec="http://schemas.microsoft.com/office/drawing/2017/decorative" val="0"/>
                </a:ext>
              </a:extLst>
            </p:cNvPr>
            <p:cNvSpPr txBox="1"/>
            <p:nvPr/>
          </p:nvSpPr>
          <p:spPr>
            <a:xfrm>
              <a:off x="1124978" y="2790774"/>
              <a:ext cx="1906436"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90353C23-E66A-6340-EB3A-2BF297DE633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51D16339-7469-BFDF-17CA-314229D92365}"/>
              </a:ext>
            </a:extLst>
          </p:cNvPr>
          <p:cNvGrpSpPr/>
          <p:nvPr/>
        </p:nvGrpSpPr>
        <p:grpSpPr>
          <a:xfrm>
            <a:off x="802342" y="5213109"/>
            <a:ext cx="2368026" cy="360000"/>
            <a:chOff x="3277688" y="1697756"/>
            <a:chExt cx="2368026" cy="360000"/>
          </a:xfrm>
        </p:grpSpPr>
        <p:pic>
          <p:nvPicPr>
            <p:cNvPr id="24" name="Picture 23">
              <a:extLst>
                <a:ext uri="{FF2B5EF4-FFF2-40B4-BE49-F238E27FC236}">
                  <a16:creationId xmlns:a16="http://schemas.microsoft.com/office/drawing/2014/main" id="{6703A94D-D23B-733E-B636-4A264D44950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5" name="TextBox 24">
              <a:extLst>
                <a:ext uri="{FF2B5EF4-FFF2-40B4-BE49-F238E27FC236}">
                  <a16:creationId xmlns:a16="http://schemas.microsoft.com/office/drawing/2014/main" id="{4894F4A7-1D8E-B43D-E13C-7C743C0E70AC}"/>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9665769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1845-FE69-0AF7-336B-19FF031126D4}"/>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Production planning</a:t>
            </a:r>
            <a:endParaRPr lang="en-US"/>
          </a:p>
        </p:txBody>
      </p:sp>
      <p:sp>
        <p:nvSpPr>
          <p:cNvPr id="4" name="Text Placeholder 3">
            <a:extLst>
              <a:ext uri="{FF2B5EF4-FFF2-40B4-BE49-F238E27FC236}">
                <a16:creationId xmlns:a16="http://schemas.microsoft.com/office/drawing/2014/main" id="{FD65A6B1-788C-A380-7DAD-8CA2C5FFF398}"/>
              </a:ext>
            </a:extLst>
          </p:cNvPr>
          <p:cNvSpPr>
            <a:spLocks noGrp="1"/>
          </p:cNvSpPr>
          <p:nvPr>
            <p:ph type="body" sz="quarter" idx="11"/>
          </p:nvPr>
        </p:nvSpPr>
        <p:spPr/>
        <p:txBody>
          <a:bodyPr/>
          <a:lstStyle/>
          <a:p>
            <a:r>
              <a:rPr lang="en-US" noProof="1">
                <a:latin typeface="Segoe UI Semibold"/>
                <a:cs typeface="Segoe UI Semibold"/>
              </a:rPr>
              <a:t>1. Sales forecast</a:t>
            </a:r>
            <a:endParaRPr lang="en-US"/>
          </a:p>
        </p:txBody>
      </p:sp>
      <p:sp>
        <p:nvSpPr>
          <p:cNvPr id="5" name="Text Placeholder 4">
            <a:extLst>
              <a:ext uri="{FF2B5EF4-FFF2-40B4-BE49-F238E27FC236}">
                <a16:creationId xmlns:a16="http://schemas.microsoft.com/office/drawing/2014/main" id="{B756A9CF-08BB-5947-44CF-A4E9E25C50D9}"/>
              </a:ext>
            </a:extLst>
          </p:cNvPr>
          <p:cNvSpPr>
            <a:spLocks noGrp="1"/>
          </p:cNvSpPr>
          <p:nvPr>
            <p:ph type="body" sz="quarter" idx="12"/>
          </p:nvPr>
        </p:nvSpPr>
        <p:spPr/>
        <p:txBody>
          <a:bodyPr/>
          <a:lstStyle/>
          <a:p>
            <a:r>
              <a:rPr lang="en-US"/>
              <a:t>5. Production planning</a:t>
            </a:r>
          </a:p>
        </p:txBody>
      </p:sp>
      <p:sp>
        <p:nvSpPr>
          <p:cNvPr id="6" name="Text Placeholder 5">
            <a:extLst>
              <a:ext uri="{FF2B5EF4-FFF2-40B4-BE49-F238E27FC236}">
                <a16:creationId xmlns:a16="http://schemas.microsoft.com/office/drawing/2014/main" id="{529A1A15-A1DF-B7B1-3FA6-5398CFA98A5D}"/>
              </a:ext>
            </a:extLst>
          </p:cNvPr>
          <p:cNvSpPr>
            <a:spLocks noGrp="1"/>
          </p:cNvSpPr>
          <p:nvPr>
            <p:ph type="body" sz="quarter" idx="13"/>
          </p:nvPr>
        </p:nvSpPr>
        <p:spPr/>
        <p:txBody>
          <a:bodyPr/>
          <a:lstStyle/>
          <a:p>
            <a:r>
              <a:rPr lang="en-US"/>
              <a:t>2. Forecast adjustments</a:t>
            </a:r>
          </a:p>
        </p:txBody>
      </p:sp>
      <p:sp>
        <p:nvSpPr>
          <p:cNvPr id="7" name="Text Placeholder 6">
            <a:extLst>
              <a:ext uri="{FF2B5EF4-FFF2-40B4-BE49-F238E27FC236}">
                <a16:creationId xmlns:a16="http://schemas.microsoft.com/office/drawing/2014/main" id="{EEEAD546-2621-1CB4-2084-B4D88F961785}"/>
              </a:ext>
            </a:extLst>
          </p:cNvPr>
          <p:cNvSpPr>
            <a:spLocks noGrp="1"/>
          </p:cNvSpPr>
          <p:nvPr>
            <p:ph type="body" sz="quarter" idx="14"/>
          </p:nvPr>
        </p:nvSpPr>
        <p:spPr/>
        <p:txBody>
          <a:bodyPr/>
          <a:lstStyle/>
          <a:p>
            <a:r>
              <a:rPr lang="en-US"/>
              <a:t>4. Production scheduling</a:t>
            </a:r>
          </a:p>
        </p:txBody>
      </p:sp>
      <p:sp>
        <p:nvSpPr>
          <p:cNvPr id="8" name="Text Placeholder 7">
            <a:extLst>
              <a:ext uri="{FF2B5EF4-FFF2-40B4-BE49-F238E27FC236}">
                <a16:creationId xmlns:a16="http://schemas.microsoft.com/office/drawing/2014/main" id="{9A3EC4DA-80CD-F3B3-3031-F531E887060D}"/>
              </a:ext>
            </a:extLst>
          </p:cNvPr>
          <p:cNvSpPr>
            <a:spLocks noGrp="1"/>
          </p:cNvSpPr>
          <p:nvPr>
            <p:ph type="body" sz="quarter" idx="15"/>
          </p:nvPr>
        </p:nvSpPr>
        <p:spPr/>
        <p:txBody>
          <a:bodyPr/>
          <a:lstStyle/>
          <a:p>
            <a:r>
              <a:rPr lang="en-US"/>
              <a:t>3. Inventory planning</a:t>
            </a:r>
          </a:p>
        </p:txBody>
      </p:sp>
      <p:sp>
        <p:nvSpPr>
          <p:cNvPr id="9" name="Text Placeholder 8">
            <a:extLst>
              <a:ext uri="{FF2B5EF4-FFF2-40B4-BE49-F238E27FC236}">
                <a16:creationId xmlns:a16="http://schemas.microsoft.com/office/drawing/2014/main" id="{66350F15-E386-F818-9412-DC149D4C5FB6}"/>
              </a:ext>
            </a:extLst>
          </p:cNvPr>
          <p:cNvSpPr>
            <a:spLocks noGrp="1"/>
          </p:cNvSpPr>
          <p:nvPr>
            <p:ph type="body" sz="quarter" idx="17"/>
          </p:nvPr>
        </p:nvSpPr>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62B2D810-0420-7B11-0CEE-687E6335E9A5}"/>
              </a:ext>
            </a:extLst>
          </p:cNvPr>
          <p:cNvSpPr>
            <a:spLocks noGrp="1"/>
          </p:cNvSpPr>
          <p:nvPr>
            <p:ph type="body" sz="quarter" idx="18"/>
          </p:nvPr>
        </p:nvSpPr>
        <p:spPr/>
        <p:txBody>
          <a:bodyPr/>
          <a:lstStyle/>
          <a:p>
            <a:r>
              <a:rPr lang="en-US"/>
              <a:t>Summarize sales forecast and export </a:t>
            </a:r>
            <a:r>
              <a:rPr lang="en-US" noProof="1">
                <a:cs typeface="Segoe UI"/>
              </a:rPr>
              <a:t>to Copilot Pages. Tag sales, marketing, and other supply team members to review demand for respective product lines/ products.</a:t>
            </a:r>
            <a:endParaRPr lang="en-US"/>
          </a:p>
        </p:txBody>
      </p:sp>
      <p:sp>
        <p:nvSpPr>
          <p:cNvPr id="11" name="Text Placeholder 10">
            <a:extLst>
              <a:ext uri="{FF2B5EF4-FFF2-40B4-BE49-F238E27FC236}">
                <a16:creationId xmlns:a16="http://schemas.microsoft.com/office/drawing/2014/main" id="{733BF400-0E76-CB0E-E128-998D64D87A35}"/>
              </a:ext>
            </a:extLst>
          </p:cNvPr>
          <p:cNvSpPr>
            <a:spLocks noGrp="1"/>
          </p:cNvSpPr>
          <p:nvPr>
            <p:ph type="body" sz="quarter" idx="19"/>
          </p:nvPr>
        </p:nvSpPr>
        <p:spPr/>
        <p:txBody>
          <a:bodyPr/>
          <a:lstStyle/>
          <a:p>
            <a:r>
              <a:rPr lang="en-US" noProof="1">
                <a:cs typeface="Segoe UI"/>
              </a:rPr>
              <a:t>Use Copilot to summarize insights from various teams and adjust the forecast based on key feedback and suggested changes.</a:t>
            </a:r>
          </a:p>
          <a:p>
            <a:endParaRPr lang="en-US"/>
          </a:p>
        </p:txBody>
      </p:sp>
      <p:sp>
        <p:nvSpPr>
          <p:cNvPr id="12" name="Text Placeholder 11">
            <a:extLst>
              <a:ext uri="{FF2B5EF4-FFF2-40B4-BE49-F238E27FC236}">
                <a16:creationId xmlns:a16="http://schemas.microsoft.com/office/drawing/2014/main" id="{05D5C154-361D-C096-5AA7-C4752DC22EEC}"/>
              </a:ext>
            </a:extLst>
          </p:cNvPr>
          <p:cNvSpPr>
            <a:spLocks noGrp="1"/>
          </p:cNvSpPr>
          <p:nvPr>
            <p:ph type="body" sz="quarter" idx="20"/>
          </p:nvPr>
        </p:nvSpPr>
        <p:spPr/>
        <p:txBody>
          <a:bodyPr/>
          <a:lstStyle/>
          <a:p>
            <a:r>
              <a:rPr lang="en-US" noProof="1">
                <a:cs typeface="Segoe UI"/>
              </a:rPr>
              <a:t>Share inventory plans on Copilot Pages and invite feedback from manufacturing, warehouse, procurement, and other supply teams on constraints and their ability to fulfil the supply plan.</a:t>
            </a:r>
          </a:p>
        </p:txBody>
      </p:sp>
      <p:sp>
        <p:nvSpPr>
          <p:cNvPr id="13" name="Text Placeholder 12">
            <a:extLst>
              <a:ext uri="{FF2B5EF4-FFF2-40B4-BE49-F238E27FC236}">
                <a16:creationId xmlns:a16="http://schemas.microsoft.com/office/drawing/2014/main" id="{C55FAF20-A768-B617-66A0-E6CE70ACB3B9}"/>
              </a:ext>
            </a:extLst>
          </p:cNvPr>
          <p:cNvSpPr>
            <a:spLocks noGrp="1"/>
          </p:cNvSpPr>
          <p:nvPr>
            <p:ph type="body" sz="quarter" idx="21"/>
          </p:nvPr>
        </p:nvSpPr>
        <p:spPr/>
        <p:txBody>
          <a:bodyPr>
            <a:normAutofit lnSpcReduction="10000"/>
          </a:bodyPr>
          <a:lstStyle/>
          <a:p>
            <a:r>
              <a:rPr lang="en-US" noProof="1">
                <a:cs typeface="Segoe UI"/>
              </a:rPr>
              <a:t>Benefit: Facilitates seamless collaboration and feedback from sales, marketing, and supply teams, leading to more accurate and aligned demand forecasts.</a:t>
            </a:r>
          </a:p>
        </p:txBody>
      </p:sp>
      <p:sp>
        <p:nvSpPr>
          <p:cNvPr id="14" name="Text Placeholder 13">
            <a:extLst>
              <a:ext uri="{FF2B5EF4-FFF2-40B4-BE49-F238E27FC236}">
                <a16:creationId xmlns:a16="http://schemas.microsoft.com/office/drawing/2014/main" id="{720E242F-475F-960D-D566-6DC2B3F5C739}"/>
              </a:ext>
            </a:extLst>
          </p:cNvPr>
          <p:cNvSpPr>
            <a:spLocks noGrp="1"/>
          </p:cNvSpPr>
          <p:nvPr>
            <p:ph type="body" sz="quarter" idx="22"/>
          </p:nvPr>
        </p:nvSpPr>
        <p:spPr/>
        <p:txBody>
          <a:bodyPr/>
          <a:lstStyle/>
          <a:p>
            <a:r>
              <a:rPr lang="en-US" noProof="1">
                <a:cs typeface="Segoe UI"/>
              </a:rPr>
              <a:t>Benefit: Enhances planning by capturing key decisions and creating actionable plans, ensuring clear accountability and timely execution.</a:t>
            </a:r>
          </a:p>
        </p:txBody>
      </p:sp>
      <p:sp>
        <p:nvSpPr>
          <p:cNvPr id="15" name="Text Placeholder 14">
            <a:extLst>
              <a:ext uri="{FF2B5EF4-FFF2-40B4-BE49-F238E27FC236}">
                <a16:creationId xmlns:a16="http://schemas.microsoft.com/office/drawing/2014/main" id="{89B35DDE-4CBA-9D7C-AEAE-4557605265DF}"/>
              </a:ext>
            </a:extLst>
          </p:cNvPr>
          <p:cNvSpPr>
            <a:spLocks noGrp="1"/>
          </p:cNvSpPr>
          <p:nvPr>
            <p:ph type="body" sz="quarter" idx="23"/>
          </p:nvPr>
        </p:nvSpPr>
        <p:spPr/>
        <p:txBody>
          <a:bodyPr>
            <a:normAutofit lnSpcReduction="10000"/>
          </a:bodyPr>
          <a:lstStyle/>
          <a:p>
            <a:r>
              <a:rPr lang="en-US" noProof="1">
                <a:cs typeface="Segoe UI"/>
              </a:rPr>
              <a:t>Benefit:  Ensure forecasts remain accurate and relevant by integrating insights and feedback from various teams and reducing the need for extensive manual revisions.</a:t>
            </a:r>
          </a:p>
        </p:txBody>
      </p:sp>
      <p:sp>
        <p:nvSpPr>
          <p:cNvPr id="16" name="Text Placeholder 15">
            <a:extLst>
              <a:ext uri="{FF2B5EF4-FFF2-40B4-BE49-F238E27FC236}">
                <a16:creationId xmlns:a16="http://schemas.microsoft.com/office/drawing/2014/main" id="{7F40FB11-8B04-FC92-587A-75B4AADF6BBB}"/>
              </a:ext>
            </a:extLst>
          </p:cNvPr>
          <p:cNvSpPr>
            <a:spLocks noGrp="1"/>
          </p:cNvSpPr>
          <p:nvPr>
            <p:ph type="body" sz="quarter" idx="24"/>
          </p:nvPr>
        </p:nvSpPr>
        <p:spPr/>
        <p:txBody>
          <a:bodyPr/>
          <a:lstStyle/>
          <a:p>
            <a:r>
              <a:rPr lang="en-US"/>
              <a:t>Benefit: Efficiently schedule production runs to maximize profitability.</a:t>
            </a:r>
          </a:p>
        </p:txBody>
      </p:sp>
      <p:sp>
        <p:nvSpPr>
          <p:cNvPr id="17" name="Text Placeholder 16">
            <a:extLst>
              <a:ext uri="{FF2B5EF4-FFF2-40B4-BE49-F238E27FC236}">
                <a16:creationId xmlns:a16="http://schemas.microsoft.com/office/drawing/2014/main" id="{A3865110-96C9-A61C-B7EA-26A987262604}"/>
              </a:ext>
            </a:extLst>
          </p:cNvPr>
          <p:cNvSpPr>
            <a:spLocks noGrp="1"/>
          </p:cNvSpPr>
          <p:nvPr>
            <p:ph type="body" sz="quarter" idx="25"/>
          </p:nvPr>
        </p:nvSpPr>
        <p:spPr>
          <a:xfrm>
            <a:off x="7511481" y="3208260"/>
            <a:ext cx="2808000" cy="807958"/>
          </a:xfrm>
        </p:spPr>
        <p:txBody>
          <a:bodyPr>
            <a:normAutofit/>
          </a:bodyPr>
          <a:lstStyle/>
          <a:p>
            <a:r>
              <a:rPr lang="en-US" noProof="1">
                <a:cs typeface="Segoe UI"/>
              </a:rPr>
              <a:t>Benefit: Improves supply chain efficiency by incorporating feedback from key departments, helping to identify and mitigate potential supply constraints early maintaining just-in-time inventory levels.</a:t>
            </a:r>
          </a:p>
        </p:txBody>
      </p:sp>
      <p:sp>
        <p:nvSpPr>
          <p:cNvPr id="18" name="Text Placeholder 17">
            <a:extLst>
              <a:ext uri="{FF2B5EF4-FFF2-40B4-BE49-F238E27FC236}">
                <a16:creationId xmlns:a16="http://schemas.microsoft.com/office/drawing/2014/main" id="{BD999389-BA55-94C3-EE97-950CA4B5F7A0}"/>
              </a:ext>
            </a:extLst>
          </p:cNvPr>
          <p:cNvSpPr>
            <a:spLocks noGrp="1"/>
          </p:cNvSpPr>
          <p:nvPr>
            <p:ph type="body" sz="quarter" idx="27"/>
          </p:nvPr>
        </p:nvSpPr>
        <p:spPr/>
        <p:txBody>
          <a:bodyPr/>
          <a:lstStyle/>
          <a:p>
            <a:r>
              <a:rPr lang="en-US"/>
              <a:t>Review and update the production schedule with the operations teams</a:t>
            </a:r>
            <a:r>
              <a:rPr lang="en-US" noProof="1">
                <a:cs typeface="Segoe UI"/>
              </a:rPr>
              <a:t> and develop a final plan.</a:t>
            </a:r>
            <a:endParaRPr lang="en-US"/>
          </a:p>
        </p:txBody>
      </p:sp>
      <p:sp>
        <p:nvSpPr>
          <p:cNvPr id="19" name="Text Placeholder 18">
            <a:extLst>
              <a:ext uri="{FF2B5EF4-FFF2-40B4-BE49-F238E27FC236}">
                <a16:creationId xmlns:a16="http://schemas.microsoft.com/office/drawing/2014/main" id="{9BFCC750-9983-183E-0EB6-1689373C7B0D}"/>
              </a:ext>
            </a:extLst>
          </p:cNvPr>
          <p:cNvSpPr>
            <a:spLocks noGrp="1"/>
          </p:cNvSpPr>
          <p:nvPr>
            <p:ph type="body" sz="quarter" idx="28"/>
          </p:nvPr>
        </p:nvSpPr>
        <p:spPr/>
        <p:txBody>
          <a:bodyPr/>
          <a:lstStyle/>
          <a:p>
            <a:r>
              <a:rPr lang="en-US"/>
              <a:t>Ask Copilot to produce a production schedule based on committed orders, inventory levels, and employee availability.</a:t>
            </a:r>
          </a:p>
        </p:txBody>
      </p:sp>
      <p:sp>
        <p:nvSpPr>
          <p:cNvPr id="20" name="Text Placeholder 19">
            <a:extLst>
              <a:ext uri="{FF2B5EF4-FFF2-40B4-BE49-F238E27FC236}">
                <a16:creationId xmlns:a16="http://schemas.microsoft.com/office/drawing/2014/main" id="{C70256A3-B78A-5FCA-2286-D24028DA0441}"/>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E99E8EEB-9FC1-9E99-2BED-F9CC585557B1}"/>
              </a:ext>
            </a:extLst>
          </p:cNvPr>
          <p:cNvSpPr>
            <a:spLocks noGrp="1"/>
          </p:cNvSpPr>
          <p:nvPr>
            <p:ph type="body" sz="quarter" idx="38"/>
          </p:nvPr>
        </p:nvSpPr>
        <p:spPr>
          <a:solidFill>
            <a:srgbClr val="0070C0"/>
          </a:solidFill>
        </p:spPr>
        <p:txBody>
          <a:bodyPr/>
          <a:lstStyle/>
          <a:p>
            <a:endParaRPr lang="en-US"/>
          </a:p>
        </p:txBody>
      </p:sp>
      <p:sp>
        <p:nvSpPr>
          <p:cNvPr id="22" name="Text Placeholder 21">
            <a:extLst>
              <a:ext uri="{FF2B5EF4-FFF2-40B4-BE49-F238E27FC236}">
                <a16:creationId xmlns:a16="http://schemas.microsoft.com/office/drawing/2014/main" id="{2849C2EF-272F-08CE-6D8C-A4C890162D17}"/>
              </a:ext>
            </a:extLst>
          </p:cNvPr>
          <p:cNvSpPr>
            <a:spLocks noGrp="1"/>
          </p:cNvSpPr>
          <p:nvPr>
            <p:ph type="body" sz="quarter" idx="39"/>
          </p:nvPr>
        </p:nvSpPr>
        <p:spPr>
          <a:solidFill>
            <a:srgbClr val="0070C0"/>
          </a:solidFill>
        </p:spPr>
        <p:txBody>
          <a:bodyPr/>
          <a:lstStyle/>
          <a:p>
            <a:endParaRPr lang="en-US"/>
          </a:p>
        </p:txBody>
      </p:sp>
      <p:sp>
        <p:nvSpPr>
          <p:cNvPr id="23" name="Text Placeholder 22">
            <a:extLst>
              <a:ext uri="{FF2B5EF4-FFF2-40B4-BE49-F238E27FC236}">
                <a16:creationId xmlns:a16="http://schemas.microsoft.com/office/drawing/2014/main" id="{DB9B6AF8-88D2-133F-46DC-AECAA69277DF}"/>
              </a:ext>
            </a:extLst>
          </p:cNvPr>
          <p:cNvSpPr>
            <a:spLocks noGrp="1"/>
          </p:cNvSpPr>
          <p:nvPr>
            <p:ph type="body" sz="quarter" idx="40"/>
          </p:nvPr>
        </p:nvSpPr>
        <p:spPr>
          <a:solidFill>
            <a:srgbClr val="0070C0"/>
          </a:solidFill>
        </p:spPr>
        <p:txBody>
          <a:bodyPr/>
          <a:lstStyle/>
          <a:p>
            <a:endParaRPr lang="en-US"/>
          </a:p>
        </p:txBody>
      </p:sp>
      <p:sp>
        <p:nvSpPr>
          <p:cNvPr id="24" name="Rectangle: Rounded Corners 6">
            <a:extLst>
              <a:ext uri="{FF2B5EF4-FFF2-40B4-BE49-F238E27FC236}">
                <a16:creationId xmlns:a16="http://schemas.microsoft.com/office/drawing/2014/main" id="{D8EA7C23-BB94-0EA6-4309-C8BBA98B5FA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4F4CA0EE-BC3C-E5F9-1CDC-C0D6B8F5C1CE}"/>
              </a:ext>
            </a:extLst>
          </p:cNvPr>
          <p:cNvGrpSpPr/>
          <p:nvPr/>
        </p:nvGrpSpPr>
        <p:grpSpPr>
          <a:xfrm>
            <a:off x="1624328" y="1132756"/>
            <a:ext cx="1519650" cy="216000"/>
            <a:chOff x="1198144" y="862657"/>
            <a:chExt cx="1519650" cy="216000"/>
          </a:xfrm>
        </p:grpSpPr>
        <p:sp>
          <p:nvSpPr>
            <p:cNvPr id="26" name="Rectangle: Rounded Corners 6">
              <a:extLst>
                <a:ext uri="{FF2B5EF4-FFF2-40B4-BE49-F238E27FC236}">
                  <a16:creationId xmlns:a16="http://schemas.microsoft.com/office/drawing/2014/main" id="{0E318803-BD94-A78E-08DD-06EB97343FB4}"/>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14D2C8B8-8EC0-8748-F3DF-BC224187EB0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2AE2DDF0-005B-7181-4AE7-0D4D8183C00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A6B86DC8-571C-A463-DF97-2827B8632A77}"/>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9CBB9DB5-C297-AF5B-08B1-6352E68CAFB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30">
              <a:extLst>
                <a:ext uri="{FF2B5EF4-FFF2-40B4-BE49-F238E27FC236}">
                  <a16:creationId xmlns:a16="http://schemas.microsoft.com/office/drawing/2014/main" id="{4EF787FF-C20F-24A3-9C38-AE7DDA99561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2" name="Group 31">
            <a:extLst>
              <a:ext uri="{FF2B5EF4-FFF2-40B4-BE49-F238E27FC236}">
                <a16:creationId xmlns:a16="http://schemas.microsoft.com/office/drawing/2014/main" id="{BF65B891-D0AC-1431-6A68-DDF3C1C1C5F7}"/>
              </a:ext>
            </a:extLst>
          </p:cNvPr>
          <p:cNvGrpSpPr/>
          <p:nvPr/>
        </p:nvGrpSpPr>
        <p:grpSpPr>
          <a:xfrm>
            <a:off x="8868697" y="1127774"/>
            <a:ext cx="1450784" cy="216000"/>
            <a:chOff x="1194743" y="1140160"/>
            <a:chExt cx="1450784" cy="216000"/>
          </a:xfrm>
        </p:grpSpPr>
        <p:sp>
          <p:nvSpPr>
            <p:cNvPr id="33" name="Rectangle: Rounded Corners 6">
              <a:extLst>
                <a:ext uri="{FF2B5EF4-FFF2-40B4-BE49-F238E27FC236}">
                  <a16:creationId xmlns:a16="http://schemas.microsoft.com/office/drawing/2014/main" id="{A63E0001-3089-5659-22DA-93B39B4060B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4" name="Graphic 33">
              <a:extLst>
                <a:ext uri="{FF2B5EF4-FFF2-40B4-BE49-F238E27FC236}">
                  <a16:creationId xmlns:a16="http://schemas.microsoft.com/office/drawing/2014/main" id="{9040A373-10D7-8586-42DB-1605B1F6C29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5" name="Group 34">
            <a:extLst>
              <a:ext uri="{FF2B5EF4-FFF2-40B4-BE49-F238E27FC236}">
                <a16:creationId xmlns:a16="http://schemas.microsoft.com/office/drawing/2014/main" id="{3C68DA82-0106-FF11-3CF6-C12E66286A70}"/>
              </a:ext>
            </a:extLst>
          </p:cNvPr>
          <p:cNvGrpSpPr/>
          <p:nvPr/>
        </p:nvGrpSpPr>
        <p:grpSpPr>
          <a:xfrm>
            <a:off x="3210186" y="1138086"/>
            <a:ext cx="1767872" cy="216000"/>
            <a:chOff x="1198144" y="862657"/>
            <a:chExt cx="1767872" cy="216000"/>
          </a:xfrm>
        </p:grpSpPr>
        <p:sp>
          <p:nvSpPr>
            <p:cNvPr id="36" name="Rectangle: Rounded Corners 6">
              <a:extLst>
                <a:ext uri="{FF2B5EF4-FFF2-40B4-BE49-F238E27FC236}">
                  <a16:creationId xmlns:a16="http://schemas.microsoft.com/office/drawing/2014/main" id="{9D1FEA97-0D75-880F-8BA0-B71490BCA606}"/>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7" name="Graphic 36">
              <a:extLst>
                <a:ext uri="{FF2B5EF4-FFF2-40B4-BE49-F238E27FC236}">
                  <a16:creationId xmlns:a16="http://schemas.microsoft.com/office/drawing/2014/main" id="{14FD2D2C-E749-63E5-3D34-49E0BC1FC45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38" name="Group 37">
            <a:extLst>
              <a:ext uri="{FF2B5EF4-FFF2-40B4-BE49-F238E27FC236}">
                <a16:creationId xmlns:a16="http://schemas.microsoft.com/office/drawing/2014/main" id="{FFDCFF32-D34A-EBCA-9546-C705F8D3EBC9}"/>
              </a:ext>
            </a:extLst>
          </p:cNvPr>
          <p:cNvGrpSpPr/>
          <p:nvPr/>
        </p:nvGrpSpPr>
        <p:grpSpPr>
          <a:xfrm>
            <a:off x="1088245" y="2793641"/>
            <a:ext cx="1799910" cy="360000"/>
            <a:chOff x="588263" y="1217924"/>
            <a:chExt cx="1799910" cy="360000"/>
          </a:xfrm>
        </p:grpSpPr>
        <p:pic>
          <p:nvPicPr>
            <p:cNvPr id="39" name="Picture 38" descr="Zip Co logo SVG free download, id: 101874 - Brandlogos.net">
              <a:hlinkClick r:id="rId6"/>
              <a:extLst>
                <a:ext uri="{FF2B5EF4-FFF2-40B4-BE49-F238E27FC236}">
                  <a16:creationId xmlns:a16="http://schemas.microsoft.com/office/drawing/2014/main" id="{146BBF8D-E3CA-96C8-B9E2-D23D31F0FAB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50563689-719D-3FED-45B6-2DDD5089B6F1}"/>
                </a:ext>
                <a:ext uri="{C183D7F6-B498-43B3-948B-1728B52AA6E4}">
                  <adec:decorative xmlns:adec="http://schemas.microsoft.com/office/drawing/2017/decorative" val="0"/>
                </a:ext>
              </a:extLst>
            </p:cNvPr>
            <p:cNvSpPr txBox="1"/>
            <p:nvPr/>
          </p:nvSpPr>
          <p:spPr>
            <a:xfrm>
              <a:off x="1047212" y="1244036"/>
              <a:ext cx="1340961" cy="3077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grpSp>
      <p:grpSp>
        <p:nvGrpSpPr>
          <p:cNvPr id="41" name="Group 40">
            <a:extLst>
              <a:ext uri="{FF2B5EF4-FFF2-40B4-BE49-F238E27FC236}">
                <a16:creationId xmlns:a16="http://schemas.microsoft.com/office/drawing/2014/main" id="{55760190-31B8-8E9B-BCC4-3F9B7BD49DA8}"/>
              </a:ext>
            </a:extLst>
          </p:cNvPr>
          <p:cNvGrpSpPr/>
          <p:nvPr/>
        </p:nvGrpSpPr>
        <p:grpSpPr>
          <a:xfrm>
            <a:off x="4456834" y="2793641"/>
            <a:ext cx="1799910" cy="360000"/>
            <a:chOff x="588263" y="1217924"/>
            <a:chExt cx="1799910" cy="360000"/>
          </a:xfrm>
        </p:grpSpPr>
        <p:pic>
          <p:nvPicPr>
            <p:cNvPr id="42" name="Picture 41" descr="Zip Co logo SVG free download, id: 101874 - Brandlogos.net">
              <a:hlinkClick r:id="rId6"/>
              <a:extLst>
                <a:ext uri="{FF2B5EF4-FFF2-40B4-BE49-F238E27FC236}">
                  <a16:creationId xmlns:a16="http://schemas.microsoft.com/office/drawing/2014/main" id="{5E5720B4-2597-0B59-9D46-14D10DB52E6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3" name="TextBox 42">
              <a:extLst>
                <a:ext uri="{FF2B5EF4-FFF2-40B4-BE49-F238E27FC236}">
                  <a16:creationId xmlns:a16="http://schemas.microsoft.com/office/drawing/2014/main" id="{6F7EFA85-6C1E-774D-EB4C-6476143F4C32}"/>
                </a:ext>
                <a:ext uri="{C183D7F6-B498-43B3-948B-1728B52AA6E4}">
                  <adec:decorative xmlns:adec="http://schemas.microsoft.com/office/drawing/2017/decorative" val="0"/>
                </a:ext>
              </a:extLst>
            </p:cNvPr>
            <p:cNvSpPr txBox="1"/>
            <p:nvPr/>
          </p:nvSpPr>
          <p:spPr>
            <a:xfrm>
              <a:off x="1047212" y="1244036"/>
              <a:ext cx="1340961" cy="3077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grpSp>
      <p:grpSp>
        <p:nvGrpSpPr>
          <p:cNvPr id="44" name="Group 43">
            <a:extLst>
              <a:ext uri="{FF2B5EF4-FFF2-40B4-BE49-F238E27FC236}">
                <a16:creationId xmlns:a16="http://schemas.microsoft.com/office/drawing/2014/main" id="{7BA7379B-CBEB-3C24-3804-4E7DFABCBE1F}"/>
              </a:ext>
            </a:extLst>
          </p:cNvPr>
          <p:cNvGrpSpPr/>
          <p:nvPr/>
        </p:nvGrpSpPr>
        <p:grpSpPr>
          <a:xfrm>
            <a:off x="8015526" y="2783167"/>
            <a:ext cx="1799910" cy="360000"/>
            <a:chOff x="588263" y="1217924"/>
            <a:chExt cx="1799910" cy="360000"/>
          </a:xfrm>
        </p:grpSpPr>
        <p:pic>
          <p:nvPicPr>
            <p:cNvPr id="45" name="Picture 44" descr="Zip Co logo SVG free download, id: 101874 - Brandlogos.net">
              <a:hlinkClick r:id="rId6"/>
              <a:extLst>
                <a:ext uri="{FF2B5EF4-FFF2-40B4-BE49-F238E27FC236}">
                  <a16:creationId xmlns:a16="http://schemas.microsoft.com/office/drawing/2014/main" id="{D1880E9F-632F-CB9E-F536-204D9474DB6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6" name="TextBox 45">
              <a:extLst>
                <a:ext uri="{FF2B5EF4-FFF2-40B4-BE49-F238E27FC236}">
                  <a16:creationId xmlns:a16="http://schemas.microsoft.com/office/drawing/2014/main" id="{76E2ED5F-4E51-C0A4-32DC-5406344E951C}"/>
                </a:ext>
                <a:ext uri="{C183D7F6-B498-43B3-948B-1728B52AA6E4}">
                  <adec:decorative xmlns:adec="http://schemas.microsoft.com/office/drawing/2017/decorative" val="0"/>
                </a:ext>
              </a:extLst>
            </p:cNvPr>
            <p:cNvSpPr txBox="1"/>
            <p:nvPr/>
          </p:nvSpPr>
          <p:spPr>
            <a:xfrm>
              <a:off x="1047212" y="1244036"/>
              <a:ext cx="1340961" cy="3077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grpSp>
      <p:grpSp>
        <p:nvGrpSpPr>
          <p:cNvPr id="47" name="Group 46">
            <a:extLst>
              <a:ext uri="{FF2B5EF4-FFF2-40B4-BE49-F238E27FC236}">
                <a16:creationId xmlns:a16="http://schemas.microsoft.com/office/drawing/2014/main" id="{A001EB82-90E9-6E7C-D42B-6EE5C7A81798}"/>
              </a:ext>
            </a:extLst>
          </p:cNvPr>
          <p:cNvGrpSpPr/>
          <p:nvPr/>
        </p:nvGrpSpPr>
        <p:grpSpPr>
          <a:xfrm>
            <a:off x="2827276" y="5157037"/>
            <a:ext cx="2242497" cy="360000"/>
            <a:chOff x="588263" y="3617084"/>
            <a:chExt cx="2242497" cy="360000"/>
          </a:xfrm>
        </p:grpSpPr>
        <p:pic>
          <p:nvPicPr>
            <p:cNvPr id="48" name="Picture 47">
              <a:extLst>
                <a:ext uri="{FF2B5EF4-FFF2-40B4-BE49-F238E27FC236}">
                  <a16:creationId xmlns:a16="http://schemas.microsoft.com/office/drawing/2014/main" id="{F30B7F5B-B889-4C22-8074-C36993FE54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9" name="TextBox 48">
              <a:extLst>
                <a:ext uri="{FF2B5EF4-FFF2-40B4-BE49-F238E27FC236}">
                  <a16:creationId xmlns:a16="http://schemas.microsoft.com/office/drawing/2014/main" id="{87B35C98-6448-7589-2DEA-AAE62A87D694}"/>
                </a:ext>
                <a:ext uri="{C183D7F6-B498-43B3-948B-1728B52AA6E4}">
                  <adec:decorative xmlns:adec="http://schemas.microsoft.com/office/drawing/2017/decorative" val="0"/>
                </a:ext>
              </a:extLst>
            </p:cNvPr>
            <p:cNvSpPr txBox="1"/>
            <p:nvPr/>
          </p:nvSpPr>
          <p:spPr>
            <a:xfrm>
              <a:off x="938576"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Segoe UI Semibold"/>
                  <a:ea typeface="+mn-ea"/>
                  <a:cs typeface="+mn-cs"/>
                </a:rPr>
                <a:t>Microsoft Teams</a:t>
              </a:r>
              <a:endParaRPr kumimoji="0" lang="en-US" sz="1100" b="0" i="0" u="none" strike="noStrike" kern="1200" cap="none" spc="0" normalizeH="0" baseline="30000" noProof="1">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A971B84F-95AB-3828-8BAD-1EBBCD376EAA}"/>
              </a:ext>
            </a:extLst>
          </p:cNvPr>
          <p:cNvGrpSpPr/>
          <p:nvPr/>
        </p:nvGrpSpPr>
        <p:grpSpPr>
          <a:xfrm>
            <a:off x="5851314" y="5115067"/>
            <a:ext cx="2664692" cy="411140"/>
            <a:chOff x="767112" y="2825909"/>
            <a:chExt cx="2664692" cy="411140"/>
          </a:xfrm>
        </p:grpSpPr>
        <p:sp>
          <p:nvSpPr>
            <p:cNvPr id="51" name="TextBox 50">
              <a:extLst>
                <a:ext uri="{FF2B5EF4-FFF2-40B4-BE49-F238E27FC236}">
                  <a16:creationId xmlns:a16="http://schemas.microsoft.com/office/drawing/2014/main" id="{2EB8831A-A71A-1138-0697-7E70191F8499}"/>
                </a:ext>
                <a:ext uri="{C183D7F6-B498-43B3-948B-1728B52AA6E4}">
                  <adec:decorative xmlns:adec="http://schemas.microsoft.com/office/drawing/2017/decorative" val="0"/>
                </a:ext>
              </a:extLst>
            </p:cNvPr>
            <p:cNvSpPr txBox="1"/>
            <p:nvPr/>
          </p:nvSpPr>
          <p:spPr>
            <a:xfrm>
              <a:off x="1124978" y="2929272"/>
              <a:ext cx="2306826"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p:txBody>
        </p:sp>
        <p:pic>
          <p:nvPicPr>
            <p:cNvPr id="52" name="Picture 2" descr="Copilot Studio Generative AI pricing - Power Platform Community">
              <a:extLst>
                <a:ext uri="{FF2B5EF4-FFF2-40B4-BE49-F238E27FC236}">
                  <a16:creationId xmlns:a16="http://schemas.microsoft.com/office/drawing/2014/main" id="{BDBB6123-C91A-0EEC-F881-7EADFB47F97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52">
            <a:extLst>
              <a:ext uri="{FF2B5EF4-FFF2-40B4-BE49-F238E27FC236}">
                <a16:creationId xmlns:a16="http://schemas.microsoft.com/office/drawing/2014/main" id="{6D49054D-0240-CC8D-9AC7-8045CEC5D5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55" name="Text Placeholder 44">
            <a:extLst>
              <a:ext uri="{FF2B5EF4-FFF2-40B4-BE49-F238E27FC236}">
                <a16:creationId xmlns:a16="http://schemas.microsoft.com/office/drawing/2014/main" id="{4F9CE101-29FA-2364-01B7-B500D9094E0C}"/>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1"/>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1"/>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5507421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260F0-9543-838E-8F93-03C5CADFD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F3BE7-BDC1-E458-1971-3D041803A43D}"/>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Improve factory operations</a:t>
            </a:r>
            <a:endParaRPr lang="en-US"/>
          </a:p>
        </p:txBody>
      </p:sp>
      <p:sp>
        <p:nvSpPr>
          <p:cNvPr id="4" name="Text Placeholder 3">
            <a:extLst>
              <a:ext uri="{FF2B5EF4-FFF2-40B4-BE49-F238E27FC236}">
                <a16:creationId xmlns:a16="http://schemas.microsoft.com/office/drawing/2014/main" id="{DF4CD7C0-4161-A17B-240E-576496E5CA98}"/>
              </a:ext>
            </a:extLst>
          </p:cNvPr>
          <p:cNvSpPr>
            <a:spLocks noGrp="1"/>
          </p:cNvSpPr>
          <p:nvPr>
            <p:ph type="body" sz="quarter" idx="11"/>
          </p:nvPr>
        </p:nvSpPr>
        <p:spPr/>
        <p:txBody>
          <a:bodyPr/>
          <a:lstStyle/>
          <a:p>
            <a:r>
              <a:rPr lang="en-US" noProof="1">
                <a:latin typeface="Segoe UI Semibold"/>
                <a:cs typeface="Segoe UI Semibold"/>
              </a:rPr>
              <a:t>1. Data connections</a:t>
            </a:r>
            <a:endParaRPr lang="en-US"/>
          </a:p>
        </p:txBody>
      </p:sp>
      <p:sp>
        <p:nvSpPr>
          <p:cNvPr id="5" name="Text Placeholder 4">
            <a:extLst>
              <a:ext uri="{FF2B5EF4-FFF2-40B4-BE49-F238E27FC236}">
                <a16:creationId xmlns:a16="http://schemas.microsoft.com/office/drawing/2014/main" id="{DD85732D-82D0-5E7C-A552-09325943AEE9}"/>
              </a:ext>
            </a:extLst>
          </p:cNvPr>
          <p:cNvSpPr>
            <a:spLocks noGrp="1"/>
          </p:cNvSpPr>
          <p:nvPr>
            <p:ph type="body" sz="quarter" idx="12"/>
          </p:nvPr>
        </p:nvSpPr>
        <p:spPr/>
        <p:txBody>
          <a:bodyPr/>
          <a:lstStyle/>
          <a:p>
            <a:r>
              <a:rPr lang="en-US"/>
              <a:t>5. Worker skilling​</a:t>
            </a:r>
          </a:p>
        </p:txBody>
      </p:sp>
      <p:sp>
        <p:nvSpPr>
          <p:cNvPr id="6" name="Text Placeholder 5">
            <a:extLst>
              <a:ext uri="{FF2B5EF4-FFF2-40B4-BE49-F238E27FC236}">
                <a16:creationId xmlns:a16="http://schemas.microsoft.com/office/drawing/2014/main" id="{F437AB76-D8E8-8DE5-99A5-9579C10B7637}"/>
              </a:ext>
            </a:extLst>
          </p:cNvPr>
          <p:cNvSpPr>
            <a:spLocks noGrp="1"/>
          </p:cNvSpPr>
          <p:nvPr>
            <p:ph type="body" sz="quarter" idx="13"/>
          </p:nvPr>
        </p:nvSpPr>
        <p:spPr/>
        <p:txBody>
          <a:bodyPr/>
          <a:lstStyle/>
          <a:p>
            <a:r>
              <a:rPr lang="en-US"/>
              <a:t>2. Production insights​</a:t>
            </a:r>
          </a:p>
        </p:txBody>
      </p:sp>
      <p:sp>
        <p:nvSpPr>
          <p:cNvPr id="7" name="Text Placeholder 6">
            <a:extLst>
              <a:ext uri="{FF2B5EF4-FFF2-40B4-BE49-F238E27FC236}">
                <a16:creationId xmlns:a16="http://schemas.microsoft.com/office/drawing/2014/main" id="{A41DAE9A-2B85-97AC-AA80-239DF273A7EA}"/>
              </a:ext>
            </a:extLst>
          </p:cNvPr>
          <p:cNvSpPr>
            <a:spLocks noGrp="1"/>
          </p:cNvSpPr>
          <p:nvPr>
            <p:ph type="body" sz="quarter" idx="14"/>
          </p:nvPr>
        </p:nvSpPr>
        <p:spPr/>
        <p:txBody>
          <a:bodyPr/>
          <a:lstStyle/>
          <a:p>
            <a:r>
              <a:rPr lang="en-US"/>
              <a:t>4. Asset maintenance​</a:t>
            </a:r>
          </a:p>
        </p:txBody>
      </p:sp>
      <p:sp>
        <p:nvSpPr>
          <p:cNvPr id="8" name="Text Placeholder 7">
            <a:extLst>
              <a:ext uri="{FF2B5EF4-FFF2-40B4-BE49-F238E27FC236}">
                <a16:creationId xmlns:a16="http://schemas.microsoft.com/office/drawing/2014/main" id="{A516999A-B320-B8BD-7207-026D31037833}"/>
              </a:ext>
            </a:extLst>
          </p:cNvPr>
          <p:cNvSpPr>
            <a:spLocks noGrp="1"/>
          </p:cNvSpPr>
          <p:nvPr>
            <p:ph type="body" sz="quarter" idx="15"/>
          </p:nvPr>
        </p:nvSpPr>
        <p:spPr/>
        <p:txBody>
          <a:bodyPr/>
          <a:lstStyle/>
          <a:p>
            <a:r>
              <a:rPr lang="en-US"/>
              <a:t>3. Root cause analysis​</a:t>
            </a:r>
          </a:p>
        </p:txBody>
      </p:sp>
      <p:sp>
        <p:nvSpPr>
          <p:cNvPr id="9" name="Text Placeholder 8">
            <a:extLst>
              <a:ext uri="{FF2B5EF4-FFF2-40B4-BE49-F238E27FC236}">
                <a16:creationId xmlns:a16="http://schemas.microsoft.com/office/drawing/2014/main" id="{04F4EFF8-1444-D7C4-D319-818895E2F945}"/>
              </a:ext>
            </a:extLst>
          </p:cNvPr>
          <p:cNvSpPr>
            <a:spLocks noGrp="1"/>
          </p:cNvSpPr>
          <p:nvPr>
            <p:ph type="body" sz="quarter" idx="17"/>
          </p:nvPr>
        </p:nvSpPr>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795391FD-93A6-5C3F-16F1-9AECA2AE6254}"/>
              </a:ext>
            </a:extLst>
          </p:cNvPr>
          <p:cNvSpPr>
            <a:spLocks noGrp="1"/>
          </p:cNvSpPr>
          <p:nvPr>
            <p:ph type="body" sz="quarter" idx="18"/>
          </p:nvPr>
        </p:nvSpPr>
        <p:spPr>
          <a:xfrm>
            <a:off x="584200" y="2032188"/>
            <a:ext cx="2808000" cy="715227"/>
          </a:xfrm>
        </p:spPr>
        <p:txBody>
          <a:bodyPr>
            <a:normAutofit/>
          </a:bodyPr>
          <a:lstStyle/>
          <a:p>
            <a:r>
              <a:rPr lang="en-US"/>
              <a:t>Connect </a:t>
            </a:r>
            <a:r>
              <a:rPr lang="en-US" b="0" i="0">
                <a:solidFill>
                  <a:srgbClr val="161616"/>
                </a:solidFill>
                <a:effectLst/>
                <a:latin typeface="Segoe UI" panose="020B0502040204020203" pitchFamily="34" charset="0"/>
              </a:rPr>
              <a:t>MES (Manufacturing execution systems), QMS (Quality management systems)</a:t>
            </a:r>
            <a:r>
              <a:rPr lang="en-US"/>
              <a:t>.​ The </a:t>
            </a:r>
            <a:r>
              <a:rPr lang="en-US">
                <a:hlinkClick r:id="rId2"/>
              </a:rPr>
              <a:t>Factory Operations Agent in Azure AI</a:t>
            </a:r>
            <a:r>
              <a:rPr lang="en-US"/>
              <a:t> can assist with this step.</a:t>
            </a:r>
          </a:p>
        </p:txBody>
      </p:sp>
      <p:sp>
        <p:nvSpPr>
          <p:cNvPr id="11" name="Text Placeholder 10">
            <a:extLst>
              <a:ext uri="{FF2B5EF4-FFF2-40B4-BE49-F238E27FC236}">
                <a16:creationId xmlns:a16="http://schemas.microsoft.com/office/drawing/2014/main" id="{64C56C31-D673-90B4-91C8-72BBC47A0A16}"/>
              </a:ext>
            </a:extLst>
          </p:cNvPr>
          <p:cNvSpPr>
            <a:spLocks noGrp="1"/>
          </p:cNvSpPr>
          <p:nvPr>
            <p:ph type="body" sz="quarter" idx="19"/>
          </p:nvPr>
        </p:nvSpPr>
        <p:spPr>
          <a:xfrm>
            <a:off x="4047840" y="1947935"/>
            <a:ext cx="2808000" cy="789167"/>
          </a:xfrm>
        </p:spPr>
        <p:txBody>
          <a:bodyPr>
            <a:normAutofit/>
          </a:bodyPr>
          <a:lstStyle/>
          <a:p>
            <a:r>
              <a:rPr lang="en-US" noProof="1">
                <a:cs typeface="Segoe UI"/>
              </a:rPr>
              <a:t>The production manager can identify the bottlenecks and optimize throughput by receiving detailed insights into critical metrics such as overall equipment effectiveness (OEE), yield, and performance.​</a:t>
            </a:r>
            <a:endParaRPr lang="en-US"/>
          </a:p>
        </p:txBody>
      </p:sp>
      <p:sp>
        <p:nvSpPr>
          <p:cNvPr id="12" name="Text Placeholder 11">
            <a:extLst>
              <a:ext uri="{FF2B5EF4-FFF2-40B4-BE49-F238E27FC236}">
                <a16:creationId xmlns:a16="http://schemas.microsoft.com/office/drawing/2014/main" id="{E9C4372B-88B6-05B9-30DA-358F465E4895}"/>
              </a:ext>
            </a:extLst>
          </p:cNvPr>
          <p:cNvSpPr>
            <a:spLocks noGrp="1"/>
          </p:cNvSpPr>
          <p:nvPr>
            <p:ph type="body" sz="quarter" idx="20"/>
          </p:nvPr>
        </p:nvSpPr>
        <p:spPr/>
        <p:txBody>
          <a:bodyPr/>
          <a:lstStyle/>
          <a:p>
            <a:r>
              <a:rPr lang="en-US" noProof="1">
                <a:cs typeface="Segoe UI"/>
              </a:rPr>
              <a:t>When issues like breakdowns, delays, or defects arise, production teams analyze data to identify root causes such as equipment malfunctions, inefficiencies, or bottlenecks.​</a:t>
            </a:r>
          </a:p>
        </p:txBody>
      </p:sp>
      <p:sp>
        <p:nvSpPr>
          <p:cNvPr id="13" name="Text Placeholder 12">
            <a:extLst>
              <a:ext uri="{FF2B5EF4-FFF2-40B4-BE49-F238E27FC236}">
                <a16:creationId xmlns:a16="http://schemas.microsoft.com/office/drawing/2014/main" id="{A482B603-215B-2DAA-79CB-7D31AEC2F3F1}"/>
              </a:ext>
            </a:extLst>
          </p:cNvPr>
          <p:cNvSpPr>
            <a:spLocks noGrp="1"/>
          </p:cNvSpPr>
          <p:nvPr>
            <p:ph type="body" sz="quarter" idx="21"/>
          </p:nvPr>
        </p:nvSpPr>
        <p:spPr/>
        <p:txBody>
          <a:bodyPr>
            <a:normAutofit/>
          </a:bodyPr>
          <a:lstStyle/>
          <a:p>
            <a:r>
              <a:rPr lang="en-US" noProof="1">
                <a:cs typeface="Segoe UI"/>
              </a:rPr>
              <a:t>Benefit: Ensures necessary factory systems and data sources are in place and accessible.</a:t>
            </a:r>
          </a:p>
        </p:txBody>
      </p:sp>
      <p:sp>
        <p:nvSpPr>
          <p:cNvPr id="14" name="Text Placeholder 13">
            <a:extLst>
              <a:ext uri="{FF2B5EF4-FFF2-40B4-BE49-F238E27FC236}">
                <a16:creationId xmlns:a16="http://schemas.microsoft.com/office/drawing/2014/main" id="{D8D6E0A5-595C-2F25-D60C-C7119852150A}"/>
              </a:ext>
            </a:extLst>
          </p:cNvPr>
          <p:cNvSpPr>
            <a:spLocks noGrp="1"/>
          </p:cNvSpPr>
          <p:nvPr>
            <p:ph type="body" sz="quarter" idx="22"/>
          </p:nvPr>
        </p:nvSpPr>
        <p:spPr/>
        <p:txBody>
          <a:bodyPr/>
          <a:lstStyle/>
          <a:p>
            <a:r>
              <a:rPr lang="en-US" noProof="1">
                <a:cs typeface="Segoe UI"/>
              </a:rPr>
              <a:t>Benefit: Targeted training boosts productivity and efficiency, enhances safety, and improves employee satisfaction and engagement.</a:t>
            </a:r>
          </a:p>
        </p:txBody>
      </p:sp>
      <p:sp>
        <p:nvSpPr>
          <p:cNvPr id="15" name="Text Placeholder 14">
            <a:extLst>
              <a:ext uri="{FF2B5EF4-FFF2-40B4-BE49-F238E27FC236}">
                <a16:creationId xmlns:a16="http://schemas.microsoft.com/office/drawing/2014/main" id="{BB7D080F-A543-A440-B794-FAAEB9877970}"/>
              </a:ext>
            </a:extLst>
          </p:cNvPr>
          <p:cNvSpPr>
            <a:spLocks noGrp="1"/>
          </p:cNvSpPr>
          <p:nvPr>
            <p:ph type="body" sz="quarter" idx="23"/>
          </p:nvPr>
        </p:nvSpPr>
        <p:spPr/>
        <p:txBody>
          <a:bodyPr>
            <a:normAutofit/>
          </a:bodyPr>
          <a:lstStyle/>
          <a:p>
            <a:r>
              <a:rPr lang="en-US" noProof="1">
                <a:cs typeface="Segoe UI"/>
              </a:rPr>
              <a:t>Benefit:  The agent helps to identify inefficiencies and provides actionable insights in natural language for easy understanding and resolution.​</a:t>
            </a:r>
          </a:p>
        </p:txBody>
      </p:sp>
      <p:sp>
        <p:nvSpPr>
          <p:cNvPr id="16" name="Text Placeholder 15">
            <a:extLst>
              <a:ext uri="{FF2B5EF4-FFF2-40B4-BE49-F238E27FC236}">
                <a16:creationId xmlns:a16="http://schemas.microsoft.com/office/drawing/2014/main" id="{0FB44302-5ED5-1563-9560-7D7D134645DA}"/>
              </a:ext>
            </a:extLst>
          </p:cNvPr>
          <p:cNvSpPr>
            <a:spLocks noGrp="1"/>
          </p:cNvSpPr>
          <p:nvPr>
            <p:ph type="body" sz="quarter" idx="24"/>
          </p:nvPr>
        </p:nvSpPr>
        <p:spPr/>
        <p:txBody>
          <a:bodyPr>
            <a:normAutofit lnSpcReduction="10000"/>
          </a:bodyPr>
          <a:lstStyle/>
          <a:p>
            <a:r>
              <a:rPr lang="en-US"/>
              <a:t>Benefit: Predict equipment failures using sensor data and usage history, providing recommendations for preventive maintenance to reduce downtime and extend machinery lifespan.​</a:t>
            </a:r>
          </a:p>
        </p:txBody>
      </p:sp>
      <p:sp>
        <p:nvSpPr>
          <p:cNvPr id="17" name="Text Placeholder 16">
            <a:extLst>
              <a:ext uri="{FF2B5EF4-FFF2-40B4-BE49-F238E27FC236}">
                <a16:creationId xmlns:a16="http://schemas.microsoft.com/office/drawing/2014/main" id="{24127A24-94AB-A14D-A707-F97A81BAD7F6}"/>
              </a:ext>
            </a:extLst>
          </p:cNvPr>
          <p:cNvSpPr>
            <a:spLocks noGrp="1"/>
          </p:cNvSpPr>
          <p:nvPr>
            <p:ph type="body" sz="quarter" idx="25"/>
          </p:nvPr>
        </p:nvSpPr>
        <p:spPr>
          <a:xfrm>
            <a:off x="7511481" y="3208260"/>
            <a:ext cx="2808000" cy="807958"/>
          </a:xfrm>
        </p:spPr>
        <p:txBody>
          <a:bodyPr>
            <a:normAutofit/>
          </a:bodyPr>
          <a:lstStyle/>
          <a:p>
            <a:r>
              <a:rPr lang="en-US" noProof="1">
                <a:cs typeface="Segoe UI"/>
              </a:rPr>
              <a:t>Benefit: Helps production teams quickly pinpoint the root causes of issues and suggests corrective actions. This speeds resolution, cuts downtime, and prevents reoccurrence.</a:t>
            </a:r>
          </a:p>
        </p:txBody>
      </p:sp>
      <p:sp>
        <p:nvSpPr>
          <p:cNvPr id="18" name="Text Placeholder 17">
            <a:extLst>
              <a:ext uri="{FF2B5EF4-FFF2-40B4-BE49-F238E27FC236}">
                <a16:creationId xmlns:a16="http://schemas.microsoft.com/office/drawing/2014/main" id="{303C9A5D-69A2-8943-BFFE-082E4709C908}"/>
              </a:ext>
            </a:extLst>
          </p:cNvPr>
          <p:cNvSpPr>
            <a:spLocks noGrp="1"/>
          </p:cNvSpPr>
          <p:nvPr>
            <p:ph type="body" sz="quarter" idx="27"/>
          </p:nvPr>
        </p:nvSpPr>
        <p:spPr/>
        <p:txBody>
          <a:bodyPr/>
          <a:lstStyle/>
          <a:p>
            <a:r>
              <a:rPr lang="en-US"/>
              <a:t>Skill gaps are identified through data analysis, with tailored training recommended and progress tracked to improve productivity, safety, and employee satisfaction.​</a:t>
            </a:r>
          </a:p>
        </p:txBody>
      </p:sp>
      <p:sp>
        <p:nvSpPr>
          <p:cNvPr id="19" name="Text Placeholder 18">
            <a:extLst>
              <a:ext uri="{FF2B5EF4-FFF2-40B4-BE49-F238E27FC236}">
                <a16:creationId xmlns:a16="http://schemas.microsoft.com/office/drawing/2014/main" id="{9422A7E0-2E77-360E-A828-ABAE0DAEF620}"/>
              </a:ext>
            </a:extLst>
          </p:cNvPr>
          <p:cNvSpPr>
            <a:spLocks noGrp="1"/>
          </p:cNvSpPr>
          <p:nvPr>
            <p:ph type="body" sz="quarter" idx="28"/>
          </p:nvPr>
        </p:nvSpPr>
        <p:spPr>
          <a:xfrm>
            <a:off x="5779660" y="4488366"/>
            <a:ext cx="2808000" cy="713065"/>
          </a:xfrm>
        </p:spPr>
        <p:txBody>
          <a:bodyPr>
            <a:normAutofit lnSpcReduction="10000"/>
          </a:bodyPr>
          <a:lstStyle/>
          <a:p>
            <a:r>
              <a:rPr lang="en-US"/>
              <a:t>To keep equipment reliable, it's important to predict potential failures by looking at sensor data and usage history. This allows for scheduling preventive maintenance to avoid unexpected downtime.</a:t>
            </a:r>
          </a:p>
        </p:txBody>
      </p:sp>
      <p:sp>
        <p:nvSpPr>
          <p:cNvPr id="20" name="Text Placeholder 19">
            <a:extLst>
              <a:ext uri="{FF2B5EF4-FFF2-40B4-BE49-F238E27FC236}">
                <a16:creationId xmlns:a16="http://schemas.microsoft.com/office/drawing/2014/main" id="{0327B4E3-C599-CF43-4FE4-BADF29A54AAE}"/>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1D1DA86C-60E6-5E99-6F1C-C68AAD65F9B1}"/>
              </a:ext>
            </a:extLst>
          </p:cNvPr>
          <p:cNvSpPr>
            <a:spLocks noGrp="1"/>
          </p:cNvSpPr>
          <p:nvPr>
            <p:ph type="body" sz="quarter" idx="38"/>
          </p:nvPr>
        </p:nvSpPr>
        <p:spPr>
          <a:solidFill>
            <a:srgbClr val="0070C0"/>
          </a:solidFill>
        </p:spPr>
        <p:txBody>
          <a:bodyPr/>
          <a:lstStyle/>
          <a:p>
            <a:endParaRPr lang="en-US"/>
          </a:p>
        </p:txBody>
      </p:sp>
      <p:sp>
        <p:nvSpPr>
          <p:cNvPr id="22" name="Text Placeholder 21">
            <a:extLst>
              <a:ext uri="{FF2B5EF4-FFF2-40B4-BE49-F238E27FC236}">
                <a16:creationId xmlns:a16="http://schemas.microsoft.com/office/drawing/2014/main" id="{C6DA7792-6639-34FA-C8AE-0001F616B7A2}"/>
              </a:ext>
            </a:extLst>
          </p:cNvPr>
          <p:cNvSpPr>
            <a:spLocks noGrp="1"/>
          </p:cNvSpPr>
          <p:nvPr>
            <p:ph type="body" sz="quarter" idx="39"/>
          </p:nvPr>
        </p:nvSpPr>
        <p:spPr>
          <a:solidFill>
            <a:srgbClr val="0070C0"/>
          </a:solidFill>
        </p:spPr>
        <p:txBody>
          <a:bodyPr/>
          <a:lstStyle/>
          <a:p>
            <a:endParaRPr lang="en-US"/>
          </a:p>
        </p:txBody>
      </p:sp>
      <p:sp>
        <p:nvSpPr>
          <p:cNvPr id="23" name="Text Placeholder 22">
            <a:extLst>
              <a:ext uri="{FF2B5EF4-FFF2-40B4-BE49-F238E27FC236}">
                <a16:creationId xmlns:a16="http://schemas.microsoft.com/office/drawing/2014/main" id="{41CED993-2427-084A-2DF9-A055AFDF57F8}"/>
              </a:ext>
            </a:extLst>
          </p:cNvPr>
          <p:cNvSpPr>
            <a:spLocks noGrp="1"/>
          </p:cNvSpPr>
          <p:nvPr>
            <p:ph type="body" sz="quarter" idx="40"/>
          </p:nvPr>
        </p:nvSpPr>
        <p:spPr>
          <a:solidFill>
            <a:srgbClr val="0070C0"/>
          </a:solidFill>
        </p:spPr>
        <p:txBody>
          <a:bodyPr/>
          <a:lstStyle/>
          <a:p>
            <a:endParaRPr lang="en-US"/>
          </a:p>
        </p:txBody>
      </p:sp>
      <p:sp>
        <p:nvSpPr>
          <p:cNvPr id="24" name="Rectangle: Rounded Corners 6">
            <a:extLst>
              <a:ext uri="{FF2B5EF4-FFF2-40B4-BE49-F238E27FC236}">
                <a16:creationId xmlns:a16="http://schemas.microsoft.com/office/drawing/2014/main" id="{B5C8B104-9A63-7F4A-407F-075A15830B8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03B32ACC-55A0-97B2-E624-38D9CBFA8F54}"/>
              </a:ext>
            </a:extLst>
          </p:cNvPr>
          <p:cNvGrpSpPr/>
          <p:nvPr/>
        </p:nvGrpSpPr>
        <p:grpSpPr>
          <a:xfrm>
            <a:off x="1624328" y="1132756"/>
            <a:ext cx="1519650" cy="216000"/>
            <a:chOff x="1198144" y="862657"/>
            <a:chExt cx="1519650" cy="216000"/>
          </a:xfrm>
        </p:grpSpPr>
        <p:sp>
          <p:nvSpPr>
            <p:cNvPr id="26" name="Rectangle: Rounded Corners 6">
              <a:extLst>
                <a:ext uri="{FF2B5EF4-FFF2-40B4-BE49-F238E27FC236}">
                  <a16:creationId xmlns:a16="http://schemas.microsoft.com/office/drawing/2014/main" id="{D91DFAA9-3D3B-555A-5A37-7685E30D4E75}"/>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2EEBC2F9-B192-7045-5C63-4565722DC5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05FB062E-8F2C-DA9B-F50B-7976F38C9D0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7FBFF650-C641-6F8D-55D8-A61C6158DAD9}"/>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FF702F16-A7C5-B00F-63E3-CBD8DE22C79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30">
              <a:extLst>
                <a:ext uri="{FF2B5EF4-FFF2-40B4-BE49-F238E27FC236}">
                  <a16:creationId xmlns:a16="http://schemas.microsoft.com/office/drawing/2014/main" id="{BBFACCCB-FFF5-A905-0D9B-105FF67B94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2" name="Group 31">
            <a:extLst>
              <a:ext uri="{FF2B5EF4-FFF2-40B4-BE49-F238E27FC236}">
                <a16:creationId xmlns:a16="http://schemas.microsoft.com/office/drawing/2014/main" id="{19B95DFF-2BE0-C823-5197-A7D42BB8B287}"/>
              </a:ext>
            </a:extLst>
          </p:cNvPr>
          <p:cNvGrpSpPr/>
          <p:nvPr/>
        </p:nvGrpSpPr>
        <p:grpSpPr>
          <a:xfrm>
            <a:off x="8868697" y="1127774"/>
            <a:ext cx="1450784" cy="216000"/>
            <a:chOff x="1194743" y="1140160"/>
            <a:chExt cx="1450784" cy="216000"/>
          </a:xfrm>
        </p:grpSpPr>
        <p:sp>
          <p:nvSpPr>
            <p:cNvPr id="33" name="Rectangle: Rounded Corners 6">
              <a:extLst>
                <a:ext uri="{FF2B5EF4-FFF2-40B4-BE49-F238E27FC236}">
                  <a16:creationId xmlns:a16="http://schemas.microsoft.com/office/drawing/2014/main" id="{09C3EBB1-0430-1CDD-150B-15BBBB37867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4" name="Graphic 33">
              <a:extLst>
                <a:ext uri="{FF2B5EF4-FFF2-40B4-BE49-F238E27FC236}">
                  <a16:creationId xmlns:a16="http://schemas.microsoft.com/office/drawing/2014/main" id="{1CE0909C-ECF4-665F-145C-080570E0ABF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3" name="Picture 52">
            <a:extLst>
              <a:ext uri="{FF2B5EF4-FFF2-40B4-BE49-F238E27FC236}">
                <a16:creationId xmlns:a16="http://schemas.microsoft.com/office/drawing/2014/main" id="{B8606544-1EE9-A09C-8214-66C37C09D57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55" name="Text Placeholder 44">
            <a:extLst>
              <a:ext uri="{FF2B5EF4-FFF2-40B4-BE49-F238E27FC236}">
                <a16:creationId xmlns:a16="http://schemas.microsoft.com/office/drawing/2014/main" id="{03C3BCBE-D5FD-AF5E-CC87-976E31DBDAAD}"/>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56" name="TextBox 55">
            <a:extLst>
              <a:ext uri="{FF2B5EF4-FFF2-40B4-BE49-F238E27FC236}">
                <a16:creationId xmlns:a16="http://schemas.microsoft.com/office/drawing/2014/main" id="{EC7DEFD3-58B3-5B96-2276-DE947FA899A2}"/>
              </a:ext>
            </a:extLst>
          </p:cNvPr>
          <p:cNvSpPr txBox="1"/>
          <p:nvPr/>
        </p:nvSpPr>
        <p:spPr>
          <a:xfrm>
            <a:off x="583758" y="673849"/>
            <a:ext cx="5701625" cy="215444"/>
          </a:xfrm>
          <a:prstGeom prst="rect">
            <a:avLst/>
          </a:prstGeom>
          <a:noFill/>
        </p:spPr>
        <p:txBody>
          <a:bodyPr wrap="none" lIns="0" tIns="0" rIns="0" bIns="0" rtlCol="0">
            <a:spAutoFit/>
          </a:bodyPr>
          <a:lstStyle/>
          <a:p>
            <a:pPr algn="l"/>
            <a:r>
              <a:rPr lang="en-US" sz="1400" noProof="0">
                <a:latin typeface="+mj-lt"/>
              </a:rPr>
              <a:t>Implementation information: </a:t>
            </a:r>
            <a:r>
              <a:rPr lang="en-US" sz="1400" noProof="0">
                <a:latin typeface="+mj-lt"/>
                <a:hlinkClick r:id="rId9"/>
              </a:rPr>
              <a:t>Copilot Studio Factory Operations Agent</a:t>
            </a:r>
            <a:endParaRPr lang="en-US" sz="1400" noProof="0">
              <a:latin typeface="+mj-lt"/>
            </a:endParaRPr>
          </a:p>
        </p:txBody>
      </p:sp>
      <p:grpSp>
        <p:nvGrpSpPr>
          <p:cNvPr id="57" name="Group 56">
            <a:extLst>
              <a:ext uri="{FF2B5EF4-FFF2-40B4-BE49-F238E27FC236}">
                <a16:creationId xmlns:a16="http://schemas.microsoft.com/office/drawing/2014/main" id="{E0F18EC3-07D7-44F0-F89B-56CA34A47841}"/>
              </a:ext>
            </a:extLst>
          </p:cNvPr>
          <p:cNvGrpSpPr/>
          <p:nvPr/>
        </p:nvGrpSpPr>
        <p:grpSpPr>
          <a:xfrm>
            <a:off x="736279" y="2670576"/>
            <a:ext cx="2664692" cy="480390"/>
            <a:chOff x="767112" y="2825909"/>
            <a:chExt cx="2664692" cy="480390"/>
          </a:xfrm>
        </p:grpSpPr>
        <p:sp>
          <p:nvSpPr>
            <p:cNvPr id="58" name="TextBox 57">
              <a:extLst>
                <a:ext uri="{FF2B5EF4-FFF2-40B4-BE49-F238E27FC236}">
                  <a16:creationId xmlns:a16="http://schemas.microsoft.com/office/drawing/2014/main" id="{845D5BD7-F9CA-E7B8-FC79-1906561F8DCD}"/>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9" name="Picture 2" descr="Copilot Studio Generative AI pricing - Power Platform Community">
              <a:extLst>
                <a:ext uri="{FF2B5EF4-FFF2-40B4-BE49-F238E27FC236}">
                  <a16:creationId xmlns:a16="http://schemas.microsoft.com/office/drawing/2014/main" id="{47F33703-86B9-CAB5-58AB-C830337AFED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598F093C-59F2-3234-AD05-B58E90FE1441}"/>
              </a:ext>
            </a:extLst>
          </p:cNvPr>
          <p:cNvGrpSpPr/>
          <p:nvPr/>
        </p:nvGrpSpPr>
        <p:grpSpPr>
          <a:xfrm>
            <a:off x="4298639" y="2707073"/>
            <a:ext cx="2664692" cy="480390"/>
            <a:chOff x="767112" y="2825909"/>
            <a:chExt cx="2664692" cy="480390"/>
          </a:xfrm>
        </p:grpSpPr>
        <p:sp>
          <p:nvSpPr>
            <p:cNvPr id="61" name="TextBox 60">
              <a:extLst>
                <a:ext uri="{FF2B5EF4-FFF2-40B4-BE49-F238E27FC236}">
                  <a16:creationId xmlns:a16="http://schemas.microsoft.com/office/drawing/2014/main" id="{716940C8-0DA7-D37F-3239-FBD19DC9AE30}"/>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90969AEC-1C97-F4A2-C541-70643DF6EB6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858BA76C-181D-FF07-085C-597526D77F31}"/>
              </a:ext>
            </a:extLst>
          </p:cNvPr>
          <p:cNvGrpSpPr/>
          <p:nvPr/>
        </p:nvGrpSpPr>
        <p:grpSpPr>
          <a:xfrm>
            <a:off x="7765542" y="2712730"/>
            <a:ext cx="2664692" cy="480390"/>
            <a:chOff x="767112" y="2825909"/>
            <a:chExt cx="2664692" cy="480390"/>
          </a:xfrm>
        </p:grpSpPr>
        <p:sp>
          <p:nvSpPr>
            <p:cNvPr id="64" name="TextBox 63">
              <a:extLst>
                <a:ext uri="{FF2B5EF4-FFF2-40B4-BE49-F238E27FC236}">
                  <a16:creationId xmlns:a16="http://schemas.microsoft.com/office/drawing/2014/main" id="{9F82D072-77BF-A102-C5EA-830C3CB75845}"/>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5" name="Picture 2" descr="Copilot Studio Generative AI pricing - Power Platform Community">
              <a:extLst>
                <a:ext uri="{FF2B5EF4-FFF2-40B4-BE49-F238E27FC236}">
                  <a16:creationId xmlns:a16="http://schemas.microsoft.com/office/drawing/2014/main" id="{C1F028C6-26C7-46DC-8C0D-2D8666F72F9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735528FF-A411-9FE3-D60A-9B211895F571}"/>
              </a:ext>
            </a:extLst>
          </p:cNvPr>
          <p:cNvGrpSpPr/>
          <p:nvPr/>
        </p:nvGrpSpPr>
        <p:grpSpPr>
          <a:xfrm>
            <a:off x="6096000" y="5166601"/>
            <a:ext cx="2664692" cy="480390"/>
            <a:chOff x="767112" y="2825909"/>
            <a:chExt cx="2664692" cy="480390"/>
          </a:xfrm>
        </p:grpSpPr>
        <p:sp>
          <p:nvSpPr>
            <p:cNvPr id="67" name="TextBox 66">
              <a:extLst>
                <a:ext uri="{FF2B5EF4-FFF2-40B4-BE49-F238E27FC236}">
                  <a16:creationId xmlns:a16="http://schemas.microsoft.com/office/drawing/2014/main" id="{7C45E2E6-35C5-EC28-0E58-FC9342BA0D3C}"/>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8" name="Picture 2" descr="Copilot Studio Generative AI pricing - Power Platform Community">
              <a:extLst>
                <a:ext uri="{FF2B5EF4-FFF2-40B4-BE49-F238E27FC236}">
                  <a16:creationId xmlns:a16="http://schemas.microsoft.com/office/drawing/2014/main" id="{3DE2BD0A-6063-672E-3F67-C2D98F6477B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A94D3B99-0263-D8E3-2BFA-47092D53E646}"/>
              </a:ext>
            </a:extLst>
          </p:cNvPr>
          <p:cNvGrpSpPr/>
          <p:nvPr/>
        </p:nvGrpSpPr>
        <p:grpSpPr>
          <a:xfrm>
            <a:off x="2618715" y="5203524"/>
            <a:ext cx="2664692" cy="480390"/>
            <a:chOff x="767112" y="2825909"/>
            <a:chExt cx="2664692" cy="480390"/>
          </a:xfrm>
        </p:grpSpPr>
        <p:sp>
          <p:nvSpPr>
            <p:cNvPr id="70" name="TextBox 69">
              <a:extLst>
                <a:ext uri="{FF2B5EF4-FFF2-40B4-BE49-F238E27FC236}">
                  <a16:creationId xmlns:a16="http://schemas.microsoft.com/office/drawing/2014/main" id="{5E338120-AF38-67F4-1137-DBA019BBEE1C}"/>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71" name="Picture 2" descr="Copilot Studio Generative AI pricing - Power Platform Community">
              <a:extLst>
                <a:ext uri="{FF2B5EF4-FFF2-40B4-BE49-F238E27FC236}">
                  <a16:creationId xmlns:a16="http://schemas.microsoft.com/office/drawing/2014/main" id="{06A7802C-DC2F-83C9-B660-82EF1A85FF9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694B9686-E304-7D70-FA32-72309C9059F9}"/>
              </a:ext>
            </a:extLst>
          </p:cNvPr>
          <p:cNvGrpSpPr/>
          <p:nvPr/>
        </p:nvGrpSpPr>
        <p:grpSpPr>
          <a:xfrm>
            <a:off x="3287088" y="1131603"/>
            <a:ext cx="2157196" cy="215444"/>
            <a:chOff x="1198144" y="862657"/>
            <a:chExt cx="2157196" cy="215444"/>
          </a:xfrm>
        </p:grpSpPr>
        <p:sp>
          <p:nvSpPr>
            <p:cNvPr id="74" name="Rectangle: Rounded Corners 6">
              <a:extLst>
                <a:ext uri="{FF2B5EF4-FFF2-40B4-BE49-F238E27FC236}">
                  <a16:creationId xmlns:a16="http://schemas.microsoft.com/office/drawing/2014/main" id="{CB5ACDB6-6BA1-C661-08EF-D5AC3C74A5A2}"/>
                </a:ext>
                <a:ext uri="{C183D7F6-B498-43B3-948B-1728B52AA6E4}">
                  <adec:decorative xmlns:adec="http://schemas.microsoft.com/office/drawing/2017/decorative" val="1"/>
                </a:ext>
              </a:extLst>
            </p:cNvPr>
            <p:cNvSpPr/>
            <p:nvPr/>
          </p:nvSpPr>
          <p:spPr bwMode="auto">
            <a:xfrm>
              <a:off x="1198144" y="862657"/>
              <a:ext cx="2157196" cy="21544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Overall equipment efficiency (OEE)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75" name="Graphic 74">
              <a:extLst>
                <a:ext uri="{FF2B5EF4-FFF2-40B4-BE49-F238E27FC236}">
                  <a16:creationId xmlns:a16="http://schemas.microsoft.com/office/drawing/2014/main" id="{F2D9419F-98A1-462D-5F6A-3E2882FCC26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15830324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37E-0421-8812-028F-7626537FDA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BDD7AE6-EC0C-AA98-D0A9-7DEA1E9CC3C1}"/>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Optimizing asset management</a:t>
            </a:r>
          </a:p>
        </p:txBody>
      </p:sp>
      <p:sp>
        <p:nvSpPr>
          <p:cNvPr id="66" name="Text Placeholder 5">
            <a:extLst>
              <a:ext uri="{FF2B5EF4-FFF2-40B4-BE49-F238E27FC236}">
                <a16:creationId xmlns:a16="http://schemas.microsoft.com/office/drawing/2014/main" id="{D3CE66E7-C621-DF18-DD0F-1819447A2CEC}"/>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 Summarize production performance</a:t>
            </a:r>
          </a:p>
        </p:txBody>
      </p:sp>
      <p:sp>
        <p:nvSpPr>
          <p:cNvPr id="67" name="Text Placeholder 6">
            <a:extLst>
              <a:ext uri="{FF2B5EF4-FFF2-40B4-BE49-F238E27FC236}">
                <a16:creationId xmlns:a16="http://schemas.microsoft.com/office/drawing/2014/main" id="{E883B943-ACD8-0034-8026-03F29D819869}"/>
              </a:ext>
            </a:extLst>
          </p:cNvPr>
          <p:cNvSpPr>
            <a:spLocks noGrp="1"/>
          </p:cNvSpPr>
          <p:nvPr>
            <p:ph type="body" sz="quarter" idx="12"/>
          </p:nvPr>
        </p:nvSpPr>
        <p:spPr>
          <a:xfrm>
            <a:off x="584200" y="4052218"/>
            <a:ext cx="2808000" cy="345600"/>
          </a:xfrm>
        </p:spPr>
        <p:txBody>
          <a:bodyPr/>
          <a:lstStyle/>
          <a:p>
            <a:r>
              <a:rPr lang="en-US" noProof="0"/>
              <a:t>6. Review machine efficiency</a:t>
            </a:r>
          </a:p>
        </p:txBody>
      </p:sp>
      <p:sp>
        <p:nvSpPr>
          <p:cNvPr id="68" name="Text Placeholder 7">
            <a:extLst>
              <a:ext uri="{FF2B5EF4-FFF2-40B4-BE49-F238E27FC236}">
                <a16:creationId xmlns:a16="http://schemas.microsoft.com/office/drawing/2014/main" id="{7DAC845C-96A0-536F-11FF-9CEC301AF2B7}"/>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Analyze alerts</a:t>
            </a:r>
          </a:p>
        </p:txBody>
      </p:sp>
      <p:sp>
        <p:nvSpPr>
          <p:cNvPr id="72" name="Text Placeholder 8">
            <a:extLst>
              <a:ext uri="{FF2B5EF4-FFF2-40B4-BE49-F238E27FC236}">
                <a16:creationId xmlns:a16="http://schemas.microsoft.com/office/drawing/2014/main" id="{475BD31E-DA07-C41F-6713-770884230D43}"/>
              </a:ext>
            </a:extLst>
          </p:cNvPr>
          <p:cNvSpPr>
            <a:spLocks noGrp="1"/>
          </p:cNvSpPr>
          <p:nvPr>
            <p:ph type="body" sz="quarter" idx="14"/>
          </p:nvPr>
        </p:nvSpPr>
        <p:spPr>
          <a:xfrm>
            <a:off x="4047840" y="4052218"/>
            <a:ext cx="2808000" cy="345600"/>
          </a:xfrm>
        </p:spPr>
        <p:txBody>
          <a:bodyPr/>
          <a:lstStyle/>
          <a:p>
            <a:r>
              <a:rPr lang="en-US" noProof="0"/>
              <a:t>5. Replenish inventory</a:t>
            </a:r>
          </a:p>
        </p:txBody>
      </p:sp>
      <p:sp>
        <p:nvSpPr>
          <p:cNvPr id="73" name="Text Placeholder 9">
            <a:extLst>
              <a:ext uri="{FF2B5EF4-FFF2-40B4-BE49-F238E27FC236}">
                <a16:creationId xmlns:a16="http://schemas.microsoft.com/office/drawing/2014/main" id="{71BCC425-EC69-5A3A-964A-56CE01448836}"/>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Request diagnostics</a:t>
            </a:r>
          </a:p>
        </p:txBody>
      </p:sp>
      <p:sp>
        <p:nvSpPr>
          <p:cNvPr id="74" name="Text Placeholder 10">
            <a:extLst>
              <a:ext uri="{FF2B5EF4-FFF2-40B4-BE49-F238E27FC236}">
                <a16:creationId xmlns:a16="http://schemas.microsoft.com/office/drawing/2014/main" id="{AD93DD67-3FB9-977F-4C7A-FFD0AB5BB5D2}"/>
              </a:ext>
            </a:extLst>
          </p:cNvPr>
          <p:cNvSpPr>
            <a:spLocks noGrp="1"/>
          </p:cNvSpPr>
          <p:nvPr>
            <p:ph type="body" sz="quarter" idx="16"/>
          </p:nvPr>
        </p:nvSpPr>
        <p:spPr>
          <a:xfrm>
            <a:off x="7511481" y="4052218"/>
            <a:ext cx="2808000" cy="345600"/>
          </a:xfrm>
        </p:spPr>
        <p:txBody>
          <a:bodyPr/>
          <a:lstStyle/>
          <a:p>
            <a:r>
              <a:rPr lang="en-US" noProof="0"/>
              <a:t>4. Review material processing</a:t>
            </a:r>
          </a:p>
        </p:txBody>
      </p:sp>
      <p:sp>
        <p:nvSpPr>
          <p:cNvPr id="30" name="Text Placeholder 29">
            <a:extLst>
              <a:ext uri="{FF2B5EF4-FFF2-40B4-BE49-F238E27FC236}">
                <a16:creationId xmlns:a16="http://schemas.microsoft.com/office/drawing/2014/main" id="{D25A2800-D4CC-ADF2-796B-8BC9762874B9}"/>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9F281369-5CCB-396B-8783-DC38B6989B48}"/>
              </a:ext>
            </a:extLst>
          </p:cNvPr>
          <p:cNvSpPr>
            <a:spLocks noGrp="1"/>
          </p:cNvSpPr>
          <p:nvPr>
            <p:ph type="body" sz="quarter" idx="18"/>
          </p:nvPr>
        </p:nvSpPr>
        <p:spPr>
          <a:xfrm>
            <a:off x="584200" y="2032188"/>
            <a:ext cx="2808000" cy="626701"/>
          </a:xfrm>
        </p:spPr>
        <p:txBody>
          <a:bodyPr/>
          <a:lstStyle/>
          <a:p>
            <a:pPr lvl="0"/>
            <a:r>
              <a:rPr lang="en-US" noProof="0"/>
              <a:t>A production manager needs to regularly monitor factory assets to quickly address potential inventory shortages and machine downtime. </a:t>
            </a:r>
          </a:p>
        </p:txBody>
      </p:sp>
      <p:sp>
        <p:nvSpPr>
          <p:cNvPr id="76" name="Text Placeholder 12">
            <a:extLst>
              <a:ext uri="{FF2B5EF4-FFF2-40B4-BE49-F238E27FC236}">
                <a16:creationId xmlns:a16="http://schemas.microsoft.com/office/drawing/2014/main" id="{71B20467-F1D1-2219-AC04-CCCCE653D7F1}"/>
              </a:ext>
            </a:extLst>
          </p:cNvPr>
          <p:cNvSpPr>
            <a:spLocks noGrp="1"/>
          </p:cNvSpPr>
          <p:nvPr>
            <p:ph type="body" sz="quarter" idx="19"/>
          </p:nvPr>
        </p:nvSpPr>
        <p:spPr>
          <a:xfrm>
            <a:off x="4047840" y="2032188"/>
            <a:ext cx="2808000" cy="626701"/>
          </a:xfrm>
        </p:spPr>
        <p:txBody>
          <a:bodyPr/>
          <a:lstStyle/>
          <a:p>
            <a:pPr lvl="0"/>
            <a:r>
              <a:rPr lang="en-US" noProof="0"/>
              <a:t>Review and analyze a critical machine that is showing decreased efficiency that may be impacting production.  </a:t>
            </a:r>
          </a:p>
        </p:txBody>
      </p:sp>
      <p:sp>
        <p:nvSpPr>
          <p:cNvPr id="77" name="Text Placeholder 13">
            <a:extLst>
              <a:ext uri="{FF2B5EF4-FFF2-40B4-BE49-F238E27FC236}">
                <a16:creationId xmlns:a16="http://schemas.microsoft.com/office/drawing/2014/main" id="{8F5757A5-A481-65D9-E05C-14509FD90930}"/>
              </a:ext>
            </a:extLst>
          </p:cNvPr>
          <p:cNvSpPr>
            <a:spLocks noGrp="1"/>
          </p:cNvSpPr>
          <p:nvPr>
            <p:ph type="body" sz="quarter" idx="20"/>
          </p:nvPr>
        </p:nvSpPr>
        <p:spPr>
          <a:xfrm>
            <a:off x="7511481" y="2032188"/>
            <a:ext cx="2808000" cy="626701"/>
          </a:xfrm>
        </p:spPr>
        <p:txBody>
          <a:bodyPr/>
          <a:lstStyle/>
          <a:p>
            <a:pPr lvl="0"/>
            <a:r>
              <a:rPr lang="en-US" noProof="0"/>
              <a:t>To confirm what the issue with the machine is, a diagnostic request must be made to generate a ticket for a diagnostic check. </a:t>
            </a:r>
          </a:p>
        </p:txBody>
      </p:sp>
      <p:sp>
        <p:nvSpPr>
          <p:cNvPr id="78" name="Text Placeholder 14">
            <a:extLst>
              <a:ext uri="{FF2B5EF4-FFF2-40B4-BE49-F238E27FC236}">
                <a16:creationId xmlns:a16="http://schemas.microsoft.com/office/drawing/2014/main" id="{84F73F45-B56C-4BF1-F49D-D31622D557CE}"/>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a:t>
            </a:r>
            <a:r>
              <a:rPr lang="en-US" b="1" noProof="0">
                <a:latin typeface="Segoe UI" panose="020B0502040204020203" pitchFamily="34" charset="0"/>
              </a:rPr>
              <a:t>Create a factory asset performance summary </a:t>
            </a:r>
            <a:r>
              <a:rPr lang="en-US" noProof="0"/>
              <a:t>report highlighting the operational status of machinery, underperforming machine alerts, and schedule of upcoming maintenance.</a:t>
            </a:r>
          </a:p>
        </p:txBody>
      </p:sp>
      <p:sp>
        <p:nvSpPr>
          <p:cNvPr id="79" name="Text Placeholder 15">
            <a:extLst>
              <a:ext uri="{FF2B5EF4-FFF2-40B4-BE49-F238E27FC236}">
                <a16:creationId xmlns:a16="http://schemas.microsoft.com/office/drawing/2014/main" id="{F3AAAE8C-81B6-E16C-1C76-5E10B44C4E1F}"/>
              </a:ext>
            </a:extLst>
          </p:cNvPr>
          <p:cNvSpPr>
            <a:spLocks noGrp="1"/>
          </p:cNvSpPr>
          <p:nvPr>
            <p:ph type="body" sz="quarter" idx="22"/>
          </p:nvPr>
        </p:nvSpPr>
        <p:spPr>
          <a:xfrm>
            <a:off x="584200" y="5641938"/>
            <a:ext cx="2808000" cy="809210"/>
          </a:xfrm>
        </p:spPr>
        <p:txBody>
          <a:bodyPr>
            <a:normAutofit/>
          </a:bodyPr>
          <a:lstStyle/>
          <a:p>
            <a:pPr lvl="0"/>
            <a:r>
              <a:rPr lang="en-US" noProof="0"/>
              <a:t>Benefit: </a:t>
            </a:r>
            <a:r>
              <a:rPr lang="en-US" b="1" noProof="0"/>
              <a:t>Show the MTTR metrics and include suggestions for improvements </a:t>
            </a:r>
            <a:r>
              <a:rPr lang="en-US" noProof="0"/>
              <a:t>in processes, tools, preventative maintenance, or staff training that can improve response times and share with the team. </a:t>
            </a:r>
          </a:p>
        </p:txBody>
      </p:sp>
      <p:sp>
        <p:nvSpPr>
          <p:cNvPr id="80" name="Text Placeholder 16">
            <a:extLst>
              <a:ext uri="{FF2B5EF4-FFF2-40B4-BE49-F238E27FC236}">
                <a16:creationId xmlns:a16="http://schemas.microsoft.com/office/drawing/2014/main" id="{17328AC1-24C2-285B-14C3-0B25341DF0FA}"/>
              </a:ext>
            </a:extLst>
          </p:cNvPr>
          <p:cNvSpPr>
            <a:spLocks noGrp="1"/>
          </p:cNvSpPr>
          <p:nvPr>
            <p:ph type="body" sz="quarter" idx="23"/>
          </p:nvPr>
        </p:nvSpPr>
        <p:spPr>
          <a:xfrm>
            <a:off x="4047840" y="3208260"/>
            <a:ext cx="2808000" cy="753235"/>
          </a:xfrm>
        </p:spPr>
        <p:txBody>
          <a:bodyPr>
            <a:normAutofit lnSpcReduction="10000"/>
          </a:bodyPr>
          <a:lstStyle/>
          <a:p>
            <a:pPr lvl="0"/>
            <a:r>
              <a:rPr lang="en-US" noProof="0"/>
              <a:t>Benefit: </a:t>
            </a:r>
            <a:r>
              <a:rPr lang="en-US" b="1" noProof="0">
                <a:latin typeface="Segoe UI" panose="020B0502040204020203" pitchFamily="34" charset="0"/>
              </a:rPr>
              <a:t>Create a table with detailed analysis </a:t>
            </a:r>
            <a:r>
              <a:rPr lang="en-US" noProof="0"/>
              <a:t>of a specified machine that includes performance trends, predictive maintenance dates,  potential issues, and include recommended preemptive actions.</a:t>
            </a:r>
          </a:p>
        </p:txBody>
      </p:sp>
      <p:sp>
        <p:nvSpPr>
          <p:cNvPr id="81" name="Text Placeholder 17">
            <a:extLst>
              <a:ext uri="{FF2B5EF4-FFF2-40B4-BE49-F238E27FC236}">
                <a16:creationId xmlns:a16="http://schemas.microsoft.com/office/drawing/2014/main" id="{BCC7D3E0-E358-3B5D-61E1-D608A132E28B}"/>
              </a:ext>
            </a:extLst>
          </p:cNvPr>
          <p:cNvSpPr>
            <a:spLocks noGrp="1"/>
          </p:cNvSpPr>
          <p:nvPr>
            <p:ph type="body" sz="quarter" idx="24"/>
          </p:nvPr>
        </p:nvSpPr>
        <p:spPr>
          <a:xfrm>
            <a:off x="4047840" y="5641938"/>
            <a:ext cx="2808000" cy="809210"/>
          </a:xfrm>
        </p:spPr>
        <p:txBody>
          <a:bodyPr>
            <a:normAutofit/>
          </a:bodyPr>
          <a:lstStyle/>
          <a:p>
            <a:pPr lvl="0"/>
            <a:r>
              <a:rPr lang="en-US" noProof="0"/>
              <a:t>Benefit: </a:t>
            </a:r>
            <a:r>
              <a:rPr lang="en-US" b="1" noProof="0"/>
              <a:t>Provide an inventory report for the primary and back up suppliers </a:t>
            </a:r>
            <a:r>
              <a:rPr lang="en-US" noProof="0"/>
              <a:t>that includes availability and pricing.  Draft a message that includes the inventory report requesting the order be placed with the desired vendor.</a:t>
            </a:r>
          </a:p>
        </p:txBody>
      </p:sp>
      <p:sp>
        <p:nvSpPr>
          <p:cNvPr id="82" name="Text Placeholder 18">
            <a:extLst>
              <a:ext uri="{FF2B5EF4-FFF2-40B4-BE49-F238E27FC236}">
                <a16:creationId xmlns:a16="http://schemas.microsoft.com/office/drawing/2014/main" id="{E6EF3D3E-12E2-FF78-3F23-1471786ACD3D}"/>
              </a:ext>
            </a:extLst>
          </p:cNvPr>
          <p:cNvSpPr>
            <a:spLocks noGrp="1"/>
          </p:cNvSpPr>
          <p:nvPr>
            <p:ph type="body" sz="quarter" idx="25"/>
          </p:nvPr>
        </p:nvSpPr>
        <p:spPr>
          <a:xfrm>
            <a:off x="7511481" y="3208260"/>
            <a:ext cx="2808000" cy="626701"/>
          </a:xfrm>
        </p:spPr>
        <p:txBody>
          <a:bodyPr>
            <a:normAutofit lnSpcReduction="10000"/>
          </a:bodyPr>
          <a:lstStyle/>
          <a:p>
            <a:pPr lvl="0"/>
            <a:r>
              <a:rPr lang="en-US" noProof="0"/>
              <a:t>Benefit: </a:t>
            </a:r>
            <a:r>
              <a:rPr lang="en-US" b="1" noProof="0"/>
              <a:t>Draft a message requesting a diagnostics check </a:t>
            </a:r>
            <a:r>
              <a:rPr lang="en-US" noProof="0"/>
              <a:t>based on the analysis of the machine that can be pasted in a modal over Teams to generate a ticket and track the open item.  </a:t>
            </a:r>
          </a:p>
        </p:txBody>
      </p:sp>
      <p:sp>
        <p:nvSpPr>
          <p:cNvPr id="83" name="Text Placeholder 19">
            <a:extLst>
              <a:ext uri="{FF2B5EF4-FFF2-40B4-BE49-F238E27FC236}">
                <a16:creationId xmlns:a16="http://schemas.microsoft.com/office/drawing/2014/main" id="{32AA36A9-440C-0E49-4D1B-D4FED1766655}"/>
              </a:ext>
            </a:extLst>
          </p:cNvPr>
          <p:cNvSpPr>
            <a:spLocks noGrp="1"/>
          </p:cNvSpPr>
          <p:nvPr>
            <p:ph type="body" sz="quarter" idx="26"/>
          </p:nvPr>
        </p:nvSpPr>
        <p:spPr>
          <a:xfrm>
            <a:off x="7511481" y="5641938"/>
            <a:ext cx="2808000" cy="626701"/>
          </a:xfrm>
        </p:spPr>
        <p:txBody>
          <a:bodyPr>
            <a:normAutofit lnSpcReduction="10000"/>
          </a:bodyPr>
          <a:lstStyle/>
          <a:p>
            <a:pPr lvl="0"/>
            <a:r>
              <a:rPr lang="en-US" noProof="0"/>
              <a:t>Benefit: </a:t>
            </a:r>
            <a:r>
              <a:rPr lang="en-US" b="1" noProof="0"/>
              <a:t>Create a table showing efficiency metrics and inventory levels </a:t>
            </a:r>
            <a:r>
              <a:rPr lang="en-US" noProof="0"/>
              <a:t>for manufacturing supplies highlighting potential material shortages or surpluses.</a:t>
            </a:r>
          </a:p>
        </p:txBody>
      </p:sp>
      <p:sp>
        <p:nvSpPr>
          <p:cNvPr id="84" name="Text Placeholder 20">
            <a:extLst>
              <a:ext uri="{FF2B5EF4-FFF2-40B4-BE49-F238E27FC236}">
                <a16:creationId xmlns:a16="http://schemas.microsoft.com/office/drawing/2014/main" id="{DCF7D1C6-37D8-9E3D-F697-6DD6F56A5E23}"/>
              </a:ext>
            </a:extLst>
          </p:cNvPr>
          <p:cNvSpPr>
            <a:spLocks noGrp="1"/>
          </p:cNvSpPr>
          <p:nvPr>
            <p:ph type="body" sz="quarter" idx="27"/>
          </p:nvPr>
        </p:nvSpPr>
        <p:spPr>
          <a:xfrm>
            <a:off x="584200" y="4488366"/>
            <a:ext cx="2808000" cy="626701"/>
          </a:xfrm>
        </p:spPr>
        <p:txBody>
          <a:bodyPr>
            <a:normAutofit/>
          </a:bodyPr>
          <a:lstStyle/>
          <a:p>
            <a:pPr lvl="0"/>
            <a:r>
              <a:rPr lang="en-US" noProof="0"/>
              <a:t>Looking for ways to improve maintenance efficiency, the production manager wants visibility into the mean time to repair (MTTR) for each machine. </a:t>
            </a:r>
          </a:p>
        </p:txBody>
      </p:sp>
      <p:sp>
        <p:nvSpPr>
          <p:cNvPr id="85" name="Text Placeholder 21">
            <a:extLst>
              <a:ext uri="{FF2B5EF4-FFF2-40B4-BE49-F238E27FC236}">
                <a16:creationId xmlns:a16="http://schemas.microsoft.com/office/drawing/2014/main" id="{DD65B33D-1817-2881-6217-04DA9B5A980E}"/>
              </a:ext>
            </a:extLst>
          </p:cNvPr>
          <p:cNvSpPr>
            <a:spLocks noGrp="1"/>
          </p:cNvSpPr>
          <p:nvPr>
            <p:ph type="body" sz="quarter" idx="28"/>
          </p:nvPr>
        </p:nvSpPr>
        <p:spPr>
          <a:xfrm>
            <a:off x="4047841" y="4488366"/>
            <a:ext cx="2808000" cy="626701"/>
          </a:xfrm>
        </p:spPr>
        <p:txBody>
          <a:bodyPr/>
          <a:lstStyle/>
          <a:p>
            <a:pPr lvl="0"/>
            <a:r>
              <a:rPr lang="en-US" noProof="0"/>
              <a:t>Based on inventory levels, the production manager needs to check available stock with their suppliers. </a:t>
            </a:r>
          </a:p>
        </p:txBody>
      </p:sp>
      <p:sp>
        <p:nvSpPr>
          <p:cNvPr id="86" name="Text Placeholder 39">
            <a:extLst>
              <a:ext uri="{FF2B5EF4-FFF2-40B4-BE49-F238E27FC236}">
                <a16:creationId xmlns:a16="http://schemas.microsoft.com/office/drawing/2014/main" id="{29BD7F63-A2A8-F3C6-D293-A3E9B15AB641}"/>
              </a:ext>
            </a:extLst>
          </p:cNvPr>
          <p:cNvSpPr>
            <a:spLocks noGrp="1"/>
          </p:cNvSpPr>
          <p:nvPr>
            <p:ph type="body" sz="quarter" idx="29"/>
          </p:nvPr>
        </p:nvSpPr>
        <p:spPr>
          <a:xfrm>
            <a:off x="7511481" y="4488366"/>
            <a:ext cx="2808000" cy="626701"/>
          </a:xfrm>
        </p:spPr>
        <p:txBody>
          <a:bodyPr/>
          <a:lstStyle/>
          <a:p>
            <a:pPr lvl="0"/>
            <a:r>
              <a:rPr lang="en-US" noProof="0"/>
              <a:t>For materials processing the production manager tracks efficiency metrics and inventory levels to keep at optimal production rates.</a:t>
            </a:r>
          </a:p>
        </p:txBody>
      </p:sp>
      <p:sp>
        <p:nvSpPr>
          <p:cNvPr id="48" name="Text Placeholder 47">
            <a:extLst>
              <a:ext uri="{FF2B5EF4-FFF2-40B4-BE49-F238E27FC236}">
                <a16:creationId xmlns:a16="http://schemas.microsoft.com/office/drawing/2014/main" id="{79A78173-E5BB-888C-4131-6247CC9816F7}"/>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931AB8A7-65DA-C3C5-CCA8-618FA96D1502}"/>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FF46128C-824E-B623-D2B9-655DB820BB4A}"/>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0A56C288-6424-8699-FD66-6CE9A91BFA52}"/>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0B560D2E-3C48-1E1E-3653-F5592362C19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25D91AD3-40CE-1CD8-7F68-CB6B8D9AE632}"/>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C8BB6045-5EAD-AF23-9FFC-8D9181D22DA1}"/>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7564C970-3EDA-BDD8-BEA6-1D5600327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820505FD-CBD9-2F2F-C59A-2A1EC21F374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A24C4EED-A22F-A785-29EF-176CACC1CA7A}"/>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3C1D87B4-C756-715F-07C0-AB03A0FC512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73F7701E-5800-03E5-4ED0-887DBF10F5B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8FA0A78A-5AAD-6D98-2E78-FA70A949434A}"/>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2D336248-B783-305E-A326-3E6EA2617261}"/>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1F5CB6C8-6957-4D71-0306-655ED46932F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C29ED5A3-5239-F2DE-3B24-185DC22C93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2" name="Graphic 2">
            <a:hlinkClick r:id="rId8"/>
            <a:extLst>
              <a:ext uri="{FF2B5EF4-FFF2-40B4-BE49-F238E27FC236}">
                <a16:creationId xmlns:a16="http://schemas.microsoft.com/office/drawing/2014/main" id="{1E51E957-C5A5-4916-99E2-71146A9EFEBA}"/>
              </a:ext>
            </a:extLst>
          </p:cNvPr>
          <p:cNvSpPr/>
          <p:nvPr/>
        </p:nvSpPr>
        <p:spPr>
          <a:xfrm>
            <a:off x="5648772" y="41292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33" name="Group 32">
            <a:extLst>
              <a:ext uri="{FF2B5EF4-FFF2-40B4-BE49-F238E27FC236}">
                <a16:creationId xmlns:a16="http://schemas.microsoft.com/office/drawing/2014/main" id="{180E8C6A-FE63-6204-1B7E-4BBB42CCEF9F}"/>
              </a:ext>
            </a:extLst>
          </p:cNvPr>
          <p:cNvGrpSpPr/>
          <p:nvPr/>
        </p:nvGrpSpPr>
        <p:grpSpPr>
          <a:xfrm>
            <a:off x="3210186" y="1138086"/>
            <a:ext cx="1767872" cy="216000"/>
            <a:chOff x="1198144" y="862657"/>
            <a:chExt cx="1767872" cy="216000"/>
          </a:xfrm>
        </p:grpSpPr>
        <p:sp>
          <p:nvSpPr>
            <p:cNvPr id="34" name="Rectangle: Rounded Corners 6">
              <a:extLst>
                <a:ext uri="{FF2B5EF4-FFF2-40B4-BE49-F238E27FC236}">
                  <a16:creationId xmlns:a16="http://schemas.microsoft.com/office/drawing/2014/main" id="{1E376D02-2B34-9D72-498D-6206CBFFA1FF}"/>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5" name="Graphic 34">
              <a:extLst>
                <a:ext uri="{FF2B5EF4-FFF2-40B4-BE49-F238E27FC236}">
                  <a16:creationId xmlns:a16="http://schemas.microsoft.com/office/drawing/2014/main" id="{E1DBDDF9-2FCC-0D27-BF6B-93D20B8085D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0" name="Text Placeholder 44">
            <a:extLst>
              <a:ext uri="{FF2B5EF4-FFF2-40B4-BE49-F238E27FC236}">
                <a16:creationId xmlns:a16="http://schemas.microsoft.com/office/drawing/2014/main" id="{97C49302-1F29-18B8-72ED-57055F8739B7}"/>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9"/>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9"/>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7" name="Group 36">
            <a:extLst>
              <a:ext uri="{FF2B5EF4-FFF2-40B4-BE49-F238E27FC236}">
                <a16:creationId xmlns:a16="http://schemas.microsoft.com/office/drawing/2014/main" id="{EC076DB6-C7D7-6442-3B60-60082E376EBB}"/>
              </a:ext>
            </a:extLst>
          </p:cNvPr>
          <p:cNvGrpSpPr/>
          <p:nvPr/>
        </p:nvGrpSpPr>
        <p:grpSpPr>
          <a:xfrm>
            <a:off x="736279" y="2670576"/>
            <a:ext cx="2664692" cy="480390"/>
            <a:chOff x="767112" y="2825909"/>
            <a:chExt cx="2664692" cy="480390"/>
          </a:xfrm>
        </p:grpSpPr>
        <p:sp>
          <p:nvSpPr>
            <p:cNvPr id="38" name="TextBox 37">
              <a:extLst>
                <a:ext uri="{FF2B5EF4-FFF2-40B4-BE49-F238E27FC236}">
                  <a16:creationId xmlns:a16="http://schemas.microsoft.com/office/drawing/2014/main" id="{F575663C-EB0B-9BDA-ACEA-C6B29DF62142}"/>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F4026AD3-41BF-C3AC-2197-A94EA2622E9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95F092EF-5560-0EBF-374D-11A46A08F973}"/>
              </a:ext>
            </a:extLst>
          </p:cNvPr>
          <p:cNvGrpSpPr/>
          <p:nvPr/>
        </p:nvGrpSpPr>
        <p:grpSpPr>
          <a:xfrm>
            <a:off x="4191148" y="2658889"/>
            <a:ext cx="2664692" cy="480390"/>
            <a:chOff x="767112" y="2825909"/>
            <a:chExt cx="2664692" cy="480390"/>
          </a:xfrm>
        </p:grpSpPr>
        <p:sp>
          <p:nvSpPr>
            <p:cNvPr id="18" name="TextBox 17">
              <a:extLst>
                <a:ext uri="{FF2B5EF4-FFF2-40B4-BE49-F238E27FC236}">
                  <a16:creationId xmlns:a16="http://schemas.microsoft.com/office/drawing/2014/main" id="{0AE46952-F141-3170-B02E-4CF5162EF621}"/>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9" name="Picture 2" descr="Copilot Studio Generative AI pricing - Power Platform Community">
              <a:extLst>
                <a:ext uri="{FF2B5EF4-FFF2-40B4-BE49-F238E27FC236}">
                  <a16:creationId xmlns:a16="http://schemas.microsoft.com/office/drawing/2014/main" id="{DEA1A959-A168-3B54-5940-58A72F767B6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EB955E7C-39BF-22FD-210C-F29978BE5340}"/>
              </a:ext>
            </a:extLst>
          </p:cNvPr>
          <p:cNvGrpSpPr/>
          <p:nvPr/>
        </p:nvGrpSpPr>
        <p:grpSpPr>
          <a:xfrm>
            <a:off x="7727135" y="2695470"/>
            <a:ext cx="2664692" cy="480390"/>
            <a:chOff x="767112" y="2825909"/>
            <a:chExt cx="2664692" cy="480390"/>
          </a:xfrm>
        </p:grpSpPr>
        <p:sp>
          <p:nvSpPr>
            <p:cNvPr id="21" name="TextBox 20">
              <a:extLst>
                <a:ext uri="{FF2B5EF4-FFF2-40B4-BE49-F238E27FC236}">
                  <a16:creationId xmlns:a16="http://schemas.microsoft.com/office/drawing/2014/main" id="{2A3A1DF3-E86C-896F-F149-FD02D56F14A2}"/>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A32AAFB0-241A-13E5-4201-41548BD9F83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8EE3BFF0-5B67-909E-FC89-722415898512}"/>
              </a:ext>
            </a:extLst>
          </p:cNvPr>
          <p:cNvGrpSpPr/>
          <p:nvPr/>
        </p:nvGrpSpPr>
        <p:grpSpPr>
          <a:xfrm>
            <a:off x="7635405" y="5097251"/>
            <a:ext cx="2664692" cy="480390"/>
            <a:chOff x="767112" y="2825909"/>
            <a:chExt cx="2664692" cy="480390"/>
          </a:xfrm>
        </p:grpSpPr>
        <p:sp>
          <p:nvSpPr>
            <p:cNvPr id="24" name="TextBox 23">
              <a:extLst>
                <a:ext uri="{FF2B5EF4-FFF2-40B4-BE49-F238E27FC236}">
                  <a16:creationId xmlns:a16="http://schemas.microsoft.com/office/drawing/2014/main" id="{8EB6CA7A-9974-3281-C779-89404712C693}"/>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5" name="Picture 2" descr="Copilot Studio Generative AI pricing - Power Platform Community">
              <a:extLst>
                <a:ext uri="{FF2B5EF4-FFF2-40B4-BE49-F238E27FC236}">
                  <a16:creationId xmlns:a16="http://schemas.microsoft.com/office/drawing/2014/main" id="{4E2A4858-11B2-0D9F-4392-7FFF40C26FE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4DCAC146-0356-56FC-AF00-CD26C54849BE}"/>
              </a:ext>
            </a:extLst>
          </p:cNvPr>
          <p:cNvGrpSpPr/>
          <p:nvPr/>
        </p:nvGrpSpPr>
        <p:grpSpPr>
          <a:xfrm>
            <a:off x="4316426" y="5108957"/>
            <a:ext cx="2664692" cy="480390"/>
            <a:chOff x="767112" y="2825909"/>
            <a:chExt cx="2664692" cy="480390"/>
          </a:xfrm>
        </p:grpSpPr>
        <p:sp>
          <p:nvSpPr>
            <p:cNvPr id="27" name="TextBox 26">
              <a:extLst>
                <a:ext uri="{FF2B5EF4-FFF2-40B4-BE49-F238E27FC236}">
                  <a16:creationId xmlns:a16="http://schemas.microsoft.com/office/drawing/2014/main" id="{0F103151-A75D-7B7D-A3C1-A6656FF47A44}"/>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9D03F555-755F-B024-CC59-76C1F8377E0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CB94DA60-82C3-3494-B862-AD8FFB72DE74}"/>
              </a:ext>
            </a:extLst>
          </p:cNvPr>
          <p:cNvGrpSpPr/>
          <p:nvPr/>
        </p:nvGrpSpPr>
        <p:grpSpPr>
          <a:xfrm>
            <a:off x="778755" y="5166982"/>
            <a:ext cx="2664692" cy="480390"/>
            <a:chOff x="767112" y="2825909"/>
            <a:chExt cx="2664692" cy="480390"/>
          </a:xfrm>
        </p:grpSpPr>
        <p:sp>
          <p:nvSpPr>
            <p:cNvPr id="50" name="TextBox 49">
              <a:extLst>
                <a:ext uri="{FF2B5EF4-FFF2-40B4-BE49-F238E27FC236}">
                  <a16:creationId xmlns:a16="http://schemas.microsoft.com/office/drawing/2014/main" id="{87239863-D174-2B37-1774-5F6CAD25508F}"/>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1" name="Picture 2" descr="Copilot Studio Generative AI pricing - Power Platform Community">
              <a:extLst>
                <a:ext uri="{FF2B5EF4-FFF2-40B4-BE49-F238E27FC236}">
                  <a16:creationId xmlns:a16="http://schemas.microsoft.com/office/drawing/2014/main" id="{C8F6E09A-F466-53CE-A390-D38206A0377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03451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New product ideation and research</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a:t>
            </a:r>
            <a:r>
              <a:rPr lang="en-US" noProof="0">
                <a:latin typeface="Segoe UI Semibold"/>
                <a:cs typeface="Segoe UI Semibold"/>
              </a:rPr>
              <a:t>Customer insights</a:t>
            </a:r>
            <a:endParaRPr lang="en-US"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Feedback and iteration</a:t>
            </a:r>
            <a:endParaRPr lang="en-US" noProof="0"/>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a:t>
            </a:r>
            <a:r>
              <a:rPr lang="en-US" noProof="0">
                <a:latin typeface="Segoe UI Semibold"/>
                <a:cs typeface="Segoe UI Semibold"/>
              </a:rPr>
              <a:t>Market Research</a:t>
            </a:r>
            <a:endParaRPr lang="en-US" noProof="0"/>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a:t>
            </a:r>
            <a:r>
              <a:rPr lang="en-US" noProof="0">
                <a:latin typeface="Segoe UI Semibold"/>
                <a:cs typeface="Segoe UI Semibold"/>
              </a:rPr>
              <a:t>Concept sketching</a:t>
            </a:r>
            <a:endParaRPr lang="en-US" noProof="0"/>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a:t>
            </a:r>
            <a:r>
              <a:rPr lang="en-US" noProof="0">
                <a:latin typeface="Segoe UI Semibold"/>
                <a:cs typeface="Segoe UI Semibold"/>
              </a:rPr>
              <a:t>Product ideas</a:t>
            </a:r>
            <a:endParaRPr lang="en-US" noProof="0"/>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a:t>
            </a:r>
            <a:r>
              <a:rPr lang="en-US" noProof="0">
                <a:latin typeface="Segoe UI Semibold"/>
                <a:cs typeface="Segoe UI Semibold"/>
              </a:rPr>
              <a:t>Collaborative ideation</a:t>
            </a:r>
            <a:endParaRPr lang="en-US" noProof="0"/>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710501"/>
          </a:xfrm>
        </p:spPr>
        <p:txBody>
          <a:bodyPr>
            <a:normAutofit lnSpcReduction="10000"/>
          </a:bodyPr>
          <a:lstStyle/>
          <a:p>
            <a:r>
              <a:rPr lang="en-US" noProof="0"/>
              <a:t>Use Copilot in Excel analyze customer feedback. Perform sentiment analysis such as identifying common pain points and feature requests to understand what features or products customers are looking for.</a:t>
            </a:r>
            <a:endParaRPr lang="en-US" noProof="0">
              <a:cs typeface="Segoe UI"/>
            </a:endParaRP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cs typeface="Segoe UI"/>
              </a:rPr>
              <a:t>Summarize recent market trends, competitor products, and consumer preferences from external sources.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cs typeface="Segoe UI"/>
              </a:rPr>
              <a:t>Draft initial ideas based on industry trends, previous projects, and market needs or suggest enhancements to raw ideas.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740840"/>
          </a:xfrm>
        </p:spPr>
        <p:txBody>
          <a:bodyPr>
            <a:normAutofit/>
          </a:bodyPr>
          <a:lstStyle/>
          <a:p>
            <a:r>
              <a:rPr lang="en-US" noProof="0"/>
              <a:t>Benefit: </a:t>
            </a:r>
            <a:r>
              <a:rPr lang="en-US" noProof="0">
                <a:cs typeface="Segoe UI"/>
              </a:rPr>
              <a:t>Gain a deeper understanding of customer needs and preferences, enabling more targeted and effective product development.</a:t>
            </a:r>
            <a:endParaRPr lang="en-US"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641938"/>
            <a:ext cx="2808000" cy="626701"/>
          </a:xfrm>
        </p:spPr>
        <p:txBody>
          <a:bodyPr>
            <a:normAutofit lnSpcReduction="10000"/>
          </a:bodyPr>
          <a:lstStyle/>
          <a:p>
            <a:r>
              <a:rPr lang="en-US" noProof="0"/>
              <a:t>Benefit: </a:t>
            </a:r>
            <a:r>
              <a:rPr lang="en-US" noProof="0">
                <a:cs typeface="Segoe UI"/>
              </a:rPr>
              <a:t>Improve product quality and stakeholder satisfaction by systematically gathering and incorporating feedback throughout the development process.</a:t>
            </a:r>
            <a:endParaRPr lang="en-US"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768708"/>
          </a:xfrm>
        </p:spPr>
        <p:txBody>
          <a:bodyPr>
            <a:normAutofit/>
          </a:bodyPr>
          <a:lstStyle/>
          <a:p>
            <a:r>
              <a:rPr lang="en-US" noProof="0"/>
              <a:t>Benefit: </a:t>
            </a:r>
            <a:r>
              <a:rPr lang="en-US" noProof="0">
                <a:cs typeface="Segoe UI"/>
              </a:rPr>
              <a:t>Stay ahead of the competition by leveraging up-to-date market intelligence, ensuring your products meet current consumer demands and industry standards.</a:t>
            </a:r>
            <a:endParaRPr lang="en-US" noProof="0"/>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41938"/>
            <a:ext cx="2808000" cy="626701"/>
          </a:xfrm>
        </p:spPr>
        <p:txBody>
          <a:bodyPr/>
          <a:lstStyle/>
          <a:p>
            <a:r>
              <a:rPr lang="en-US" noProof="0"/>
              <a:t>Benefit: </a:t>
            </a:r>
            <a:r>
              <a:rPr lang="en-US" noProof="0">
                <a:cs typeface="Segoe UI"/>
              </a:rPr>
              <a:t>Visualize product concepts quickly and effectively, facilitating better communication of ideas and faster iteration cycles.</a:t>
            </a:r>
            <a:endParaRPr lang="en-US"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noProof="0">
                <a:cs typeface="Segoe UI"/>
              </a:rPr>
              <a:t>Accelerate innovation by generating a diverse range of ideas, reducing time-to-market for new products and enhancing your competitive edge.</a:t>
            </a:r>
            <a:endParaRPr lang="en-US" noProof="0"/>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808000" cy="626701"/>
          </a:xfrm>
        </p:spPr>
        <p:txBody>
          <a:bodyPr>
            <a:normAutofit lnSpcReduction="10000"/>
          </a:bodyPr>
          <a:lstStyle/>
          <a:p>
            <a:r>
              <a:rPr lang="en-US" noProof="0"/>
              <a:t>Benefit: </a:t>
            </a:r>
            <a:r>
              <a:rPr lang="en-US" noProof="0">
                <a:cs typeface="Segoe UI"/>
              </a:rPr>
              <a:t>Enhance team collaboration and creativity by streamlining the brainstorming process, ensuring all ideas are captured and evaluated efficiently.</a:t>
            </a:r>
            <a:endParaRPr lang="en-US"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cs typeface="Segoe UI"/>
              </a:rPr>
              <a:t>Export insights to Copilot Pages at various stages and tag teams to enrich or provide feedback. Ask Copilot to summarize key points from both Pages and Teams meetings and suggest improvements.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cs typeface="Segoe UI"/>
              </a:rPr>
              <a:t>Draft initial sketches and wireframes for the product. Copilot can gather and present design inspirations from various sources.</a:t>
            </a:r>
          </a:p>
        </p:txBody>
      </p:sp>
      <p:sp>
        <p:nvSpPr>
          <p:cNvPr id="15" name="Text Placeholder 14">
            <a:extLst>
              <a:ext uri="{FF2B5EF4-FFF2-40B4-BE49-F238E27FC236}">
                <a16:creationId xmlns:a16="http://schemas.microsoft.com/office/drawing/2014/main" id="{2A4D20D2-DCBC-B339-26F9-32661410B3EE}"/>
              </a:ext>
            </a:extLst>
          </p:cNvPr>
          <p:cNvSpPr>
            <a:spLocks noGrp="1"/>
          </p:cNvSpPr>
          <p:nvPr>
            <p:ph type="body" sz="quarter" idx="29"/>
          </p:nvPr>
        </p:nvSpPr>
        <p:spPr>
          <a:xfrm>
            <a:off x="7511481" y="4488366"/>
            <a:ext cx="2808000" cy="626701"/>
          </a:xfrm>
        </p:spPr>
        <p:txBody>
          <a:bodyPr/>
          <a:lstStyle/>
          <a:p>
            <a:r>
              <a:rPr lang="en-US" noProof="0">
                <a:cs typeface="Segoe UI"/>
              </a:rPr>
              <a:t>Use Copilot to facilitate brainstorming sessions with your team by setting up calls, creating transcripts, and summarizing key points.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Buy</a:t>
            </a:r>
          </a:p>
        </p:txBody>
      </p:sp>
      <p:sp>
        <p:nvSpPr>
          <p:cNvPr id="78" name="Text Placeholder 77">
            <a:extLst>
              <a:ext uri="{FF2B5EF4-FFF2-40B4-BE49-F238E27FC236}">
                <a16:creationId xmlns:a16="http://schemas.microsoft.com/office/drawing/2014/main" id="{6AE77BE2-48CF-6C45-79A4-ED6CFE14B2A2}"/>
              </a:ext>
            </a:extLst>
          </p:cNvPr>
          <p:cNvSpPr>
            <a:spLocks noGrp="1"/>
          </p:cNvSpPr>
          <p:nvPr>
            <p:ph type="body" sz="quarter" idx="38"/>
          </p:nvPr>
        </p:nvSpPr>
        <p:spPr>
          <a:solidFill>
            <a:srgbClr val="0070C0"/>
          </a:solidFill>
        </p:spPr>
        <p:txBody>
          <a:bodyPr/>
          <a:lstStyle/>
          <a:p>
            <a:endParaRPr lang="en-US" noProof="0"/>
          </a:p>
        </p:txBody>
      </p:sp>
      <p:sp>
        <p:nvSpPr>
          <p:cNvPr id="79" name="Text Placeholder 78">
            <a:extLst>
              <a:ext uri="{FF2B5EF4-FFF2-40B4-BE49-F238E27FC236}">
                <a16:creationId xmlns:a16="http://schemas.microsoft.com/office/drawing/2014/main" id="{4F2C4404-B827-F354-ECE7-E4087BFA6D52}"/>
              </a:ext>
            </a:extLst>
          </p:cNvPr>
          <p:cNvSpPr>
            <a:spLocks noGrp="1"/>
          </p:cNvSpPr>
          <p:nvPr>
            <p:ph type="body" sz="quarter" idx="39"/>
          </p:nvPr>
        </p:nvSpPr>
        <p:spPr>
          <a:solidFill>
            <a:srgbClr val="0078D4"/>
          </a:solidFill>
        </p:spPr>
        <p:txBody>
          <a:bodyPr/>
          <a:lstStyle/>
          <a:p>
            <a:endParaRPr lang="en-US" noProof="0"/>
          </a:p>
        </p:txBody>
      </p:sp>
      <p:sp>
        <p:nvSpPr>
          <p:cNvPr id="80" name="Text Placeholder 79">
            <a:extLst>
              <a:ext uri="{FF2B5EF4-FFF2-40B4-BE49-F238E27FC236}">
                <a16:creationId xmlns:a16="http://schemas.microsoft.com/office/drawing/2014/main" id="{0C3EBFFC-350B-5CEC-D284-319E2C4DC86C}"/>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6"/>
            <a:ext cx="1513319" cy="205426"/>
            <a:chOff x="1198143" y="862657"/>
            <a:chExt cx="1513319" cy="205426"/>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7"/>
              <a:ext cx="1513319" cy="20542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Time to market</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EACD8FCD-6B13-32A7-D2C4-6D420C0FA9DE}"/>
              </a:ext>
            </a:extLst>
          </p:cNvPr>
          <p:cNvGrpSpPr/>
          <p:nvPr/>
        </p:nvGrpSpPr>
        <p:grpSpPr>
          <a:xfrm>
            <a:off x="4680769" y="2751612"/>
            <a:ext cx="1542142" cy="360000"/>
            <a:chOff x="588263" y="1217924"/>
            <a:chExt cx="1542142" cy="360000"/>
          </a:xfrm>
        </p:grpSpPr>
        <p:pic>
          <p:nvPicPr>
            <p:cNvPr id="43" name="Picture 42" descr="Zip Co logo SVG free download, id: 101874 - Brandlogos.net">
              <a:hlinkClick r:id="rId7"/>
              <a:extLst>
                <a:ext uri="{FF2B5EF4-FFF2-40B4-BE49-F238E27FC236}">
                  <a16:creationId xmlns:a16="http://schemas.microsoft.com/office/drawing/2014/main" id="{D4FE5A76-C2D0-0C45-395D-9902F0E0054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4" name="TextBox 43">
              <a:extLst>
                <a:ext uri="{FF2B5EF4-FFF2-40B4-BE49-F238E27FC236}">
                  <a16:creationId xmlns:a16="http://schemas.microsoft.com/office/drawing/2014/main" id="{E0416869-0D15-4467-569C-6E77BB42BB70}"/>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62" name="Group 61">
            <a:extLst>
              <a:ext uri="{FF2B5EF4-FFF2-40B4-BE49-F238E27FC236}">
                <a16:creationId xmlns:a16="http://schemas.microsoft.com/office/drawing/2014/main" id="{1A1928A2-30D0-F854-D67F-2B06218E1FA1}"/>
              </a:ext>
            </a:extLst>
          </p:cNvPr>
          <p:cNvGrpSpPr/>
          <p:nvPr/>
        </p:nvGrpSpPr>
        <p:grpSpPr>
          <a:xfrm>
            <a:off x="8015526" y="2715209"/>
            <a:ext cx="1799910" cy="360000"/>
            <a:chOff x="588263" y="1217924"/>
            <a:chExt cx="1799910" cy="360000"/>
          </a:xfrm>
        </p:grpSpPr>
        <p:pic>
          <p:nvPicPr>
            <p:cNvPr id="63" name="Picture 62" descr="Zip Co logo SVG free download, id: 101874 - Brandlogos.net">
              <a:hlinkClick r:id="rId7"/>
              <a:extLst>
                <a:ext uri="{FF2B5EF4-FFF2-40B4-BE49-F238E27FC236}">
                  <a16:creationId xmlns:a16="http://schemas.microsoft.com/office/drawing/2014/main" id="{42C6B998-E182-B3CB-E362-1BD5B02A74C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4" name="TextBox 63">
              <a:extLst>
                <a:ext uri="{FF2B5EF4-FFF2-40B4-BE49-F238E27FC236}">
                  <a16:creationId xmlns:a16="http://schemas.microsoft.com/office/drawing/2014/main" id="{6561AD72-FEB5-1F5C-F67D-DA48EFAB51FA}"/>
                </a:ext>
                <a:ext uri="{C183D7F6-B498-43B3-948B-1728B52AA6E4}">
                  <adec:decorative xmlns:adec="http://schemas.microsoft.com/office/drawing/2017/decorative" val="0"/>
                </a:ext>
              </a:extLst>
            </p:cNvPr>
            <p:cNvSpPr txBox="1"/>
            <p:nvPr/>
          </p:nvSpPr>
          <p:spPr>
            <a:xfrm>
              <a:off x="1047212" y="1313286"/>
              <a:ext cx="134096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65" name="Group 64">
            <a:extLst>
              <a:ext uri="{FF2B5EF4-FFF2-40B4-BE49-F238E27FC236}">
                <a16:creationId xmlns:a16="http://schemas.microsoft.com/office/drawing/2014/main" id="{8F61FCD0-BED7-C045-7DA3-346211D1AC41}"/>
              </a:ext>
            </a:extLst>
          </p:cNvPr>
          <p:cNvGrpSpPr/>
          <p:nvPr/>
        </p:nvGrpSpPr>
        <p:grpSpPr>
          <a:xfrm>
            <a:off x="4680596" y="5164519"/>
            <a:ext cx="1542142" cy="360000"/>
            <a:chOff x="588263" y="1217924"/>
            <a:chExt cx="1542142" cy="360000"/>
          </a:xfrm>
        </p:grpSpPr>
        <p:pic>
          <p:nvPicPr>
            <p:cNvPr id="66" name="Picture 65" descr="Zip Co logo SVG free download, id: 101874 - Brandlogos.net">
              <a:hlinkClick r:id="rId7"/>
              <a:extLst>
                <a:ext uri="{FF2B5EF4-FFF2-40B4-BE49-F238E27FC236}">
                  <a16:creationId xmlns:a16="http://schemas.microsoft.com/office/drawing/2014/main" id="{ADB6C86C-2A84-82D2-7215-00F4AF197A6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6FDD2FF3-564E-9761-696B-D22B516CB2B1}"/>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pic>
        <p:nvPicPr>
          <p:cNvPr id="2" name="Picture 1">
            <a:extLst>
              <a:ext uri="{FF2B5EF4-FFF2-40B4-BE49-F238E27FC236}">
                <a16:creationId xmlns:a16="http://schemas.microsoft.com/office/drawing/2014/main" id="{FCEA9E26-5AC7-62FF-7BE7-F49934E7E9C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5" name="Text Placeholder 44">
            <a:extLst>
              <a:ext uri="{FF2B5EF4-FFF2-40B4-BE49-F238E27FC236}">
                <a16:creationId xmlns:a16="http://schemas.microsoft.com/office/drawing/2014/main" id="{8940651C-F9A2-2F6C-6C34-242171AEF849}"/>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0"/>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0"/>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4" name="Group 3">
            <a:extLst>
              <a:ext uri="{FF2B5EF4-FFF2-40B4-BE49-F238E27FC236}">
                <a16:creationId xmlns:a16="http://schemas.microsoft.com/office/drawing/2014/main" id="{B5E75588-9AF6-82C9-C4F2-96234CF48B52}"/>
              </a:ext>
            </a:extLst>
          </p:cNvPr>
          <p:cNvGrpSpPr/>
          <p:nvPr/>
        </p:nvGrpSpPr>
        <p:grpSpPr>
          <a:xfrm>
            <a:off x="3257150" y="1122182"/>
            <a:ext cx="1513319" cy="216000"/>
            <a:chOff x="1198143" y="862657"/>
            <a:chExt cx="1513319" cy="216000"/>
          </a:xfrm>
        </p:grpSpPr>
        <p:sp>
          <p:nvSpPr>
            <p:cNvPr id="6" name="Rectangle: Rounded Corners 6">
              <a:extLst>
                <a:ext uri="{FF2B5EF4-FFF2-40B4-BE49-F238E27FC236}">
                  <a16:creationId xmlns:a16="http://schemas.microsoft.com/office/drawing/2014/main" id="{D7CF0F3A-2F3A-481E-FBD2-2D64E72FE992}"/>
                </a:ext>
                <a:ext uri="{C183D7F6-B498-43B3-948B-1728B52AA6E4}">
                  <adec:decorative xmlns:adec="http://schemas.microsoft.com/office/drawing/2017/decorative" val="1"/>
                </a:ext>
              </a:extLst>
            </p:cNvPr>
            <p:cNvSpPr/>
            <p:nvPr/>
          </p:nvSpPr>
          <p:spPr bwMode="auto">
            <a:xfrm>
              <a:off x="1198143" y="862657"/>
              <a:ext cx="1513319"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satisfaction</a:t>
              </a:r>
            </a:p>
          </p:txBody>
        </p:sp>
        <p:pic>
          <p:nvPicPr>
            <p:cNvPr id="7" name="Graphic 6">
              <a:extLst>
                <a:ext uri="{FF2B5EF4-FFF2-40B4-BE49-F238E27FC236}">
                  <a16:creationId xmlns:a16="http://schemas.microsoft.com/office/drawing/2014/main" id="{41BC1FEE-DA12-D26F-844E-B410329DB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8" name="Group 7">
            <a:extLst>
              <a:ext uri="{FF2B5EF4-FFF2-40B4-BE49-F238E27FC236}">
                <a16:creationId xmlns:a16="http://schemas.microsoft.com/office/drawing/2014/main" id="{44C4C8CD-2DF6-459C-D735-29B94BD07927}"/>
              </a:ext>
            </a:extLst>
          </p:cNvPr>
          <p:cNvGrpSpPr/>
          <p:nvPr/>
        </p:nvGrpSpPr>
        <p:grpSpPr>
          <a:xfrm>
            <a:off x="1091525" y="2805920"/>
            <a:ext cx="1508964" cy="360000"/>
            <a:chOff x="577439" y="3137252"/>
            <a:chExt cx="1508964" cy="360000"/>
          </a:xfrm>
        </p:grpSpPr>
        <p:pic>
          <p:nvPicPr>
            <p:cNvPr id="9" name="Picture 8">
              <a:extLst>
                <a:ext uri="{FF2B5EF4-FFF2-40B4-BE49-F238E27FC236}">
                  <a16:creationId xmlns:a16="http://schemas.microsoft.com/office/drawing/2014/main" id="{079F3CB2-840B-0430-B486-B37D4473DE3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0" name="TextBox 9">
              <a:extLst>
                <a:ext uri="{FF2B5EF4-FFF2-40B4-BE49-F238E27FC236}">
                  <a16:creationId xmlns:a16="http://schemas.microsoft.com/office/drawing/2014/main" id="{D5405B8A-D2F9-38FD-7391-C8251A9536DE}"/>
                </a:ext>
                <a:ext uri="{C183D7F6-B498-43B3-948B-1728B52AA6E4}">
                  <adec:decorative xmlns:adec="http://schemas.microsoft.com/office/drawing/2017/decorative" val="0"/>
                </a:ext>
              </a:extLst>
            </p:cNvPr>
            <p:cNvSpPr txBox="1"/>
            <p:nvPr/>
          </p:nvSpPr>
          <p:spPr>
            <a:xfrm>
              <a:off x="1047214" y="3232614"/>
              <a:ext cx="103918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 name="Group 10">
            <a:extLst>
              <a:ext uri="{FF2B5EF4-FFF2-40B4-BE49-F238E27FC236}">
                <a16:creationId xmlns:a16="http://schemas.microsoft.com/office/drawing/2014/main" id="{61C1EEB3-937D-311F-DB71-0A0818C98728}"/>
              </a:ext>
            </a:extLst>
          </p:cNvPr>
          <p:cNvGrpSpPr/>
          <p:nvPr/>
        </p:nvGrpSpPr>
        <p:grpSpPr>
          <a:xfrm>
            <a:off x="1091525" y="5182408"/>
            <a:ext cx="1542142" cy="360000"/>
            <a:chOff x="588263" y="1217924"/>
            <a:chExt cx="1542142" cy="360000"/>
          </a:xfrm>
        </p:grpSpPr>
        <p:pic>
          <p:nvPicPr>
            <p:cNvPr id="12" name="Picture 11" descr="Zip Co logo SVG free download, id: 101874 - Brandlogos.net">
              <a:hlinkClick r:id="rId7"/>
              <a:extLst>
                <a:ext uri="{FF2B5EF4-FFF2-40B4-BE49-F238E27FC236}">
                  <a16:creationId xmlns:a16="http://schemas.microsoft.com/office/drawing/2014/main" id="{555E355B-4D2E-E42B-56E4-9B83519BA89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 name="TextBox 12">
              <a:extLst>
                <a:ext uri="{FF2B5EF4-FFF2-40B4-BE49-F238E27FC236}">
                  <a16:creationId xmlns:a16="http://schemas.microsoft.com/office/drawing/2014/main" id="{1B228189-EAB6-9FC1-1D1C-1C030EEE8FC0}"/>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4" name="Group 13">
            <a:extLst>
              <a:ext uri="{FF2B5EF4-FFF2-40B4-BE49-F238E27FC236}">
                <a16:creationId xmlns:a16="http://schemas.microsoft.com/office/drawing/2014/main" id="{BDE5C2D7-5EB2-AF61-EF2A-FE9D29947A8F}"/>
              </a:ext>
            </a:extLst>
          </p:cNvPr>
          <p:cNvGrpSpPr/>
          <p:nvPr/>
        </p:nvGrpSpPr>
        <p:grpSpPr>
          <a:xfrm>
            <a:off x="8000673" y="5173546"/>
            <a:ext cx="1565400" cy="360000"/>
            <a:chOff x="588263" y="3617084"/>
            <a:chExt cx="1565400" cy="360000"/>
          </a:xfrm>
        </p:grpSpPr>
        <p:pic>
          <p:nvPicPr>
            <p:cNvPr id="16" name="Picture 15">
              <a:extLst>
                <a:ext uri="{FF2B5EF4-FFF2-40B4-BE49-F238E27FC236}">
                  <a16:creationId xmlns:a16="http://schemas.microsoft.com/office/drawing/2014/main" id="{4C7EB3AC-18DC-F75C-AC73-15F962E8FB7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 name="TextBox 16">
              <a:extLst>
                <a:ext uri="{FF2B5EF4-FFF2-40B4-BE49-F238E27FC236}">
                  <a16:creationId xmlns:a16="http://schemas.microsoft.com/office/drawing/2014/main" id="{4EE4CBD7-1FA3-E1D4-AFC4-B65A66D397DE}"/>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7519003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Supplier RFP</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RFP preparation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Vendor selection</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Vendor selection criteria definition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Proposal evaluation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Vendor research / shortlisting</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RFP distribution management</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A beverage company needs to source a new supplier for sustainable packaging materials and is looking to initiate an RFP (Request for Proposal) process to evaluate potential vendors.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Define the criteria for vendor selection, such as experience, capabilities, pricing, quality standards, and compliance requirements.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Research and summarize information on relevant CPG packaging suppliers based on industry knowledge.</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843958"/>
          </a:xfrm>
        </p:spPr>
        <p:txBody>
          <a:bodyPr>
            <a:normAutofit/>
          </a:bodyPr>
          <a:lstStyle/>
          <a:p>
            <a:r>
              <a:rPr lang="en-US" noProof="0"/>
              <a:t>Benefit: </a:t>
            </a:r>
            <a:r>
              <a:rPr lang="en-US" b="1" noProof="0"/>
              <a:t>Summarize best practices </a:t>
            </a:r>
            <a:r>
              <a:rPr lang="en-US" noProof="0"/>
              <a:t>of CPG packaging materials and generate initial RFP draft outlining the requirements, objectives, sustainability criteria, process, and evaluation criteria for vendor selection</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471609"/>
            <a:ext cx="2808000" cy="745164"/>
          </a:xfrm>
        </p:spPr>
        <p:txBody>
          <a:bodyPr>
            <a:normAutofit/>
          </a:bodyPr>
          <a:lstStyle/>
          <a:p>
            <a:r>
              <a:rPr lang="en-US" noProof="0"/>
              <a:t>Benefit: </a:t>
            </a:r>
            <a:r>
              <a:rPr lang="en-US" b="1" noProof="0"/>
              <a:t>Generate</a:t>
            </a:r>
            <a:r>
              <a:rPr lang="en-US" noProof="0"/>
              <a:t> </a:t>
            </a:r>
            <a:r>
              <a:rPr lang="en-US" b="1" noProof="0"/>
              <a:t>draft contract </a:t>
            </a:r>
            <a:r>
              <a:rPr lang="en-US" noProof="0"/>
              <a:t>documents, set reminders to track negotiation progress, and ensure alignment with business objectives and legal requirements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824691"/>
          </a:xfrm>
        </p:spPr>
        <p:txBody>
          <a:bodyPr/>
          <a:lstStyle/>
          <a:p>
            <a:r>
              <a:rPr lang="en-US" noProof="0"/>
              <a:t>Benefit: </a:t>
            </a:r>
            <a:r>
              <a:rPr lang="en-US" b="1" noProof="0"/>
              <a:t>Review</a:t>
            </a:r>
            <a:r>
              <a:rPr lang="en-US" noProof="0"/>
              <a:t> industry benchmarks, regulatory guidelines, and best practices to inform the development of selection criteria</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382317"/>
            <a:ext cx="2808000" cy="875242"/>
          </a:xfrm>
        </p:spPr>
        <p:txBody>
          <a:bodyPr>
            <a:normAutofit/>
          </a:bodyPr>
          <a:lstStyle/>
          <a:p>
            <a:r>
              <a:rPr lang="en-US" noProof="0"/>
              <a:t>Benefit: </a:t>
            </a:r>
            <a:r>
              <a:rPr lang="en-US" b="1" noProof="0"/>
              <a:t>Extrapolate key insights </a:t>
            </a:r>
            <a:r>
              <a:rPr lang="en-US" noProof="0"/>
              <a:t>from the vendor proposals and create visuals based on relevant criteria such as lead times, minimum order quantities, pricing, key differences and certifications.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843958"/>
          </a:xfrm>
        </p:spPr>
        <p:txBody>
          <a:bodyPr>
            <a:normAutofit/>
          </a:bodyPr>
          <a:lstStyle/>
          <a:p>
            <a:r>
              <a:rPr lang="en-US" noProof="0"/>
              <a:t>Benefit: </a:t>
            </a:r>
            <a:r>
              <a:rPr lang="en-US" b="1" noProof="0"/>
              <a:t>Support</a:t>
            </a:r>
            <a:r>
              <a:rPr lang="en-US" noProof="0"/>
              <a:t> compilation of vendors, analyzing their profiles, capabilities, and shortlisting candidates based on the predefined selection criteria</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333599"/>
            <a:ext cx="2808000" cy="923960"/>
          </a:xfrm>
        </p:spPr>
        <p:txBody>
          <a:bodyPr/>
          <a:lstStyle/>
          <a:p>
            <a:r>
              <a:rPr lang="en-US" noProof="0"/>
              <a:t>Benefit: </a:t>
            </a:r>
            <a:r>
              <a:rPr lang="en-US" b="1" noProof="0"/>
              <a:t>Customize</a:t>
            </a:r>
            <a:r>
              <a:rPr lang="en-US" noProof="0"/>
              <a:t> email drafts and the RFP for each shortlisted vendor with specific requirements and contact information</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Communicate the decision to the selected vendors and share the final contract terms and key details for mutual agreement.</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Coordinate with the evaluation team to review and analyze vendors’ responses and assess them against the predefined criteria.</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Distribute the RFP document to shortlisted vendors and manage the individual correspondence.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Buy</a:t>
            </a:r>
          </a:p>
        </p:txBody>
      </p:sp>
      <p:sp>
        <p:nvSpPr>
          <p:cNvPr id="77" name="Text Placeholder 76">
            <a:extLst>
              <a:ext uri="{FF2B5EF4-FFF2-40B4-BE49-F238E27FC236}">
                <a16:creationId xmlns:a16="http://schemas.microsoft.com/office/drawing/2014/main" id="{A0AB665C-81DB-54F6-88FA-013484B4B2F9}"/>
              </a:ext>
            </a:extLst>
          </p:cNvPr>
          <p:cNvSpPr>
            <a:spLocks noGrp="1"/>
          </p:cNvSpPr>
          <p:nvPr>
            <p:ph type="body" sz="quarter" idx="38"/>
          </p:nvPr>
        </p:nvSpPr>
        <p:spPr>
          <a:solidFill>
            <a:srgbClr val="0070C0"/>
          </a:solidFill>
        </p:spPr>
        <p:txBody>
          <a:bodyPr/>
          <a:lstStyle/>
          <a:p>
            <a:endParaRPr lang="en-US" noProof="0"/>
          </a:p>
        </p:txBody>
      </p:sp>
      <p:sp>
        <p:nvSpPr>
          <p:cNvPr id="78" name="Text Placeholder 77">
            <a:extLst>
              <a:ext uri="{FF2B5EF4-FFF2-40B4-BE49-F238E27FC236}">
                <a16:creationId xmlns:a16="http://schemas.microsoft.com/office/drawing/2014/main" id="{70D25713-0D13-BD1B-2F94-E49AA446459A}"/>
              </a:ext>
            </a:extLst>
          </p:cNvPr>
          <p:cNvSpPr>
            <a:spLocks noGrp="1"/>
          </p:cNvSpPr>
          <p:nvPr>
            <p:ph type="body" sz="quarter" idx="39"/>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F2D7917C-9E83-D1AE-4922-658D681634D9}"/>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5"/>
            <a:ext cx="1737360" cy="221317"/>
            <a:chOff x="1198143" y="862657"/>
            <a:chExt cx="1519567"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7"/>
              <a:ext cx="1519567"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Supply chain performance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8"/>
              <a:ext cx="137791" cy="137791"/>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2" name="Group 21">
            <a:extLst>
              <a:ext uri="{FF2B5EF4-FFF2-40B4-BE49-F238E27FC236}">
                <a16:creationId xmlns:a16="http://schemas.microsoft.com/office/drawing/2014/main" id="{8D3873C6-07EA-DF70-EE17-82545A651C20}"/>
              </a:ext>
            </a:extLst>
          </p:cNvPr>
          <p:cNvGrpSpPr/>
          <p:nvPr/>
        </p:nvGrpSpPr>
        <p:grpSpPr>
          <a:xfrm>
            <a:off x="1508691" y="2753575"/>
            <a:ext cx="1488697" cy="360000"/>
            <a:chOff x="588263" y="1217924"/>
            <a:chExt cx="1488697" cy="360000"/>
          </a:xfrm>
        </p:grpSpPr>
        <p:pic>
          <p:nvPicPr>
            <p:cNvPr id="40" name="Picture 39" descr="Zip Co logo SVG free download, id: 101874 - Brandlogos.net">
              <a:hlinkClick r:id="rId6"/>
              <a:extLst>
                <a:ext uri="{FF2B5EF4-FFF2-40B4-BE49-F238E27FC236}">
                  <a16:creationId xmlns:a16="http://schemas.microsoft.com/office/drawing/2014/main" id="{DCD835E9-D355-8187-1A8E-3FEC766EAAB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40">
              <a:extLst>
                <a:ext uri="{FF2B5EF4-FFF2-40B4-BE49-F238E27FC236}">
                  <a16:creationId xmlns:a16="http://schemas.microsoft.com/office/drawing/2014/main" id="{AAEA7369-F10E-B342-0826-03485F763638}"/>
                </a:ext>
                <a:ext uri="{C183D7F6-B498-43B3-948B-1728B52AA6E4}">
                  <adec:decorative xmlns:adec="http://schemas.microsoft.com/office/drawing/2017/decorative" val="0"/>
                </a:ext>
              </a:extLst>
            </p:cNvPr>
            <p:cNvSpPr txBox="1"/>
            <p:nvPr/>
          </p:nvSpPr>
          <p:spPr>
            <a:xfrm>
              <a:off x="1047213" y="1313286"/>
              <a:ext cx="1029747"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42" name="Group 41">
            <a:extLst>
              <a:ext uri="{FF2B5EF4-FFF2-40B4-BE49-F238E27FC236}">
                <a16:creationId xmlns:a16="http://schemas.microsoft.com/office/drawing/2014/main" id="{D4308AEB-F530-9ADA-6471-B73890DF83AF}"/>
              </a:ext>
            </a:extLst>
          </p:cNvPr>
          <p:cNvGrpSpPr/>
          <p:nvPr/>
        </p:nvGrpSpPr>
        <p:grpSpPr>
          <a:xfrm>
            <a:off x="4889653" y="2753575"/>
            <a:ext cx="1579844" cy="360000"/>
            <a:chOff x="588263" y="1217924"/>
            <a:chExt cx="1579844" cy="360000"/>
          </a:xfrm>
        </p:grpSpPr>
        <p:pic>
          <p:nvPicPr>
            <p:cNvPr id="43" name="Picture 42" descr="Zip Co logo SVG free download, id: 101874 - Brandlogos.net">
              <a:hlinkClick r:id="rId6"/>
              <a:extLst>
                <a:ext uri="{FF2B5EF4-FFF2-40B4-BE49-F238E27FC236}">
                  <a16:creationId xmlns:a16="http://schemas.microsoft.com/office/drawing/2014/main" id="{2F3B89F6-14BA-65F9-6B52-F749CEA76D3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4" name="TextBox 43">
              <a:extLst>
                <a:ext uri="{FF2B5EF4-FFF2-40B4-BE49-F238E27FC236}">
                  <a16:creationId xmlns:a16="http://schemas.microsoft.com/office/drawing/2014/main" id="{76AA1FFC-A78C-73F9-1980-BF967F667033}"/>
                </a:ext>
                <a:ext uri="{C183D7F6-B498-43B3-948B-1728B52AA6E4}">
                  <adec:decorative xmlns:adec="http://schemas.microsoft.com/office/drawing/2017/decorative" val="0"/>
                </a:ext>
              </a:extLst>
            </p:cNvPr>
            <p:cNvSpPr txBox="1"/>
            <p:nvPr/>
          </p:nvSpPr>
          <p:spPr>
            <a:xfrm>
              <a:off x="1047213" y="1313286"/>
              <a:ext cx="112089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62" name="Group 61">
            <a:extLst>
              <a:ext uri="{FF2B5EF4-FFF2-40B4-BE49-F238E27FC236}">
                <a16:creationId xmlns:a16="http://schemas.microsoft.com/office/drawing/2014/main" id="{BF20010F-F2F0-BBA7-6C39-332C8B09434D}"/>
              </a:ext>
            </a:extLst>
          </p:cNvPr>
          <p:cNvGrpSpPr/>
          <p:nvPr/>
        </p:nvGrpSpPr>
        <p:grpSpPr>
          <a:xfrm>
            <a:off x="8319017" y="2753575"/>
            <a:ext cx="1799910" cy="360000"/>
            <a:chOff x="588263" y="1217924"/>
            <a:chExt cx="1799910" cy="360000"/>
          </a:xfrm>
        </p:grpSpPr>
        <p:pic>
          <p:nvPicPr>
            <p:cNvPr id="63" name="Picture 62" descr="Zip Co logo SVG free download, id: 101874 - Brandlogos.net">
              <a:hlinkClick r:id="rId6"/>
              <a:extLst>
                <a:ext uri="{FF2B5EF4-FFF2-40B4-BE49-F238E27FC236}">
                  <a16:creationId xmlns:a16="http://schemas.microsoft.com/office/drawing/2014/main" id="{04D994C5-14D9-67A3-805F-0D619BC9FA9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4" name="TextBox 63">
              <a:extLst>
                <a:ext uri="{FF2B5EF4-FFF2-40B4-BE49-F238E27FC236}">
                  <a16:creationId xmlns:a16="http://schemas.microsoft.com/office/drawing/2014/main" id="{B00CD133-337A-5A9B-F698-03B4C413CAFE}"/>
                </a:ext>
                <a:ext uri="{C183D7F6-B498-43B3-948B-1728B52AA6E4}">
                  <adec:decorative xmlns:adec="http://schemas.microsoft.com/office/drawing/2017/decorative" val="0"/>
                </a:ext>
              </a:extLst>
            </p:cNvPr>
            <p:cNvSpPr txBox="1"/>
            <p:nvPr/>
          </p:nvSpPr>
          <p:spPr>
            <a:xfrm>
              <a:off x="1047212" y="1313286"/>
              <a:ext cx="134096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65" name="Group 64">
            <a:extLst>
              <a:ext uri="{FF2B5EF4-FFF2-40B4-BE49-F238E27FC236}">
                <a16:creationId xmlns:a16="http://schemas.microsoft.com/office/drawing/2014/main" id="{079E594F-5737-6751-9A51-860E4E83492A}"/>
              </a:ext>
            </a:extLst>
          </p:cNvPr>
          <p:cNvGrpSpPr/>
          <p:nvPr/>
        </p:nvGrpSpPr>
        <p:grpSpPr>
          <a:xfrm>
            <a:off x="4889653" y="5028174"/>
            <a:ext cx="1579844" cy="360000"/>
            <a:chOff x="588263" y="1217924"/>
            <a:chExt cx="1579844" cy="360000"/>
          </a:xfrm>
        </p:grpSpPr>
        <p:pic>
          <p:nvPicPr>
            <p:cNvPr id="66" name="Picture 65" descr="Zip Co logo SVG free download, id: 101874 - Brandlogos.net">
              <a:hlinkClick r:id="rId6"/>
              <a:extLst>
                <a:ext uri="{FF2B5EF4-FFF2-40B4-BE49-F238E27FC236}">
                  <a16:creationId xmlns:a16="http://schemas.microsoft.com/office/drawing/2014/main" id="{9CEA48BD-F4FA-3AB8-75BA-CDE458BA098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F0EAF538-F5B9-0518-5108-327EDA6590C9}"/>
                </a:ext>
                <a:ext uri="{C183D7F6-B498-43B3-948B-1728B52AA6E4}">
                  <adec:decorative xmlns:adec="http://schemas.microsoft.com/office/drawing/2017/decorative" val="0"/>
                </a:ext>
              </a:extLst>
            </p:cNvPr>
            <p:cNvSpPr txBox="1"/>
            <p:nvPr/>
          </p:nvSpPr>
          <p:spPr>
            <a:xfrm>
              <a:off x="1047212" y="1313286"/>
              <a:ext cx="112089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pic>
        <p:nvPicPr>
          <p:cNvPr id="2" name="Picture 1">
            <a:extLst>
              <a:ext uri="{FF2B5EF4-FFF2-40B4-BE49-F238E27FC236}">
                <a16:creationId xmlns:a16="http://schemas.microsoft.com/office/drawing/2014/main" id="{1E2DC396-E3C0-9642-A155-A7689533E00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3" name="Group 2">
            <a:extLst>
              <a:ext uri="{FF2B5EF4-FFF2-40B4-BE49-F238E27FC236}">
                <a16:creationId xmlns:a16="http://schemas.microsoft.com/office/drawing/2014/main" id="{83DF4E0E-046D-4E88-17FE-494630EF97B7}"/>
              </a:ext>
            </a:extLst>
          </p:cNvPr>
          <p:cNvGrpSpPr/>
          <p:nvPr/>
        </p:nvGrpSpPr>
        <p:grpSpPr>
          <a:xfrm>
            <a:off x="7767793" y="5022520"/>
            <a:ext cx="2351135" cy="360000"/>
            <a:chOff x="588263" y="1697756"/>
            <a:chExt cx="2351135" cy="360000"/>
          </a:xfrm>
        </p:grpSpPr>
        <p:pic>
          <p:nvPicPr>
            <p:cNvPr id="4" name="Picture 3">
              <a:extLst>
                <a:ext uri="{FF2B5EF4-FFF2-40B4-BE49-F238E27FC236}">
                  <a16:creationId xmlns:a16="http://schemas.microsoft.com/office/drawing/2014/main" id="{DE2E26C4-7065-2765-E8D3-CE192A62CF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5" name="TextBox 4">
              <a:extLst>
                <a:ext uri="{FF2B5EF4-FFF2-40B4-BE49-F238E27FC236}">
                  <a16:creationId xmlns:a16="http://schemas.microsoft.com/office/drawing/2014/main" id="{8D1CCC58-25DB-F90F-D069-C4EA8A4B33EF}"/>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 name="Group 5">
            <a:extLst>
              <a:ext uri="{FF2B5EF4-FFF2-40B4-BE49-F238E27FC236}">
                <a16:creationId xmlns:a16="http://schemas.microsoft.com/office/drawing/2014/main" id="{4BAB71DF-A2F1-8C19-5A0E-87EDB2385485}"/>
              </a:ext>
            </a:extLst>
          </p:cNvPr>
          <p:cNvGrpSpPr/>
          <p:nvPr/>
        </p:nvGrpSpPr>
        <p:grpSpPr>
          <a:xfrm>
            <a:off x="949163" y="5068960"/>
            <a:ext cx="2351135" cy="360000"/>
            <a:chOff x="588263" y="1697756"/>
            <a:chExt cx="2351135" cy="360000"/>
          </a:xfrm>
        </p:grpSpPr>
        <p:pic>
          <p:nvPicPr>
            <p:cNvPr id="7" name="Picture 6">
              <a:extLst>
                <a:ext uri="{FF2B5EF4-FFF2-40B4-BE49-F238E27FC236}">
                  <a16:creationId xmlns:a16="http://schemas.microsoft.com/office/drawing/2014/main" id="{3DB82AB5-3DB8-BB71-807F-7FF9922C54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8" name="TextBox 7">
              <a:extLst>
                <a:ext uri="{FF2B5EF4-FFF2-40B4-BE49-F238E27FC236}">
                  <a16:creationId xmlns:a16="http://schemas.microsoft.com/office/drawing/2014/main" id="{ABFB4468-E5D8-355F-D4A6-EA86F40DF2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1" name="Text Placeholder 44">
            <a:extLst>
              <a:ext uri="{FF2B5EF4-FFF2-40B4-BE49-F238E27FC236}">
                <a16:creationId xmlns:a16="http://schemas.microsoft.com/office/drawing/2014/main" id="{A18731D1-830C-93B1-3164-135E58440292}"/>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0"/>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0"/>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9" name="Graphic 2">
            <a:hlinkClick r:id="rId11"/>
            <a:extLst>
              <a:ext uri="{FF2B5EF4-FFF2-40B4-BE49-F238E27FC236}">
                <a16:creationId xmlns:a16="http://schemas.microsoft.com/office/drawing/2014/main" id="{7057D455-24C5-E9D3-B0E8-F0AAB3FBFB32}"/>
              </a:ext>
            </a:extLst>
          </p:cNvPr>
          <p:cNvSpPr/>
          <p:nvPr/>
        </p:nvSpPr>
        <p:spPr>
          <a:xfrm>
            <a:off x="4121308" y="43253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8401309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Recall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Early detection and initiation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normAutofit/>
          </a:bodyPr>
          <a:lstStyle/>
          <a:p>
            <a:r>
              <a:rPr lang="en-US" noProof="0"/>
              <a:t>6. Verify recall effectiveness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Streamlined outreach</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Identify production issues</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Implement recall strategy</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Optimized recall execution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1969128"/>
            <a:ext cx="2808000" cy="772229"/>
          </a:xfrm>
        </p:spPr>
        <p:txBody>
          <a:bodyPr>
            <a:normAutofit/>
          </a:bodyPr>
          <a:lstStyle/>
          <a:p>
            <a:r>
              <a:rPr lang="en-US" noProof="0"/>
              <a:t>A chemical plant’s quality engineer identifies elevated levels of benzene, a known carcinogen, within a specific batch of products – used as industrial solvents and has been shipped to customers.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1963826"/>
            <a:ext cx="2808000" cy="695064"/>
          </a:xfrm>
        </p:spPr>
        <p:txBody>
          <a:bodyPr/>
          <a:lstStyle/>
          <a:p>
            <a:r>
              <a:rPr lang="en-US" noProof="0"/>
              <a:t>Assess and identify the risk category levels, safety threshold deviations, and assemble the recall committee to warrant the outreach.</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1963826"/>
            <a:ext cx="2808000" cy="695064"/>
          </a:xfrm>
        </p:spPr>
        <p:txBody>
          <a:bodyPr/>
          <a:lstStyle/>
          <a:p>
            <a:r>
              <a:rPr lang="en-US" noProof="0"/>
              <a:t>Notify relevant authorities / stakeholders (e.g., distributors, downstream manufacturers) across channels with clear instructions on product handling and secure return procedures.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100680"/>
            <a:ext cx="2808000" cy="843958"/>
          </a:xfrm>
        </p:spPr>
        <p:txBody>
          <a:bodyPr>
            <a:normAutofit/>
          </a:bodyPr>
          <a:lstStyle/>
          <a:p>
            <a:r>
              <a:rPr lang="en-US" noProof="0"/>
              <a:t>Benefit: </a:t>
            </a:r>
            <a:r>
              <a:rPr lang="en-US" b="1" noProof="0"/>
              <a:t>Support efficient review </a:t>
            </a:r>
            <a:r>
              <a:rPr lang="en-US" noProof="0"/>
              <a:t>and understanding  of regulatory documents, guidelines on Permissible Exposure Limits (PELs) etc., and the next best actions for recall management</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579183"/>
            <a:ext cx="2808000" cy="626701"/>
          </a:xfrm>
        </p:spPr>
        <p:txBody>
          <a:bodyPr>
            <a:normAutofit lnSpcReduction="10000"/>
          </a:bodyPr>
          <a:lstStyle/>
          <a:p>
            <a:r>
              <a:rPr lang="en-US" noProof="0"/>
              <a:t>Benefit: </a:t>
            </a:r>
            <a:r>
              <a:rPr lang="en-US" b="1" noProof="0"/>
              <a:t>Document and socialize </a:t>
            </a:r>
            <a:r>
              <a:rPr lang="en-US" noProof="0"/>
              <a:t>the recall issue with the latest corrective actions, root cause(s), and improved processes, quality controls, safety measures, and best practices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100680"/>
            <a:ext cx="2808000" cy="767635"/>
          </a:xfrm>
        </p:spPr>
        <p:txBody>
          <a:bodyPr>
            <a:normAutofit/>
          </a:bodyPr>
          <a:lstStyle/>
          <a:p>
            <a:r>
              <a:rPr lang="en-US" noProof="0"/>
              <a:t>Benefit: </a:t>
            </a:r>
            <a:r>
              <a:rPr lang="en-US" b="1" noProof="0"/>
              <a:t>Extrapolate the risk category </a:t>
            </a:r>
            <a:r>
              <a:rPr lang="en-US" noProof="0"/>
              <a:t>and degree of impact by accessing customer purchase data and distribution records to identify companies and industries that received the contaminated products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579183"/>
            <a:ext cx="2808000" cy="626701"/>
          </a:xfrm>
        </p:spPr>
        <p:txBody>
          <a:bodyPr>
            <a:normAutofit/>
          </a:bodyPr>
          <a:lstStyle/>
          <a:p>
            <a:r>
              <a:rPr lang="en-US" noProof="0"/>
              <a:t>Benefit: </a:t>
            </a:r>
            <a:r>
              <a:rPr lang="en-US" b="1" noProof="0"/>
              <a:t>Analyze production data</a:t>
            </a:r>
            <a:r>
              <a:rPr lang="en-US" noProof="0"/>
              <a:t>, quality control records, and sensor readings from the affected batch, focusing on potential contamination points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100680"/>
            <a:ext cx="2808000" cy="824186"/>
          </a:xfrm>
        </p:spPr>
        <p:txBody>
          <a:bodyPr>
            <a:normAutofit/>
          </a:bodyPr>
          <a:lstStyle/>
          <a:p>
            <a:r>
              <a:rPr lang="en-US" noProof="0"/>
              <a:t>Benefit: </a:t>
            </a:r>
            <a:r>
              <a:rPr lang="en-US" b="1" noProof="0"/>
              <a:t>Automate distribution lists</a:t>
            </a:r>
            <a:r>
              <a:rPr lang="en-US" noProof="0"/>
              <a:t>, draft customized notifications and ensure timely updates in communication portals for real-time updates, safety information, and contact information for inquiries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579183"/>
            <a:ext cx="2808000" cy="626701"/>
          </a:xfrm>
        </p:spPr>
        <p:txBody>
          <a:bodyPr>
            <a:normAutofit lnSpcReduction="10000"/>
          </a:bodyPr>
          <a:lstStyle/>
          <a:p>
            <a:r>
              <a:rPr lang="en-US" noProof="0"/>
              <a:t>Benefit: </a:t>
            </a:r>
            <a:r>
              <a:rPr lang="en-US" b="1" noProof="0"/>
              <a:t>Collaborate effectively across teams </a:t>
            </a:r>
            <a:r>
              <a:rPr lang="en-US" noProof="0"/>
              <a:t>(e.g., legal, transportation) in a secured manner and generate progress reports to plan product recovery execution</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Evaluate the overall recall management’s success and update procedures to prevent similar future batch issues.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Examine the specific factor(s) that caused the contamination – such as equipment malfunction, inadequate purification steps, or human error to facilitate quicker resolution.</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Analyze transportation networks, regulatory requirements, and available resources to suggest the safest and most efficient routes for product recovery.</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29875" y="520700"/>
            <a:ext cx="1457325" cy="169277"/>
          </a:xfrm>
        </p:spPr>
        <p:txBody>
          <a:bodyPr/>
          <a:lstStyle/>
          <a:p>
            <a:r>
              <a:rPr lang="en-US" noProof="0"/>
              <a:t>Buy</a:t>
            </a:r>
          </a:p>
        </p:txBody>
      </p:sp>
      <p:sp>
        <p:nvSpPr>
          <p:cNvPr id="77" name="Text Placeholder 76">
            <a:extLst>
              <a:ext uri="{FF2B5EF4-FFF2-40B4-BE49-F238E27FC236}">
                <a16:creationId xmlns:a16="http://schemas.microsoft.com/office/drawing/2014/main" id="{E46B4573-1138-BC3E-267A-5A32B8DC7811}"/>
              </a:ext>
            </a:extLst>
          </p:cNvPr>
          <p:cNvSpPr>
            <a:spLocks noGrp="1"/>
          </p:cNvSpPr>
          <p:nvPr>
            <p:ph type="body" sz="quarter" idx="38"/>
          </p:nvPr>
        </p:nvSpPr>
        <p:spPr>
          <a:solidFill>
            <a:srgbClr val="0078D4"/>
          </a:solidFill>
        </p:spPr>
        <p:txBody>
          <a:bodyPr/>
          <a:lstStyle/>
          <a:p>
            <a:endParaRPr lang="en-US" noProof="0"/>
          </a:p>
        </p:txBody>
      </p:sp>
      <p:sp>
        <p:nvSpPr>
          <p:cNvPr id="78" name="Text Placeholder 77">
            <a:extLst>
              <a:ext uri="{FF2B5EF4-FFF2-40B4-BE49-F238E27FC236}">
                <a16:creationId xmlns:a16="http://schemas.microsoft.com/office/drawing/2014/main" id="{869409BB-33F3-C4A3-9034-931BFCEAFA60}"/>
              </a:ext>
            </a:extLst>
          </p:cNvPr>
          <p:cNvSpPr>
            <a:spLocks noGrp="1"/>
          </p:cNvSpPr>
          <p:nvPr>
            <p:ph type="body" sz="quarter" idx="39"/>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CD7B2DFD-D9C0-2DD5-50B5-994F184FFB87}"/>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6"/>
            <a:ext cx="1508531" cy="216000"/>
            <a:chOff x="1198143" y="862657"/>
            <a:chExt cx="1508531"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7"/>
              <a:ext cx="1508531"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Production downtime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220199" y="1132756"/>
            <a:ext cx="1527693" cy="211018"/>
            <a:chOff x="2707850" y="862657"/>
            <a:chExt cx="1527693" cy="211018"/>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527693"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satisfaction</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20" name="Group 19">
            <a:extLst>
              <a:ext uri="{FF2B5EF4-FFF2-40B4-BE49-F238E27FC236}">
                <a16:creationId xmlns:a16="http://schemas.microsoft.com/office/drawing/2014/main" id="{80F1B2E9-2E50-846F-952B-01E251610D7D}"/>
              </a:ext>
            </a:extLst>
          </p:cNvPr>
          <p:cNvGrpSpPr/>
          <p:nvPr/>
        </p:nvGrpSpPr>
        <p:grpSpPr>
          <a:xfrm>
            <a:off x="1508691" y="2645995"/>
            <a:ext cx="1566531" cy="360000"/>
            <a:chOff x="588263" y="1217924"/>
            <a:chExt cx="1566531" cy="360000"/>
          </a:xfrm>
        </p:grpSpPr>
        <p:pic>
          <p:nvPicPr>
            <p:cNvPr id="21" name="Picture 20" descr="Zip Co logo SVG free download, id: 101874 - Brandlogos.net">
              <a:hlinkClick r:id="rId4"/>
              <a:extLst>
                <a:ext uri="{FF2B5EF4-FFF2-40B4-BE49-F238E27FC236}">
                  <a16:creationId xmlns:a16="http://schemas.microsoft.com/office/drawing/2014/main" id="{2170328C-D8E9-8A70-0EAA-DD17F3C0E32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 name="TextBox 21">
              <a:extLst>
                <a:ext uri="{FF2B5EF4-FFF2-40B4-BE49-F238E27FC236}">
                  <a16:creationId xmlns:a16="http://schemas.microsoft.com/office/drawing/2014/main" id="{D7FF861B-0710-F561-D0DA-CD451C4BB8D3}"/>
                </a:ext>
                <a:ext uri="{C183D7F6-B498-43B3-948B-1728B52AA6E4}">
                  <adec:decorative xmlns:adec="http://schemas.microsoft.com/office/drawing/2017/decorative" val="0"/>
                </a:ext>
              </a:extLst>
            </p:cNvPr>
            <p:cNvSpPr txBox="1"/>
            <p:nvPr/>
          </p:nvSpPr>
          <p:spPr>
            <a:xfrm>
              <a:off x="1047213" y="1313286"/>
              <a:ext cx="110758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40" name="Group 39">
            <a:extLst>
              <a:ext uri="{FF2B5EF4-FFF2-40B4-BE49-F238E27FC236}">
                <a16:creationId xmlns:a16="http://schemas.microsoft.com/office/drawing/2014/main" id="{D34BA5A6-D41D-10F0-C494-36F38080F9C5}"/>
              </a:ext>
            </a:extLst>
          </p:cNvPr>
          <p:cNvGrpSpPr/>
          <p:nvPr/>
        </p:nvGrpSpPr>
        <p:grpSpPr>
          <a:xfrm>
            <a:off x="8376885" y="5144713"/>
            <a:ext cx="1408245" cy="360000"/>
            <a:chOff x="588263" y="1217924"/>
            <a:chExt cx="1408245" cy="360000"/>
          </a:xfrm>
        </p:grpSpPr>
        <p:pic>
          <p:nvPicPr>
            <p:cNvPr id="41" name="Picture 40" descr="Zip Co logo SVG free download, id: 101874 - Brandlogos.net">
              <a:hlinkClick r:id="rId4"/>
              <a:extLst>
                <a:ext uri="{FF2B5EF4-FFF2-40B4-BE49-F238E27FC236}">
                  <a16:creationId xmlns:a16="http://schemas.microsoft.com/office/drawing/2014/main" id="{AAEBD1E4-1C0D-DFB8-4798-9EB4ED0DED7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D2A68893-B22F-D3AC-DE69-F483B1F28224}"/>
                </a:ext>
                <a:ext uri="{C183D7F6-B498-43B3-948B-1728B52AA6E4}">
                  <adec:decorative xmlns:adec="http://schemas.microsoft.com/office/drawing/2017/decorative" val="0"/>
                </a:ext>
              </a:extLst>
            </p:cNvPr>
            <p:cNvSpPr txBox="1"/>
            <p:nvPr/>
          </p:nvSpPr>
          <p:spPr>
            <a:xfrm>
              <a:off x="1047213" y="1313286"/>
              <a:ext cx="94929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43" name="Group 42">
            <a:extLst>
              <a:ext uri="{FF2B5EF4-FFF2-40B4-BE49-F238E27FC236}">
                <a16:creationId xmlns:a16="http://schemas.microsoft.com/office/drawing/2014/main" id="{4372EE1F-1553-4EE5-D165-D1F8C3EAE51D}"/>
              </a:ext>
            </a:extLst>
          </p:cNvPr>
          <p:cNvGrpSpPr/>
          <p:nvPr/>
        </p:nvGrpSpPr>
        <p:grpSpPr>
          <a:xfrm>
            <a:off x="7828458" y="2645995"/>
            <a:ext cx="2351135" cy="360000"/>
            <a:chOff x="588263" y="1697756"/>
            <a:chExt cx="2351135" cy="360000"/>
          </a:xfrm>
        </p:grpSpPr>
        <p:pic>
          <p:nvPicPr>
            <p:cNvPr id="44" name="Picture 43">
              <a:extLst>
                <a:ext uri="{FF2B5EF4-FFF2-40B4-BE49-F238E27FC236}">
                  <a16:creationId xmlns:a16="http://schemas.microsoft.com/office/drawing/2014/main" id="{525321DC-BE76-5292-394A-33BBDA5AFE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2" name="TextBox 61">
              <a:extLst>
                <a:ext uri="{FF2B5EF4-FFF2-40B4-BE49-F238E27FC236}">
                  <a16:creationId xmlns:a16="http://schemas.microsoft.com/office/drawing/2014/main" id="{C5C3869C-DC86-011E-B0EA-3D9628ECC87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3" name="Group 62">
            <a:extLst>
              <a:ext uri="{FF2B5EF4-FFF2-40B4-BE49-F238E27FC236}">
                <a16:creationId xmlns:a16="http://schemas.microsoft.com/office/drawing/2014/main" id="{4617E8AC-DEC4-E5F3-11F3-90DCD3C98725}"/>
              </a:ext>
            </a:extLst>
          </p:cNvPr>
          <p:cNvGrpSpPr/>
          <p:nvPr/>
        </p:nvGrpSpPr>
        <p:grpSpPr>
          <a:xfrm>
            <a:off x="1218725" y="5144714"/>
            <a:ext cx="1538951" cy="360000"/>
            <a:chOff x="588263" y="2657420"/>
            <a:chExt cx="1538951" cy="360000"/>
          </a:xfrm>
        </p:grpSpPr>
        <p:pic>
          <p:nvPicPr>
            <p:cNvPr id="64" name="Picture 63">
              <a:extLst>
                <a:ext uri="{FF2B5EF4-FFF2-40B4-BE49-F238E27FC236}">
                  <a16:creationId xmlns:a16="http://schemas.microsoft.com/office/drawing/2014/main" id="{8A62DAD9-FE90-38E1-66DD-B4C7CAAC1D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5" name="TextBox 64">
              <a:extLst>
                <a:ext uri="{FF2B5EF4-FFF2-40B4-BE49-F238E27FC236}">
                  <a16:creationId xmlns:a16="http://schemas.microsoft.com/office/drawing/2014/main" id="{ADF27A09-D1ED-4829-4B60-AFF267221917}"/>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4604A585-AD16-3F79-D9E8-8052FF8E90B4}"/>
              </a:ext>
            </a:extLst>
          </p:cNvPr>
          <p:cNvGrpSpPr/>
          <p:nvPr/>
        </p:nvGrpSpPr>
        <p:grpSpPr>
          <a:xfrm>
            <a:off x="4694953" y="2645995"/>
            <a:ext cx="1513775" cy="360000"/>
            <a:chOff x="577439" y="3137252"/>
            <a:chExt cx="1513775" cy="360000"/>
          </a:xfrm>
        </p:grpSpPr>
        <p:pic>
          <p:nvPicPr>
            <p:cNvPr id="67" name="Picture 66">
              <a:extLst>
                <a:ext uri="{FF2B5EF4-FFF2-40B4-BE49-F238E27FC236}">
                  <a16:creationId xmlns:a16="http://schemas.microsoft.com/office/drawing/2014/main" id="{3C6BE42C-394E-56EE-C0E1-313A5EFB9D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8" name="TextBox 67">
              <a:extLst>
                <a:ext uri="{FF2B5EF4-FFF2-40B4-BE49-F238E27FC236}">
                  <a16:creationId xmlns:a16="http://schemas.microsoft.com/office/drawing/2014/main" id="{AB391E50-279C-5ADC-D777-4B48F9C27D63}"/>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4B5E478B-E509-7609-B5CF-54F2B19FF11D}"/>
              </a:ext>
            </a:extLst>
          </p:cNvPr>
          <p:cNvGrpSpPr/>
          <p:nvPr/>
        </p:nvGrpSpPr>
        <p:grpSpPr>
          <a:xfrm>
            <a:off x="4694953" y="5151826"/>
            <a:ext cx="1513775" cy="360000"/>
            <a:chOff x="577439" y="3137252"/>
            <a:chExt cx="1513775" cy="360000"/>
          </a:xfrm>
        </p:grpSpPr>
        <p:pic>
          <p:nvPicPr>
            <p:cNvPr id="70" name="Picture 69">
              <a:extLst>
                <a:ext uri="{FF2B5EF4-FFF2-40B4-BE49-F238E27FC236}">
                  <a16:creationId xmlns:a16="http://schemas.microsoft.com/office/drawing/2014/main" id="{3DF91A95-718F-C2C0-BAAA-8977C041E1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1" name="TextBox 70">
              <a:extLst>
                <a:ext uri="{FF2B5EF4-FFF2-40B4-BE49-F238E27FC236}">
                  <a16:creationId xmlns:a16="http://schemas.microsoft.com/office/drawing/2014/main" id="{D6C38628-CB60-BE23-A727-66E2C5F14C0E}"/>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9776F2FA-01E5-609D-FA59-344A5B789B3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6" name="Rectangle: Rounded Corners 6">
            <a:extLst>
              <a:ext uri="{FF2B5EF4-FFF2-40B4-BE49-F238E27FC236}">
                <a16:creationId xmlns:a16="http://schemas.microsoft.com/office/drawing/2014/main" id="{6893D075-57C6-F956-A244-31018BB677F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7" name="Group 6">
            <a:extLst>
              <a:ext uri="{FF2B5EF4-FFF2-40B4-BE49-F238E27FC236}">
                <a16:creationId xmlns:a16="http://schemas.microsoft.com/office/drawing/2014/main" id="{50EB3335-526B-2FAB-BF7B-4BCB09B6CFBB}"/>
              </a:ext>
            </a:extLst>
          </p:cNvPr>
          <p:cNvGrpSpPr/>
          <p:nvPr/>
        </p:nvGrpSpPr>
        <p:grpSpPr>
          <a:xfrm>
            <a:off x="7523373" y="1127774"/>
            <a:ext cx="1260000" cy="216000"/>
            <a:chOff x="1194743" y="1140160"/>
            <a:chExt cx="1260000" cy="216000"/>
          </a:xfrm>
        </p:grpSpPr>
        <p:sp>
          <p:nvSpPr>
            <p:cNvPr id="8" name="Rectangle: Rounded Corners 6">
              <a:extLst>
                <a:ext uri="{FF2B5EF4-FFF2-40B4-BE49-F238E27FC236}">
                  <a16:creationId xmlns:a16="http://schemas.microsoft.com/office/drawing/2014/main" id="{2E4712F7-387C-C470-8F4B-6931C5A54D1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9" name="Graphic 8">
              <a:extLst>
                <a:ext uri="{FF2B5EF4-FFF2-40B4-BE49-F238E27FC236}">
                  <a16:creationId xmlns:a16="http://schemas.microsoft.com/office/drawing/2014/main" id="{2CB48A12-1E04-FA2D-9AFA-02CA1C9D7A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3" name="Text Placeholder 44">
            <a:extLst>
              <a:ext uri="{FF2B5EF4-FFF2-40B4-BE49-F238E27FC236}">
                <a16:creationId xmlns:a16="http://schemas.microsoft.com/office/drawing/2014/main" id="{454A22C0-3273-A654-FA80-0C02087B8D46}"/>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2"/>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1584671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3FA62FD-4E59-62A2-BE3C-9CA7933CE45C}"/>
              </a:ext>
              <a:ext uri="{C183D7F6-B498-43B3-948B-1728B52AA6E4}">
                <adec:decorative xmlns:adec="http://schemas.microsoft.com/office/drawing/2017/decorative" val="1"/>
              </a:ext>
            </a:extLst>
          </p:cNvPr>
          <p:cNvCxnSpPr>
            <a:cxnSpLocks/>
          </p:cNvCxnSpPr>
          <p:nvPr/>
        </p:nvCxnSpPr>
        <p:spPr>
          <a:xfrm>
            <a:off x="195209" y="4188971"/>
            <a:ext cx="11168009" cy="0"/>
          </a:xfrm>
          <a:prstGeom prst="line">
            <a:avLst/>
          </a:prstGeom>
          <a:ln>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599145"/>
            <a:ext cx="5786812" cy="923330"/>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Role-based agents</a:t>
            </a: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Microsoft 365 Copilot 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1" y="3855409"/>
            <a:ext cx="5257423" cy="666849"/>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a:ln>
                  <a:noFill/>
                </a:ln>
                <a:solidFill>
                  <a:srgbClr val="1A1A1A"/>
                </a:solidFill>
                <a:effectLst/>
                <a:uLnTx/>
                <a:uFillTx/>
                <a:latin typeface="Segoe UI"/>
                <a:ea typeface="+mn-ea"/>
                <a:cs typeface="+mn-cs"/>
              </a:rPr>
              <a:t>Copilot Studio agent builder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5010370"/>
            <a:ext cx="5257423"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universal prompts (Meeting Recap, Summarize an email, etc.) </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
        <p:nvSpPr>
          <p:cNvPr id="3" name="Arrow: Up 2">
            <a:extLst>
              <a:ext uri="{FF2B5EF4-FFF2-40B4-BE49-F238E27FC236}">
                <a16:creationId xmlns:a16="http://schemas.microsoft.com/office/drawing/2014/main" id="{43CC1427-06E5-B757-9BEF-E17FFC509301}"/>
              </a:ext>
              <a:ext uri="{C183D7F6-B498-43B3-948B-1728B52AA6E4}">
                <adec:decorative xmlns:adec="http://schemas.microsoft.com/office/drawing/2017/decorative" val="0"/>
              </a:ext>
            </a:extLst>
          </p:cNvPr>
          <p:cNvSpPr/>
          <p:nvPr/>
        </p:nvSpPr>
        <p:spPr bwMode="auto">
          <a:xfrm>
            <a:off x="2468012" y="2432839"/>
            <a:ext cx="426282" cy="3357407"/>
          </a:xfrm>
          <a:prstGeom prst="upArrow">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 name="TextBox 4">
            <a:extLst>
              <a:ext uri="{FF2B5EF4-FFF2-40B4-BE49-F238E27FC236}">
                <a16:creationId xmlns:a16="http://schemas.microsoft.com/office/drawing/2014/main" id="{30A4760D-266A-FE2D-0BF8-6A2270909F1A}"/>
              </a:ext>
            </a:extLst>
          </p:cNvPr>
          <p:cNvSpPr txBox="1"/>
          <p:nvPr/>
        </p:nvSpPr>
        <p:spPr>
          <a:xfrm>
            <a:off x="1572074" y="4569039"/>
            <a:ext cx="748603" cy="553998"/>
          </a:xfrm>
          <a:prstGeom prst="rect">
            <a:avLst/>
          </a:prstGeom>
          <a:noFill/>
        </p:spPr>
        <p:txBody>
          <a:bodyPr wrap="none" lIns="0" tIns="0" rIns="0" bIns="0" rtlCol="0">
            <a:spAutoFit/>
          </a:bodyPr>
          <a:lstStyle/>
          <a:p>
            <a:pPr algn="l"/>
            <a:r>
              <a:rPr lang="en-US" sz="3600" noProof="0"/>
              <a:t>Buy</a:t>
            </a:r>
          </a:p>
        </p:txBody>
      </p:sp>
      <p:sp>
        <p:nvSpPr>
          <p:cNvPr id="6" name="TextBox 5">
            <a:extLst>
              <a:ext uri="{FF2B5EF4-FFF2-40B4-BE49-F238E27FC236}">
                <a16:creationId xmlns:a16="http://schemas.microsoft.com/office/drawing/2014/main" id="{28443121-4923-9337-D8DF-6050CBC4B87A}"/>
              </a:ext>
            </a:extLst>
          </p:cNvPr>
          <p:cNvSpPr txBox="1"/>
          <p:nvPr/>
        </p:nvSpPr>
        <p:spPr>
          <a:xfrm>
            <a:off x="1070288" y="3009392"/>
            <a:ext cx="1374992" cy="553998"/>
          </a:xfrm>
          <a:prstGeom prst="rect">
            <a:avLst/>
          </a:prstGeom>
          <a:noFill/>
        </p:spPr>
        <p:txBody>
          <a:bodyPr wrap="none" lIns="0" tIns="0" rIns="0" bIns="0" rtlCol="0">
            <a:spAutoFit/>
          </a:bodyPr>
          <a:lstStyle/>
          <a:p>
            <a:pPr algn="l"/>
            <a:r>
              <a:rPr lang="en-US" sz="3600" noProof="0"/>
              <a:t>Extend</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Supplier quality optimization</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Current supplier assessment</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Ongoing monitoring</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Risk Analysis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Align on a transition plan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Proactive collaboration</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Rationalize supply base</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1939482"/>
            <a:ext cx="2808000" cy="824690"/>
          </a:xfrm>
        </p:spPr>
        <p:txBody>
          <a:bodyPr>
            <a:normAutofit/>
          </a:bodyPr>
          <a:lstStyle/>
          <a:p>
            <a:r>
              <a:rPr lang="en-US" noProof="0"/>
              <a:t>Quality head of an aerospace manufacturer wants to proactively optimize their supplier base to drive rigor in high quality sourcing of raw materials, services, prices and faster lead times while assessing the pertinent risks.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Evaluate suppliers based on the selection criteria such as product quality, processes adherence, business objectives met, certifications compliance etc., to identify potential risks.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Share quality data and insights with suppliers on the identified issue causes such as material variations, response times etc., for the supplier to review and respond.</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100680"/>
            <a:ext cx="2808000" cy="824691"/>
          </a:xfrm>
        </p:spPr>
        <p:txBody>
          <a:bodyPr>
            <a:normAutofit/>
          </a:bodyPr>
          <a:lstStyle/>
          <a:p>
            <a:r>
              <a:rPr lang="en-US" noProof="0"/>
              <a:t>Benefit: </a:t>
            </a:r>
            <a:r>
              <a:rPr lang="en-US" b="1" noProof="0"/>
              <a:t>Access supplier data</a:t>
            </a:r>
            <a:r>
              <a:rPr lang="en-US" noProof="0"/>
              <a:t> from various sources to examine factors such as purchase orders, inspection reports, supplier performance ratings, and industry benchmarks to determine high, low, and underperforming suppliers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552288"/>
            <a:ext cx="2808000" cy="626701"/>
          </a:xfrm>
        </p:spPr>
        <p:txBody>
          <a:bodyPr/>
          <a:lstStyle/>
          <a:p>
            <a:r>
              <a:rPr lang="en-US" noProof="0"/>
              <a:t>Benefit: </a:t>
            </a:r>
            <a:r>
              <a:rPr lang="en-US" b="1" noProof="0"/>
              <a:t>Capture and share </a:t>
            </a:r>
            <a:r>
              <a:rPr lang="en-US" noProof="0"/>
              <a:t>supplier document / updates across relevant organizations for ongoing collaboration and quality improvement</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100680"/>
            <a:ext cx="2808000" cy="626701"/>
          </a:xfrm>
        </p:spPr>
        <p:txBody>
          <a:bodyPr/>
          <a:lstStyle/>
          <a:p>
            <a:r>
              <a:rPr lang="en-US" noProof="0"/>
              <a:t>Benefit: </a:t>
            </a:r>
            <a:r>
              <a:rPr lang="en-US" b="1" noProof="0"/>
              <a:t>Highlight key insights </a:t>
            </a:r>
            <a:r>
              <a:rPr lang="en-US" noProof="0"/>
              <a:t>from supplier performance records and create summary of high-risk and potential pitfalls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552288"/>
            <a:ext cx="2808000" cy="626701"/>
          </a:xfrm>
        </p:spPr>
        <p:txBody>
          <a:bodyPr/>
          <a:lstStyle/>
          <a:p>
            <a:r>
              <a:rPr lang="en-US" noProof="0"/>
              <a:t>Benefit: </a:t>
            </a:r>
            <a:r>
              <a:rPr lang="en-US" b="1" noProof="0"/>
              <a:t>Autogenerate</a:t>
            </a:r>
            <a:r>
              <a:rPr lang="en-US" noProof="0"/>
              <a:t> a detailed record of the transition plan, actions, and next steps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100680"/>
            <a:ext cx="2808000" cy="626701"/>
          </a:xfrm>
        </p:spPr>
        <p:txBody>
          <a:bodyPr>
            <a:normAutofit lnSpcReduction="10000"/>
          </a:bodyPr>
          <a:lstStyle/>
          <a:p>
            <a:r>
              <a:rPr lang="en-US" noProof="0"/>
              <a:t>Benefit: </a:t>
            </a:r>
            <a:r>
              <a:rPr lang="en-US" b="1" noProof="0"/>
              <a:t>Provide suppliers with transparent access </a:t>
            </a:r>
            <a:r>
              <a:rPr lang="en-US" noProof="0"/>
              <a:t>to quality data related to their components or materials, enabling them to understand how their performance impacts the final product.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552288"/>
            <a:ext cx="2808000" cy="626701"/>
          </a:xfrm>
        </p:spPr>
        <p:txBody>
          <a:bodyPr/>
          <a:lstStyle/>
          <a:p>
            <a:r>
              <a:rPr lang="en-US" noProof="0"/>
              <a:t>Benefit: </a:t>
            </a:r>
            <a:r>
              <a:rPr lang="en-US" b="1" noProof="0"/>
              <a:t>Synthesize data from all analyses</a:t>
            </a:r>
            <a:r>
              <a:rPr lang="en-US" noProof="0"/>
              <a:t>, communications and documents to pursue with the valuable supplier list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Review suppliers’ internal processes and amend contracts to improve transparency, negotiate deals, build trust, and optimize supply base.</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Create a transition plan including timelines, budget, agreement, and cross-functional coordination for communication and leadership approval.</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Determine who are the most valuable suppliers to streamline spend, capabilities, and overall performance.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Buy</a:t>
            </a:r>
          </a:p>
        </p:txBody>
      </p:sp>
      <p:sp>
        <p:nvSpPr>
          <p:cNvPr id="42" name="Text Placeholder 41">
            <a:extLst>
              <a:ext uri="{FF2B5EF4-FFF2-40B4-BE49-F238E27FC236}">
                <a16:creationId xmlns:a16="http://schemas.microsoft.com/office/drawing/2014/main" id="{2ED33C8C-ABBD-A7FD-101F-122A8559FF2A}"/>
              </a:ext>
            </a:extLst>
          </p:cNvPr>
          <p:cNvSpPr>
            <a:spLocks noGrp="1"/>
          </p:cNvSpPr>
          <p:nvPr>
            <p:ph type="body" sz="quarter" idx="38"/>
          </p:nvPr>
        </p:nvSpPr>
        <p:spPr>
          <a:solidFill>
            <a:srgbClr val="0070C0"/>
          </a:solidFill>
        </p:spPr>
        <p:txBody>
          <a:bodyPr/>
          <a:lstStyle/>
          <a:p>
            <a:endParaRPr lang="en-US" noProof="0"/>
          </a:p>
        </p:txBody>
      </p:sp>
      <p:sp>
        <p:nvSpPr>
          <p:cNvPr id="78" name="Text Placeholder 77">
            <a:extLst>
              <a:ext uri="{FF2B5EF4-FFF2-40B4-BE49-F238E27FC236}">
                <a16:creationId xmlns:a16="http://schemas.microsoft.com/office/drawing/2014/main" id="{8A07320F-A207-BD28-3771-E6BEA9439800}"/>
              </a:ext>
            </a:extLst>
          </p:cNvPr>
          <p:cNvSpPr>
            <a:spLocks noGrp="1"/>
          </p:cNvSpPr>
          <p:nvPr>
            <p:ph type="body" sz="quarter" idx="39"/>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FBA3307C-76BF-505F-7112-FCD70824B17B}"/>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4" y="1132756"/>
            <a:ext cx="1737359" cy="219456"/>
            <a:chOff x="1198141" y="862657"/>
            <a:chExt cx="1478285"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1" y="862657"/>
              <a:ext cx="147828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Supply chain performance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3" name="Group 42">
            <a:extLst>
              <a:ext uri="{FF2B5EF4-FFF2-40B4-BE49-F238E27FC236}">
                <a16:creationId xmlns:a16="http://schemas.microsoft.com/office/drawing/2014/main" id="{C58D3DF2-335A-EFB9-FABF-E593C10DCD54}"/>
              </a:ext>
            </a:extLst>
          </p:cNvPr>
          <p:cNvGrpSpPr/>
          <p:nvPr/>
        </p:nvGrpSpPr>
        <p:grpSpPr>
          <a:xfrm>
            <a:off x="1508691" y="2753575"/>
            <a:ext cx="1524165" cy="360000"/>
            <a:chOff x="588263" y="1217924"/>
            <a:chExt cx="1524165" cy="360000"/>
          </a:xfrm>
        </p:grpSpPr>
        <p:pic>
          <p:nvPicPr>
            <p:cNvPr id="44" name="Picture 43" descr="Zip Co logo SVG free download, id: 101874 - Brandlogos.net">
              <a:hlinkClick r:id="rId6"/>
              <a:extLst>
                <a:ext uri="{FF2B5EF4-FFF2-40B4-BE49-F238E27FC236}">
                  <a16:creationId xmlns:a16="http://schemas.microsoft.com/office/drawing/2014/main" id="{2169909D-1A28-1844-DCA5-963C5DA7B40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2" name="TextBox 61">
              <a:extLst>
                <a:ext uri="{FF2B5EF4-FFF2-40B4-BE49-F238E27FC236}">
                  <a16:creationId xmlns:a16="http://schemas.microsoft.com/office/drawing/2014/main" id="{0BC227F8-6E4E-23E6-FBB0-0CB25A789D94}"/>
                </a:ext>
                <a:ext uri="{C183D7F6-B498-43B3-948B-1728B52AA6E4}">
                  <adec:decorative xmlns:adec="http://schemas.microsoft.com/office/drawing/2017/decorative" val="0"/>
                </a:ext>
              </a:extLst>
            </p:cNvPr>
            <p:cNvSpPr txBox="1"/>
            <p:nvPr/>
          </p:nvSpPr>
          <p:spPr>
            <a:xfrm>
              <a:off x="1047213" y="1313286"/>
              <a:ext cx="106521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63" name="Group 62">
            <a:extLst>
              <a:ext uri="{FF2B5EF4-FFF2-40B4-BE49-F238E27FC236}">
                <a16:creationId xmlns:a16="http://schemas.microsoft.com/office/drawing/2014/main" id="{267554EE-A090-FA87-E072-61B56CF18157}"/>
              </a:ext>
            </a:extLst>
          </p:cNvPr>
          <p:cNvGrpSpPr/>
          <p:nvPr/>
        </p:nvGrpSpPr>
        <p:grpSpPr>
          <a:xfrm>
            <a:off x="8376885" y="5108852"/>
            <a:ext cx="1654597" cy="360000"/>
            <a:chOff x="588263" y="1217924"/>
            <a:chExt cx="1654597" cy="360000"/>
          </a:xfrm>
        </p:grpSpPr>
        <p:pic>
          <p:nvPicPr>
            <p:cNvPr id="64" name="Picture 63" descr="Zip Co logo SVG free download, id: 101874 - Brandlogos.net">
              <a:hlinkClick r:id="rId6"/>
              <a:extLst>
                <a:ext uri="{FF2B5EF4-FFF2-40B4-BE49-F238E27FC236}">
                  <a16:creationId xmlns:a16="http://schemas.microsoft.com/office/drawing/2014/main" id="{83356C4C-0B92-C4F3-6A6A-9A9F1BFF240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5" name="TextBox 64">
              <a:extLst>
                <a:ext uri="{FF2B5EF4-FFF2-40B4-BE49-F238E27FC236}">
                  <a16:creationId xmlns:a16="http://schemas.microsoft.com/office/drawing/2014/main" id="{784AF8BF-807F-0CAD-F8EE-815760B89627}"/>
                </a:ext>
                <a:ext uri="{C183D7F6-B498-43B3-948B-1728B52AA6E4}">
                  <adec:decorative xmlns:adec="http://schemas.microsoft.com/office/drawing/2017/decorative" val="0"/>
                </a:ext>
              </a:extLst>
            </p:cNvPr>
            <p:cNvSpPr txBox="1"/>
            <p:nvPr/>
          </p:nvSpPr>
          <p:spPr>
            <a:xfrm>
              <a:off x="1047214" y="1313286"/>
              <a:ext cx="1195646"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66" name="Group 65">
            <a:extLst>
              <a:ext uri="{FF2B5EF4-FFF2-40B4-BE49-F238E27FC236}">
                <a16:creationId xmlns:a16="http://schemas.microsoft.com/office/drawing/2014/main" id="{0E441A69-6E12-DFA0-3820-2FA21F16C7CA}"/>
              </a:ext>
            </a:extLst>
          </p:cNvPr>
          <p:cNvGrpSpPr/>
          <p:nvPr/>
        </p:nvGrpSpPr>
        <p:grpSpPr>
          <a:xfrm>
            <a:off x="1146725" y="5108853"/>
            <a:ext cx="1682951" cy="360000"/>
            <a:chOff x="588263" y="1697756"/>
            <a:chExt cx="1682951" cy="360000"/>
          </a:xfrm>
        </p:grpSpPr>
        <p:pic>
          <p:nvPicPr>
            <p:cNvPr id="67" name="Picture 66">
              <a:extLst>
                <a:ext uri="{FF2B5EF4-FFF2-40B4-BE49-F238E27FC236}">
                  <a16:creationId xmlns:a16="http://schemas.microsoft.com/office/drawing/2014/main" id="{3B41A612-DC60-AE70-C0B3-129ACD5F5D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8" name="TextBox 67">
              <a:extLst>
                <a:ext uri="{FF2B5EF4-FFF2-40B4-BE49-F238E27FC236}">
                  <a16:creationId xmlns:a16="http://schemas.microsoft.com/office/drawing/2014/main" id="{0214B2C2-0FEE-46DC-95AC-25A036946F68}"/>
                </a:ext>
                <a:ext uri="{C183D7F6-B498-43B3-948B-1728B52AA6E4}">
                  <adec:decorative xmlns:adec="http://schemas.microsoft.com/office/drawing/2017/decorative" val="0"/>
                </a:ext>
              </a:extLst>
            </p:cNvPr>
            <p:cNvSpPr txBox="1"/>
            <p:nvPr/>
          </p:nvSpPr>
          <p:spPr>
            <a:xfrm>
              <a:off x="1047214" y="1793118"/>
              <a:ext cx="122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9EDAED09-25C8-A61E-8F4F-68E9F9EE77F2}"/>
              </a:ext>
            </a:extLst>
          </p:cNvPr>
          <p:cNvGrpSpPr/>
          <p:nvPr/>
        </p:nvGrpSpPr>
        <p:grpSpPr>
          <a:xfrm>
            <a:off x="4682366" y="5108853"/>
            <a:ext cx="1538951" cy="360000"/>
            <a:chOff x="588263" y="2657420"/>
            <a:chExt cx="1538951" cy="360000"/>
          </a:xfrm>
        </p:grpSpPr>
        <p:pic>
          <p:nvPicPr>
            <p:cNvPr id="70" name="Picture 69">
              <a:extLst>
                <a:ext uri="{FF2B5EF4-FFF2-40B4-BE49-F238E27FC236}">
                  <a16:creationId xmlns:a16="http://schemas.microsoft.com/office/drawing/2014/main" id="{457332BF-075C-5BE3-667D-9668C1B85B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1" name="TextBox 70">
              <a:extLst>
                <a:ext uri="{FF2B5EF4-FFF2-40B4-BE49-F238E27FC236}">
                  <a16:creationId xmlns:a16="http://schemas.microsoft.com/office/drawing/2014/main" id="{0073CD6A-DEA2-D904-2D01-673524EDA495}"/>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2" name="Group 71">
            <a:extLst>
              <a:ext uri="{FF2B5EF4-FFF2-40B4-BE49-F238E27FC236}">
                <a16:creationId xmlns:a16="http://schemas.microsoft.com/office/drawing/2014/main" id="{A23BB4EC-DF12-32A0-7450-E180572B4E70}"/>
              </a:ext>
            </a:extLst>
          </p:cNvPr>
          <p:cNvGrpSpPr/>
          <p:nvPr/>
        </p:nvGrpSpPr>
        <p:grpSpPr>
          <a:xfrm>
            <a:off x="4694953" y="2753574"/>
            <a:ext cx="1513775" cy="360000"/>
            <a:chOff x="577439" y="3137252"/>
            <a:chExt cx="1513775" cy="360000"/>
          </a:xfrm>
        </p:grpSpPr>
        <p:pic>
          <p:nvPicPr>
            <p:cNvPr id="73" name="Picture 72">
              <a:extLst>
                <a:ext uri="{FF2B5EF4-FFF2-40B4-BE49-F238E27FC236}">
                  <a16:creationId xmlns:a16="http://schemas.microsoft.com/office/drawing/2014/main" id="{9EFE134F-C593-D8C3-F03A-398E801E86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4" name="TextBox 73">
              <a:extLst>
                <a:ext uri="{FF2B5EF4-FFF2-40B4-BE49-F238E27FC236}">
                  <a16:creationId xmlns:a16="http://schemas.microsoft.com/office/drawing/2014/main" id="{6BD5CA0F-4828-7C12-B929-DA914C629894}"/>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5" name="Group 74">
            <a:extLst>
              <a:ext uri="{FF2B5EF4-FFF2-40B4-BE49-F238E27FC236}">
                <a16:creationId xmlns:a16="http://schemas.microsoft.com/office/drawing/2014/main" id="{DE0539E1-EF05-6331-B0B1-B21FDA3243EB}"/>
              </a:ext>
            </a:extLst>
          </p:cNvPr>
          <p:cNvGrpSpPr/>
          <p:nvPr/>
        </p:nvGrpSpPr>
        <p:grpSpPr>
          <a:xfrm>
            <a:off x="8020006" y="2753575"/>
            <a:ext cx="1790951" cy="360000"/>
            <a:chOff x="588263" y="4576748"/>
            <a:chExt cx="1790951" cy="360000"/>
          </a:xfrm>
        </p:grpSpPr>
        <p:pic>
          <p:nvPicPr>
            <p:cNvPr id="76" name="Picture 75">
              <a:extLst>
                <a:ext uri="{FF2B5EF4-FFF2-40B4-BE49-F238E27FC236}">
                  <a16:creationId xmlns:a16="http://schemas.microsoft.com/office/drawing/2014/main" id="{30665C7D-320F-6CCE-3F91-9C8607F204C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77" name="TextBox 76">
              <a:extLst>
                <a:ext uri="{FF2B5EF4-FFF2-40B4-BE49-F238E27FC236}">
                  <a16:creationId xmlns:a16="http://schemas.microsoft.com/office/drawing/2014/main" id="{DAD12DD2-06AB-CD4F-4BAA-15992300714F}"/>
                </a:ext>
                <a:ext uri="{C183D7F6-B498-43B3-948B-1728B52AA6E4}">
                  <adec:decorative xmlns:adec="http://schemas.microsoft.com/office/drawing/2017/decorative" val="0"/>
                </a:ext>
              </a:extLst>
            </p:cNvPr>
            <p:cNvSpPr txBox="1"/>
            <p:nvPr/>
          </p:nvSpPr>
          <p:spPr>
            <a:xfrm>
              <a:off x="1047214" y="4672110"/>
              <a:ext cx="1332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4DF0F08F-93A2-48BB-3DE4-B7C052A9FD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4" name="Group 3">
            <a:extLst>
              <a:ext uri="{FF2B5EF4-FFF2-40B4-BE49-F238E27FC236}">
                <a16:creationId xmlns:a16="http://schemas.microsoft.com/office/drawing/2014/main" id="{83633DC4-54BC-9747-24E8-624C664D6930}"/>
              </a:ext>
            </a:extLst>
          </p:cNvPr>
          <p:cNvGrpSpPr/>
          <p:nvPr/>
        </p:nvGrpSpPr>
        <p:grpSpPr>
          <a:xfrm>
            <a:off x="3427888" y="1139644"/>
            <a:ext cx="1238048" cy="219456"/>
            <a:chOff x="1198142" y="862657"/>
            <a:chExt cx="1053431" cy="216000"/>
          </a:xfrm>
        </p:grpSpPr>
        <p:sp>
          <p:nvSpPr>
            <p:cNvPr id="5" name="Rectangle: Rounded Corners 6">
              <a:extLst>
                <a:ext uri="{FF2B5EF4-FFF2-40B4-BE49-F238E27FC236}">
                  <a16:creationId xmlns:a16="http://schemas.microsoft.com/office/drawing/2014/main" id="{4D4AF17A-7E9A-954D-6A36-1CB301AE9561}"/>
                </a:ext>
                <a:ext uri="{C183D7F6-B498-43B3-948B-1728B52AA6E4}">
                  <adec:decorative xmlns:adec="http://schemas.microsoft.com/office/drawing/2017/decorative" val="1"/>
                </a:ext>
              </a:extLst>
            </p:cNvPr>
            <p:cNvSpPr/>
            <p:nvPr/>
          </p:nvSpPr>
          <p:spPr bwMode="auto">
            <a:xfrm>
              <a:off x="1198142" y="862657"/>
              <a:ext cx="1053431"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Scrap rate</a:t>
              </a:r>
            </a:p>
          </p:txBody>
        </p:sp>
        <p:pic>
          <p:nvPicPr>
            <p:cNvPr id="6" name="Graphic 5">
              <a:extLst>
                <a:ext uri="{FF2B5EF4-FFF2-40B4-BE49-F238E27FC236}">
                  <a16:creationId xmlns:a16="http://schemas.microsoft.com/office/drawing/2014/main" id="{F4F85D38-3660-0AD9-BD12-C7B3042730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7" name="Text Placeholder 44">
            <a:extLst>
              <a:ext uri="{FF2B5EF4-FFF2-40B4-BE49-F238E27FC236}">
                <a16:creationId xmlns:a16="http://schemas.microsoft.com/office/drawing/2014/main" id="{EBB1CFA0-AA1D-5BB3-D880-B86EB7B1C836}"/>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3"/>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3"/>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9150935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a:t>
            </a:r>
            <a:r>
              <a:rPr lang="en-US" sz="1800" b="1" kern="100" noProof="0" err="1">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promtps</a:t>
            </a:r>
            <a:endPar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a:ln>
                  <a:noFill/>
                </a:ln>
                <a:solidFill>
                  <a:srgbClr val="000000"/>
                </a:solidFill>
                <a:effectLst/>
                <a:uLnTx/>
                <a:uFillTx/>
                <a:latin typeface="Segoe UI"/>
                <a:ea typeface="+mn-ea"/>
                <a:cs typeface="+mn-cs"/>
              </a:rPr>
              <a:t>Microsoft Copilot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9" name="Title 4">
            <a:extLst>
              <a:ext uri="{FF2B5EF4-FFF2-40B4-BE49-F238E27FC236}">
                <a16:creationId xmlns:a16="http://schemas.microsoft.com/office/drawing/2014/main" id="{4E041121-5B87-9ACF-A14D-7B09E655733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Manufacturing</a:t>
            </a:r>
          </a:p>
        </p:txBody>
      </p:sp>
    </p:spTree>
    <p:extLst>
      <p:ext uri="{BB962C8B-B14F-4D97-AF65-F5344CB8AC3E}">
        <p14:creationId xmlns:p14="http://schemas.microsoft.com/office/powerpoint/2010/main" val="545242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Manufacturing </a:t>
            </a:r>
            <a:r>
              <a:rPr lang="en-US"/>
              <a:t>scenarios</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672"/>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Manufacturing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Manufacturing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Manufacturing pros are using Copilot in their day-to-day.</a:t>
            </a:r>
          </a:p>
        </p:txBody>
      </p:sp>
    </p:spTree>
    <p:extLst>
      <p:ext uri="{BB962C8B-B14F-4D97-AF65-F5344CB8AC3E}">
        <p14:creationId xmlns:p14="http://schemas.microsoft.com/office/powerpoint/2010/main" val="24135317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7D75-892B-59D1-0218-514C0A4CB61C}"/>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4709E2B3-8251-E68E-55BC-06C9E66C9CE1}"/>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FE74C110-A213-F163-8913-F2ECA6A33BDA}"/>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6FA8F36B-C399-EBEF-B6D6-1EC7D3EEBA4B}"/>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Manufacturing</a:t>
            </a:r>
          </a:p>
        </p:txBody>
      </p:sp>
      <p:sp>
        <p:nvSpPr>
          <p:cNvPr id="4" name="Freeform 27">
            <a:extLst>
              <a:ext uri="{FF2B5EF4-FFF2-40B4-BE49-F238E27FC236}">
                <a16:creationId xmlns:a16="http://schemas.microsoft.com/office/drawing/2014/main" id="{F875F2D7-FE51-DD8F-A8DC-A56E13219DE3}"/>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47381FBD-75B0-8D0D-C8D5-321F6DBFF8D1}"/>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6E093DD-9328-ED3B-B88A-454BCC6EB78E}"/>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The manufacturing industry requires a steady flow of raw materials while managing costs and minimizing production disruptions. Manufacturers look for opportunities to drive innovation and operational excellence while balancing operational costs amid rising prices and finding ways to improve efficiency, supply chain management, and streamline the design-to-make process.</a:t>
            </a:r>
          </a:p>
        </p:txBody>
      </p:sp>
      <p:sp>
        <p:nvSpPr>
          <p:cNvPr id="8" name="Freeform 27">
            <a:extLst>
              <a:ext uri="{FF2B5EF4-FFF2-40B4-BE49-F238E27FC236}">
                <a16:creationId xmlns:a16="http://schemas.microsoft.com/office/drawing/2014/main" id="{75BC16B9-9BED-5709-EEEB-362BAA2A51B5}"/>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52F7587C-63B3-73DE-3DCF-7447E8BB0B08}"/>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1B8C4CF9-1045-7EC6-DB16-60A155ECDB16}"/>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C1506DB9-9679-D366-8CDC-FC774FF599D1}"/>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E90C2D5E-EEDB-3C50-CFBE-0F7176E0A71E}"/>
              </a:ext>
            </a:extLst>
          </p:cNvPr>
          <p:cNvSpPr txBox="1"/>
          <p:nvPr/>
        </p:nvSpPr>
        <p:spPr>
          <a:xfrm>
            <a:off x="6623184" y="1848837"/>
            <a:ext cx="1268357"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Manufacturing roles</a:t>
            </a:r>
          </a:p>
        </p:txBody>
      </p:sp>
      <p:sp>
        <p:nvSpPr>
          <p:cNvPr id="14" name="Graphic 74" descr="Icon of a person with a checkmark">
            <a:extLst>
              <a:ext uri="{FF2B5EF4-FFF2-40B4-BE49-F238E27FC236}">
                <a16:creationId xmlns:a16="http://schemas.microsoft.com/office/drawing/2014/main" id="{E910A360-1C2C-378D-2F87-34AC4C3657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D0FCF758-AE9C-0BC4-033E-1872C5C6F75F}"/>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7AE24D5A-2D4E-E6C3-5519-993FA286BDCA}"/>
              </a:ext>
            </a:extLst>
          </p:cNvPr>
          <p:cNvSpPr txBox="1">
            <a:spLocks/>
          </p:cNvSpPr>
          <p:nvPr/>
        </p:nvSpPr>
        <p:spPr>
          <a:xfrm>
            <a:off x="596167" y="2772739"/>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functional KPIs</a:t>
            </a:r>
          </a:p>
        </p:txBody>
      </p:sp>
      <p:sp>
        <p:nvSpPr>
          <p:cNvPr id="58" name="Round Same Side Corner Rectangle 57">
            <a:extLst>
              <a:ext uri="{FF2B5EF4-FFF2-40B4-BE49-F238E27FC236}">
                <a16:creationId xmlns:a16="http://schemas.microsoft.com/office/drawing/2014/main" id="{1B682F61-5067-32DC-D8FA-1643FAE8A239}"/>
              </a:ext>
            </a:extLst>
          </p:cNvPr>
          <p:cNvSpPr/>
          <p:nvPr/>
        </p:nvSpPr>
        <p:spPr bwMode="auto">
          <a:xfrm>
            <a:off x="363922" y="6333283"/>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37B8D04D-81EE-9C03-F5FE-97470361B33B}"/>
              </a:ext>
            </a:extLst>
          </p:cNvPr>
          <p:cNvSpPr txBox="1"/>
          <p:nvPr/>
        </p:nvSpPr>
        <p:spPr>
          <a:xfrm>
            <a:off x="1026591" y="6506003"/>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E331BA6-9439-7C99-6158-E45008BBE27E}"/>
              </a:ext>
            </a:extLst>
          </p:cNvPr>
          <p:cNvSpPr txBox="1"/>
          <p:nvPr/>
        </p:nvSpPr>
        <p:spPr>
          <a:xfrm>
            <a:off x="2654245" y="6506003"/>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AE32BFD4-B099-D402-5A13-1800B136A291}"/>
              </a:ext>
            </a:extLst>
          </p:cNvPr>
          <p:cNvSpPr txBox="1"/>
          <p:nvPr/>
        </p:nvSpPr>
        <p:spPr>
          <a:xfrm>
            <a:off x="4809346" y="6429802"/>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20444569-67F1-983D-D0BB-5E9E42107B94}"/>
              </a:ext>
            </a:extLst>
          </p:cNvPr>
          <p:cNvSpPr>
            <a:spLocks noChangeAspect="1"/>
          </p:cNvSpPr>
          <p:nvPr/>
        </p:nvSpPr>
        <p:spPr>
          <a:xfrm>
            <a:off x="2274188" y="648623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50C417F9-61A0-0395-4301-928C23A4CC1E}"/>
              </a:ext>
            </a:extLst>
          </p:cNvPr>
          <p:cNvSpPr>
            <a:spLocks noChangeAspect="1"/>
          </p:cNvSpPr>
          <p:nvPr/>
        </p:nvSpPr>
        <p:spPr>
          <a:xfrm>
            <a:off x="663714" y="648669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D92E856E-41BB-92EE-50A7-10A73C04E398}"/>
              </a:ext>
            </a:extLst>
          </p:cNvPr>
          <p:cNvSpPr/>
          <p:nvPr/>
        </p:nvSpPr>
        <p:spPr>
          <a:xfrm>
            <a:off x="4438848" y="648769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BDDBC917-9DF8-4254-0928-38D036348391}"/>
              </a:ext>
              <a:ext uri="{C183D7F6-B498-43B3-948B-1728B52AA6E4}">
                <adec:decorative xmlns:adec="http://schemas.microsoft.com/office/drawing/2017/decorative" val="1"/>
              </a:ext>
            </a:extLst>
          </p:cNvPr>
          <p:cNvSpPr/>
          <p:nvPr/>
        </p:nvSpPr>
        <p:spPr bwMode="auto">
          <a:xfrm rot="5400000" flipV="1">
            <a:off x="-1382059" y="4437449"/>
            <a:ext cx="3531904" cy="57867"/>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AAB926AB-10B9-942D-513F-356F86259015}"/>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E8C9BF04-395D-A80A-BAAB-6D4271EB9BE3}"/>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74" name="Straight Connector 73">
            <a:extLst>
              <a:ext uri="{FF2B5EF4-FFF2-40B4-BE49-F238E27FC236}">
                <a16:creationId xmlns:a16="http://schemas.microsoft.com/office/drawing/2014/main" id="{85B51198-BFF1-A87B-C640-F8562E418EDB}"/>
              </a:ext>
              <a:ext uri="{C183D7F6-B498-43B3-948B-1728B52AA6E4}">
                <adec:decorative xmlns:adec="http://schemas.microsoft.com/office/drawing/2017/decorative" val="1"/>
              </a:ext>
            </a:extLst>
          </p:cNvPr>
          <p:cNvCxnSpPr>
            <a:cxnSpLocks/>
          </p:cNvCxnSpPr>
          <p:nvPr/>
        </p:nvCxnSpPr>
        <p:spPr>
          <a:xfrm>
            <a:off x="329630" y="366348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B5396EA-6873-F102-C181-319924410CEB}"/>
              </a:ext>
              <a:ext uri="{C183D7F6-B498-43B3-948B-1728B52AA6E4}">
                <adec:decorative xmlns:adec="http://schemas.microsoft.com/office/drawing/2017/decorative" val="1"/>
              </a:ext>
            </a:extLst>
          </p:cNvPr>
          <p:cNvCxnSpPr>
            <a:cxnSpLocks/>
          </p:cNvCxnSpPr>
          <p:nvPr/>
        </p:nvCxnSpPr>
        <p:spPr>
          <a:xfrm>
            <a:off x="329630" y="470551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3ADB0B5-CCA9-D6A4-B9A9-C2CBFD0E04E6}"/>
              </a:ext>
              <a:ext uri="{C183D7F6-B498-43B3-948B-1728B52AA6E4}">
                <adec:decorative xmlns:adec="http://schemas.microsoft.com/office/drawing/2017/decorative" val="1"/>
              </a:ext>
            </a:extLst>
          </p:cNvPr>
          <p:cNvCxnSpPr>
            <a:cxnSpLocks/>
          </p:cNvCxnSpPr>
          <p:nvPr/>
        </p:nvCxnSpPr>
        <p:spPr>
          <a:xfrm>
            <a:off x="329630" y="532107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246BD2BA-EDF5-2104-E037-83321C4BBFA0}"/>
              </a:ext>
            </a:extLst>
          </p:cNvPr>
          <p:cNvGrpSpPr/>
          <p:nvPr/>
        </p:nvGrpSpPr>
        <p:grpSpPr>
          <a:xfrm>
            <a:off x="953054" y="5358777"/>
            <a:ext cx="5127206" cy="494559"/>
            <a:chOff x="6603643" y="1893894"/>
            <a:chExt cx="5127206" cy="494559"/>
          </a:xfrm>
        </p:grpSpPr>
        <p:sp>
          <p:nvSpPr>
            <p:cNvPr id="78" name="TextBox 77">
              <a:extLst>
                <a:ext uri="{FF2B5EF4-FFF2-40B4-BE49-F238E27FC236}">
                  <a16:creationId xmlns:a16="http://schemas.microsoft.com/office/drawing/2014/main" id="{43D6B5CC-7C15-1D30-B746-2FDDF02F40A6}"/>
                </a:ext>
              </a:extLst>
            </p:cNvPr>
            <p:cNvSpPr txBox="1"/>
            <p:nvPr/>
          </p:nvSpPr>
          <p:spPr>
            <a:xfrm>
              <a:off x="6603643" y="1987286"/>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Employee turnover​</a:t>
              </a:r>
            </a:p>
          </p:txBody>
        </p:sp>
        <p:sp>
          <p:nvSpPr>
            <p:cNvPr id="79" name="TextBox 78">
              <a:extLst>
                <a:ext uri="{FF2B5EF4-FFF2-40B4-BE49-F238E27FC236}">
                  <a16:creationId xmlns:a16="http://schemas.microsoft.com/office/drawing/2014/main" id="{B69DC5E9-9294-43A7-C834-1C3958DDBA34}"/>
                </a:ext>
              </a:extLst>
            </p:cNvPr>
            <p:cNvSpPr txBox="1"/>
            <p:nvPr/>
          </p:nvSpPr>
          <p:spPr>
            <a:xfrm>
              <a:off x="7655232" y="1893894"/>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Retain critical plant and headquarters staff by improving the work/life balance of all workers by simplifying overhead tasks. Improve skilling to provide more growth opportunities and increase internal hiring.​</a:t>
              </a:r>
            </a:p>
          </p:txBody>
        </p:sp>
      </p:grpSp>
      <p:grpSp>
        <p:nvGrpSpPr>
          <p:cNvPr id="80" name="Group 79">
            <a:extLst>
              <a:ext uri="{FF2B5EF4-FFF2-40B4-BE49-F238E27FC236}">
                <a16:creationId xmlns:a16="http://schemas.microsoft.com/office/drawing/2014/main" id="{47D6923E-6D1B-D970-A7DA-95E18D8FA3BD}"/>
              </a:ext>
            </a:extLst>
          </p:cNvPr>
          <p:cNvGrpSpPr/>
          <p:nvPr/>
        </p:nvGrpSpPr>
        <p:grpSpPr>
          <a:xfrm>
            <a:off x="596167" y="3117738"/>
            <a:ext cx="5458065" cy="494559"/>
            <a:chOff x="6272784" y="3727877"/>
            <a:chExt cx="5458065" cy="494559"/>
          </a:xfrm>
        </p:grpSpPr>
        <p:sp>
          <p:nvSpPr>
            <p:cNvPr id="81" name="TextBox 80">
              <a:extLst>
                <a:ext uri="{FF2B5EF4-FFF2-40B4-BE49-F238E27FC236}">
                  <a16:creationId xmlns:a16="http://schemas.microsoft.com/office/drawing/2014/main" id="{B91A46B5-EE8E-F3E9-7659-0848F1A001AA}"/>
                </a:ext>
              </a:extLst>
            </p:cNvPr>
            <p:cNvSpPr txBox="1"/>
            <p:nvPr/>
          </p:nvSpPr>
          <p:spPr>
            <a:xfrm>
              <a:off x="6601968" y="3744325"/>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Minimize production downtime</a:t>
              </a:r>
            </a:p>
          </p:txBody>
        </p:sp>
        <p:sp>
          <p:nvSpPr>
            <p:cNvPr id="82" name="TextBox 81">
              <a:extLst>
                <a:ext uri="{FF2B5EF4-FFF2-40B4-BE49-F238E27FC236}">
                  <a16:creationId xmlns:a16="http://schemas.microsoft.com/office/drawing/2014/main" id="{AE492252-AC8D-68B6-D682-F7EDF9CC4622}"/>
                </a:ext>
              </a:extLst>
            </p:cNvPr>
            <p:cNvSpPr txBox="1"/>
            <p:nvPr/>
          </p:nvSpPr>
          <p:spPr>
            <a:xfrm>
              <a:off x="7655232" y="3727877"/>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00" cap="none" spc="0" normalizeH="0" baseline="0" noProof="0">
                  <a:ln>
                    <a:noFill/>
                  </a:ln>
                  <a:solidFill>
                    <a:srgbClr val="000000"/>
                  </a:solidFill>
                  <a:effectLst/>
                  <a:uLnTx/>
                  <a:uFillTx/>
                  <a:latin typeface="Segoe UI"/>
                  <a:ea typeface="Aptos" panose="020B0004020202020204" pitchFamily="34" charset="0"/>
                  <a:cs typeface="Times New Roman"/>
                </a:rPr>
                <a:t>Use Copilot to analyze information from manufacturers apps to predict and prevent equipment failures, manage inventory levels and identify training that can help staff keep machines operating. </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3" name="Graphic 13" descr="Icon of a chart made of vertical lines with a line tracing the top of each, turning into an arrow pointing up">
              <a:extLst>
                <a:ext uri="{FF2B5EF4-FFF2-40B4-BE49-F238E27FC236}">
                  <a16:creationId xmlns:a16="http://schemas.microsoft.com/office/drawing/2014/main" id="{EEEFB461-AD0E-4A71-92E8-2B0FAB3538F9}"/>
                </a:ext>
              </a:extLst>
            </p:cNvPr>
            <p:cNvSpPr>
              <a:spLocks noChangeAspect="1"/>
            </p:cNvSpPr>
            <p:nvPr/>
          </p:nvSpPr>
          <p:spPr>
            <a:xfrm>
              <a:off x="6272784" y="387850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84" name="Group 83">
            <a:extLst>
              <a:ext uri="{FF2B5EF4-FFF2-40B4-BE49-F238E27FC236}">
                <a16:creationId xmlns:a16="http://schemas.microsoft.com/office/drawing/2014/main" id="{4D850EEC-9CA6-0A0C-CF33-D42AAE462202}"/>
              </a:ext>
            </a:extLst>
          </p:cNvPr>
          <p:cNvGrpSpPr/>
          <p:nvPr/>
        </p:nvGrpSpPr>
        <p:grpSpPr>
          <a:xfrm>
            <a:off x="604228" y="3688044"/>
            <a:ext cx="5458065" cy="494559"/>
            <a:chOff x="6272784" y="4704865"/>
            <a:chExt cx="5458065" cy="494559"/>
          </a:xfrm>
        </p:grpSpPr>
        <p:sp>
          <p:nvSpPr>
            <p:cNvPr id="85" name="TextBox 84">
              <a:extLst>
                <a:ext uri="{FF2B5EF4-FFF2-40B4-BE49-F238E27FC236}">
                  <a16:creationId xmlns:a16="http://schemas.microsoft.com/office/drawing/2014/main" id="{1C5E0D80-463E-62F1-5266-22A2628325E4}"/>
                </a:ext>
              </a:extLst>
            </p:cNvPr>
            <p:cNvSpPr txBox="1"/>
            <p:nvPr/>
          </p:nvSpPr>
          <p:spPr>
            <a:xfrm>
              <a:off x="6603643" y="4798257"/>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Supply chain performance</a:t>
              </a:r>
            </a:p>
          </p:txBody>
        </p:sp>
        <p:sp>
          <p:nvSpPr>
            <p:cNvPr id="86" name="TextBox 85">
              <a:extLst>
                <a:ext uri="{FF2B5EF4-FFF2-40B4-BE49-F238E27FC236}">
                  <a16:creationId xmlns:a16="http://schemas.microsoft.com/office/drawing/2014/main" id="{7F079F71-BFB6-BB23-29E7-10636B58DB8E}"/>
                </a:ext>
              </a:extLst>
            </p:cNvPr>
            <p:cNvSpPr txBox="1"/>
            <p:nvPr/>
          </p:nvSpPr>
          <p:spPr>
            <a:xfrm>
              <a:off x="7655232" y="470486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AI to generate evaluation criteria for new materials and suppliers. Review contracts to make the most effective deals and use AI analysis to evaluate supplier performance.</a:t>
              </a:r>
            </a:p>
          </p:txBody>
        </p:sp>
        <p:sp>
          <p:nvSpPr>
            <p:cNvPr id="87" name="Graphic 47" descr="Icon of a piggy bank ">
              <a:extLst>
                <a:ext uri="{FF2B5EF4-FFF2-40B4-BE49-F238E27FC236}">
                  <a16:creationId xmlns:a16="http://schemas.microsoft.com/office/drawing/2014/main" id="{971441D9-1788-5778-2493-F89C8F83B30D}"/>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90" name="Group 89">
            <a:extLst>
              <a:ext uri="{FF2B5EF4-FFF2-40B4-BE49-F238E27FC236}">
                <a16:creationId xmlns:a16="http://schemas.microsoft.com/office/drawing/2014/main" id="{2029FF30-FAF2-CE71-C05A-9FCAE268A382}"/>
              </a:ext>
            </a:extLst>
          </p:cNvPr>
          <p:cNvGrpSpPr/>
          <p:nvPr/>
        </p:nvGrpSpPr>
        <p:grpSpPr>
          <a:xfrm>
            <a:off x="612179" y="4762389"/>
            <a:ext cx="5303834" cy="494559"/>
            <a:chOff x="6272784" y="2842627"/>
            <a:chExt cx="5303834" cy="494559"/>
          </a:xfrm>
        </p:grpSpPr>
        <p:sp>
          <p:nvSpPr>
            <p:cNvPr id="91" name="TextBox 90">
              <a:extLst>
                <a:ext uri="{FF2B5EF4-FFF2-40B4-BE49-F238E27FC236}">
                  <a16:creationId xmlns:a16="http://schemas.microsoft.com/office/drawing/2014/main" id="{A6E4D7FF-1B36-B9B5-7E1D-F048324A549B}"/>
                </a:ext>
              </a:extLst>
            </p:cNvPr>
            <p:cNvSpPr txBox="1"/>
            <p:nvPr/>
          </p:nvSpPr>
          <p:spPr>
            <a:xfrm>
              <a:off x="6603642" y="2936019"/>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Customer satisfaction</a:t>
              </a:r>
            </a:p>
          </p:txBody>
        </p:sp>
        <p:sp>
          <p:nvSpPr>
            <p:cNvPr id="92" name="TextBox 91">
              <a:extLst>
                <a:ext uri="{FF2B5EF4-FFF2-40B4-BE49-F238E27FC236}">
                  <a16:creationId xmlns:a16="http://schemas.microsoft.com/office/drawing/2014/main" id="{23BFEA6C-A2DF-EC59-3088-F59CE7F5B70B}"/>
                </a:ext>
              </a:extLst>
            </p:cNvPr>
            <p:cNvSpPr txBox="1"/>
            <p:nvPr/>
          </p:nvSpPr>
          <p:spPr>
            <a:xfrm>
              <a:off x="7655232" y="2842627"/>
              <a:ext cx="3921386"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customer service performance with tailored LLMs for higher first-time call resolution. Improve customer communications whether through improved writing or improved call scripts.​</a:t>
              </a:r>
            </a:p>
          </p:txBody>
        </p:sp>
        <p:sp>
          <p:nvSpPr>
            <p:cNvPr id="93" name="Graphic 47" descr="Icon of a piggy bank ">
              <a:extLst>
                <a:ext uri="{FF2B5EF4-FFF2-40B4-BE49-F238E27FC236}">
                  <a16:creationId xmlns:a16="http://schemas.microsoft.com/office/drawing/2014/main" id="{7B85FC65-7287-B95F-DBCA-88271558A5EF}"/>
                </a:ext>
              </a:extLst>
            </p:cNvPr>
            <p:cNvSpPr>
              <a:spLocks noChangeAspect="1"/>
            </p:cNvSpPr>
            <p:nvPr/>
          </p:nvSpPr>
          <p:spPr>
            <a:xfrm>
              <a:off x="6272784" y="299319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94" name="Group 93">
            <a:extLst>
              <a:ext uri="{FF2B5EF4-FFF2-40B4-BE49-F238E27FC236}">
                <a16:creationId xmlns:a16="http://schemas.microsoft.com/office/drawing/2014/main" id="{9146666D-8601-EE06-3852-1EF283A324D7}"/>
              </a:ext>
            </a:extLst>
          </p:cNvPr>
          <p:cNvGrpSpPr/>
          <p:nvPr/>
        </p:nvGrpSpPr>
        <p:grpSpPr>
          <a:xfrm>
            <a:off x="604228" y="4220624"/>
            <a:ext cx="5458065" cy="494559"/>
            <a:chOff x="6272784" y="4704865"/>
            <a:chExt cx="5458065" cy="494559"/>
          </a:xfrm>
        </p:grpSpPr>
        <p:sp>
          <p:nvSpPr>
            <p:cNvPr id="95" name="TextBox 94">
              <a:extLst>
                <a:ext uri="{FF2B5EF4-FFF2-40B4-BE49-F238E27FC236}">
                  <a16:creationId xmlns:a16="http://schemas.microsoft.com/office/drawing/2014/main" id="{32C33498-F3D3-C32A-F89D-F5DF0F46BC4A}"/>
                </a:ext>
              </a:extLst>
            </p:cNvPr>
            <p:cNvSpPr txBox="1"/>
            <p:nvPr/>
          </p:nvSpPr>
          <p:spPr>
            <a:xfrm>
              <a:off x="6603643" y="4875201"/>
              <a:ext cx="861860" cy="153888"/>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Scrap rate​</a:t>
              </a:r>
            </a:p>
          </p:txBody>
        </p:sp>
        <p:sp>
          <p:nvSpPr>
            <p:cNvPr id="96" name="TextBox 95">
              <a:extLst>
                <a:ext uri="{FF2B5EF4-FFF2-40B4-BE49-F238E27FC236}">
                  <a16:creationId xmlns:a16="http://schemas.microsoft.com/office/drawing/2014/main" id="{6E8A8886-B1BA-1FFD-5272-146ACC347EBD}"/>
                </a:ext>
              </a:extLst>
            </p:cNvPr>
            <p:cNvSpPr txBox="1"/>
            <p:nvPr/>
          </p:nvSpPr>
          <p:spPr>
            <a:xfrm>
              <a:off x="7655232" y="470486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identify quality issues by accessing and analyzing quality logs. Reduce the cost of any recall programs that are required with effective management and tailored responses.​</a:t>
              </a:r>
            </a:p>
          </p:txBody>
        </p:sp>
        <p:sp>
          <p:nvSpPr>
            <p:cNvPr id="97" name="Graphic 47" descr="Icon of a piggy bank ">
              <a:extLst>
                <a:ext uri="{FF2B5EF4-FFF2-40B4-BE49-F238E27FC236}">
                  <a16:creationId xmlns:a16="http://schemas.microsoft.com/office/drawing/2014/main" id="{40A0188A-9313-E8BC-1C4B-E7A8DA40B775}"/>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sp>
        <p:nvSpPr>
          <p:cNvPr id="98" name="Freeform: Shape 124" descr="Employee retention icon">
            <a:extLst>
              <a:ext uri="{FF2B5EF4-FFF2-40B4-BE49-F238E27FC236}">
                <a16:creationId xmlns:a16="http://schemas.microsoft.com/office/drawing/2014/main" id="{16513FC9-632A-F2E3-760F-1C93AE252366}"/>
              </a:ext>
            </a:extLst>
          </p:cNvPr>
          <p:cNvSpPr/>
          <p:nvPr/>
        </p:nvSpPr>
        <p:spPr>
          <a:xfrm>
            <a:off x="633328" y="5510806"/>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00" name="Text Placeholder 10">
            <a:extLst>
              <a:ext uri="{FF2B5EF4-FFF2-40B4-BE49-F238E27FC236}">
                <a16:creationId xmlns:a16="http://schemas.microsoft.com/office/drawing/2014/main" id="{405273B0-7CA3-B8A6-5B41-E259E94236FC}"/>
              </a:ext>
            </a:extLst>
          </p:cNvPr>
          <p:cNvSpPr txBox="1">
            <a:spLocks/>
          </p:cNvSpPr>
          <p:nvPr/>
        </p:nvSpPr>
        <p:spPr>
          <a:xfrm>
            <a:off x="8881457" y="2135678"/>
            <a:ext cx="67701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 Designer</a:t>
            </a:r>
          </a:p>
        </p:txBody>
      </p:sp>
      <p:sp>
        <p:nvSpPr>
          <p:cNvPr id="101" name="Text Placeholder 10">
            <a:extLst>
              <a:ext uri="{FF2B5EF4-FFF2-40B4-BE49-F238E27FC236}">
                <a16:creationId xmlns:a16="http://schemas.microsoft.com/office/drawing/2014/main" id="{8531D36F-9E93-9610-0EFD-E3F71FE583EB}"/>
              </a:ext>
            </a:extLst>
          </p:cNvPr>
          <p:cNvSpPr txBox="1">
            <a:spLocks/>
          </p:cNvSpPr>
          <p:nvPr/>
        </p:nvSpPr>
        <p:spPr>
          <a:xfrm>
            <a:off x="7896021" y="2135678"/>
            <a:ext cx="93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Supply Chain Manager</a:t>
            </a:r>
          </a:p>
        </p:txBody>
      </p:sp>
      <p:sp>
        <p:nvSpPr>
          <p:cNvPr id="102" name="Text Placeholder 10">
            <a:extLst>
              <a:ext uri="{FF2B5EF4-FFF2-40B4-BE49-F238E27FC236}">
                <a16:creationId xmlns:a16="http://schemas.microsoft.com/office/drawing/2014/main" id="{5FD3726C-F958-61BE-EDC1-29DCC4C702E3}"/>
              </a:ext>
            </a:extLst>
          </p:cNvPr>
          <p:cNvSpPr txBox="1">
            <a:spLocks/>
          </p:cNvSpPr>
          <p:nvPr/>
        </p:nvSpPr>
        <p:spPr>
          <a:xfrm>
            <a:off x="9630528" y="2135678"/>
            <a:ext cx="90345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Process Engineer</a:t>
            </a:r>
          </a:p>
        </p:txBody>
      </p:sp>
      <p:sp>
        <p:nvSpPr>
          <p:cNvPr id="103" name="Text Placeholder 10">
            <a:extLst>
              <a:ext uri="{FF2B5EF4-FFF2-40B4-BE49-F238E27FC236}">
                <a16:creationId xmlns:a16="http://schemas.microsoft.com/office/drawing/2014/main" id="{B21F4F91-031D-3567-6B49-AFC085F1B3D8}"/>
              </a:ext>
            </a:extLst>
          </p:cNvPr>
          <p:cNvSpPr txBox="1">
            <a:spLocks/>
          </p:cNvSpPr>
          <p:nvPr/>
        </p:nvSpPr>
        <p:spPr>
          <a:xfrm>
            <a:off x="10553876" y="2135678"/>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Production Manager</a:t>
            </a:r>
          </a:p>
        </p:txBody>
      </p:sp>
      <p:pic>
        <p:nvPicPr>
          <p:cNvPr id="104" name="Picture 103">
            <a:extLst>
              <a:ext uri="{FF2B5EF4-FFF2-40B4-BE49-F238E27FC236}">
                <a16:creationId xmlns:a16="http://schemas.microsoft.com/office/drawing/2014/main" id="{41B24CFB-0D9A-4CDF-67C0-6747558A7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16025"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05" name="Picture 104">
            <a:extLst>
              <a:ext uri="{FF2B5EF4-FFF2-40B4-BE49-F238E27FC236}">
                <a16:creationId xmlns:a16="http://schemas.microsoft.com/office/drawing/2014/main" id="{54163865-1321-0488-973D-80096D140E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9919"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06" name="Picture 105">
            <a:extLst>
              <a:ext uri="{FF2B5EF4-FFF2-40B4-BE49-F238E27FC236}">
                <a16:creationId xmlns:a16="http://schemas.microsoft.com/office/drawing/2014/main" id="{FC4A365B-302B-726D-FD3F-912F26AF1D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07706"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07" name="Picture 106">
            <a:extLst>
              <a:ext uri="{FF2B5EF4-FFF2-40B4-BE49-F238E27FC236}">
                <a16:creationId xmlns:a16="http://schemas.microsoft.com/office/drawing/2014/main" id="{5E1A1F71-447A-05F0-04F7-55DC11568C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3813"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08" name="Text Placeholder 4">
            <a:extLst>
              <a:ext uri="{FF2B5EF4-FFF2-40B4-BE49-F238E27FC236}">
                <a16:creationId xmlns:a16="http://schemas.microsoft.com/office/drawing/2014/main" id="{387BE030-16FA-B01D-5085-673F05B22587}"/>
              </a:ext>
            </a:extLst>
          </p:cNvPr>
          <p:cNvSpPr txBox="1">
            <a:spLocks/>
          </p:cNvSpPr>
          <p:nvPr/>
        </p:nvSpPr>
        <p:spPr>
          <a:xfrm>
            <a:off x="7988695" y="2853000"/>
            <a:ext cx="3510235" cy="298754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rPr>
              <a:t>Copilot assists manufacturing organizations with numerous tasks that impact critical areas like contract management, design-to-make process, and factory asset management. </a:t>
            </a:r>
          </a:p>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hlinkClick r:id="rId7" action="ppaction://hlinksldjump"/>
              </a:rPr>
              <a:t>Simplifying tasks for plant employees</a:t>
            </a:r>
            <a:endPar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endParaRPr>
          </a:p>
          <a:p>
            <a:pPr defTabSz="582780">
              <a:lnSpc>
                <a:spcPct val="110000"/>
              </a:lnSpc>
              <a:spcBef>
                <a:spcPct val="0"/>
              </a:spcBef>
              <a:spcAft>
                <a:spcPts val="300"/>
              </a:spcAft>
              <a:buSzTx/>
              <a:defRPr/>
            </a:pPr>
            <a:r>
              <a:rPr lang="en-US" sz="1000">
                <a:hlinkClick r:id="rId8" action="ppaction://hlinksldjump"/>
              </a:rPr>
              <a:t>Improve factory safety</a:t>
            </a:r>
            <a:endPar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endParaRPr>
          </a:p>
          <a:p>
            <a:pPr defTabSz="582780">
              <a:lnSpc>
                <a:spcPct val="110000"/>
              </a:lnSpc>
              <a:spcBef>
                <a:spcPct val="0"/>
              </a:spcBef>
              <a:spcAft>
                <a:spcPts val="300"/>
              </a:spcAft>
              <a:buSzTx/>
              <a:defRPr/>
            </a:pPr>
            <a:r>
              <a:rPr lang="en-US" sz="1000" noProof="0">
                <a:hlinkClick r:id="rId9" action="ppaction://hlinksldjump"/>
              </a:rPr>
              <a:t>Contract lifecycle management</a:t>
            </a:r>
            <a:endParaRPr lang="en-US" sz="1000" noProof="0"/>
          </a:p>
          <a:p>
            <a:pPr defTabSz="582780">
              <a:lnSpc>
                <a:spcPct val="110000"/>
              </a:lnSpc>
              <a:spcBef>
                <a:spcPct val="0"/>
              </a:spcBef>
              <a:spcAft>
                <a:spcPts val="300"/>
              </a:spcAft>
              <a:buSzTx/>
              <a:defRPr/>
            </a:pPr>
            <a:r>
              <a:rPr lang="en-US" sz="1000">
                <a:hlinkClick r:id="rId10" action="ppaction://hlinksldjump"/>
              </a:rPr>
              <a:t>Perform factory maintenance</a:t>
            </a:r>
            <a:endParaRPr lang="en-US" sz="1000"/>
          </a:p>
          <a:p>
            <a:pPr defTabSz="582780">
              <a:lnSpc>
                <a:spcPct val="110000"/>
              </a:lnSpc>
              <a:spcBef>
                <a:spcPct val="0"/>
              </a:spcBef>
              <a:spcAft>
                <a:spcPts val="300"/>
              </a:spcAft>
              <a:buSzTx/>
              <a:defRPr/>
            </a:pPr>
            <a:r>
              <a:rPr lang="en-US" sz="1000" noProof="0">
                <a:hlinkClick r:id="rId11" action="ppaction://hlinksldjump"/>
              </a:rPr>
              <a:t>Assist field service advisors</a:t>
            </a:r>
            <a:endParaRPr lang="en-US" sz="1000" noProof="0"/>
          </a:p>
          <a:p>
            <a:pPr defTabSz="582780">
              <a:lnSpc>
                <a:spcPct val="110000"/>
              </a:lnSpc>
              <a:spcBef>
                <a:spcPct val="0"/>
              </a:spcBef>
              <a:spcAft>
                <a:spcPts val="300"/>
              </a:spcAft>
              <a:buSzTx/>
              <a:defRPr/>
            </a:pPr>
            <a:r>
              <a:rPr lang="en-US" sz="1000">
                <a:hlinkClick r:id="rId12" action="ppaction://hlinksldjump"/>
              </a:rPr>
              <a:t>Production planning</a:t>
            </a:r>
            <a:endParaRPr lang="en-US" sz="1000"/>
          </a:p>
          <a:p>
            <a:pPr defTabSz="582780">
              <a:lnSpc>
                <a:spcPct val="110000"/>
              </a:lnSpc>
              <a:spcBef>
                <a:spcPct val="0"/>
              </a:spcBef>
              <a:spcAft>
                <a:spcPts val="300"/>
              </a:spcAft>
              <a:buSzTx/>
              <a:defRPr/>
            </a:pPr>
            <a:r>
              <a:rPr lang="en-US" sz="1000" noProof="0">
                <a:hlinkClick r:id="rId13" action="ppaction://hlinksldjump"/>
              </a:rPr>
              <a:t>Improve factory operations</a:t>
            </a:r>
            <a:endParaRPr lang="en-US" sz="1000" noProof="0"/>
          </a:p>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hlinkClick r:id="rId14" action="ppaction://hlinksldjump"/>
              </a:rPr>
              <a:t>Optimizing asset management</a:t>
            </a:r>
            <a:endPar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endParaRPr>
          </a:p>
          <a:p>
            <a:pPr defTabSz="582780">
              <a:lnSpc>
                <a:spcPct val="110000"/>
              </a:lnSpc>
              <a:spcBef>
                <a:spcPct val="0"/>
              </a:spcBef>
              <a:spcAft>
                <a:spcPts val="300"/>
              </a:spcAft>
              <a:buSzTx/>
              <a:defRPr/>
            </a:pPr>
            <a:r>
              <a:rPr lang="en-US" sz="1000" noProof="0">
                <a:hlinkClick r:id="rId15" action="ppaction://hlinksldjump"/>
              </a:rPr>
              <a:t>New product ideation and research</a:t>
            </a:r>
            <a:endParaRPr lang="en-US" sz="1000" noProof="0"/>
          </a:p>
          <a:p>
            <a:pPr defTabSz="582780">
              <a:lnSpc>
                <a:spcPct val="110000"/>
              </a:lnSpc>
              <a:spcBef>
                <a:spcPct val="0"/>
              </a:spcBef>
              <a:spcAft>
                <a:spcPts val="300"/>
              </a:spcAft>
              <a:buSzTx/>
              <a:defRPr/>
            </a:pPr>
            <a:r>
              <a:rPr lang="en-US" sz="1000" noProof="0">
                <a:hlinkClick r:id="rId16" action="ppaction://hlinksldjump"/>
              </a:rPr>
              <a:t>Supplier RFP</a:t>
            </a:r>
            <a:endParaRPr lang="en-US" sz="1000" noProof="0"/>
          </a:p>
          <a:p>
            <a:pPr defTabSz="582780">
              <a:lnSpc>
                <a:spcPct val="110000"/>
              </a:lnSpc>
              <a:spcBef>
                <a:spcPct val="0"/>
              </a:spcBef>
              <a:spcAft>
                <a:spcPts val="300"/>
              </a:spcAft>
              <a:buSzTx/>
              <a:defRPr/>
            </a:pPr>
            <a:r>
              <a:rPr lang="en-US" sz="1000" noProof="0">
                <a:hlinkClick r:id="rId17" action="ppaction://hlinksldjump"/>
              </a:rPr>
              <a:t>Recall management</a:t>
            </a:r>
            <a:endParaRPr lang="en-US" sz="1000" noProof="0"/>
          </a:p>
          <a:p>
            <a:pPr defTabSz="582780">
              <a:lnSpc>
                <a:spcPct val="110000"/>
              </a:lnSpc>
              <a:spcBef>
                <a:spcPct val="0"/>
              </a:spcBef>
              <a:spcAft>
                <a:spcPts val="300"/>
              </a:spcAft>
              <a:buSzTx/>
              <a:defRPr/>
            </a:pPr>
            <a:r>
              <a:rPr lang="en-US" sz="1000" noProof="0">
                <a:hlinkClick r:id="rId18" action="ppaction://hlinksldjump"/>
              </a:rPr>
              <a:t>Supplier quality optimization</a:t>
            </a:r>
            <a:endParaRPr lang="en-US" sz="1000" noProof="0"/>
          </a:p>
        </p:txBody>
      </p:sp>
      <p:grpSp>
        <p:nvGrpSpPr>
          <p:cNvPr id="7" name="Group 6">
            <a:extLst>
              <a:ext uri="{FF2B5EF4-FFF2-40B4-BE49-F238E27FC236}">
                <a16:creationId xmlns:a16="http://schemas.microsoft.com/office/drawing/2014/main" id="{25F93ED6-B4F4-FD40-20A6-EA7623FFC556}"/>
              </a:ext>
            </a:extLst>
          </p:cNvPr>
          <p:cNvGrpSpPr/>
          <p:nvPr/>
        </p:nvGrpSpPr>
        <p:grpSpPr>
          <a:xfrm>
            <a:off x="622195" y="5943949"/>
            <a:ext cx="5458065" cy="325282"/>
            <a:chOff x="6272784" y="3812516"/>
            <a:chExt cx="5458065" cy="325282"/>
          </a:xfrm>
        </p:grpSpPr>
        <p:sp>
          <p:nvSpPr>
            <p:cNvPr id="9" name="TextBox 8">
              <a:extLst>
                <a:ext uri="{FF2B5EF4-FFF2-40B4-BE49-F238E27FC236}">
                  <a16:creationId xmlns:a16="http://schemas.microsoft.com/office/drawing/2014/main" id="{FDE728AD-FB20-94BC-0E29-654B82A2C30C}"/>
                </a:ext>
              </a:extLst>
            </p:cNvPr>
            <p:cNvSpPr txBox="1"/>
            <p:nvPr/>
          </p:nvSpPr>
          <p:spPr>
            <a:xfrm>
              <a:off x="6601968" y="3821269"/>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Product time to market</a:t>
              </a:r>
            </a:p>
          </p:txBody>
        </p:sp>
        <p:sp>
          <p:nvSpPr>
            <p:cNvPr id="11" name="TextBox 10">
              <a:extLst>
                <a:ext uri="{FF2B5EF4-FFF2-40B4-BE49-F238E27FC236}">
                  <a16:creationId xmlns:a16="http://schemas.microsoft.com/office/drawing/2014/main" id="{60C91695-84B4-EA3D-B75D-1791AC9B192B}"/>
                </a:ext>
              </a:extLst>
            </p:cNvPr>
            <p:cNvSpPr txBox="1"/>
            <p:nvPr/>
          </p:nvSpPr>
          <p:spPr>
            <a:xfrm>
              <a:off x="7655232" y="3812516"/>
              <a:ext cx="4075617"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00" cap="none" spc="0" normalizeH="0" baseline="0" noProof="0">
                  <a:ln>
                    <a:noFill/>
                  </a:ln>
                  <a:solidFill>
                    <a:srgbClr val="000000"/>
                  </a:solidFill>
                  <a:effectLst/>
                  <a:uLnTx/>
                  <a:uFillTx/>
                  <a:latin typeface="Segoe UI"/>
                  <a:ea typeface="Aptos" panose="020B0004020202020204" pitchFamily="34" charset="0"/>
                  <a:cs typeface="Times New Roman"/>
                </a:rPr>
                <a:t>Use Copilot capture customer needs and then support coordination of product development </a:t>
              </a:r>
              <a:r>
                <a:rPr lang="en-US" sz="1000" kern="100">
                  <a:solidFill>
                    <a:srgbClr val="000000"/>
                  </a:solidFill>
                  <a:latin typeface="Segoe UI"/>
                  <a:ea typeface="Aptos" panose="020B0004020202020204" pitchFamily="34" charset="0"/>
                  <a:cs typeface="Times New Roman"/>
                </a:rPr>
                <a:t>activities.</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12" name="Graphic 13" descr="Icon of a chart made of vertical lines with a line tracing the top of each, turning into an arrow pointing up">
              <a:extLst>
                <a:ext uri="{FF2B5EF4-FFF2-40B4-BE49-F238E27FC236}">
                  <a16:creationId xmlns:a16="http://schemas.microsoft.com/office/drawing/2014/main" id="{F66A3B56-A770-EE28-8E90-B0353F2BEF84}"/>
                </a:ext>
              </a:extLst>
            </p:cNvPr>
            <p:cNvSpPr>
              <a:spLocks noChangeAspect="1"/>
            </p:cNvSpPr>
            <p:nvPr/>
          </p:nvSpPr>
          <p:spPr>
            <a:xfrm>
              <a:off x="6272784" y="387850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cxnSp>
        <p:nvCxnSpPr>
          <p:cNvPr id="16" name="Straight Connector 15">
            <a:extLst>
              <a:ext uri="{FF2B5EF4-FFF2-40B4-BE49-F238E27FC236}">
                <a16:creationId xmlns:a16="http://schemas.microsoft.com/office/drawing/2014/main" id="{408535E8-00A0-00DE-97E9-2D177ED0FD9F}"/>
              </a:ext>
              <a:ext uri="{C183D7F6-B498-43B3-948B-1728B52AA6E4}">
                <adec:decorative xmlns:adec="http://schemas.microsoft.com/office/drawing/2017/decorative" val="1"/>
              </a:ext>
            </a:extLst>
          </p:cNvPr>
          <p:cNvCxnSpPr>
            <a:cxnSpLocks/>
          </p:cNvCxnSpPr>
          <p:nvPr/>
        </p:nvCxnSpPr>
        <p:spPr>
          <a:xfrm>
            <a:off x="356905" y="420339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908091-6E7F-0A7A-8665-B9092C0C0318}"/>
              </a:ext>
              <a:ext uri="{C183D7F6-B498-43B3-948B-1728B52AA6E4}">
                <adec:decorative xmlns:adec="http://schemas.microsoft.com/office/drawing/2017/decorative" val="1"/>
              </a:ext>
            </a:extLst>
          </p:cNvPr>
          <p:cNvCxnSpPr>
            <a:cxnSpLocks/>
          </p:cNvCxnSpPr>
          <p:nvPr/>
        </p:nvCxnSpPr>
        <p:spPr>
          <a:xfrm>
            <a:off x="356900" y="590706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429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B0A4-5FC7-2571-16F1-3622F7FF26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3889BD-0FFC-16A3-B10C-463545421957}"/>
              </a:ext>
              <a:ext uri="{C183D7F6-B498-43B3-948B-1728B52AA6E4}">
                <adec:decorative xmlns:adec="http://schemas.microsoft.com/office/drawing/2017/decorative" val="1"/>
              </a:ext>
            </a:extLst>
          </p:cNvPr>
          <p:cNvSpPr/>
          <p:nvPr/>
        </p:nvSpPr>
        <p:spPr bwMode="auto">
          <a:xfrm>
            <a:off x="3680227" y="590979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 name="Rounded Rectangle 35">
            <a:extLst>
              <a:ext uri="{FF2B5EF4-FFF2-40B4-BE49-F238E27FC236}">
                <a16:creationId xmlns:a16="http://schemas.microsoft.com/office/drawing/2014/main" id="{622EE505-3C22-4D62-C75F-91AB7CA03815}"/>
              </a:ext>
              <a:ext uri="{C183D7F6-B498-43B3-948B-1728B52AA6E4}">
                <adec:decorative xmlns:adec="http://schemas.microsoft.com/office/drawing/2017/decorative" val="1"/>
              </a:ext>
            </a:extLst>
          </p:cNvPr>
          <p:cNvSpPr/>
          <p:nvPr/>
        </p:nvSpPr>
        <p:spPr bwMode="auto">
          <a:xfrm>
            <a:off x="4599657" y="5759186"/>
            <a:ext cx="6562925"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EF5DDB2E-8C2D-08F6-3AAD-840BC2A7B183}"/>
              </a:ext>
              <a:ext uri="{C183D7F6-B498-43B3-948B-1728B52AA6E4}">
                <adec:decorative xmlns:adec="http://schemas.microsoft.com/office/drawing/2017/decorative" val="1"/>
              </a:ext>
            </a:extLst>
          </p:cNvPr>
          <p:cNvSpPr/>
          <p:nvPr/>
        </p:nvSpPr>
        <p:spPr bwMode="auto">
          <a:xfrm>
            <a:off x="3682350" y="495691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0B8F2E3C-182C-14B8-C01F-E2328DF55BCC}"/>
              </a:ext>
              <a:ext uri="{C183D7F6-B498-43B3-948B-1728B52AA6E4}">
                <adec:decorative xmlns:adec="http://schemas.microsoft.com/office/drawing/2017/decorative" val="1"/>
              </a:ext>
            </a:extLst>
          </p:cNvPr>
          <p:cNvSpPr/>
          <p:nvPr/>
        </p:nvSpPr>
        <p:spPr bwMode="auto">
          <a:xfrm>
            <a:off x="3695821" y="177777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740BA778-B539-F013-B895-21A2D980A892}"/>
              </a:ext>
              <a:ext uri="{C183D7F6-B498-43B3-948B-1728B52AA6E4}">
                <adec:decorative xmlns:adec="http://schemas.microsoft.com/office/drawing/2017/decorative" val="1"/>
              </a:ext>
            </a:extLst>
          </p:cNvPr>
          <p:cNvSpPr/>
          <p:nvPr/>
        </p:nvSpPr>
        <p:spPr bwMode="auto">
          <a:xfrm>
            <a:off x="3692606" y="303422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692B3FA4-AB8F-3420-B71F-7D02A9CB1E76}"/>
              </a:ext>
              <a:ext uri="{C183D7F6-B498-43B3-948B-1728B52AA6E4}">
                <adec:decorative xmlns:adec="http://schemas.microsoft.com/office/drawing/2017/decorative" val="1"/>
              </a:ext>
            </a:extLst>
          </p:cNvPr>
          <p:cNvSpPr/>
          <p:nvPr/>
        </p:nvSpPr>
        <p:spPr bwMode="auto">
          <a:xfrm>
            <a:off x="3695821" y="410180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502422DF-828F-99F6-4E72-528024A24267}"/>
              </a:ext>
              <a:ext uri="{C183D7F6-B498-43B3-948B-1728B52AA6E4}">
                <adec:decorative xmlns:adec="http://schemas.microsoft.com/office/drawing/2017/decorative" val="1"/>
              </a:ext>
            </a:extLst>
          </p:cNvPr>
          <p:cNvSpPr/>
          <p:nvPr/>
        </p:nvSpPr>
        <p:spPr bwMode="auto">
          <a:xfrm>
            <a:off x="4601780" y="1591937"/>
            <a:ext cx="6541532" cy="121694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E41C5E0C-4B8E-6C30-A6B3-F1B6B55C2A8A}"/>
              </a:ext>
              <a:ext uri="{C183D7F6-B498-43B3-948B-1728B52AA6E4}">
                <adec:decorative xmlns:adec="http://schemas.microsoft.com/office/drawing/2017/decorative" val="1"/>
              </a:ext>
            </a:extLst>
          </p:cNvPr>
          <p:cNvSpPr/>
          <p:nvPr/>
        </p:nvSpPr>
        <p:spPr bwMode="auto">
          <a:xfrm>
            <a:off x="4601780" y="287623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35">
            <a:extLst>
              <a:ext uri="{FF2B5EF4-FFF2-40B4-BE49-F238E27FC236}">
                <a16:creationId xmlns:a16="http://schemas.microsoft.com/office/drawing/2014/main" id="{4EFBBE6B-AD75-6145-EBB3-25F2D9F7EF5C}"/>
              </a:ext>
              <a:ext uri="{C183D7F6-B498-43B3-948B-1728B52AA6E4}">
                <adec:decorative xmlns:adec="http://schemas.microsoft.com/office/drawing/2017/decorative" val="1"/>
              </a:ext>
            </a:extLst>
          </p:cNvPr>
          <p:cNvSpPr/>
          <p:nvPr/>
        </p:nvSpPr>
        <p:spPr bwMode="auto">
          <a:xfrm>
            <a:off x="4601780" y="4806304"/>
            <a:ext cx="6562925" cy="86806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01966A4C-9B84-A4BF-B8C7-1ECECDD09C2B}"/>
              </a:ext>
              <a:ext uri="{C183D7F6-B498-43B3-948B-1728B52AA6E4}">
                <adec:decorative xmlns:adec="http://schemas.microsoft.com/office/drawing/2017/decorative" val="1"/>
              </a:ext>
            </a:extLst>
          </p:cNvPr>
          <p:cNvSpPr/>
          <p:nvPr/>
        </p:nvSpPr>
        <p:spPr bwMode="auto">
          <a:xfrm>
            <a:off x="4602065" y="3732111"/>
            <a:ext cx="6541247" cy="99463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2E8930A3-B674-1FFD-7167-A4145FEA9672}"/>
              </a:ext>
              <a:ext uri="{C183D7F6-B498-43B3-948B-1728B52AA6E4}">
                <adec:decorative xmlns:adec="http://schemas.microsoft.com/office/drawing/2017/decorative" val="1"/>
              </a:ext>
            </a:extLst>
          </p:cNvPr>
          <p:cNvSpPr/>
          <p:nvPr/>
        </p:nvSpPr>
        <p:spPr bwMode="auto">
          <a:xfrm>
            <a:off x="202367" y="1278123"/>
            <a:ext cx="3796712" cy="5344191"/>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F8C32DBF-611F-98B1-D174-66E72E05A56B}"/>
              </a:ext>
              <a:ext uri="{C183D7F6-B498-43B3-948B-1728B52AA6E4}">
                <adec:decorative xmlns:adec="http://schemas.microsoft.com/office/drawing/2017/decorative" val="1"/>
              </a:ext>
            </a:extLst>
          </p:cNvPr>
          <p:cNvSpPr/>
          <p:nvPr/>
        </p:nvSpPr>
        <p:spPr bwMode="auto">
          <a:xfrm>
            <a:off x="4451240" y="1287049"/>
            <a:ext cx="6808430" cy="5332625"/>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A289760D-475F-1BA9-96B0-E098A28B3340}"/>
              </a:ext>
              <a:ext uri="{C183D7F6-B498-43B3-948B-1728B52AA6E4}">
                <adec:decorative xmlns:adec="http://schemas.microsoft.com/office/drawing/2017/decorative" val="1"/>
              </a:ext>
            </a:extLst>
          </p:cNvPr>
          <p:cNvSpPr/>
          <p:nvPr/>
        </p:nvSpPr>
        <p:spPr bwMode="auto">
          <a:xfrm>
            <a:off x="303255" y="1613089"/>
            <a:ext cx="3495724" cy="119124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F6CFEAA8-8150-A800-2304-78D64907E6ED}"/>
              </a:ext>
            </a:extLst>
          </p:cNvPr>
          <p:cNvSpPr>
            <a:spLocks noGrp="1"/>
          </p:cNvSpPr>
          <p:nvPr>
            <p:ph type="title"/>
          </p:nvPr>
        </p:nvSpPr>
        <p:spPr/>
        <p:txBody>
          <a:bodyPr/>
          <a:lstStyle/>
          <a:p>
            <a:r>
              <a:rPr lang="en-US" sz="3200" spc="-70" noProof="0"/>
              <a:t>Optimize costs of Manufacturing </a:t>
            </a:r>
            <a:endParaRPr lang="en-US" sz="3200" spc="-70" noProof="0">
              <a:solidFill>
                <a:srgbClr val="0070C0"/>
              </a:solidFill>
            </a:endParaRPr>
          </a:p>
        </p:txBody>
      </p:sp>
      <p:sp>
        <p:nvSpPr>
          <p:cNvPr id="7" name="Rectangle: Rounded Corners 10">
            <a:extLst>
              <a:ext uri="{FF2B5EF4-FFF2-40B4-BE49-F238E27FC236}">
                <a16:creationId xmlns:a16="http://schemas.microsoft.com/office/drawing/2014/main" id="{F996D6CF-0B64-0130-F9E9-B6FBABFD6DAB}"/>
              </a:ext>
            </a:extLst>
          </p:cNvPr>
          <p:cNvSpPr/>
          <p:nvPr/>
        </p:nvSpPr>
        <p:spPr>
          <a:xfrm>
            <a:off x="426262" y="11687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4000725C-C7FF-F928-B004-971690DFE029}"/>
              </a:ext>
            </a:extLst>
          </p:cNvPr>
          <p:cNvSpPr/>
          <p:nvPr/>
        </p:nvSpPr>
        <p:spPr>
          <a:xfrm>
            <a:off x="1905910" y="11687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BDB8D6BF-10D6-D873-CA4B-5CE5D01A8793}"/>
              </a:ext>
            </a:extLst>
          </p:cNvPr>
          <p:cNvSpPr txBox="1"/>
          <p:nvPr/>
        </p:nvSpPr>
        <p:spPr>
          <a:xfrm>
            <a:off x="462441" y="1793008"/>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Supply chain management</a:t>
            </a:r>
          </a:p>
        </p:txBody>
      </p:sp>
      <p:sp>
        <p:nvSpPr>
          <p:cNvPr id="36" name="TextBox 35">
            <a:extLst>
              <a:ext uri="{FF2B5EF4-FFF2-40B4-BE49-F238E27FC236}">
                <a16:creationId xmlns:a16="http://schemas.microsoft.com/office/drawing/2014/main" id="{06B6C256-2E9C-1AFD-300D-112D4F043B26}"/>
              </a:ext>
            </a:extLst>
          </p:cNvPr>
          <p:cNvSpPr txBox="1"/>
          <p:nvPr/>
        </p:nvSpPr>
        <p:spPr>
          <a:xfrm>
            <a:off x="1577982" y="1829721"/>
            <a:ext cx="2210922"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Difficult to optimize logistics and inventory management as well as supplier contracts.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CEA9A80F-85F2-B982-FFC8-A6FE44015996}"/>
              </a:ext>
              <a:ext uri="{C183D7F6-B498-43B3-948B-1728B52AA6E4}">
                <adec:decorative xmlns:adec="http://schemas.microsoft.com/office/drawing/2017/decorative" val="1"/>
              </a:ext>
            </a:extLst>
          </p:cNvPr>
          <p:cNvSpPr/>
          <p:nvPr/>
        </p:nvSpPr>
        <p:spPr bwMode="auto">
          <a:xfrm>
            <a:off x="306732" y="287413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749896A8-FDC4-9213-BC71-A340D99F1E93}"/>
              </a:ext>
            </a:extLst>
          </p:cNvPr>
          <p:cNvSpPr txBox="1"/>
          <p:nvPr/>
        </p:nvSpPr>
        <p:spPr>
          <a:xfrm>
            <a:off x="490862" y="3095608"/>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Quality control</a:t>
            </a:r>
          </a:p>
        </p:txBody>
      </p:sp>
      <p:sp>
        <p:nvSpPr>
          <p:cNvPr id="37" name="TextBox 36">
            <a:extLst>
              <a:ext uri="{FF2B5EF4-FFF2-40B4-BE49-F238E27FC236}">
                <a16:creationId xmlns:a16="http://schemas.microsoft.com/office/drawing/2014/main" id="{571BD1CC-41F2-CECD-2A6D-1D60FA16EE65}"/>
              </a:ext>
            </a:extLst>
          </p:cNvPr>
          <p:cNvSpPr txBox="1"/>
          <p:nvPr/>
        </p:nvSpPr>
        <p:spPr>
          <a:xfrm>
            <a:off x="1577081" y="3084839"/>
            <a:ext cx="2093393"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Difficult to ensure consistent product quality and detect defects and deviations.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 name="Rounded Rectangle 35">
            <a:extLst>
              <a:ext uri="{FF2B5EF4-FFF2-40B4-BE49-F238E27FC236}">
                <a16:creationId xmlns:a16="http://schemas.microsoft.com/office/drawing/2014/main" id="{0E9D5374-8D37-CE9F-722F-C5CBE9634652}"/>
              </a:ext>
              <a:ext uri="{C183D7F6-B498-43B3-948B-1728B52AA6E4}">
                <adec:decorative xmlns:adec="http://schemas.microsoft.com/office/drawing/2017/decorative" val="1"/>
              </a:ext>
            </a:extLst>
          </p:cNvPr>
          <p:cNvSpPr/>
          <p:nvPr/>
        </p:nvSpPr>
        <p:spPr bwMode="auto">
          <a:xfrm>
            <a:off x="306732" y="4804206"/>
            <a:ext cx="3495724" cy="863325"/>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ounded Rectangle 31">
            <a:extLst>
              <a:ext uri="{FF2B5EF4-FFF2-40B4-BE49-F238E27FC236}">
                <a16:creationId xmlns:a16="http://schemas.microsoft.com/office/drawing/2014/main" id="{290E24E4-F574-6B2C-F3E6-B149651CC380}"/>
              </a:ext>
              <a:ext uri="{C183D7F6-B498-43B3-948B-1728B52AA6E4}">
                <adec:decorative xmlns:adec="http://schemas.microsoft.com/office/drawing/2017/decorative" val="1"/>
              </a:ext>
            </a:extLst>
          </p:cNvPr>
          <p:cNvSpPr/>
          <p:nvPr/>
        </p:nvSpPr>
        <p:spPr bwMode="auto">
          <a:xfrm>
            <a:off x="354742" y="3726223"/>
            <a:ext cx="3491962" cy="1001629"/>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E1FEC570-96B5-81F0-4D82-EB7A87D436B9}"/>
              </a:ext>
            </a:extLst>
          </p:cNvPr>
          <p:cNvSpPr txBox="1"/>
          <p:nvPr/>
        </p:nvSpPr>
        <p:spPr>
          <a:xfrm>
            <a:off x="462267" y="4011319"/>
            <a:ext cx="103377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Workforce management</a:t>
            </a:r>
          </a:p>
        </p:txBody>
      </p:sp>
      <p:sp>
        <p:nvSpPr>
          <p:cNvPr id="39" name="TextBox 38">
            <a:extLst>
              <a:ext uri="{FF2B5EF4-FFF2-40B4-BE49-F238E27FC236}">
                <a16:creationId xmlns:a16="http://schemas.microsoft.com/office/drawing/2014/main" id="{7C825504-8A8F-CBF4-4C63-30A8C30F621A}"/>
              </a:ext>
            </a:extLst>
          </p:cNvPr>
          <p:cNvSpPr txBox="1"/>
          <p:nvPr/>
        </p:nvSpPr>
        <p:spPr>
          <a:xfrm>
            <a:off x="1574723" y="3963256"/>
            <a:ext cx="2098108"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Challenging to keep the right mix of Skillsets on site while managing PTO and outages.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7" name="TextBox 56">
            <a:extLst>
              <a:ext uri="{FF2B5EF4-FFF2-40B4-BE49-F238E27FC236}">
                <a16:creationId xmlns:a16="http://schemas.microsoft.com/office/drawing/2014/main" id="{3086085E-02BD-935D-EC61-E56CD28694F1}"/>
              </a:ext>
            </a:extLst>
          </p:cNvPr>
          <p:cNvSpPr txBox="1"/>
          <p:nvPr/>
        </p:nvSpPr>
        <p:spPr>
          <a:xfrm>
            <a:off x="462441" y="5007376"/>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Equipment maintenance</a:t>
            </a:r>
          </a:p>
        </p:txBody>
      </p:sp>
      <p:sp>
        <p:nvSpPr>
          <p:cNvPr id="38" name="TextBox 37">
            <a:extLst>
              <a:ext uri="{FF2B5EF4-FFF2-40B4-BE49-F238E27FC236}">
                <a16:creationId xmlns:a16="http://schemas.microsoft.com/office/drawing/2014/main" id="{5477D6F5-D979-8874-E94A-81357817DB76}"/>
              </a:ext>
            </a:extLst>
          </p:cNvPr>
          <p:cNvSpPr txBox="1"/>
          <p:nvPr/>
        </p:nvSpPr>
        <p:spPr>
          <a:xfrm>
            <a:off x="1574301" y="5033623"/>
            <a:ext cx="1917939"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Excessive downtime and unscheduled maintenance.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6F5FA773-7BB5-61FD-F265-451D7BB51112}"/>
              </a:ext>
            </a:extLst>
          </p:cNvPr>
          <p:cNvSpPr/>
          <p:nvPr/>
        </p:nvSpPr>
        <p:spPr>
          <a:xfrm>
            <a:off x="4599657" y="11511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709CE22B-1954-AEDF-523F-EDC6B1F4DF4C}"/>
              </a:ext>
            </a:extLst>
          </p:cNvPr>
          <p:cNvSpPr txBox="1"/>
          <p:nvPr/>
        </p:nvSpPr>
        <p:spPr>
          <a:xfrm>
            <a:off x="5095665" y="1656117"/>
            <a:ext cx="240057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3" action="ppaction://hlinksldjump"/>
              </a:rPr>
              <a:t>Supplier RFP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1B021218-A421-971D-7A1D-E866218D94F8}"/>
              </a:ext>
            </a:extLst>
          </p:cNvPr>
          <p:cNvSpPr txBox="1"/>
          <p:nvPr/>
        </p:nvSpPr>
        <p:spPr>
          <a:xfrm>
            <a:off x="5072655" y="1987165"/>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Improve the RFP process from creating the RFP to awarding</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the contract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A048E036-E781-9286-744A-D830CFCFF245}"/>
              </a:ext>
            </a:extLst>
          </p:cNvPr>
          <p:cNvSpPr txBox="1"/>
          <p:nvPr/>
        </p:nvSpPr>
        <p:spPr>
          <a:xfrm>
            <a:off x="6918883" y="6114450"/>
            <a:ext cx="2176500"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Improve product development from ideation to launch.</a:t>
            </a:r>
          </a:p>
        </p:txBody>
      </p:sp>
      <p:sp>
        <p:nvSpPr>
          <p:cNvPr id="31" name="TextBox 30">
            <a:extLst>
              <a:ext uri="{FF2B5EF4-FFF2-40B4-BE49-F238E27FC236}">
                <a16:creationId xmlns:a16="http://schemas.microsoft.com/office/drawing/2014/main" id="{F48290FF-AD0C-3575-1D1F-946775C09F79}"/>
              </a:ext>
            </a:extLst>
          </p:cNvPr>
          <p:cNvSpPr txBox="1"/>
          <p:nvPr/>
        </p:nvSpPr>
        <p:spPr>
          <a:xfrm>
            <a:off x="4814805" y="1815252"/>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4" action="ppaction://hlinksldjump"/>
              </a:rPr>
              <a:t>Contract lifecycle management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5" name="Copilot helps improve 2">
            <a:extLst>
              <a:ext uri="{FF2B5EF4-FFF2-40B4-BE49-F238E27FC236}">
                <a16:creationId xmlns:a16="http://schemas.microsoft.com/office/drawing/2014/main" id="{489A6EB5-8E69-2B79-A6EA-20A0435C769E}"/>
              </a:ext>
            </a:extLst>
          </p:cNvPr>
          <p:cNvSpPr txBox="1"/>
          <p:nvPr/>
        </p:nvSpPr>
        <p:spPr>
          <a:xfrm>
            <a:off x="8131726" y="4053123"/>
            <a:ext cx="2549349"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Plant workers can complete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 variety of tasks more easily with Copilot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8" name="Copilot helps improve 2">
            <a:extLst>
              <a:ext uri="{FF2B5EF4-FFF2-40B4-BE49-F238E27FC236}">
                <a16:creationId xmlns:a16="http://schemas.microsoft.com/office/drawing/2014/main" id="{94403B90-D701-572E-281E-CE9FF8F82AFD}"/>
              </a:ext>
            </a:extLst>
          </p:cNvPr>
          <p:cNvSpPr txBox="1"/>
          <p:nvPr/>
        </p:nvSpPr>
        <p:spPr>
          <a:xfrm>
            <a:off x="7638124" y="5079906"/>
            <a:ext cx="2810052"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Analyze equipment data and maintenance schedules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CFAF6376-8B72-40A9-E8D8-3E0F52C58C49}"/>
              </a:ext>
            </a:extLst>
          </p:cNvPr>
          <p:cNvSpPr txBox="1"/>
          <p:nvPr/>
        </p:nvSpPr>
        <p:spPr>
          <a:xfrm>
            <a:off x="6816683" y="5880354"/>
            <a:ext cx="2548245"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New product ideation and research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9" name="TextBox 18">
            <a:extLst>
              <a:ext uri="{FF2B5EF4-FFF2-40B4-BE49-F238E27FC236}">
                <a16:creationId xmlns:a16="http://schemas.microsoft.com/office/drawing/2014/main" id="{E20B4A0C-0096-9C7E-3D53-9A104C92391F}"/>
              </a:ext>
            </a:extLst>
          </p:cNvPr>
          <p:cNvSpPr txBox="1"/>
          <p:nvPr/>
        </p:nvSpPr>
        <p:spPr>
          <a:xfrm>
            <a:off x="7736621" y="3819544"/>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Simplify tasks for plant employees - Start</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3" name="TextBox 22">
            <a:extLst>
              <a:ext uri="{FF2B5EF4-FFF2-40B4-BE49-F238E27FC236}">
                <a16:creationId xmlns:a16="http://schemas.microsoft.com/office/drawing/2014/main" id="{B5A41FE1-34FD-C234-A332-0C0253D9BDD6}"/>
              </a:ext>
            </a:extLst>
          </p:cNvPr>
          <p:cNvSpPr txBox="1"/>
          <p:nvPr/>
        </p:nvSpPr>
        <p:spPr>
          <a:xfrm>
            <a:off x="7896189" y="4862049"/>
            <a:ext cx="2398388"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Optimizing asset management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5" name="AI Prospecting 2">
            <a:extLst>
              <a:ext uri="{FF2B5EF4-FFF2-40B4-BE49-F238E27FC236}">
                <a16:creationId xmlns:a16="http://schemas.microsoft.com/office/drawing/2014/main" id="{AFBBCC97-52D2-0AFE-BDA1-E43BF86C664F}"/>
              </a:ext>
            </a:extLst>
          </p:cNvPr>
          <p:cNvSpPr txBox="1"/>
          <p:nvPr/>
        </p:nvSpPr>
        <p:spPr>
          <a:xfrm>
            <a:off x="8153406" y="1697333"/>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Supplier quality optimization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1" name="AI Prospecting 2">
            <a:extLst>
              <a:ext uri="{FF2B5EF4-FFF2-40B4-BE49-F238E27FC236}">
                <a16:creationId xmlns:a16="http://schemas.microsoft.com/office/drawing/2014/main" id="{7B0C360F-8520-C05A-F86A-44CAF068DC3F}"/>
              </a:ext>
            </a:extLst>
          </p:cNvPr>
          <p:cNvSpPr txBox="1"/>
          <p:nvPr/>
        </p:nvSpPr>
        <p:spPr>
          <a:xfrm>
            <a:off x="8280782" y="1896542"/>
            <a:ext cx="196942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Copilot can help with supplier management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8" name="TextBox 47">
            <a:extLst>
              <a:ext uri="{FF2B5EF4-FFF2-40B4-BE49-F238E27FC236}">
                <a16:creationId xmlns:a16="http://schemas.microsoft.com/office/drawing/2014/main" id="{376E7CB3-63DA-3336-CB6C-7DEFF5266F02}"/>
              </a:ext>
            </a:extLst>
          </p:cNvPr>
          <p:cNvSpPr txBox="1"/>
          <p:nvPr/>
        </p:nvSpPr>
        <p:spPr>
          <a:xfrm>
            <a:off x="7065879" y="2940592"/>
            <a:ext cx="211159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9" action="ppaction://hlinksldjump"/>
              </a:rPr>
              <a:t>Recall Management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55" name="Copilot helps improve 2">
            <a:extLst>
              <a:ext uri="{FF2B5EF4-FFF2-40B4-BE49-F238E27FC236}">
                <a16:creationId xmlns:a16="http://schemas.microsoft.com/office/drawing/2014/main" id="{E24B5EE0-38F7-B901-74EA-636CBBA7E112}"/>
              </a:ext>
            </a:extLst>
          </p:cNvPr>
          <p:cNvSpPr txBox="1"/>
          <p:nvPr/>
        </p:nvSpPr>
        <p:spPr>
          <a:xfrm>
            <a:off x="7041768" y="3200660"/>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Streamline the process from early detection to effective communications</a:t>
            </a:r>
          </a:p>
        </p:txBody>
      </p:sp>
      <p:sp>
        <p:nvSpPr>
          <p:cNvPr id="14" name="Rounded Rectangle 35">
            <a:extLst>
              <a:ext uri="{FF2B5EF4-FFF2-40B4-BE49-F238E27FC236}">
                <a16:creationId xmlns:a16="http://schemas.microsoft.com/office/drawing/2014/main" id="{A4C838C2-C1BF-513B-4929-361B34268EF2}"/>
              </a:ext>
              <a:ext uri="{C183D7F6-B498-43B3-948B-1728B52AA6E4}">
                <adec:decorative xmlns:adec="http://schemas.microsoft.com/office/drawing/2017/decorative" val="1"/>
              </a:ext>
            </a:extLst>
          </p:cNvPr>
          <p:cNvSpPr/>
          <p:nvPr/>
        </p:nvSpPr>
        <p:spPr bwMode="auto">
          <a:xfrm>
            <a:off x="304609" y="5757088"/>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7" name="TextBox 16">
            <a:extLst>
              <a:ext uri="{FF2B5EF4-FFF2-40B4-BE49-F238E27FC236}">
                <a16:creationId xmlns:a16="http://schemas.microsoft.com/office/drawing/2014/main" id="{E9916BD8-3DF5-CA39-3685-60E98037FF13}"/>
              </a:ext>
            </a:extLst>
          </p:cNvPr>
          <p:cNvSpPr txBox="1"/>
          <p:nvPr/>
        </p:nvSpPr>
        <p:spPr>
          <a:xfrm>
            <a:off x="460318" y="5960257"/>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Product development</a:t>
            </a:r>
          </a:p>
        </p:txBody>
      </p:sp>
      <p:sp>
        <p:nvSpPr>
          <p:cNvPr id="24" name="TextBox 23">
            <a:extLst>
              <a:ext uri="{FF2B5EF4-FFF2-40B4-BE49-F238E27FC236}">
                <a16:creationId xmlns:a16="http://schemas.microsoft.com/office/drawing/2014/main" id="{AB191B07-FDBC-5315-4058-6E19FBA32C6D}"/>
              </a:ext>
            </a:extLst>
          </p:cNvPr>
          <p:cNvSpPr txBox="1"/>
          <p:nvPr/>
        </p:nvSpPr>
        <p:spPr>
          <a:xfrm>
            <a:off x="1577982" y="5968064"/>
            <a:ext cx="1917939"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Minimizing downtime and ensuring timely maintenance.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45" name="Picture 44">
            <a:extLst>
              <a:ext uri="{FF2B5EF4-FFF2-40B4-BE49-F238E27FC236}">
                <a16:creationId xmlns:a16="http://schemas.microsoft.com/office/drawing/2014/main" id="{A84007D0-C4B3-2D4E-0862-9FB1E8372D0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3" name="Copilot helps improve 2">
            <a:extLst>
              <a:ext uri="{FF2B5EF4-FFF2-40B4-BE49-F238E27FC236}">
                <a16:creationId xmlns:a16="http://schemas.microsoft.com/office/drawing/2014/main" id="{38D35C06-7C22-6360-805D-99598E6CB6F8}"/>
              </a:ext>
            </a:extLst>
          </p:cNvPr>
          <p:cNvSpPr txBox="1"/>
          <p:nvPr/>
        </p:nvSpPr>
        <p:spPr>
          <a:xfrm>
            <a:off x="4751444" y="5073601"/>
            <a:ext cx="2810052"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a:solidFill>
                  <a:srgbClr val="000000"/>
                </a:solidFill>
                <a:latin typeface="Segoe UI" panose="020B0502040204020203" pitchFamily="34" charset="0"/>
                <a:cs typeface="Segoe UI" panose="020B0502040204020203" pitchFamily="34" charset="0"/>
              </a:rPr>
              <a:t>Support maintenance activities to reduce downtime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1" name="TextBox 20">
            <a:extLst>
              <a:ext uri="{FF2B5EF4-FFF2-40B4-BE49-F238E27FC236}">
                <a16:creationId xmlns:a16="http://schemas.microsoft.com/office/drawing/2014/main" id="{C85D0E18-2452-5434-89E3-945B44B1819D}"/>
              </a:ext>
            </a:extLst>
          </p:cNvPr>
          <p:cNvSpPr txBox="1"/>
          <p:nvPr/>
        </p:nvSpPr>
        <p:spPr>
          <a:xfrm>
            <a:off x="4710922" y="4856500"/>
            <a:ext cx="2940049"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Perform factory maintenance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6" name="Copilot helps improve 2">
            <a:extLst>
              <a:ext uri="{FF2B5EF4-FFF2-40B4-BE49-F238E27FC236}">
                <a16:creationId xmlns:a16="http://schemas.microsoft.com/office/drawing/2014/main" id="{485CED79-B041-8439-5236-0B0178193E64}"/>
              </a:ext>
            </a:extLst>
          </p:cNvPr>
          <p:cNvSpPr txBox="1"/>
          <p:nvPr/>
        </p:nvSpPr>
        <p:spPr>
          <a:xfrm>
            <a:off x="5120140" y="4040643"/>
            <a:ext cx="2549349"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Help field engineers solve customer issues</a:t>
            </a:r>
          </a:p>
        </p:txBody>
      </p:sp>
      <p:sp>
        <p:nvSpPr>
          <p:cNvPr id="30" name="TextBox 29">
            <a:extLst>
              <a:ext uri="{FF2B5EF4-FFF2-40B4-BE49-F238E27FC236}">
                <a16:creationId xmlns:a16="http://schemas.microsoft.com/office/drawing/2014/main" id="{67F86ED9-494D-3C67-7041-CCF60571F32E}"/>
              </a:ext>
            </a:extLst>
          </p:cNvPr>
          <p:cNvSpPr txBox="1"/>
          <p:nvPr/>
        </p:nvSpPr>
        <p:spPr>
          <a:xfrm>
            <a:off x="4838448" y="3830910"/>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Assist field service advisors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2" name="AI Prospecting 2">
            <a:extLst>
              <a:ext uri="{FF2B5EF4-FFF2-40B4-BE49-F238E27FC236}">
                <a16:creationId xmlns:a16="http://schemas.microsoft.com/office/drawing/2014/main" id="{BB982312-1D5D-52CC-D1CE-B70CED7E2911}"/>
              </a:ext>
            </a:extLst>
          </p:cNvPr>
          <p:cNvSpPr txBox="1"/>
          <p:nvPr/>
        </p:nvSpPr>
        <p:spPr>
          <a:xfrm>
            <a:off x="8188321" y="2221239"/>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2" action="ppaction://hlinksldjump"/>
              </a:rPr>
              <a:t>Production planning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3" name="AI Prospecting 2">
            <a:extLst>
              <a:ext uri="{FF2B5EF4-FFF2-40B4-BE49-F238E27FC236}">
                <a16:creationId xmlns:a16="http://schemas.microsoft.com/office/drawing/2014/main" id="{A8827775-9129-A6F9-0DAE-E93ACD5C9FF6}"/>
              </a:ext>
            </a:extLst>
          </p:cNvPr>
          <p:cNvSpPr txBox="1"/>
          <p:nvPr/>
        </p:nvSpPr>
        <p:spPr>
          <a:xfrm>
            <a:off x="8315697" y="2420448"/>
            <a:ext cx="196942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Set production schedules based on sales and inventory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4" name="Copilot helps improve 2">
            <a:extLst>
              <a:ext uri="{FF2B5EF4-FFF2-40B4-BE49-F238E27FC236}">
                <a16:creationId xmlns:a16="http://schemas.microsoft.com/office/drawing/2014/main" id="{5A6AB1E8-B183-C008-2A50-6D37692C7D00}"/>
              </a:ext>
            </a:extLst>
          </p:cNvPr>
          <p:cNvSpPr txBox="1"/>
          <p:nvPr/>
        </p:nvSpPr>
        <p:spPr>
          <a:xfrm>
            <a:off x="4836833" y="4438481"/>
            <a:ext cx="3177010" cy="140423"/>
          </a:xfrm>
          <a:prstGeom prst="rect">
            <a:avLst/>
          </a:prstGeom>
          <a:noFill/>
        </p:spPr>
        <p:txBody>
          <a:bodyPr wrap="square" lIns="0" tIns="0" rIns="0" bIns="0" rtlCol="0">
            <a:spAutoFit/>
          </a:bodyPr>
          <a:lstStyle/>
          <a:p>
            <a:pPr lvl="0" algn="ctr">
              <a:lnSpc>
                <a:spcPct val="110000"/>
              </a:lnSpc>
              <a:defRPr/>
            </a:pPr>
            <a:r>
              <a:rPr lang="en-US" sz="900">
                <a:solidFill>
                  <a:srgbClr val="000000"/>
                </a:solidFill>
                <a:latin typeface="Segoe UI" panose="020B0502040204020203" pitchFamily="34" charset="0"/>
                <a:cs typeface="Segoe UI" panose="020B0502040204020203" pitchFamily="34" charset="0"/>
              </a:rPr>
              <a:t>Use the Factory Safety Agent to help avoid incidents</a:t>
            </a:r>
          </a:p>
        </p:txBody>
      </p:sp>
      <p:sp>
        <p:nvSpPr>
          <p:cNvPr id="40" name="TextBox 39">
            <a:extLst>
              <a:ext uri="{FF2B5EF4-FFF2-40B4-BE49-F238E27FC236}">
                <a16:creationId xmlns:a16="http://schemas.microsoft.com/office/drawing/2014/main" id="{146D4FB1-087E-5A48-2769-C3BF693692A6}"/>
              </a:ext>
            </a:extLst>
          </p:cNvPr>
          <p:cNvSpPr txBox="1"/>
          <p:nvPr/>
        </p:nvSpPr>
        <p:spPr>
          <a:xfrm>
            <a:off x="4836833" y="4228747"/>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3" action="ppaction://hlinksldjump"/>
              </a:rPr>
              <a:t>Improve factory safety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2" name="Copilot helps improve 2">
            <a:extLst>
              <a:ext uri="{FF2B5EF4-FFF2-40B4-BE49-F238E27FC236}">
                <a16:creationId xmlns:a16="http://schemas.microsoft.com/office/drawing/2014/main" id="{775E2E43-5A4C-4E2B-3860-E75A68A7D6A1}"/>
              </a:ext>
            </a:extLst>
          </p:cNvPr>
          <p:cNvSpPr txBox="1"/>
          <p:nvPr/>
        </p:nvSpPr>
        <p:spPr>
          <a:xfrm>
            <a:off x="4687731" y="5489876"/>
            <a:ext cx="2981757"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a:solidFill>
                  <a:srgbClr val="000000"/>
                </a:solidFill>
                <a:latin typeface="Segoe UI" panose="020B0502040204020203" pitchFamily="34" charset="0"/>
                <a:cs typeface="Segoe UI" panose="020B0502040204020203" pitchFamily="34" charset="0"/>
              </a:rPr>
              <a:t>Use an agent to help improve factory operations and OEE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3" name="TextBox 42">
            <a:extLst>
              <a:ext uri="{FF2B5EF4-FFF2-40B4-BE49-F238E27FC236}">
                <a16:creationId xmlns:a16="http://schemas.microsoft.com/office/drawing/2014/main" id="{77107DD9-06DA-6568-7623-1808CA551941}"/>
              </a:ext>
            </a:extLst>
          </p:cNvPr>
          <p:cNvSpPr txBox="1"/>
          <p:nvPr/>
        </p:nvSpPr>
        <p:spPr>
          <a:xfrm>
            <a:off x="4710922" y="5287623"/>
            <a:ext cx="2940049"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4" action="ppaction://hlinksldjump"/>
              </a:rPr>
              <a:t>Improve factory operations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270236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75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75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5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75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75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75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38" grpId="0"/>
      <p:bldP spid="18" grpId="0"/>
      <p:bldP spid="20" grpId="0"/>
      <p:bldP spid="25" grpId="0"/>
      <p:bldP spid="28" grpId="0"/>
      <p:bldP spid="41" grpId="0"/>
      <p:bldP spid="55" grpId="0"/>
      <p:bldP spid="24" grpId="0"/>
      <p:bldP spid="3" grpId="0"/>
      <p:bldP spid="26" grpId="0"/>
      <p:bldP spid="33" grpId="0"/>
      <p:bldP spid="34"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347222C-722E-3B4E-7B97-075862D561B1}"/>
              </a:ext>
            </a:extLst>
          </p:cNvPr>
          <p:cNvSpPr>
            <a:spLocks noGrp="1"/>
          </p:cNvSpPr>
          <p:nvPr>
            <p:ph type="title"/>
          </p:nvPr>
        </p:nvSpPr>
        <p:spPr>
          <a:xfrm>
            <a:off x="575733" y="362366"/>
            <a:ext cx="7247239" cy="263149"/>
          </a:xfrm>
        </p:spPr>
        <p:txBody>
          <a:bodyPr/>
          <a:lstStyle/>
          <a:p>
            <a:r>
              <a:rPr lang="en-US" noProof="0" dirty="0">
                <a:solidFill>
                  <a:srgbClr val="0078D4"/>
                </a:solidFill>
              </a:rPr>
              <a:t>Manufacturing</a:t>
            </a:r>
            <a:r>
              <a:rPr lang="en-US" noProof="0" dirty="0">
                <a:solidFill>
                  <a:srgbClr val="0078D4"/>
                </a:solidFill>
                <a:cs typeface="Segoe UI"/>
              </a:rPr>
              <a:t> | </a:t>
            </a:r>
            <a:r>
              <a:rPr lang="en-US" noProof="0" dirty="0"/>
              <a:t>Simplify tasks for plant employees</a:t>
            </a:r>
            <a:endParaRPr lang="en-US" baseline="30000" noProof="0" dirty="0">
              <a:cs typeface="Segoe UI"/>
            </a:endParaRPr>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11"/>
          </p:nvPr>
        </p:nvSpPr>
        <p:spPr/>
        <p:txBody>
          <a:bodyPr/>
          <a:lstStyle/>
          <a:p>
            <a:r>
              <a:rPr lang="en-US" noProof="0"/>
              <a:t>1. Draft a shift summary</a:t>
            </a:r>
          </a:p>
        </p:txBody>
      </p:sp>
      <p:sp>
        <p:nvSpPr>
          <p:cNvPr id="3" name="Text Placeholder 2">
            <a:extLst>
              <a:ext uri="{FF2B5EF4-FFF2-40B4-BE49-F238E27FC236}">
                <a16:creationId xmlns:a16="http://schemas.microsoft.com/office/drawing/2014/main" id="{ADF828B2-8FA5-D65A-6B12-A908FBF376AF}"/>
              </a:ext>
            </a:extLst>
          </p:cNvPr>
          <p:cNvSpPr>
            <a:spLocks noGrp="1"/>
          </p:cNvSpPr>
          <p:nvPr>
            <p:ph type="body" sz="quarter" idx="12"/>
          </p:nvPr>
        </p:nvSpPr>
        <p:spPr/>
        <p:txBody>
          <a:bodyPr/>
          <a:lstStyle/>
          <a:p>
            <a:r>
              <a:rPr lang="en-US" noProof="0"/>
              <a:t>5. Draft an email</a:t>
            </a:r>
          </a:p>
        </p:txBody>
      </p:sp>
      <p:sp>
        <p:nvSpPr>
          <p:cNvPr id="80" name="Text Placeholder 7">
            <a:extLst>
              <a:ext uri="{FF2B5EF4-FFF2-40B4-BE49-F238E27FC236}">
                <a16:creationId xmlns:a16="http://schemas.microsoft.com/office/drawing/2014/main" id="{DB369ADB-EE94-975D-E0F1-7AF6C2684F77}"/>
              </a:ext>
            </a:extLst>
          </p:cNvPr>
          <p:cNvSpPr>
            <a:spLocks noGrp="1"/>
          </p:cNvSpPr>
          <p:nvPr>
            <p:ph type="body" sz="quarter" idx="13"/>
          </p:nvPr>
        </p:nvSpPr>
        <p:spPr/>
        <p:txBody>
          <a:bodyPr/>
          <a:lstStyle/>
          <a:p>
            <a:r>
              <a:rPr lang="en-US" noProof="0"/>
              <a:t>2. Simplify documentation</a:t>
            </a:r>
          </a:p>
        </p:txBody>
      </p:sp>
      <p:sp>
        <p:nvSpPr>
          <p:cNvPr id="81" name="Text Placeholder 8">
            <a:extLst>
              <a:ext uri="{FF2B5EF4-FFF2-40B4-BE49-F238E27FC236}">
                <a16:creationId xmlns:a16="http://schemas.microsoft.com/office/drawing/2014/main" id="{01B5087D-A51C-6B32-78DD-F37C5D1A95BE}"/>
              </a:ext>
            </a:extLst>
          </p:cNvPr>
          <p:cNvSpPr>
            <a:spLocks noGrp="1"/>
          </p:cNvSpPr>
          <p:nvPr>
            <p:ph type="body" sz="quarter" idx="14"/>
          </p:nvPr>
        </p:nvSpPr>
        <p:spPr/>
        <p:txBody>
          <a:bodyPr/>
          <a:lstStyle/>
          <a:p>
            <a:r>
              <a:rPr lang="en-US" noProof="0"/>
              <a:t>4. Create an incident report</a:t>
            </a:r>
          </a:p>
        </p:txBody>
      </p:sp>
      <p:sp>
        <p:nvSpPr>
          <p:cNvPr id="82" name="Text Placeholder 9">
            <a:extLst>
              <a:ext uri="{FF2B5EF4-FFF2-40B4-BE49-F238E27FC236}">
                <a16:creationId xmlns:a16="http://schemas.microsoft.com/office/drawing/2014/main" id="{6F3E94FD-A56B-7669-C548-B7A1131A423B}"/>
              </a:ext>
            </a:extLst>
          </p:cNvPr>
          <p:cNvSpPr>
            <a:spLocks noGrp="1"/>
          </p:cNvSpPr>
          <p:nvPr>
            <p:ph type="body" sz="quarter" idx="15"/>
          </p:nvPr>
        </p:nvSpPr>
        <p:spPr/>
        <p:txBody>
          <a:bodyPr/>
          <a:lstStyle/>
          <a:p>
            <a:r>
              <a:rPr lang="en-US" noProof="0"/>
              <a:t>3. Find service manual information</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17"/>
          </p:nvPr>
        </p:nvSpPr>
        <p:spPr>
          <a:xfrm>
            <a:off x="6519107" y="521099"/>
            <a:ext cx="3599821" cy="169277"/>
          </a:xfrm>
        </p:spPr>
        <p:txBody>
          <a:bodyPr vert="horz" wrap="square" lIns="0" tIns="0" rIns="0" bIns="0" rtlCol="0" anchor="t">
            <a:spAutoFit/>
          </a:bodyPr>
          <a:lstStyle/>
          <a:p>
            <a:r>
              <a:rPr lang="en-US" noProof="0">
                <a:latin typeface="Segoe UI Semibold"/>
                <a:cs typeface="Segoe UI Semibold"/>
              </a:rPr>
              <a:t>Microsoft Copilot</a:t>
            </a:r>
            <a:endParaRPr lang="en-US" noProof="0"/>
          </a:p>
        </p:txBody>
      </p:sp>
      <p:sp>
        <p:nvSpPr>
          <p:cNvPr id="42" name="Text Placeholder 41">
            <a:extLst>
              <a:ext uri="{FF2B5EF4-FFF2-40B4-BE49-F238E27FC236}">
                <a16:creationId xmlns:a16="http://schemas.microsoft.com/office/drawing/2014/main" id="{833F967F-1994-70D6-FC33-F38D41F92E8D}"/>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Provide a few brief details of what happened on the shift and ask Copilot to turn it into a shift report.</a:t>
            </a:r>
          </a:p>
        </p:txBody>
      </p:sp>
      <p:sp>
        <p:nvSpPr>
          <p:cNvPr id="85" name="Text Placeholder 11">
            <a:extLst>
              <a:ext uri="{FF2B5EF4-FFF2-40B4-BE49-F238E27FC236}">
                <a16:creationId xmlns:a16="http://schemas.microsoft.com/office/drawing/2014/main" id="{1FD514DE-ADD5-93AB-CEF9-67A9B34AE979}"/>
              </a:ext>
            </a:extLst>
          </p:cNvPr>
          <p:cNvSpPr>
            <a:spLocks noGrp="1"/>
          </p:cNvSpPr>
          <p:nvPr>
            <p:ph type="body" sz="quarter" idx="19"/>
          </p:nvPr>
        </p:nvSpPr>
        <p:spPr/>
        <p:txBody>
          <a:bodyPr/>
          <a:lstStyle/>
          <a:p>
            <a:r>
              <a:rPr lang="en-US" noProof="0"/>
              <a:t>Documentation provided for a new procedure isn’t written very clearly. Ask Copilot to create a draft with simpler writing.</a:t>
            </a:r>
          </a:p>
        </p:txBody>
      </p:sp>
      <p:sp>
        <p:nvSpPr>
          <p:cNvPr id="87" name="Text Placeholder 12">
            <a:extLst>
              <a:ext uri="{FF2B5EF4-FFF2-40B4-BE49-F238E27FC236}">
                <a16:creationId xmlns:a16="http://schemas.microsoft.com/office/drawing/2014/main" id="{EB4C84FE-FA23-1E68-9F60-A65237D6539D}"/>
              </a:ext>
            </a:extLst>
          </p:cNvPr>
          <p:cNvSpPr>
            <a:spLocks noGrp="1"/>
          </p:cNvSpPr>
          <p:nvPr>
            <p:ph type="body" sz="quarter" idx="20"/>
          </p:nvPr>
        </p:nvSpPr>
        <p:spPr/>
        <p:txBody>
          <a:bodyPr/>
          <a:lstStyle/>
          <a:p>
            <a:r>
              <a:rPr lang="en-US" noProof="0"/>
              <a:t>The manual for a piece of equipment has gone missing.</a:t>
            </a:r>
          </a:p>
        </p:txBody>
      </p:sp>
      <p:sp>
        <p:nvSpPr>
          <p:cNvPr id="88" name="Text Placeholder 13">
            <a:extLst>
              <a:ext uri="{FF2B5EF4-FFF2-40B4-BE49-F238E27FC236}">
                <a16:creationId xmlns:a16="http://schemas.microsoft.com/office/drawing/2014/main" id="{C8CB5838-649D-B12A-210C-31EB8DBE0E37}"/>
              </a:ext>
            </a:extLst>
          </p:cNvPr>
          <p:cNvSpPr>
            <a:spLocks noGrp="1"/>
          </p:cNvSpPr>
          <p:nvPr>
            <p:ph type="body" sz="quarter" idx="21"/>
          </p:nvPr>
        </p:nvSpPr>
        <p:spPr/>
        <p:txBody>
          <a:bodyPr/>
          <a:lstStyle/>
          <a:p>
            <a:r>
              <a:rPr lang="en-US" noProof="0"/>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a:t>
            </a:r>
            <a:r>
              <a:rPr kumimoji="0" lang="en-US" sz="900" b="0" i="0" u="none" strike="noStrike" kern="0" cap="none" spc="0" normalizeH="0" baseline="0" noProof="0">
                <a:ln>
                  <a:noFill/>
                </a:ln>
                <a:solidFill>
                  <a:srgbClr val="1A1A1A"/>
                </a:solidFill>
                <a:effectLst/>
                <a:uLnTx/>
                <a:uFillTx/>
                <a:latin typeface="Segoe UI"/>
                <a:ea typeface="+mn-ea"/>
                <a:cs typeface="+mn-cs"/>
              </a:rPr>
              <a:t> on shift turnovers to focus on higher-value tasks</a:t>
            </a:r>
          </a:p>
        </p:txBody>
      </p:sp>
      <p:sp>
        <p:nvSpPr>
          <p:cNvPr id="92" name="Text Placeholder 14">
            <a:extLst>
              <a:ext uri="{FF2B5EF4-FFF2-40B4-BE49-F238E27FC236}">
                <a16:creationId xmlns:a16="http://schemas.microsoft.com/office/drawing/2014/main" id="{5843D582-8D3D-5328-2404-D35571DF2F04}"/>
              </a:ext>
            </a:extLst>
          </p:cNvPr>
          <p:cNvSpPr>
            <a:spLocks noGrp="1"/>
          </p:cNvSpPr>
          <p:nvPr>
            <p:ph type="body" sz="quarter" idx="22"/>
          </p:nvPr>
        </p:nvSpPr>
        <p:spPr/>
        <p:txBody>
          <a:bodyPr/>
          <a:lstStyle/>
          <a:p>
            <a:r>
              <a:rPr lang="en-US" noProof="0"/>
              <a:t>Benefit: </a:t>
            </a:r>
            <a:r>
              <a:rPr kumimoji="0" lang="en-US" sz="900" b="1" i="0" u="none" strike="noStrike" kern="0" cap="none" spc="0" normalizeH="0" baseline="0" noProof="0">
                <a:ln>
                  <a:noFill/>
                </a:ln>
                <a:solidFill>
                  <a:srgbClr val="1A1A1A"/>
                </a:solidFill>
                <a:effectLst/>
                <a:uLnTx/>
                <a:uFillTx/>
                <a:latin typeface="Segoe UI"/>
                <a:ea typeface="+mn-ea"/>
                <a:cs typeface="+mn-cs"/>
              </a:rPr>
              <a:t>Get a first draft faster</a:t>
            </a:r>
            <a:r>
              <a:rPr kumimoji="0" lang="en-US" sz="900" b="0" i="0" u="none" strike="noStrike" kern="0" cap="none" spc="0" normalizeH="0" baseline="0" noProof="0">
                <a:ln>
                  <a:noFill/>
                </a:ln>
                <a:solidFill>
                  <a:srgbClr val="1A1A1A"/>
                </a:solidFill>
                <a:effectLst/>
                <a:uLnTx/>
                <a:uFillTx/>
                <a:latin typeface="Segoe UI"/>
                <a:ea typeface="+mn-ea"/>
                <a:cs typeface="+mn-cs"/>
              </a:rPr>
              <a:t> with Copilot by providing a few details and letting Copilot figure out the best way to say it.</a:t>
            </a:r>
            <a:endParaRPr kumimoji="0" lang="en-US" sz="900" b="0" i="1" u="none" strike="noStrike" kern="0" cap="none" spc="0" normalizeH="0" baseline="0" noProof="0">
              <a:ln>
                <a:noFill/>
              </a:ln>
              <a:solidFill>
                <a:srgbClr val="1A1A1A"/>
              </a:solidFill>
              <a:effectLst/>
              <a:uLnTx/>
              <a:uFillTx/>
              <a:latin typeface="Segoe UI"/>
              <a:ea typeface="+mn-ea"/>
              <a:cs typeface="+mn-cs"/>
            </a:endParaRPr>
          </a:p>
        </p:txBody>
      </p:sp>
      <p:sp>
        <p:nvSpPr>
          <p:cNvPr id="4" name="Text Placeholder 3">
            <a:extLst>
              <a:ext uri="{FF2B5EF4-FFF2-40B4-BE49-F238E27FC236}">
                <a16:creationId xmlns:a16="http://schemas.microsoft.com/office/drawing/2014/main" id="{D07F74B9-9AFE-CE1C-E701-01EEB00CB7BB}"/>
              </a:ext>
            </a:extLst>
          </p:cNvPr>
          <p:cNvSpPr>
            <a:spLocks noGrp="1"/>
          </p:cNvSpPr>
          <p:nvPr>
            <p:ph type="body" sz="quarter" idx="23"/>
          </p:nvPr>
        </p:nvSpPr>
        <p:spPr/>
        <p:txBody>
          <a:bodyPr/>
          <a:lstStyle/>
          <a:p>
            <a:r>
              <a:rPr lang="en-US" noProof="0"/>
              <a:t>Benefit: </a:t>
            </a:r>
            <a:r>
              <a:rPr kumimoji="0" lang="en-US" sz="900" b="0" i="0" u="none" strike="noStrike" kern="0" cap="none" spc="0" normalizeH="0" baseline="0" noProof="0">
                <a:ln>
                  <a:noFill/>
                </a:ln>
                <a:solidFill>
                  <a:srgbClr val="1A1A1A"/>
                </a:solidFill>
                <a:effectLst/>
                <a:uLnTx/>
                <a:uFillTx/>
                <a:latin typeface="Segoe UI"/>
                <a:ea typeface="+mn-ea"/>
                <a:cs typeface="+mn-cs"/>
              </a:rPr>
              <a:t>Ensure that everyone on the team has </a:t>
            </a:r>
            <a:r>
              <a:rPr kumimoji="0" lang="en-US" sz="900" b="1" i="0" u="none" strike="noStrike" kern="0" cap="none" spc="0" normalizeH="0" baseline="0" noProof="0">
                <a:ln>
                  <a:noFill/>
                </a:ln>
                <a:solidFill>
                  <a:srgbClr val="1A1A1A"/>
                </a:solidFill>
                <a:effectLst/>
                <a:uLnTx/>
                <a:uFillTx/>
                <a:latin typeface="Segoe UI"/>
                <a:ea typeface="+mn-ea"/>
                <a:cs typeface="+mn-cs"/>
              </a:rPr>
              <a:t>clear, understandable procedures</a:t>
            </a:r>
            <a:r>
              <a:rPr kumimoji="0" lang="en-US" sz="900" b="0" i="0" u="none" strike="noStrike" kern="0" cap="none" spc="0" normalizeH="0" baseline="0" noProof="0">
                <a:ln>
                  <a:noFill/>
                </a:ln>
                <a:solidFill>
                  <a:srgbClr val="1A1A1A"/>
                </a:solidFill>
                <a:effectLst/>
                <a:uLnTx/>
                <a:uFillTx/>
                <a:latin typeface="Segoe UI"/>
                <a:ea typeface="+mn-ea"/>
                <a:cs typeface="+mn-cs"/>
              </a:rPr>
              <a:t>.</a:t>
            </a:r>
            <a:endParaRPr lang="en-US" noProof="0"/>
          </a:p>
        </p:txBody>
      </p:sp>
      <p:sp>
        <p:nvSpPr>
          <p:cNvPr id="94" name="Text Placeholder 16">
            <a:extLst>
              <a:ext uri="{FF2B5EF4-FFF2-40B4-BE49-F238E27FC236}">
                <a16:creationId xmlns:a16="http://schemas.microsoft.com/office/drawing/2014/main" id="{7E19BB30-3167-2227-D796-F8F2DCD0E3FA}"/>
              </a:ext>
            </a:extLst>
          </p:cNvPr>
          <p:cNvSpPr>
            <a:spLocks noGrp="1"/>
          </p:cNvSpPr>
          <p:nvPr>
            <p:ph type="body" sz="quarter" idx="24"/>
          </p:nvPr>
        </p:nvSpPr>
        <p:spPr>
          <a:xfrm>
            <a:off x="5779660" y="5641938"/>
            <a:ext cx="2808000" cy="626701"/>
          </a:xfrm>
        </p:spPr>
        <p:txBody>
          <a:bodyPr/>
          <a:lstStyle/>
          <a:p>
            <a:r>
              <a:rPr lang="en-US" noProof="0"/>
              <a:t>Benefit: </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Use Copilot to ensure that the </a:t>
            </a:r>
            <a:r>
              <a:rPr kumimoji="0" lang="en-US" sz="900" b="1" i="0" u="none" strike="noStrike" kern="1200" cap="none" spc="0" normalizeH="0" baseline="0" noProof="0">
                <a:ln>
                  <a:noFill/>
                </a:ln>
                <a:solidFill>
                  <a:srgbClr val="242424"/>
                </a:solidFill>
                <a:effectLst/>
                <a:uLnTx/>
                <a:uFillTx/>
                <a:latin typeface="Segoe UI" panose="020B0502040204020203" pitchFamily="34" charset="0"/>
                <a:ea typeface="+mn-ea"/>
                <a:cs typeface="+mn-cs"/>
              </a:rPr>
              <a:t>report is well-written</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98" name="Text Placeholder 17">
            <a:extLst>
              <a:ext uri="{FF2B5EF4-FFF2-40B4-BE49-F238E27FC236}">
                <a16:creationId xmlns:a16="http://schemas.microsoft.com/office/drawing/2014/main" id="{8C880C5B-0988-244B-D374-3171D5A358CE}"/>
              </a:ext>
            </a:extLst>
          </p:cNvPr>
          <p:cNvSpPr>
            <a:spLocks noGrp="1"/>
          </p:cNvSpPr>
          <p:nvPr>
            <p:ph type="body" sz="quarter" idx="25"/>
          </p:nvPr>
        </p:nvSpPr>
        <p:spPr/>
        <p:txBody>
          <a:bodyPr>
            <a:normAutofit/>
          </a:bodyPr>
          <a:lstStyle/>
          <a:p>
            <a:r>
              <a:rPr lang="en-US" noProof="0"/>
              <a:t>Benefit: Ask Copilot to </a:t>
            </a:r>
            <a:r>
              <a:rPr lang="en-US" b="1" noProof="0"/>
              <a:t>find the required maintenance procedure</a:t>
            </a:r>
            <a:r>
              <a:rPr lang="en-US" noProof="0"/>
              <a:t>.</a:t>
            </a:r>
          </a:p>
        </p:txBody>
      </p:sp>
      <p:sp>
        <p:nvSpPr>
          <p:cNvPr id="99" name="Text Placeholder 18">
            <a:extLst>
              <a:ext uri="{FF2B5EF4-FFF2-40B4-BE49-F238E27FC236}">
                <a16:creationId xmlns:a16="http://schemas.microsoft.com/office/drawing/2014/main" id="{6B3531D9-59E1-0D4C-90DB-28CF11B4D40B}"/>
              </a:ext>
            </a:extLst>
          </p:cNvPr>
          <p:cNvSpPr>
            <a:spLocks noGrp="1"/>
          </p:cNvSpPr>
          <p:nvPr>
            <p:ph type="body" sz="quarter" idx="27"/>
          </p:nvPr>
        </p:nvSpPr>
        <p:spPr>
          <a:xfrm>
            <a:off x="2316020" y="4488366"/>
            <a:ext cx="2808000" cy="626701"/>
          </a:xfrm>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When bringing up a sensitive topic with a manager in an email ask Copilot to write the first draft.</a:t>
            </a:r>
          </a:p>
        </p:txBody>
      </p:sp>
      <p:sp>
        <p:nvSpPr>
          <p:cNvPr id="100" name="Text Placeholder 19">
            <a:extLst>
              <a:ext uri="{FF2B5EF4-FFF2-40B4-BE49-F238E27FC236}">
                <a16:creationId xmlns:a16="http://schemas.microsoft.com/office/drawing/2014/main" id="{FA4E21B9-168B-DAF2-4DD4-5FE3DEF5FA6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When producing documentation of a safety incident use Copilot to ensure clarity and completeness.</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5" name="Text Placeholder 4">
            <a:extLst>
              <a:ext uri="{FF2B5EF4-FFF2-40B4-BE49-F238E27FC236}">
                <a16:creationId xmlns:a16="http://schemas.microsoft.com/office/drawing/2014/main" id="{ACC12436-8B7C-8C03-2328-71E91696CC99}"/>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Start</a:t>
            </a:r>
            <a:endParaRPr lang="en-US" noProof="0"/>
          </a:p>
        </p:txBody>
      </p:sp>
      <p:sp>
        <p:nvSpPr>
          <p:cNvPr id="114" name="Rectangle: Rounded Corners 6">
            <a:extLst>
              <a:ext uri="{FF2B5EF4-FFF2-40B4-BE49-F238E27FC236}">
                <a16:creationId xmlns:a16="http://schemas.microsoft.com/office/drawing/2014/main" id="{E40A16BF-BABC-85D9-4BCA-1B67B535CAF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5" name="Group 114">
            <a:extLst>
              <a:ext uri="{FF2B5EF4-FFF2-40B4-BE49-F238E27FC236}">
                <a16:creationId xmlns:a16="http://schemas.microsoft.com/office/drawing/2014/main" id="{6180228E-6A36-0E94-3067-7D43996DBC6F}"/>
              </a:ext>
            </a:extLst>
          </p:cNvPr>
          <p:cNvGrpSpPr/>
          <p:nvPr/>
        </p:nvGrpSpPr>
        <p:grpSpPr>
          <a:xfrm>
            <a:off x="1624328" y="1132756"/>
            <a:ext cx="1487320" cy="216000"/>
            <a:chOff x="1198144" y="862657"/>
            <a:chExt cx="1487320" cy="216000"/>
          </a:xfrm>
        </p:grpSpPr>
        <p:sp>
          <p:nvSpPr>
            <p:cNvPr id="116" name="Rectangle: Rounded Corners 6">
              <a:extLst>
                <a:ext uri="{FF2B5EF4-FFF2-40B4-BE49-F238E27FC236}">
                  <a16:creationId xmlns:a16="http://schemas.microsoft.com/office/drawing/2014/main" id="{0548E208-6F79-4E78-295E-1A39C26A3644}"/>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Production downtime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17" name="Graphic 116">
              <a:extLst>
                <a:ext uri="{FF2B5EF4-FFF2-40B4-BE49-F238E27FC236}">
                  <a16:creationId xmlns:a16="http://schemas.microsoft.com/office/drawing/2014/main" id="{21C5A1CE-D645-B2E5-48A1-BAD8D088E3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132" name="Group 131">
            <a:extLst>
              <a:ext uri="{FF2B5EF4-FFF2-40B4-BE49-F238E27FC236}">
                <a16:creationId xmlns:a16="http://schemas.microsoft.com/office/drawing/2014/main" id="{70CF0CCD-49BF-9327-3B0D-79A4E418BA5A}"/>
              </a:ext>
            </a:extLst>
          </p:cNvPr>
          <p:cNvGrpSpPr/>
          <p:nvPr/>
        </p:nvGrpSpPr>
        <p:grpSpPr>
          <a:xfrm>
            <a:off x="1510530" y="2753574"/>
            <a:ext cx="1601118" cy="360000"/>
            <a:chOff x="588263" y="1217924"/>
            <a:chExt cx="1601118" cy="360000"/>
          </a:xfrm>
        </p:grpSpPr>
        <p:pic>
          <p:nvPicPr>
            <p:cNvPr id="133" name="Picture 132" descr="Zip Co logo SVG free download, id: 101874 - Brandlogos.net">
              <a:hlinkClick r:id="rId5"/>
              <a:extLst>
                <a:ext uri="{FF2B5EF4-FFF2-40B4-BE49-F238E27FC236}">
                  <a16:creationId xmlns:a16="http://schemas.microsoft.com/office/drawing/2014/main" id="{9A85E6DE-A388-EAF5-EFFC-1C4021F9A72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0EC11B61-1990-11DE-CE04-EA985564A9F6}"/>
                </a:ext>
                <a:ext uri="{C183D7F6-B498-43B3-948B-1728B52AA6E4}">
                  <adec:decorative xmlns:adec="http://schemas.microsoft.com/office/drawing/2017/decorative" val="0"/>
                </a:ext>
              </a:extLst>
            </p:cNvPr>
            <p:cNvSpPr txBox="1"/>
            <p:nvPr/>
          </p:nvSpPr>
          <p:spPr>
            <a:xfrm>
              <a:off x="1047214" y="1313286"/>
              <a:ext cx="114216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5" name="Group 134">
            <a:extLst>
              <a:ext uri="{FF2B5EF4-FFF2-40B4-BE49-F238E27FC236}">
                <a16:creationId xmlns:a16="http://schemas.microsoft.com/office/drawing/2014/main" id="{F7E442A2-967F-D210-A2AC-5D6163B08B3A}"/>
              </a:ext>
            </a:extLst>
          </p:cNvPr>
          <p:cNvGrpSpPr/>
          <p:nvPr/>
        </p:nvGrpSpPr>
        <p:grpSpPr>
          <a:xfrm>
            <a:off x="4974170" y="2753574"/>
            <a:ext cx="1369480" cy="360000"/>
            <a:chOff x="588263" y="1217924"/>
            <a:chExt cx="1369480" cy="360000"/>
          </a:xfrm>
        </p:grpSpPr>
        <p:pic>
          <p:nvPicPr>
            <p:cNvPr id="136" name="Picture 135" descr="Zip Co logo SVG free download, id: 101874 - Brandlogos.net">
              <a:hlinkClick r:id="rId5"/>
              <a:extLst>
                <a:ext uri="{FF2B5EF4-FFF2-40B4-BE49-F238E27FC236}">
                  <a16:creationId xmlns:a16="http://schemas.microsoft.com/office/drawing/2014/main" id="{5CAF3631-0941-22D9-E2D2-DCAE7EB3532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C5041465-17AF-1181-89EE-963009CEE9E0}"/>
                </a:ext>
                <a:ext uri="{C183D7F6-B498-43B3-948B-1728B52AA6E4}">
                  <adec:decorative xmlns:adec="http://schemas.microsoft.com/office/drawing/2017/decorative" val="0"/>
                </a:ext>
              </a:extLst>
            </p:cNvPr>
            <p:cNvSpPr txBox="1"/>
            <p:nvPr/>
          </p:nvSpPr>
          <p:spPr>
            <a:xfrm>
              <a:off x="1047214" y="1313286"/>
              <a:ext cx="91052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8" name="Group 137">
            <a:extLst>
              <a:ext uri="{FF2B5EF4-FFF2-40B4-BE49-F238E27FC236}">
                <a16:creationId xmlns:a16="http://schemas.microsoft.com/office/drawing/2014/main" id="{83745DB0-8779-510E-3A6E-9E25899AB2B2}"/>
              </a:ext>
            </a:extLst>
          </p:cNvPr>
          <p:cNvGrpSpPr/>
          <p:nvPr/>
        </p:nvGrpSpPr>
        <p:grpSpPr>
          <a:xfrm>
            <a:off x="8437811" y="2753574"/>
            <a:ext cx="1681117" cy="360000"/>
            <a:chOff x="588263" y="1217924"/>
            <a:chExt cx="1681117" cy="360000"/>
          </a:xfrm>
        </p:grpSpPr>
        <p:pic>
          <p:nvPicPr>
            <p:cNvPr id="139" name="Picture 138" descr="Zip Co logo SVG free download, id: 101874 - Brandlogos.net">
              <a:hlinkClick r:id="rId5"/>
              <a:extLst>
                <a:ext uri="{FF2B5EF4-FFF2-40B4-BE49-F238E27FC236}">
                  <a16:creationId xmlns:a16="http://schemas.microsoft.com/office/drawing/2014/main" id="{B2C40B17-B6EC-60D9-3822-BF6B47ABCAD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ECCE5F6F-933E-D505-D0CA-0A4C1494CCFA}"/>
                </a:ext>
                <a:ext uri="{C183D7F6-B498-43B3-948B-1728B52AA6E4}">
                  <adec:decorative xmlns:adec="http://schemas.microsoft.com/office/drawing/2017/decorative" val="0"/>
                </a:ext>
              </a:extLst>
            </p:cNvPr>
            <p:cNvSpPr txBox="1"/>
            <p:nvPr/>
          </p:nvSpPr>
          <p:spPr>
            <a:xfrm>
              <a:off x="1047214" y="1313286"/>
              <a:ext cx="1222166"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41" name="Group 140">
            <a:extLst>
              <a:ext uri="{FF2B5EF4-FFF2-40B4-BE49-F238E27FC236}">
                <a16:creationId xmlns:a16="http://schemas.microsoft.com/office/drawing/2014/main" id="{E6E478F6-37FE-85E8-96A3-8AAFC8B7B69A}"/>
              </a:ext>
            </a:extLst>
          </p:cNvPr>
          <p:cNvGrpSpPr/>
          <p:nvPr/>
        </p:nvGrpSpPr>
        <p:grpSpPr>
          <a:xfrm>
            <a:off x="3242350" y="5198502"/>
            <a:ext cx="1623939" cy="360000"/>
            <a:chOff x="588263" y="1217924"/>
            <a:chExt cx="1623939" cy="360000"/>
          </a:xfrm>
        </p:grpSpPr>
        <p:pic>
          <p:nvPicPr>
            <p:cNvPr id="142" name="Picture 141" descr="Zip Co logo SVG free download, id: 101874 - Brandlogos.net">
              <a:hlinkClick r:id="rId5"/>
              <a:extLst>
                <a:ext uri="{FF2B5EF4-FFF2-40B4-BE49-F238E27FC236}">
                  <a16:creationId xmlns:a16="http://schemas.microsoft.com/office/drawing/2014/main" id="{2345EA7B-8056-4B5E-1C64-86E56D155F1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4CEE9549-8817-4907-1199-1BB8FE96B7FA}"/>
                </a:ext>
                <a:ext uri="{C183D7F6-B498-43B3-948B-1728B52AA6E4}">
                  <adec:decorative xmlns:adec="http://schemas.microsoft.com/office/drawing/2017/decorative" val="0"/>
                </a:ext>
              </a:extLst>
            </p:cNvPr>
            <p:cNvSpPr txBox="1"/>
            <p:nvPr/>
          </p:nvSpPr>
          <p:spPr>
            <a:xfrm>
              <a:off x="1047213" y="1313286"/>
              <a:ext cx="116498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46" name="Group 145">
            <a:extLst>
              <a:ext uri="{FF2B5EF4-FFF2-40B4-BE49-F238E27FC236}">
                <a16:creationId xmlns:a16="http://schemas.microsoft.com/office/drawing/2014/main" id="{3240B2C7-385D-3180-F89B-50475B5F8BBF}"/>
              </a:ext>
            </a:extLst>
          </p:cNvPr>
          <p:cNvGrpSpPr/>
          <p:nvPr/>
        </p:nvGrpSpPr>
        <p:grpSpPr>
          <a:xfrm>
            <a:off x="6705990" y="5198502"/>
            <a:ext cx="1565651" cy="360000"/>
            <a:chOff x="588263" y="1217924"/>
            <a:chExt cx="1565651" cy="360000"/>
          </a:xfrm>
        </p:grpSpPr>
        <p:pic>
          <p:nvPicPr>
            <p:cNvPr id="147" name="Picture 146" descr="Zip Co logo SVG free download, id: 101874 - Brandlogos.net">
              <a:hlinkClick r:id="rId5"/>
              <a:extLst>
                <a:ext uri="{FF2B5EF4-FFF2-40B4-BE49-F238E27FC236}">
                  <a16:creationId xmlns:a16="http://schemas.microsoft.com/office/drawing/2014/main" id="{FD694FD9-8593-F781-0CF6-E330D273726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26679795-208E-68C3-740C-3D6D06D27CC3}"/>
                </a:ext>
                <a:ext uri="{C183D7F6-B498-43B3-948B-1728B52AA6E4}">
                  <adec:decorative xmlns:adec="http://schemas.microsoft.com/office/drawing/2017/decorative" val="0"/>
                </a:ext>
              </a:extLst>
            </p:cNvPr>
            <p:cNvSpPr txBox="1"/>
            <p:nvPr/>
          </p:nvSpPr>
          <p:spPr>
            <a:xfrm>
              <a:off x="1047214" y="1313286"/>
              <a:ext cx="1106700"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sp>
        <p:nvSpPr>
          <p:cNvPr id="7" name="Text Placeholder 6">
            <a:extLst>
              <a:ext uri="{FF2B5EF4-FFF2-40B4-BE49-F238E27FC236}">
                <a16:creationId xmlns:a16="http://schemas.microsoft.com/office/drawing/2014/main" id="{6271BFA0-FC71-29DE-5806-235739B13CE0}"/>
              </a:ext>
            </a:extLst>
          </p:cNvPr>
          <p:cNvSpPr>
            <a:spLocks noGrp="1"/>
          </p:cNvSpPr>
          <p:nvPr>
            <p:ph type="body" sz="quarter" idx="38"/>
          </p:nvPr>
        </p:nvSpPr>
        <p:spPr>
          <a:solidFill>
            <a:srgbClr val="0078D4"/>
          </a:solidFill>
        </p:spPr>
        <p:txBody>
          <a:bodyPr/>
          <a:lstStyle/>
          <a:p>
            <a:endParaRPr lang="en-US" noProof="0"/>
          </a:p>
        </p:txBody>
      </p:sp>
      <p:sp>
        <p:nvSpPr>
          <p:cNvPr id="9" name="Text Placeholder 8">
            <a:extLst>
              <a:ext uri="{FF2B5EF4-FFF2-40B4-BE49-F238E27FC236}">
                <a16:creationId xmlns:a16="http://schemas.microsoft.com/office/drawing/2014/main" id="{F53E07A9-1B5A-B003-F9B0-3102ABABA82B}"/>
              </a:ext>
            </a:extLst>
          </p:cNvPr>
          <p:cNvSpPr>
            <a:spLocks noGrp="1"/>
          </p:cNvSpPr>
          <p:nvPr>
            <p:ph type="body" sz="quarter" idx="39"/>
          </p:nvPr>
        </p:nvSpPr>
        <p:spPr/>
        <p:txBody>
          <a:bodyPr/>
          <a:lstStyle/>
          <a:p>
            <a:endParaRPr lang="en-US" noProof="0"/>
          </a:p>
        </p:txBody>
      </p:sp>
      <p:sp>
        <p:nvSpPr>
          <p:cNvPr id="11" name="Text Placeholder 10">
            <a:extLst>
              <a:ext uri="{FF2B5EF4-FFF2-40B4-BE49-F238E27FC236}">
                <a16:creationId xmlns:a16="http://schemas.microsoft.com/office/drawing/2014/main" id="{F57BE1DF-A077-D305-04AB-9615368FB7F8}"/>
              </a:ext>
            </a:extLst>
          </p:cNvPr>
          <p:cNvSpPr>
            <a:spLocks noGrp="1"/>
          </p:cNvSpPr>
          <p:nvPr>
            <p:ph type="body" sz="quarter" idx="40"/>
          </p:nvPr>
        </p:nvSpPr>
        <p:spPr/>
        <p:txBody>
          <a:bodyPr/>
          <a:lstStyle/>
          <a:p>
            <a:endParaRPr lang="en-US" noProof="0"/>
          </a:p>
        </p:txBody>
      </p:sp>
      <p:sp>
        <p:nvSpPr>
          <p:cNvPr id="6" name="Rectangle: Rounded Corners 6">
            <a:extLst>
              <a:ext uri="{FF2B5EF4-FFF2-40B4-BE49-F238E27FC236}">
                <a16:creationId xmlns:a16="http://schemas.microsoft.com/office/drawing/2014/main" id="{888A8092-4714-5401-8759-8E131EC694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 name="Group 7">
            <a:extLst>
              <a:ext uri="{FF2B5EF4-FFF2-40B4-BE49-F238E27FC236}">
                <a16:creationId xmlns:a16="http://schemas.microsoft.com/office/drawing/2014/main" id="{9064BDA0-891C-41A6-9F6D-D0539888C523}"/>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7797DB25-AF8F-C206-2FE5-E2598E9BDD3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 name="Graphic 12">
              <a:extLst>
                <a:ext uri="{FF2B5EF4-FFF2-40B4-BE49-F238E27FC236}">
                  <a16:creationId xmlns:a16="http://schemas.microsoft.com/office/drawing/2014/main" id="{FE4B42C5-CA1E-0929-2976-0D9A1BB0F96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9FBC3FD8-CB96-85E0-6E85-86CB0AA8E94B}"/>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B440609F-51E7-5797-B9B4-2F99AF608AF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9680C369-7833-A66A-0C0F-819AEC89BE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7" name="Group 16">
            <a:extLst>
              <a:ext uri="{FF2B5EF4-FFF2-40B4-BE49-F238E27FC236}">
                <a16:creationId xmlns:a16="http://schemas.microsoft.com/office/drawing/2014/main" id="{0072E0C5-5DBA-0C2C-E6B4-4F59E8E4219F}"/>
              </a:ext>
            </a:extLst>
          </p:cNvPr>
          <p:cNvGrpSpPr/>
          <p:nvPr/>
        </p:nvGrpSpPr>
        <p:grpSpPr>
          <a:xfrm>
            <a:off x="3196972" y="1139644"/>
            <a:ext cx="1517685" cy="219456"/>
            <a:chOff x="1198143" y="862657"/>
            <a:chExt cx="1517685" cy="207740"/>
          </a:xfrm>
        </p:grpSpPr>
        <p:sp>
          <p:nvSpPr>
            <p:cNvPr id="18" name="Rectangle: Rounded Corners 6">
              <a:extLst>
                <a:ext uri="{FF2B5EF4-FFF2-40B4-BE49-F238E27FC236}">
                  <a16:creationId xmlns:a16="http://schemas.microsoft.com/office/drawing/2014/main" id="{C872774E-4277-3DF4-ECA7-EE257FF127EB}"/>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9" name="Graphic 18">
              <a:extLst>
                <a:ext uri="{FF2B5EF4-FFF2-40B4-BE49-F238E27FC236}">
                  <a16:creationId xmlns:a16="http://schemas.microsoft.com/office/drawing/2014/main" id="{5C9DB59C-1E38-4FCB-6A78-DF7B6DB5ADB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pic>
        <p:nvPicPr>
          <p:cNvPr id="20" name="Picture 19">
            <a:extLst>
              <a:ext uri="{FF2B5EF4-FFF2-40B4-BE49-F238E27FC236}">
                <a16:creationId xmlns:a16="http://schemas.microsoft.com/office/drawing/2014/main" id="{E62AD3F1-4B82-980D-D971-1D6443FF843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10" name="Text Placeholder 44">
            <a:extLst>
              <a:ext uri="{FF2B5EF4-FFF2-40B4-BE49-F238E27FC236}">
                <a16:creationId xmlns:a16="http://schemas.microsoft.com/office/drawing/2014/main" id="{5C141404-13F9-AF44-F3A8-13186C50F0BF}"/>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0"/>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0"/>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2267528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c12c9beb-9115-4dd4-b4b0-98592a7680e2"/>
    <ds:schemaRef ds:uri="http://schemas.microsoft.com/sharepoint/v3"/>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b9b331a-5640-4f50-a010-6cc4266aa39c"/>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6537</Words>
  <Application>Microsoft Office PowerPoint</Application>
  <PresentationFormat>Widescreen</PresentationFormat>
  <Paragraphs>635</Paragraphs>
  <Slides>20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Manufacturing</vt:lpstr>
      <vt:lpstr>Copilot Manufacturing scenarios</vt:lpstr>
      <vt:lpstr>Copilot solutions in Manufacturing</vt:lpstr>
      <vt:lpstr>Optimize costs of Manufacturing </vt:lpstr>
      <vt:lpstr>Manufacturing | Simplify tasks for plant employees</vt:lpstr>
      <vt:lpstr>Manufacturing | Improve factory safety</vt:lpstr>
      <vt:lpstr>Manufacturing | Contract lifecycle management</vt:lpstr>
      <vt:lpstr>Manufacturing | Perform factory maintenance</vt:lpstr>
      <vt:lpstr>Manufacturing | Assist field service advisors</vt:lpstr>
      <vt:lpstr>Manufacturing | Production planning</vt:lpstr>
      <vt:lpstr>Manufacturing | Improve factory operations</vt:lpstr>
      <vt:lpstr>Manufacturing | Optimizing asset management</vt:lpstr>
      <vt:lpstr>Manufacturing | New product ideation and research</vt:lpstr>
      <vt:lpstr>Manufacturing | Supplier RFP</vt:lpstr>
      <vt:lpstr>Manufacturing | Recall management</vt:lpstr>
      <vt:lpstr>Manufacturing | Supplier quality optimization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2025-01-15T13:52:06Z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