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30"/>
  </p:notesMasterIdLst>
  <p:sldIdLst>
    <p:sldId id="1633" r:id="rId5"/>
    <p:sldId id="375" r:id="rId6"/>
    <p:sldId id="440" r:id="rId7"/>
    <p:sldId id="334" r:id="rId8"/>
    <p:sldId id="1644" r:id="rId9"/>
    <p:sldId id="340" r:id="rId10"/>
    <p:sldId id="288" r:id="rId11"/>
    <p:sldId id="273" r:id="rId12"/>
    <p:sldId id="2147483590" r:id="rId13"/>
    <p:sldId id="394" r:id="rId14"/>
    <p:sldId id="393" r:id="rId15"/>
    <p:sldId id="396" r:id="rId16"/>
    <p:sldId id="441" r:id="rId17"/>
    <p:sldId id="445" r:id="rId18"/>
    <p:sldId id="319" r:id="rId19"/>
    <p:sldId id="437" r:id="rId20"/>
    <p:sldId id="442" r:id="rId21"/>
    <p:sldId id="443" r:id="rId22"/>
    <p:sldId id="444" r:id="rId23"/>
    <p:sldId id="2147483614" r:id="rId24"/>
    <p:sldId id="358" r:id="rId25"/>
    <p:sldId id="446" r:id="rId26"/>
    <p:sldId id="447" r:id="rId27"/>
    <p:sldId id="312" r:id="rId28"/>
    <p:sldId id="45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2539" dt="2025-02-10T22:01:5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60"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48D70-1614-483A-8C8C-25212EAD5529}" type="slidenum">
              <a:rPr lang="en-US" smtClean="0"/>
              <a:t>2</a:t>
            </a:fld>
            <a:endParaRPr lang="en-US"/>
          </a:p>
        </p:txBody>
      </p:sp>
    </p:spTree>
    <p:extLst>
      <p:ext uri="{BB962C8B-B14F-4D97-AF65-F5344CB8AC3E}">
        <p14:creationId xmlns:p14="http://schemas.microsoft.com/office/powerpoint/2010/main" val="398757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5</a:t>
            </a:fld>
            <a:endParaRPr lang="en-US"/>
          </a:p>
        </p:txBody>
      </p:sp>
    </p:spTree>
    <p:extLst>
      <p:ext uri="{BB962C8B-B14F-4D97-AF65-F5344CB8AC3E}">
        <p14:creationId xmlns:p14="http://schemas.microsoft.com/office/powerpoint/2010/main" val="4174755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77332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76D78-3375-4E05-A780-65CD166E53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8756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5" name="Level">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dirty="0"/>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4 Title">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4 Top">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4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5 Title">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5 Top">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5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5" name="Circle 1">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Circle 2">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Circle 3">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C40694EA-E93C-CD87-D768-864D7386EFE3}"/>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7547604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4" name="Level">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4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4 Top">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4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5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5 Top">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5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CF409A53-7F00-DA1F-E7F8-EDF5445894F6}"/>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9824966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Circle 1">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Circle 2">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3">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9" r:id="rId6"/>
    <p:sldLayoutId id="2147483813" r:id="rId7"/>
    <p:sldLayoutId id="2147483817" r:id="rId8"/>
    <p:sldLayoutId id="2147483816"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sv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hyperlink" Target="https://www.youtube.com/watch?v=5SPTzASLcLE"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0.svg"/><Relationship Id="rId18" Type="http://schemas.openxmlformats.org/officeDocument/2006/relationships/image" Target="../media/image38.png"/><Relationship Id="rId3" Type="http://schemas.openxmlformats.org/officeDocument/2006/relationships/image" Target="../media/image28.svg"/><Relationship Id="rId7" Type="http://schemas.openxmlformats.org/officeDocument/2006/relationships/image" Target="../media/image34.png"/><Relationship Id="rId12" Type="http://schemas.openxmlformats.org/officeDocument/2006/relationships/image" Target="../media/image29.png"/><Relationship Id="rId17" Type="http://schemas.openxmlformats.org/officeDocument/2006/relationships/hyperlink" Target="https://copilot.cloud.microsoft/prompts/create-a-product-narrative-084262de-a6cf-4b6e-abbe-c35780ec96bc" TargetMode="External"/><Relationship Id="rId2" Type="http://schemas.openxmlformats.org/officeDocument/2006/relationships/image" Target="../media/image27.png"/><Relationship Id="rId16" Type="http://schemas.openxmlformats.org/officeDocument/2006/relationships/hyperlink" Target="https://copilot.cloud.microsoft/prompts/3dc0470d-5e34-4b9e-9a59-b11f2fedeb9d" TargetMode="Externa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2.png"/><Relationship Id="rId5" Type="http://schemas.openxmlformats.org/officeDocument/2006/relationships/image" Target="../media/image31.png"/><Relationship Id="rId15" Type="http://schemas.openxmlformats.org/officeDocument/2006/relationships/hyperlink" Target="https://copilot.cloud.microsoft/prompts/ae56c4c3-2bf8-4c7f-bdcc-b889c52c0a94" TargetMode="External"/><Relationship Id="rId10" Type="http://schemas.openxmlformats.org/officeDocument/2006/relationships/image" Target="../media/image37.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36.svg"/><Relationship Id="rId14" Type="http://schemas.openxmlformats.org/officeDocument/2006/relationships/hyperlink" Target="https://www.microsoft.com/en-us/videoplayer/embed/RW1lEcd"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0.svg"/><Relationship Id="rId3" Type="http://schemas.openxmlformats.org/officeDocument/2006/relationships/image" Target="../media/image28.svg"/><Relationship Id="rId7" Type="http://schemas.openxmlformats.org/officeDocument/2006/relationships/image" Target="../media/image34.png"/><Relationship Id="rId12" Type="http://schemas.openxmlformats.org/officeDocument/2006/relationships/image" Target="../media/image29.png"/><Relationship Id="rId17" Type="http://schemas.openxmlformats.org/officeDocument/2006/relationships/hyperlink" Target="https://copilot.cloud.microsoft/prompts/create-a-product-narrative-084262de-a6cf-4b6e-abbe-c35780ec96bc" TargetMode="External"/><Relationship Id="rId2" Type="http://schemas.openxmlformats.org/officeDocument/2006/relationships/image" Target="../media/image27.png"/><Relationship Id="rId16" Type="http://schemas.openxmlformats.org/officeDocument/2006/relationships/hyperlink" Target="https://copilot.cloud.microsoft/prompts/3dc0470d-5e34-4b9e-9a59-b11f2fedeb9d" TargetMode="Externa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2.png"/><Relationship Id="rId5" Type="http://schemas.openxmlformats.org/officeDocument/2006/relationships/image" Target="../media/image31.png"/><Relationship Id="rId15" Type="http://schemas.openxmlformats.org/officeDocument/2006/relationships/hyperlink" Target="https://copilot.cloud.microsoft/prompts/ae56c4c3-2bf8-4c7f-bdcc-b889c52c0a94" TargetMode="External"/><Relationship Id="rId10" Type="http://schemas.openxmlformats.org/officeDocument/2006/relationships/image" Target="../media/image37.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36.svg"/><Relationship Id="rId14" Type="http://schemas.openxmlformats.org/officeDocument/2006/relationships/hyperlink" Target="https://www.microsoft.com/en-us/videoplayer/embed/RW1lEcd"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hyperlink" Target="https://www.youtube.com/embed/TqVdC0GEJrs?si=Po0W_Fi9o-9ikfjn" TargetMode="External"/><Relationship Id="rId3" Type="http://schemas.openxmlformats.org/officeDocument/2006/relationships/image" Target="../media/image28.svg"/><Relationship Id="rId7" Type="http://schemas.openxmlformats.org/officeDocument/2006/relationships/image" Target="../media/image34.png"/><Relationship Id="rId12" Type="http://schemas.openxmlformats.org/officeDocument/2006/relationships/image" Target="../media/image30.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29.png"/><Relationship Id="rId5" Type="http://schemas.openxmlformats.org/officeDocument/2006/relationships/image" Target="../media/image31.png"/><Relationship Id="rId10" Type="http://schemas.openxmlformats.org/officeDocument/2006/relationships/image" Target="../media/image32.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33.png"/><Relationship Id="rId14" Type="http://schemas.openxmlformats.org/officeDocument/2006/relationships/hyperlink" Target="https://copilot.cloud.microsoft/prompts/91018eee-45ea-46c8-9b11-f4ac560d1344"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2.png"/><Relationship Id="rId3" Type="http://schemas.openxmlformats.org/officeDocument/2006/relationships/image" Target="../media/image28.svg"/><Relationship Id="rId7" Type="http://schemas.openxmlformats.org/officeDocument/2006/relationships/image" Target="../media/image31.png"/><Relationship Id="rId12" Type="http://schemas.openxmlformats.org/officeDocument/2006/relationships/image" Target="../media/image39.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image" Target="../media/image34.png"/><Relationship Id="rId5" Type="http://schemas.openxmlformats.org/officeDocument/2006/relationships/image" Target="../media/image30.svg"/><Relationship Id="rId15" Type="http://schemas.openxmlformats.org/officeDocument/2006/relationships/image" Target="../media/image38.png"/><Relationship Id="rId10" Type="http://schemas.openxmlformats.org/officeDocument/2006/relationships/image" Target="../media/image37.png"/><Relationship Id="rId4" Type="http://schemas.openxmlformats.org/officeDocument/2006/relationships/image" Target="../media/image29.png"/><Relationship Id="rId9" Type="http://schemas.openxmlformats.org/officeDocument/2006/relationships/image" Target="../media/image41.png"/><Relationship Id="rId14" Type="http://schemas.openxmlformats.org/officeDocument/2006/relationships/hyperlink" Target="https://www.microsoft.com/en-us/videoplayer/embed/RW1lwnl"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s://www.microsoft.com/en-us/videoplayer/embed/RW1lEc5" TargetMode="External"/><Relationship Id="rId3" Type="http://schemas.openxmlformats.org/officeDocument/2006/relationships/image" Target="../media/image28.svg"/><Relationship Id="rId7" Type="http://schemas.openxmlformats.org/officeDocument/2006/relationships/image" Target="../media/image34.png"/><Relationship Id="rId12" Type="http://schemas.openxmlformats.org/officeDocument/2006/relationships/image" Target="../media/image30.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29.png"/><Relationship Id="rId5" Type="http://schemas.openxmlformats.org/officeDocument/2006/relationships/image" Target="../media/image31.png"/><Relationship Id="rId10" Type="http://schemas.openxmlformats.org/officeDocument/2006/relationships/image" Target="../media/image32.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37.png"/><Relationship Id="rId14" Type="http://schemas.openxmlformats.org/officeDocument/2006/relationships/hyperlink" Target="https://copilot.cloud.microsoft/prompts/284f50fe-140d-4446-8684-29b953b34471"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hyperlink" Target="https://www.microsoft.com/en-us/videoplayer/embed/RW1lEcc" TargetMode="External"/><Relationship Id="rId3" Type="http://schemas.openxmlformats.org/officeDocument/2006/relationships/image" Target="../media/image28.svg"/><Relationship Id="rId7" Type="http://schemas.openxmlformats.org/officeDocument/2006/relationships/image" Target="../media/image41.png"/><Relationship Id="rId12" Type="http://schemas.openxmlformats.org/officeDocument/2006/relationships/image" Target="../media/image30.svg"/><Relationship Id="rId2" Type="http://schemas.openxmlformats.org/officeDocument/2006/relationships/image" Target="../media/image27.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29.png"/><Relationship Id="rId5" Type="http://schemas.openxmlformats.org/officeDocument/2006/relationships/image" Target="../media/image37.png"/><Relationship Id="rId15" Type="http://schemas.openxmlformats.org/officeDocument/2006/relationships/hyperlink" Target="https://copilot.cloud.microsoft/prompts/c98396fa-7622-4049-9a43-cfbdda0910f5" TargetMode="External"/><Relationship Id="rId10" Type="http://schemas.openxmlformats.org/officeDocument/2006/relationships/image" Target="../media/image32.png"/><Relationship Id="rId4" Type="http://schemas.openxmlformats.org/officeDocument/2006/relationships/image" Target="../media/image33.png"/><Relationship Id="rId9" Type="http://schemas.openxmlformats.org/officeDocument/2006/relationships/image" Target="../media/image36.svg"/><Relationship Id="rId14" Type="http://schemas.openxmlformats.org/officeDocument/2006/relationships/hyperlink" Target="https://copilot.cloud.microsoft/prompts/41d98a11-8fe4-4457-9eb6-f4674d00ba0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8.svg"/><Relationship Id="rId7" Type="http://schemas.openxmlformats.org/officeDocument/2006/relationships/image" Target="../media/image4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image" Target="../media/image45.png"/><Relationship Id="rId5" Type="http://schemas.openxmlformats.org/officeDocument/2006/relationships/image" Target="../media/image30.svg"/><Relationship Id="rId10"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28.svg"/><Relationship Id="rId7" Type="http://schemas.openxmlformats.org/officeDocument/2006/relationships/image" Target="../media/image38.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51.svg"/><Relationship Id="rId18" Type="http://schemas.openxmlformats.org/officeDocument/2006/relationships/hyperlink" Target="https://www.microsoft.com/en-us/videoplayer/embed/RW1lDwa" TargetMode="External"/><Relationship Id="rId3" Type="http://schemas.openxmlformats.org/officeDocument/2006/relationships/image" Target="../media/image47.svg"/><Relationship Id="rId7" Type="http://schemas.openxmlformats.org/officeDocument/2006/relationships/hyperlink" Target="https://support.microsoft.com/en-us/topic/overview-of-microsoft-365-chat-preview-5b00a52d-7296-48ee-b938-b95b7209f737" TargetMode="External"/><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image" Target="../media/image46.png"/><Relationship Id="rId16" Type="http://schemas.openxmlformats.org/officeDocument/2006/relationships/image" Target="../media/image54.png"/><Relationship Id="rId1" Type="http://schemas.openxmlformats.org/officeDocument/2006/relationships/slideLayout" Target="../slideLayouts/slideLayout9.xml"/><Relationship Id="rId6" Type="http://schemas.openxmlformats.org/officeDocument/2006/relationships/image" Target="../media/image39.png"/><Relationship Id="rId11" Type="http://schemas.openxmlformats.org/officeDocument/2006/relationships/image" Target="../media/image49.png"/><Relationship Id="rId5" Type="http://schemas.openxmlformats.org/officeDocument/2006/relationships/image" Target="../media/image48.png"/><Relationship Id="rId15" Type="http://schemas.openxmlformats.org/officeDocument/2006/relationships/image" Target="../media/image53.svg"/><Relationship Id="rId10" Type="http://schemas.openxmlformats.org/officeDocument/2006/relationships/image" Target="../media/image34.png"/><Relationship Id="rId19"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 Id="rId14" Type="http://schemas.openxmlformats.org/officeDocument/2006/relationships/image" Target="../media/image52.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2.png"/><Relationship Id="rId3" Type="http://schemas.openxmlformats.org/officeDocument/2006/relationships/image" Target="../media/image56.svg"/><Relationship Id="rId7" Type="http://schemas.openxmlformats.org/officeDocument/2006/relationships/image" Target="../media/image37.png"/><Relationship Id="rId12" Type="http://schemas.openxmlformats.org/officeDocument/2006/relationships/image" Target="../media/image51.svg"/><Relationship Id="rId2" Type="http://schemas.openxmlformats.org/officeDocument/2006/relationships/image" Target="../media/image46.png"/><Relationship Id="rId16" Type="http://schemas.openxmlformats.org/officeDocument/2006/relationships/image" Target="../media/image55.svg"/><Relationship Id="rId1" Type="http://schemas.openxmlformats.org/officeDocument/2006/relationships/slideLayout" Target="../slideLayouts/slideLayout8.xml"/><Relationship Id="rId6" Type="http://schemas.openxmlformats.org/officeDocument/2006/relationships/image" Target="../media/image34.png"/><Relationship Id="rId11"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54.png"/><Relationship Id="rId10" Type="http://schemas.openxmlformats.org/officeDocument/2006/relationships/image" Target="../media/image57.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hyperlink" Target="https://www.microsoft.com/en-us/videoplayer/embed/RW1lvL2" TargetMode="External"/><Relationship Id="rId14" Type="http://schemas.openxmlformats.org/officeDocument/2006/relationships/image" Target="../media/image53.svg"/></Relationships>
</file>

<file path=ppt/slides/_rels/slide2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41.png"/><Relationship Id="rId3" Type="http://schemas.openxmlformats.org/officeDocument/2006/relationships/image" Target="../media/image51.svg"/><Relationship Id="rId7" Type="http://schemas.openxmlformats.org/officeDocument/2006/relationships/image" Target="../media/image55.svg"/><Relationship Id="rId12" Type="http://schemas.openxmlformats.org/officeDocument/2006/relationships/image" Target="../media/image31.png"/><Relationship Id="rId2" Type="http://schemas.openxmlformats.org/officeDocument/2006/relationships/image" Target="../media/image50.png"/><Relationship Id="rId16" Type="http://schemas.openxmlformats.org/officeDocument/2006/relationships/image" Target="../media/image37.png"/><Relationship Id="rId1" Type="http://schemas.openxmlformats.org/officeDocument/2006/relationships/slideLayout" Target="../slideLayouts/slideLayout9.xml"/><Relationship Id="rId6" Type="http://schemas.openxmlformats.org/officeDocument/2006/relationships/image" Target="../media/image54.pn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53.svg"/><Relationship Id="rId15" Type="http://schemas.openxmlformats.org/officeDocument/2006/relationships/image" Target="../media/image34.png"/><Relationship Id="rId10" Type="http://schemas.openxmlformats.org/officeDocument/2006/relationships/image" Target="../media/image47.svg"/><Relationship Id="rId4" Type="http://schemas.openxmlformats.org/officeDocument/2006/relationships/image" Target="../media/image52.png"/><Relationship Id="rId9" Type="http://schemas.openxmlformats.org/officeDocument/2006/relationships/image" Target="../media/image46.png"/><Relationship Id="rId14"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31.png"/><Relationship Id="rId3" Type="http://schemas.openxmlformats.org/officeDocument/2006/relationships/image" Target="../media/image51.svg"/><Relationship Id="rId7" Type="http://schemas.openxmlformats.org/officeDocument/2006/relationships/image" Target="../media/image55.svg"/><Relationship Id="rId12" Type="http://schemas.openxmlformats.org/officeDocument/2006/relationships/hyperlink" Target="https://support.microsoft.com/en-us/topic/overview-of-microsoft-365-chat-preview-5b00a52d-7296-48ee-b938-b95b7209f737" TargetMode="External"/><Relationship Id="rId17" Type="http://schemas.openxmlformats.org/officeDocument/2006/relationships/image" Target="../media/image33.png"/><Relationship Id="rId2" Type="http://schemas.openxmlformats.org/officeDocument/2006/relationships/image" Target="../media/image50.png"/><Relationship Id="rId16" Type="http://schemas.openxmlformats.org/officeDocument/2006/relationships/image" Target="../media/image34.png"/><Relationship Id="rId1" Type="http://schemas.openxmlformats.org/officeDocument/2006/relationships/slideLayout" Target="../slideLayouts/slideLayout9.xml"/><Relationship Id="rId6" Type="http://schemas.openxmlformats.org/officeDocument/2006/relationships/image" Target="../media/image54.png"/><Relationship Id="rId11" Type="http://schemas.microsoft.com/office/2007/relationships/hdphoto" Target="../media/hdphoto3.wdp"/><Relationship Id="rId5" Type="http://schemas.openxmlformats.org/officeDocument/2006/relationships/image" Target="../media/image53.svg"/><Relationship Id="rId15" Type="http://schemas.openxmlformats.org/officeDocument/2006/relationships/image" Target="../media/image41.png"/><Relationship Id="rId10" Type="http://schemas.openxmlformats.org/officeDocument/2006/relationships/image" Target="../media/image59.png"/><Relationship Id="rId4" Type="http://schemas.openxmlformats.org/officeDocument/2006/relationships/image" Target="../media/image52.png"/><Relationship Id="rId9" Type="http://schemas.openxmlformats.org/officeDocument/2006/relationships/image" Target="../media/image47.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aka.ms/prompt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youtube.com/embed/LvO3romcbCo?si=g4TKwAJdVrUdg36y" TargetMode="Externa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0.xml"/><Relationship Id="rId18" Type="http://schemas.openxmlformats.org/officeDocument/2006/relationships/image" Target="../media/image21.jpeg"/><Relationship Id="rId3" Type="http://schemas.openxmlformats.org/officeDocument/2006/relationships/hyperlink" Target="https://www.microsoft.com/en-us/videoplayer/embed/RW1lEaR" TargetMode="External"/><Relationship Id="rId7" Type="http://schemas.openxmlformats.org/officeDocument/2006/relationships/slide" Target="slide14.xml"/><Relationship Id="rId12" Type="http://schemas.openxmlformats.org/officeDocument/2006/relationships/slide" Target="slide19.xml"/><Relationship Id="rId17" Type="http://schemas.openxmlformats.org/officeDocument/2006/relationships/image" Target="../media/image20.jpeg"/><Relationship Id="rId2" Type="http://schemas.openxmlformats.org/officeDocument/2006/relationships/notesSlide" Target="../notesSlides/notesSlide4.xml"/><Relationship Id="rId16" Type="http://schemas.microsoft.com/office/2007/relationships/hdphoto" Target="../media/hdphoto1.wdp"/><Relationship Id="rId1" Type="http://schemas.openxmlformats.org/officeDocument/2006/relationships/slideLayout" Target="../slideLayouts/slideLayout3.xml"/><Relationship Id="rId6" Type="http://schemas.openxmlformats.org/officeDocument/2006/relationships/slide" Target="slide11.xml"/><Relationship Id="rId11" Type="http://schemas.openxmlformats.org/officeDocument/2006/relationships/slide" Target="slide18.xml"/><Relationship Id="rId5" Type="http://schemas.openxmlformats.org/officeDocument/2006/relationships/slide" Target="slide12.xml"/><Relationship Id="rId15" Type="http://schemas.openxmlformats.org/officeDocument/2006/relationships/image" Target="../media/image19.png"/><Relationship Id="rId10" Type="http://schemas.openxmlformats.org/officeDocument/2006/relationships/slide" Target="slide17.xml"/><Relationship Id="rId19" Type="http://schemas.openxmlformats.org/officeDocument/2006/relationships/slide" Target="slide9.xml"/><Relationship Id="rId4" Type="http://schemas.openxmlformats.org/officeDocument/2006/relationships/slide" Target="slide10.xml"/><Relationship Id="rId9" Type="http://schemas.openxmlformats.org/officeDocument/2006/relationships/slide" Target="slide13.xml"/><Relationship Id="rId14" Type="http://schemas.openxmlformats.org/officeDocument/2006/relationships/slide" Target="slide21.xml"/></Relationships>
</file>

<file path=ppt/slides/_rels/slide8.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16.xml"/><Relationship Id="rId7" Type="http://schemas.openxmlformats.org/officeDocument/2006/relationships/slide" Target="slide17.xml"/><Relationship Id="rId12" Type="http://schemas.openxmlformats.org/officeDocument/2006/relationships/slide" Target="slide2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13.xml"/><Relationship Id="rId11" Type="http://schemas.openxmlformats.org/officeDocument/2006/relationships/slide" Target="slide14.xml"/><Relationship Id="rId5" Type="http://schemas.openxmlformats.org/officeDocument/2006/relationships/slide" Target="slide20.xml"/><Relationship Id="rId10" Type="http://schemas.openxmlformats.org/officeDocument/2006/relationships/slide" Target="slide15.xml"/><Relationship Id="rId4" Type="http://schemas.openxmlformats.org/officeDocument/2006/relationships/image" Target="../media/image22.png"/><Relationship Id="rId9" Type="http://schemas.openxmlformats.org/officeDocument/2006/relationships/slide" Target="slide19.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362232" y="1459054"/>
            <a:ext cx="7758903" cy="615553"/>
          </a:xfrm>
        </p:spPr>
        <p:txBody>
          <a:bodyPr/>
          <a:lstStyle/>
          <a:p>
            <a:r>
              <a:rPr lang="en-US" sz="4400" noProof="0" dirty="0">
                <a:gradFill>
                  <a:gsLst>
                    <a:gs pos="0">
                      <a:schemeClr val="tx1"/>
                    </a:gs>
                    <a:gs pos="100000">
                      <a:schemeClr val="tx1"/>
                    </a:gs>
                  </a:gsLst>
                  <a:lin ang="5400000" scaled="1"/>
                </a:gradFill>
                <a:cs typeface="Segoe UI"/>
              </a:rPr>
              <a:t>Copilot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362232" y="2318535"/>
            <a:ext cx="7752752" cy="246221"/>
          </a:xfrm>
        </p:spPr>
        <p:txBody>
          <a:bodyPr vert="horz" wrap="square" lIns="0" tIns="0" rIns="0" bIns="0" rtlCol="0" anchor="t">
            <a:spAutoFit/>
          </a:bodyPr>
          <a:lstStyle/>
          <a:p>
            <a:r>
              <a:rPr lang="en-US" sz="2000" noProof="0">
                <a:gradFill>
                  <a:gsLst>
                    <a:gs pos="0">
                      <a:schemeClr val="tx1"/>
                    </a:gs>
                    <a:gs pos="100000">
                      <a:schemeClr val="tx1"/>
                    </a:gs>
                  </a:gsLst>
                  <a:lin ang="5400000" scaled="1"/>
                </a:gradFill>
                <a:cs typeface="Segoe UI"/>
              </a:rPr>
              <a:t>Discover industry and role-based scenarios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sz="36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Leads generated</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6" y="3389989"/>
            <a:ext cx="6835231" cy="279500"/>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32597" fontAlgn="auto">
              <a:lnSpc>
                <a:spcPct val="110000"/>
              </a:lnSpc>
              <a:spcBef>
                <a:spcPts val="0"/>
              </a:spcBef>
              <a:spcAft>
                <a:spcPts val="600"/>
              </a:spcAft>
              <a:buClrTx/>
              <a:buSzTx/>
              <a:buNone/>
              <a:tabLst/>
              <a:defRPr/>
            </a:pPr>
            <a:r>
              <a:rPr lang="en-US" sz="1200" noProof="0">
                <a:solidFill>
                  <a:srgbClr val="000000"/>
                </a:solidFill>
                <a:latin typeface="Segoe UI"/>
                <a:cs typeface="Segoe UI" panose="020B0502040204020203" pitchFamily="34" charset="0"/>
              </a:rPr>
              <a:t>Lead generation is a critical aspect of marketing and paves the way toward gaining new customers.</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5" y="3844020"/>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18466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3924315"/>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R="0" lvl="0" indent="0" defTabSz="932472" fontAlgn="base">
              <a:lnSpc>
                <a:spcPct val="100000"/>
              </a:lnSpc>
              <a:spcBef>
                <a:spcPct val="0"/>
              </a:spcBef>
              <a:spcAft>
                <a:spcPct val="0"/>
              </a:spcAft>
              <a:buClrTx/>
              <a:buSzTx/>
              <a:buFontTx/>
              <a:buNone/>
              <a:tabLs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with lead generation</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24" name="Picture 23" descr="People in discussion">
            <a:extLst>
              <a:ext uri="{FF2B5EF4-FFF2-40B4-BE49-F238E27FC236}">
                <a16:creationId xmlns:a16="http://schemas.microsoft.com/office/drawing/2014/main" id="{4EBFFF14-4BE0-8FDC-90D0-F94FDEE11601}"/>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43606" cy="1665497"/>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7" name="Text Placeholder 4">
            <a:extLst>
              <a:ext uri="{FF2B5EF4-FFF2-40B4-BE49-F238E27FC236}">
                <a16:creationId xmlns:a16="http://schemas.microsoft.com/office/drawing/2014/main" id="{CEDAA4FB-B134-E5CF-7712-FEE4E613E4B0}"/>
              </a:ext>
              <a:ext uri="{C183D7F6-B498-43B3-948B-1728B52AA6E4}">
                <adec:decorative xmlns:adec="http://schemas.microsoft.com/office/drawing/2017/decorative" val="1"/>
              </a:ext>
            </a:extLst>
          </p:cNvPr>
          <p:cNvSpPr txBox="1">
            <a:spLocks/>
          </p:cNvSpPr>
          <p:nvPr/>
        </p:nvSpPr>
        <p:spPr>
          <a:xfrm>
            <a:off x="863599" y="4438868"/>
            <a:ext cx="1387936" cy="1729704"/>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9525" indent="-9525" defTabSz="932597">
              <a:spcBef>
                <a:spcPts val="0"/>
              </a:spcBef>
              <a:spcAft>
                <a:spcPts val="900"/>
              </a:spcAft>
              <a:defRPr/>
            </a:pPr>
            <a:r>
              <a:rPr lang="en-US" sz="1200" b="1" noProof="0" dirty="0">
                <a:solidFill>
                  <a:schemeClr val="accent2">
                    <a:lumMod val="50000"/>
                  </a:schemeClr>
                </a:solidFill>
                <a:latin typeface="Segoe UI Semibold"/>
              </a:rPr>
              <a:t>Inform market research </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Research organization information and competitors </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Learn how to position the product</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Recap survey results</a:t>
            </a:r>
          </a:p>
        </p:txBody>
      </p:sp>
      <p:sp>
        <p:nvSpPr>
          <p:cNvPr id="13" name="Text Placeholder 4">
            <a:extLst>
              <a:ext uri="{FF2B5EF4-FFF2-40B4-BE49-F238E27FC236}">
                <a16:creationId xmlns:a16="http://schemas.microsoft.com/office/drawing/2014/main" id="{E18CE9CB-F236-1E3A-3075-57A58C3A27E0}"/>
              </a:ext>
              <a:ext uri="{C183D7F6-B498-43B3-948B-1728B52AA6E4}">
                <adec:decorative xmlns:adec="http://schemas.microsoft.com/office/drawing/2017/decorative" val="1"/>
              </a:ext>
            </a:extLst>
          </p:cNvPr>
          <p:cNvSpPr txBox="1">
            <a:spLocks/>
          </p:cNvSpPr>
          <p:nvPr/>
        </p:nvSpPr>
        <p:spPr>
          <a:xfrm>
            <a:off x="2642800" y="4438868"/>
            <a:ext cx="1518673" cy="1568122"/>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9525" indent="-9525" defTabSz="932597">
              <a:spcBef>
                <a:spcPts val="0"/>
              </a:spcBef>
              <a:spcAft>
                <a:spcPts val="900"/>
              </a:spcAft>
              <a:defRPr/>
            </a:pPr>
            <a:r>
              <a:rPr lang="en-US" sz="1200" b="1" noProof="0">
                <a:solidFill>
                  <a:schemeClr val="accent2">
                    <a:lumMod val="50000"/>
                  </a:schemeClr>
                </a:solidFill>
                <a:latin typeface="Segoe UI Semibold"/>
              </a:rPr>
              <a:t>Improve demand generation materials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Draft blogs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with Copilot</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Create engaging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social content </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quality of emails campaigns</a:t>
            </a:r>
          </a:p>
        </p:txBody>
      </p:sp>
      <p:sp>
        <p:nvSpPr>
          <p:cNvPr id="14" name="Text Placeholder 4">
            <a:extLst>
              <a:ext uri="{FF2B5EF4-FFF2-40B4-BE49-F238E27FC236}">
                <a16:creationId xmlns:a16="http://schemas.microsoft.com/office/drawing/2014/main" id="{9C092067-382B-1593-A59F-0B02035BB407}"/>
              </a:ext>
              <a:ext uri="{C183D7F6-B498-43B3-948B-1728B52AA6E4}">
                <adec:decorative xmlns:adec="http://schemas.microsoft.com/office/drawing/2017/decorative" val="1"/>
              </a:ext>
            </a:extLst>
          </p:cNvPr>
          <p:cNvSpPr txBox="1">
            <a:spLocks/>
          </p:cNvSpPr>
          <p:nvPr/>
        </p:nvSpPr>
        <p:spPr>
          <a:xfrm>
            <a:off x="4552738" y="4438868"/>
            <a:ext cx="1234661" cy="1529650"/>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9525" indent="-9525" defTabSz="932597">
              <a:spcBef>
                <a:spcPts val="0"/>
              </a:spcBef>
              <a:spcAft>
                <a:spcPts val="900"/>
              </a:spcAft>
              <a:defRPr/>
            </a:pPr>
            <a:r>
              <a:rPr lang="en-US" sz="1200" b="1" noProof="0">
                <a:solidFill>
                  <a:schemeClr val="accent2">
                    <a:lumMod val="50000"/>
                  </a:schemeClr>
                </a:solidFill>
                <a:latin typeface="Segoe UI Semibold"/>
              </a:rPr>
              <a:t>Speed up internal communications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Have Copilot assist with emails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Draft email comms and announcements with Copilot</a:t>
            </a:r>
          </a:p>
        </p:txBody>
      </p:sp>
      <p:sp>
        <p:nvSpPr>
          <p:cNvPr id="22" name="Text Placeholder 4">
            <a:extLst>
              <a:ext uri="{FF2B5EF4-FFF2-40B4-BE49-F238E27FC236}">
                <a16:creationId xmlns:a16="http://schemas.microsoft.com/office/drawing/2014/main" id="{2DFCA2E2-9F47-54B9-4C61-647910F734CE}"/>
              </a:ext>
              <a:ext uri="{C183D7F6-B498-43B3-948B-1728B52AA6E4}">
                <adec:decorative xmlns:adec="http://schemas.microsoft.com/office/drawing/2017/decorative" val="1"/>
              </a:ext>
            </a:extLst>
          </p:cNvPr>
          <p:cNvSpPr txBox="1">
            <a:spLocks/>
          </p:cNvSpPr>
          <p:nvPr/>
        </p:nvSpPr>
        <p:spPr>
          <a:xfrm>
            <a:off x="6178663" y="4438868"/>
            <a:ext cx="1234661" cy="1209562"/>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9525" indent="-9525" defTabSz="932597">
              <a:spcBef>
                <a:spcPts val="0"/>
              </a:spcBef>
              <a:spcAft>
                <a:spcPts val="900"/>
              </a:spcAft>
              <a:defRPr/>
            </a:pPr>
            <a:r>
              <a:rPr lang="en-US" sz="1200" b="1" noProof="0">
                <a:solidFill>
                  <a:schemeClr val="accent2">
                    <a:lumMod val="50000"/>
                  </a:schemeClr>
                </a:solidFill>
                <a:latin typeface="Segoe UI Semibold"/>
              </a:rPr>
              <a:t>Save time on administrative activities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Generate meeting notes and follow up items</a:t>
            </a:r>
          </a:p>
        </p:txBody>
      </p:sp>
      <p:sp>
        <p:nvSpPr>
          <p:cNvPr id="23" name="Text Placeholder 72">
            <a:extLst>
              <a:ext uri="{FF2B5EF4-FFF2-40B4-BE49-F238E27FC236}">
                <a16:creationId xmlns:a16="http://schemas.microsoft.com/office/drawing/2014/main" id="{644634F9-9A90-4E23-170A-E5F05703104F}"/>
              </a:ext>
            </a:extLst>
          </p:cNvPr>
          <p:cNvSpPr txBox="1">
            <a:spLocks/>
          </p:cNvSpPr>
          <p:nvPr/>
        </p:nvSpPr>
        <p:spPr>
          <a:xfrm>
            <a:off x="7982277" y="2423062"/>
            <a:ext cx="3347617" cy="978986"/>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Marketing Lead</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Content Strategist</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SEO Specialist</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Market Researcher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Product </a:t>
            </a:r>
            <a:b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b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Marketing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Digital </a:t>
            </a:r>
            <a:b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b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Marketing Manager</a:t>
            </a:r>
          </a:p>
        </p:txBody>
      </p:sp>
    </p:spTree>
    <p:extLst>
      <p:ext uri="{BB962C8B-B14F-4D97-AF65-F5344CB8AC3E}">
        <p14:creationId xmlns:p14="http://schemas.microsoft.com/office/powerpoint/2010/main" val="30166513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sz="36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Brand value</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6" y="3389989"/>
            <a:ext cx="5669323" cy="482633"/>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lnSpc>
                <a:spcPct val="110000"/>
              </a:lnSpc>
              <a:spcBef>
                <a:spcPts val="0"/>
              </a:spcBef>
              <a:spcAft>
                <a:spcPts val="600"/>
              </a:spcAft>
              <a:buNone/>
              <a:defRPr/>
            </a:pPr>
            <a:r>
              <a:rPr lang="en-US" sz="1200" noProof="0">
                <a:solidFill>
                  <a:srgbClr val="000000"/>
                </a:solidFill>
                <a:latin typeface="Segoe UI"/>
                <a:cs typeface="Segoe UI" panose="020B0502040204020203" pitchFamily="34" charset="0"/>
              </a:rPr>
              <a:t>Brand value isn’t just about logos; it’s about shaping perceptions and building lasting relationships with your audience. A strong brand fuels demand generation.</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5" y="4040927"/>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18466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121222"/>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impact brand value</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9" name="Picture 18" descr="A person and person having a video call&#10;&#10;Description automatically generated">
            <a:extLst>
              <a:ext uri="{FF2B5EF4-FFF2-40B4-BE49-F238E27FC236}">
                <a16:creationId xmlns:a16="http://schemas.microsoft.com/office/drawing/2014/main" id="{EB8B650B-6F61-A5CF-CD3A-8834DCEA5C1B}"/>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43606" cy="1665497"/>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1" name="Text Placeholder 4">
            <a:extLst>
              <a:ext uri="{FF2B5EF4-FFF2-40B4-BE49-F238E27FC236}">
                <a16:creationId xmlns:a16="http://schemas.microsoft.com/office/drawing/2014/main" id="{7FC398B3-9B01-070A-557D-2DA834FC3D3F}"/>
              </a:ext>
              <a:ext uri="{C183D7F6-B498-43B3-948B-1728B52AA6E4}">
                <adec:decorative xmlns:adec="http://schemas.microsoft.com/office/drawing/2017/decorative" val="1"/>
              </a:ext>
            </a:extLst>
          </p:cNvPr>
          <p:cNvSpPr txBox="1">
            <a:spLocks/>
          </p:cNvSpPr>
          <p:nvPr/>
        </p:nvSpPr>
        <p:spPr>
          <a:xfrm>
            <a:off x="863599" y="4580362"/>
            <a:ext cx="1485480" cy="1368067"/>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Draft </a:t>
            </a:r>
            <a:br>
              <a:rPr lang="en-US" sz="1200" b="1" noProof="0">
                <a:solidFill>
                  <a:schemeClr val="accent2">
                    <a:lumMod val="50000"/>
                  </a:schemeClr>
                </a:solidFill>
                <a:latin typeface="Segoe UI Semibold"/>
              </a:rPr>
            </a:br>
            <a:r>
              <a:rPr lang="en-US" sz="1200" b="1" noProof="0">
                <a:solidFill>
                  <a:schemeClr val="accent2">
                    <a:lumMod val="50000"/>
                  </a:schemeClr>
                </a:solidFill>
                <a:latin typeface="Segoe UI Semibold"/>
              </a:rPr>
              <a:t>marketing assets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kern="1200" cap="none" spc="0" normalizeH="0" baseline="0" noProof="0">
                <a:ln>
                  <a:noFill/>
                </a:ln>
                <a:solidFill>
                  <a:srgbClr val="000000"/>
                </a:solidFill>
                <a:effectLst/>
                <a:uLnTx/>
                <a:uFillTx/>
                <a:latin typeface="Segoe UI"/>
                <a:ea typeface="+mn-ea"/>
                <a:cs typeface="Segoe UI" panose="020B0502040204020203" pitchFamily="34" charset="0"/>
              </a:rPr>
              <a:t>Improve marketing copy by having Copilot check for tone</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kern="1200" cap="none" spc="0" normalizeH="0" baseline="0" noProof="0">
                <a:ln>
                  <a:noFill/>
                </a:ln>
                <a:solidFill>
                  <a:srgbClr val="000000"/>
                </a:solidFill>
                <a:effectLst/>
                <a:uLnTx/>
                <a:uFillTx/>
                <a:latin typeface="Segoe UI"/>
                <a:ea typeface="+mn-ea"/>
                <a:cs typeface="Segoe UI" panose="020B0502040204020203" pitchFamily="34" charset="0"/>
              </a:rPr>
              <a:t>Improve quality of communications</a:t>
            </a:r>
          </a:p>
        </p:txBody>
      </p:sp>
      <p:sp>
        <p:nvSpPr>
          <p:cNvPr id="16" name="Text Placeholder 4">
            <a:extLst>
              <a:ext uri="{FF2B5EF4-FFF2-40B4-BE49-F238E27FC236}">
                <a16:creationId xmlns:a16="http://schemas.microsoft.com/office/drawing/2014/main" id="{85C57679-28FC-782D-93B7-0694F0333691}"/>
              </a:ext>
              <a:ext uri="{C183D7F6-B498-43B3-948B-1728B52AA6E4}">
                <adec:decorative xmlns:adec="http://schemas.microsoft.com/office/drawing/2017/decorative" val="1"/>
              </a:ext>
            </a:extLst>
          </p:cNvPr>
          <p:cNvSpPr txBox="1">
            <a:spLocks/>
          </p:cNvSpPr>
          <p:nvPr/>
        </p:nvSpPr>
        <p:spPr>
          <a:xfrm>
            <a:off x="2905930" y="4580362"/>
            <a:ext cx="1698039" cy="1368067"/>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9525" marR="0" lvl="0" indent="-9525"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Create pricing </a:t>
            </a:r>
            <a:br>
              <a:rPr lang="en-US" sz="1200" b="1" noProof="0">
                <a:solidFill>
                  <a:schemeClr val="accent2">
                    <a:lumMod val="50000"/>
                  </a:schemeClr>
                </a:solidFill>
                <a:latin typeface="Segoe UI Semibold"/>
              </a:rPr>
            </a:br>
            <a:r>
              <a:rPr lang="en-US" sz="1200" b="1" noProof="0">
                <a:solidFill>
                  <a:schemeClr val="accent2">
                    <a:lumMod val="50000"/>
                  </a:schemeClr>
                </a:solidFill>
                <a:latin typeface="Segoe UI Semibold"/>
              </a:rPr>
              <a:t>and promotions</a:t>
            </a:r>
          </a:p>
          <a:p>
            <a:pPr marL="142875" marR="0" lvl="0" indent="-13335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kern="1200" cap="none" spc="0" normalizeH="0" baseline="0" noProof="0">
                <a:ln>
                  <a:noFill/>
                </a:ln>
                <a:solidFill>
                  <a:srgbClr val="000000"/>
                </a:solidFill>
                <a:effectLst/>
                <a:uLnTx/>
                <a:uFillTx/>
                <a:latin typeface="Segoe UI"/>
                <a:ea typeface="+mn-ea"/>
                <a:cs typeface="Segoe UI" panose="020B0502040204020203" pitchFamily="34" charset="0"/>
              </a:rPr>
              <a:t>Use Copilot to research market conditions</a:t>
            </a:r>
          </a:p>
          <a:p>
            <a:pPr marL="142875" marR="0" lvl="0" indent="-13335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kern="1200" cap="none" spc="0" normalizeH="0" baseline="0" noProof="0">
                <a:ln>
                  <a:noFill/>
                </a:ln>
                <a:solidFill>
                  <a:srgbClr val="000000"/>
                </a:solidFill>
                <a:effectLst/>
                <a:uLnTx/>
                <a:uFillTx/>
                <a:latin typeface="Segoe UI"/>
                <a:ea typeface="+mn-ea"/>
                <a:cs typeface="Segoe UI" panose="020B0502040204020203" pitchFamily="34" charset="0"/>
              </a:rPr>
              <a:t>Use Copilot to compare sales across regions or other variables</a:t>
            </a:r>
          </a:p>
        </p:txBody>
      </p:sp>
      <p:sp>
        <p:nvSpPr>
          <p:cNvPr id="17" name="Text Placeholder 4">
            <a:extLst>
              <a:ext uri="{FF2B5EF4-FFF2-40B4-BE49-F238E27FC236}">
                <a16:creationId xmlns:a16="http://schemas.microsoft.com/office/drawing/2014/main" id="{46DA65AD-5E0A-DF48-13E2-1FE2692A1448}"/>
              </a:ext>
              <a:ext uri="{C183D7F6-B498-43B3-948B-1728B52AA6E4}">
                <adec:decorative xmlns:adec="http://schemas.microsoft.com/office/drawing/2017/decorative" val="1"/>
              </a:ext>
            </a:extLst>
          </p:cNvPr>
          <p:cNvSpPr txBox="1">
            <a:spLocks/>
          </p:cNvSpPr>
          <p:nvPr/>
        </p:nvSpPr>
        <p:spPr>
          <a:xfrm>
            <a:off x="5160819" y="4580362"/>
            <a:ext cx="2023037" cy="1195199"/>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11113" marR="0" lvl="0" indent="-11113" algn="l" defTabSz="932597" rtl="0" eaLnBrk="1" fontAlgn="auto" latinLnBrk="0" hangingPunct="1">
              <a:lnSpc>
                <a:spcPct val="100000"/>
              </a:lnSpc>
              <a:spcBef>
                <a:spcPts val="0"/>
              </a:spcBef>
              <a:spcAft>
                <a:spcPts val="8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Improve </a:t>
            </a:r>
            <a:br>
              <a:rPr lang="en-US" sz="1200" b="1" noProof="0">
                <a:solidFill>
                  <a:schemeClr val="accent2">
                    <a:lumMod val="50000"/>
                  </a:schemeClr>
                </a:solidFill>
                <a:latin typeface="Segoe UI Semibold"/>
              </a:rPr>
            </a:br>
            <a:r>
              <a:rPr lang="en-US" sz="1200" b="1" noProof="0">
                <a:solidFill>
                  <a:schemeClr val="accent2">
                    <a:lumMod val="50000"/>
                  </a:schemeClr>
                </a:solidFill>
                <a:latin typeface="Segoe UI Semibold"/>
              </a:rPr>
              <a:t>marketing materials</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kern="1200" cap="none" spc="0" normalizeH="0" baseline="0" noProof="0">
                <a:ln>
                  <a:noFill/>
                </a:ln>
                <a:solidFill>
                  <a:srgbClr val="000000"/>
                </a:solidFill>
                <a:effectLst/>
                <a:uLnTx/>
                <a:uFillTx/>
                <a:latin typeface="Segoe UI"/>
                <a:ea typeface="+mn-ea"/>
                <a:cs typeface="Segoe UI" panose="020B0502040204020203" pitchFamily="34" charset="0"/>
              </a:rPr>
              <a:t>Draft blogs with Copilot</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kern="1200" cap="none" spc="0" normalizeH="0" baseline="0" noProof="0">
                <a:ln>
                  <a:noFill/>
                </a:ln>
                <a:solidFill>
                  <a:srgbClr val="000000"/>
                </a:solidFill>
                <a:effectLst/>
                <a:uLnTx/>
                <a:uFillTx/>
                <a:latin typeface="Segoe UI"/>
                <a:ea typeface="+mn-ea"/>
                <a:cs typeface="Segoe UI" panose="020B0502040204020203" pitchFamily="34" charset="0"/>
              </a:rPr>
              <a:t>Create engaging social content </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kern="1200" cap="none" spc="0" normalizeH="0" baseline="0" noProof="0">
                <a:ln>
                  <a:noFill/>
                </a:ln>
                <a:solidFill>
                  <a:srgbClr val="000000"/>
                </a:solidFill>
                <a:effectLst/>
                <a:uLnTx/>
                <a:uFillTx/>
                <a:latin typeface="Segoe UI"/>
                <a:ea typeface="+mn-ea"/>
                <a:cs typeface="Segoe UI" panose="020B0502040204020203" pitchFamily="34" charset="0"/>
              </a:rPr>
              <a:t>Improve quality of emails campaigns</a:t>
            </a:r>
          </a:p>
        </p:txBody>
      </p:sp>
      <p:sp>
        <p:nvSpPr>
          <p:cNvPr id="18" name="Text Placeholder 72">
            <a:extLst>
              <a:ext uri="{FF2B5EF4-FFF2-40B4-BE49-F238E27FC236}">
                <a16:creationId xmlns:a16="http://schemas.microsoft.com/office/drawing/2014/main" id="{BDC789AC-51FA-4301-492D-BB23A469508D}"/>
              </a:ext>
            </a:extLst>
          </p:cNvPr>
          <p:cNvSpPr txBox="1">
            <a:spLocks/>
          </p:cNvSpPr>
          <p:nvPr/>
        </p:nvSpPr>
        <p:spPr>
          <a:xfrm>
            <a:off x="7955666" y="2487878"/>
            <a:ext cx="3347617" cy="784830"/>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Brand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Creative Director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Graphic Designer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Digital Marketing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Product Marketing</a:t>
            </a:r>
          </a:p>
        </p:txBody>
      </p:sp>
    </p:spTree>
    <p:extLst>
      <p:ext uri="{BB962C8B-B14F-4D97-AF65-F5344CB8AC3E}">
        <p14:creationId xmlns:p14="http://schemas.microsoft.com/office/powerpoint/2010/main" val="279686516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sz="36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Cost per lead</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7" y="3389989"/>
            <a:ext cx="5883078" cy="888898"/>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lnSpc>
                <a:spcPct val="110000"/>
              </a:lnSpc>
              <a:spcBef>
                <a:spcPts val="0"/>
              </a:spcBef>
              <a:spcAft>
                <a:spcPts val="600"/>
              </a:spcAft>
              <a:buNone/>
              <a:defRPr/>
            </a:pPr>
            <a:r>
              <a:rPr lang="en-US" sz="1200" noProof="0" dirty="0">
                <a:solidFill>
                  <a:srgbClr val="000000"/>
                </a:solidFill>
                <a:latin typeface="Segoe UI"/>
                <a:cs typeface="Segoe UI" panose="020B0502040204020203" pitchFamily="34" charset="0"/>
              </a:rPr>
              <a:t>Reducing the cost of marketing campaigns is a key benefit from Microsoft 365 Copilot Chat. Cost Per Lead (CPL) can be reduced with better campaign management and is a crucial metric used to measure and monitor the effectiveness of marketing campaigns. It represents the amount of money a business spends to generate a single new lead. </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6" y="4337737"/>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18466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378080"/>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manage marketing expenses</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6" name="Picture 15" descr="A group of people sitting at a table&#10;&#10;Description automatically generated">
            <a:extLst>
              <a:ext uri="{FF2B5EF4-FFF2-40B4-BE49-F238E27FC236}">
                <a16:creationId xmlns:a16="http://schemas.microsoft.com/office/drawing/2014/main" id="{DCCB2008-717B-8FC0-697A-CCE7383BB894}"/>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3" y="1600528"/>
            <a:ext cx="6743606" cy="1665496"/>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7" name="Text Placeholder 4">
            <a:extLst>
              <a:ext uri="{FF2B5EF4-FFF2-40B4-BE49-F238E27FC236}">
                <a16:creationId xmlns:a16="http://schemas.microsoft.com/office/drawing/2014/main" id="{3B38C2ED-9D08-148F-15D6-9B3FBA4CD3F7}"/>
              </a:ext>
              <a:ext uri="{C183D7F6-B498-43B3-948B-1728B52AA6E4}">
                <adec:decorative xmlns:adec="http://schemas.microsoft.com/office/drawing/2017/decorative" val="1"/>
              </a:ext>
            </a:extLst>
          </p:cNvPr>
          <p:cNvSpPr txBox="1">
            <a:spLocks/>
          </p:cNvSpPr>
          <p:nvPr/>
        </p:nvSpPr>
        <p:spPr>
          <a:xfrm>
            <a:off x="863598" y="4774250"/>
            <a:ext cx="1874440" cy="1406539"/>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Improve quality of campaign content</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marketing content</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quality of proposals and RFP responses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quality of emails and chats</a:t>
            </a:r>
          </a:p>
        </p:txBody>
      </p:sp>
      <p:sp>
        <p:nvSpPr>
          <p:cNvPr id="18" name="Text Placeholder 4">
            <a:extLst>
              <a:ext uri="{FF2B5EF4-FFF2-40B4-BE49-F238E27FC236}">
                <a16:creationId xmlns:a16="http://schemas.microsoft.com/office/drawing/2014/main" id="{0F3A3736-C6CE-87E4-DF87-33FDA784A36E}"/>
              </a:ext>
              <a:ext uri="{C183D7F6-B498-43B3-948B-1728B52AA6E4}">
                <adec:decorative xmlns:adec="http://schemas.microsoft.com/office/drawing/2017/decorative" val="1"/>
              </a:ext>
            </a:extLst>
          </p:cNvPr>
          <p:cNvSpPr txBox="1">
            <a:spLocks/>
          </p:cNvSpPr>
          <p:nvPr/>
        </p:nvSpPr>
        <p:spPr>
          <a:xfrm>
            <a:off x="3182168" y="4774250"/>
            <a:ext cx="1698039" cy="1368067"/>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9525" marR="0" lvl="0" indent="-9525"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Create pricing and promotional campaigns</a:t>
            </a:r>
          </a:p>
          <a:p>
            <a:pPr marL="142875" marR="0" lvl="0" indent="-13335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Use Copilot to research market conditions</a:t>
            </a:r>
          </a:p>
          <a:p>
            <a:pPr marL="142875" marR="0" lvl="0" indent="-13335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Use Copilot to compare sales across regions or other variables</a:t>
            </a:r>
          </a:p>
        </p:txBody>
      </p:sp>
      <p:sp>
        <p:nvSpPr>
          <p:cNvPr id="19" name="Text Placeholder 4">
            <a:extLst>
              <a:ext uri="{FF2B5EF4-FFF2-40B4-BE49-F238E27FC236}">
                <a16:creationId xmlns:a16="http://schemas.microsoft.com/office/drawing/2014/main" id="{F18681E2-6FEC-BB0A-ED55-F37D412B4BFE}"/>
              </a:ext>
              <a:ext uri="{C183D7F6-B498-43B3-948B-1728B52AA6E4}">
                <adec:decorative xmlns:adec="http://schemas.microsoft.com/office/drawing/2017/decorative" val="1"/>
              </a:ext>
            </a:extLst>
          </p:cNvPr>
          <p:cNvSpPr txBox="1">
            <a:spLocks/>
          </p:cNvSpPr>
          <p:nvPr/>
        </p:nvSpPr>
        <p:spPr>
          <a:xfrm>
            <a:off x="5286433" y="4774250"/>
            <a:ext cx="2023037" cy="1356782"/>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11113" marR="0" lvl="0" indent="-11113" algn="l" defTabSz="932597" rtl="0" eaLnBrk="1" fontAlgn="auto" latinLnBrk="0" hangingPunct="1">
              <a:lnSpc>
                <a:spcPct val="100000"/>
              </a:lnSpc>
              <a:spcBef>
                <a:spcPts val="0"/>
              </a:spcBef>
              <a:spcAft>
                <a:spcPts val="800"/>
              </a:spcAft>
              <a:buClrTx/>
              <a:buSzTx/>
              <a:buFont typeface="Wingdings" panose="05000000000000000000" pitchFamily="2" charset="2"/>
              <a:buNone/>
              <a:tabLst/>
              <a:defRPr/>
            </a:pPr>
            <a:r>
              <a:rPr lang="en-US" sz="1200" b="1" noProof="0" dirty="0">
                <a:solidFill>
                  <a:schemeClr val="accent2">
                    <a:lumMod val="50000"/>
                  </a:schemeClr>
                </a:solidFill>
                <a:latin typeface="Segoe UI Semibold"/>
              </a:rPr>
              <a:t>Inform </a:t>
            </a:r>
            <a:br>
              <a:rPr lang="en-US" sz="1200" b="1" noProof="0" dirty="0">
                <a:solidFill>
                  <a:schemeClr val="accent2">
                    <a:lumMod val="50000"/>
                  </a:schemeClr>
                </a:solidFill>
                <a:latin typeface="Segoe UI Semibold"/>
              </a:rPr>
            </a:br>
            <a:r>
              <a:rPr lang="en-US" sz="1200" b="1" noProof="0" dirty="0">
                <a:solidFill>
                  <a:schemeClr val="accent2">
                    <a:lumMod val="50000"/>
                  </a:schemeClr>
                </a:solidFill>
                <a:latin typeface="Segoe UI Semibold"/>
              </a:rPr>
              <a:t>market research </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Research organization </a:t>
            </a:r>
            <a:br>
              <a:rPr kumimoji="0" lang="en-US" sz="105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information and competitors </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Learn how to </a:t>
            </a:r>
            <a:br>
              <a:rPr kumimoji="0" lang="en-US" sz="105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position the product</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Recap survey results</a:t>
            </a:r>
          </a:p>
        </p:txBody>
      </p:sp>
      <p:sp>
        <p:nvSpPr>
          <p:cNvPr id="26" name="Text Placeholder 72">
            <a:extLst>
              <a:ext uri="{FF2B5EF4-FFF2-40B4-BE49-F238E27FC236}">
                <a16:creationId xmlns:a16="http://schemas.microsoft.com/office/drawing/2014/main" id="{CA203FAD-B568-0BF8-6F01-90C39857411D}"/>
              </a:ext>
            </a:extLst>
          </p:cNvPr>
          <p:cNvSpPr txBox="1">
            <a:spLocks/>
          </p:cNvSpPr>
          <p:nvPr/>
        </p:nvSpPr>
        <p:spPr>
          <a:xfrm>
            <a:off x="7980026" y="2549433"/>
            <a:ext cx="3347617" cy="746679"/>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lnSpc>
                <a:spcPct val="100000"/>
              </a:lnSpc>
              <a:spcBef>
                <a:spcPts val="0"/>
              </a:spcBef>
              <a:spcAft>
                <a:spcPts val="600"/>
              </a:spcAft>
              <a:defRPr/>
            </a:pPr>
            <a:r>
              <a:rPr lang="en-US" sz="1200" noProof="0">
                <a:latin typeface="Segoe UI"/>
              </a:rPr>
              <a:t>Account Executive</a:t>
            </a:r>
          </a:p>
          <a:p>
            <a:pPr defTabSz="932597">
              <a:lnSpc>
                <a:spcPct val="100000"/>
              </a:lnSpc>
              <a:spcBef>
                <a:spcPts val="0"/>
              </a:spcBef>
              <a:spcAft>
                <a:spcPts val="600"/>
              </a:spcAft>
              <a:defRPr/>
            </a:pPr>
            <a:r>
              <a:rPr lang="en-US" sz="1200" noProof="0">
                <a:latin typeface="Segoe UI"/>
              </a:rPr>
              <a:t>Technical Sales</a:t>
            </a:r>
          </a:p>
          <a:p>
            <a:pPr defTabSz="932597">
              <a:lnSpc>
                <a:spcPct val="100000"/>
              </a:lnSpc>
              <a:spcBef>
                <a:spcPts val="0"/>
              </a:spcBef>
              <a:spcAft>
                <a:spcPts val="600"/>
              </a:spcAft>
              <a:defRPr/>
            </a:pPr>
            <a:r>
              <a:rPr lang="en-US" sz="1200" noProof="0">
                <a:latin typeface="Segoe UI"/>
              </a:rPr>
              <a:t>SEO Specialist</a:t>
            </a:r>
          </a:p>
          <a:p>
            <a:pPr defTabSz="932597">
              <a:lnSpc>
                <a:spcPct val="100000"/>
              </a:lnSpc>
              <a:spcBef>
                <a:spcPts val="0"/>
              </a:spcBef>
              <a:spcAft>
                <a:spcPts val="600"/>
              </a:spcAft>
              <a:defRPr/>
            </a:pPr>
            <a:r>
              <a:rPr lang="en-US" sz="1200" noProof="0">
                <a:latin typeface="Segoe UI"/>
              </a:rPr>
              <a:t>Product teams</a:t>
            </a:r>
          </a:p>
          <a:p>
            <a:pPr defTabSz="932597">
              <a:lnSpc>
                <a:spcPct val="100000"/>
              </a:lnSpc>
              <a:spcBef>
                <a:spcPts val="0"/>
              </a:spcBef>
              <a:spcAft>
                <a:spcPts val="600"/>
              </a:spcAft>
              <a:defRPr/>
            </a:pPr>
            <a:r>
              <a:rPr lang="en-US" sz="1200" noProof="0">
                <a:latin typeface="Segoe UI"/>
              </a:rPr>
              <a:t>Product Marketing</a:t>
            </a:r>
          </a:p>
          <a:p>
            <a:pPr defTabSz="932597">
              <a:lnSpc>
                <a:spcPct val="100000"/>
              </a:lnSpc>
              <a:spcBef>
                <a:spcPts val="0"/>
              </a:spcBef>
              <a:spcAft>
                <a:spcPts val="600"/>
              </a:spcAft>
              <a:defRPr/>
            </a:pPr>
            <a:r>
              <a:rPr lang="en-US" sz="1200" noProof="0">
                <a:latin typeface="Segoe UI"/>
              </a:rPr>
              <a:t>Finance</a:t>
            </a:r>
          </a:p>
        </p:txBody>
      </p:sp>
    </p:spTree>
    <p:extLst>
      <p:ext uri="{BB962C8B-B14F-4D97-AF65-F5344CB8AC3E}">
        <p14:creationId xmlns:p14="http://schemas.microsoft.com/office/powerpoint/2010/main" val="56334854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E17C0-469A-3CCB-7970-CCBFA2B4582C}"/>
              </a:ext>
            </a:extLst>
          </p:cNvPr>
          <p:cNvSpPr>
            <a:spLocks noGrp="1"/>
          </p:cNvSpPr>
          <p:nvPr>
            <p:ph type="title"/>
          </p:nvPr>
        </p:nvSpPr>
        <p:spPr>
          <a:xfrm>
            <a:off x="584200" y="387766"/>
            <a:ext cx="5672544" cy="526298"/>
          </a:xfrm>
        </p:spPr>
        <p:txBody>
          <a:bodyPr/>
          <a:lstStyle/>
          <a:p>
            <a:r>
              <a:rPr lang="en-US" noProof="0" dirty="0">
                <a:solidFill>
                  <a:srgbClr val="0078D4"/>
                </a:solidFill>
              </a:rPr>
              <a:t>Marketing | </a:t>
            </a:r>
            <a:r>
              <a:rPr lang="en-US" noProof="0" dirty="0"/>
              <a:t>Content creation (Microsoft 365 Copilot Chat only)</a:t>
            </a:r>
            <a:endParaRPr lang="en-US" baseline="30000" noProof="0" dirty="0"/>
          </a:p>
        </p:txBody>
      </p:sp>
      <p:sp>
        <p:nvSpPr>
          <p:cNvPr id="6" name="Text Placeholder 5">
            <a:extLst>
              <a:ext uri="{FF2B5EF4-FFF2-40B4-BE49-F238E27FC236}">
                <a16:creationId xmlns:a16="http://schemas.microsoft.com/office/drawing/2014/main" id="{6B18FEA3-F370-99E2-9605-D858A5448CE6}"/>
              </a:ext>
            </a:extLst>
          </p:cNvPr>
          <p:cNvSpPr>
            <a:spLocks noGrp="1"/>
          </p:cNvSpPr>
          <p:nvPr>
            <p:ph type="body" sz="quarter" idx="11"/>
          </p:nvPr>
        </p:nvSpPr>
        <p:spPr/>
        <p:txBody>
          <a:bodyPr/>
          <a:lstStyle/>
          <a:p>
            <a:r>
              <a:rPr lang="en-US" noProof="0"/>
              <a:t>1. SEO optimization </a:t>
            </a:r>
          </a:p>
        </p:txBody>
      </p:sp>
      <p:sp>
        <p:nvSpPr>
          <p:cNvPr id="7" name="Text Placeholder 6">
            <a:extLst>
              <a:ext uri="{FF2B5EF4-FFF2-40B4-BE49-F238E27FC236}">
                <a16:creationId xmlns:a16="http://schemas.microsoft.com/office/drawing/2014/main" id="{483A269D-E81D-1ADC-CBF1-41039FA0A225}"/>
              </a:ext>
            </a:extLst>
          </p:cNvPr>
          <p:cNvSpPr>
            <a:spLocks noGrp="1"/>
          </p:cNvSpPr>
          <p:nvPr>
            <p:ph type="body" sz="quarter" idx="12"/>
          </p:nvPr>
        </p:nvSpPr>
        <p:spPr/>
        <p:txBody>
          <a:bodyPr/>
          <a:lstStyle/>
          <a:p>
            <a:r>
              <a:rPr lang="en-US" noProof="0"/>
              <a:t>5. Create social content</a:t>
            </a:r>
          </a:p>
        </p:txBody>
      </p:sp>
      <p:sp>
        <p:nvSpPr>
          <p:cNvPr id="8" name="Text Placeholder 7">
            <a:extLst>
              <a:ext uri="{FF2B5EF4-FFF2-40B4-BE49-F238E27FC236}">
                <a16:creationId xmlns:a16="http://schemas.microsoft.com/office/drawing/2014/main" id="{0D2DE4A9-EFF5-BE3C-DB4F-9B428D05DBEA}"/>
              </a:ext>
            </a:extLst>
          </p:cNvPr>
          <p:cNvSpPr>
            <a:spLocks noGrp="1"/>
          </p:cNvSpPr>
          <p:nvPr>
            <p:ph type="body" sz="quarter" idx="13"/>
          </p:nvPr>
        </p:nvSpPr>
        <p:spPr/>
        <p:txBody>
          <a:bodyPr/>
          <a:lstStyle/>
          <a:p>
            <a:r>
              <a:rPr lang="en-US" noProof="0"/>
              <a:t>2. Content generation </a:t>
            </a:r>
          </a:p>
        </p:txBody>
      </p:sp>
      <p:sp>
        <p:nvSpPr>
          <p:cNvPr id="9" name="Text Placeholder 8">
            <a:extLst>
              <a:ext uri="{FF2B5EF4-FFF2-40B4-BE49-F238E27FC236}">
                <a16:creationId xmlns:a16="http://schemas.microsoft.com/office/drawing/2014/main" id="{DE858182-A1BF-5A78-D570-25ED2C0BCFB6}"/>
              </a:ext>
            </a:extLst>
          </p:cNvPr>
          <p:cNvSpPr>
            <a:spLocks noGrp="1"/>
          </p:cNvSpPr>
          <p:nvPr>
            <p:ph type="body" sz="quarter" idx="14"/>
          </p:nvPr>
        </p:nvSpPr>
        <p:spPr/>
        <p:txBody>
          <a:bodyPr/>
          <a:lstStyle/>
          <a:p>
            <a:r>
              <a:rPr lang="en-US" noProof="0"/>
              <a:t>5. Grab attention with headlines</a:t>
            </a:r>
          </a:p>
        </p:txBody>
      </p:sp>
      <p:sp>
        <p:nvSpPr>
          <p:cNvPr id="10" name="Text Placeholder 9">
            <a:extLst>
              <a:ext uri="{FF2B5EF4-FFF2-40B4-BE49-F238E27FC236}">
                <a16:creationId xmlns:a16="http://schemas.microsoft.com/office/drawing/2014/main" id="{EF87748B-6CB1-DAAA-35A8-93E66C19D29E}"/>
              </a:ext>
            </a:extLst>
          </p:cNvPr>
          <p:cNvSpPr>
            <a:spLocks noGrp="1"/>
          </p:cNvSpPr>
          <p:nvPr>
            <p:ph type="body" sz="quarter" idx="15"/>
          </p:nvPr>
        </p:nvSpPr>
        <p:spPr/>
        <p:txBody>
          <a:bodyPr/>
          <a:lstStyle/>
          <a:p>
            <a:r>
              <a:rPr lang="en-US" noProof="0"/>
              <a:t>3. Proofread</a:t>
            </a:r>
          </a:p>
        </p:txBody>
      </p:sp>
      <p:sp>
        <p:nvSpPr>
          <p:cNvPr id="11" name="Text Placeholder 10">
            <a:extLst>
              <a:ext uri="{FF2B5EF4-FFF2-40B4-BE49-F238E27FC236}">
                <a16:creationId xmlns:a16="http://schemas.microsoft.com/office/drawing/2014/main" id="{997A938A-B813-4344-5B7A-57E3B2B93695}"/>
              </a:ext>
            </a:extLst>
          </p:cNvPr>
          <p:cNvSpPr>
            <a:spLocks noGrp="1"/>
          </p:cNvSpPr>
          <p:nvPr>
            <p:ph type="body" sz="quarter" idx="16"/>
          </p:nvPr>
        </p:nvSpPr>
        <p:spPr/>
        <p:txBody>
          <a:bodyPr/>
          <a:lstStyle/>
          <a:p>
            <a:r>
              <a:rPr lang="en-US" noProof="0"/>
              <a:t>4. Add images </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dirty="0"/>
              <a:t>Microsoft 365 Copilot Chat</a:t>
            </a:r>
          </a:p>
        </p:txBody>
      </p:sp>
      <p:sp>
        <p:nvSpPr>
          <p:cNvPr id="12" name="Text Placeholder 11">
            <a:extLst>
              <a:ext uri="{FF2B5EF4-FFF2-40B4-BE49-F238E27FC236}">
                <a16:creationId xmlns:a16="http://schemas.microsoft.com/office/drawing/2014/main" id="{57F1A5E5-A481-5A24-38A5-11BA04942517}"/>
              </a:ext>
            </a:extLst>
          </p:cNvPr>
          <p:cNvSpPr>
            <a:spLocks noGrp="1"/>
          </p:cNvSpPr>
          <p:nvPr>
            <p:ph type="body" sz="quarter" idx="18"/>
          </p:nvPr>
        </p:nvSpPr>
        <p:spPr>
          <a:xfrm>
            <a:off x="584200" y="2032188"/>
            <a:ext cx="2808000" cy="626701"/>
          </a:xfrm>
        </p:spPr>
        <p:txBody>
          <a:bodyPr/>
          <a:lstStyle/>
          <a:p>
            <a:r>
              <a:rPr lang="en-US" noProof="0" dirty="0"/>
              <a:t>Already have a content topic you want to write about but don’t know where to start? Use Microsoft 365 Copilot Chat to identify the top SEO keywords to reach your audience. </a:t>
            </a:r>
          </a:p>
        </p:txBody>
      </p:sp>
      <p:sp>
        <p:nvSpPr>
          <p:cNvPr id="13" name="Text Placeholder 12">
            <a:extLst>
              <a:ext uri="{FF2B5EF4-FFF2-40B4-BE49-F238E27FC236}">
                <a16:creationId xmlns:a16="http://schemas.microsoft.com/office/drawing/2014/main" id="{B79019ED-DE1E-5364-FAAC-B5E1CAB49367}"/>
              </a:ext>
            </a:extLst>
          </p:cNvPr>
          <p:cNvSpPr>
            <a:spLocks noGrp="1"/>
          </p:cNvSpPr>
          <p:nvPr>
            <p:ph type="body" sz="quarter" idx="19"/>
          </p:nvPr>
        </p:nvSpPr>
        <p:spPr>
          <a:xfrm>
            <a:off x="4047840" y="2032188"/>
            <a:ext cx="2808000" cy="626701"/>
          </a:xfrm>
        </p:spPr>
        <p:txBody>
          <a:bodyPr/>
          <a:lstStyle/>
          <a:p>
            <a:r>
              <a:rPr lang="en-US" noProof="0"/>
              <a:t>Once you have your list of top 10 SEO keywords, use Copilot to create specific content for your business needs.</a:t>
            </a:r>
          </a:p>
        </p:txBody>
      </p:sp>
      <p:sp>
        <p:nvSpPr>
          <p:cNvPr id="14" name="Text Placeholder 13">
            <a:extLst>
              <a:ext uri="{FF2B5EF4-FFF2-40B4-BE49-F238E27FC236}">
                <a16:creationId xmlns:a16="http://schemas.microsoft.com/office/drawing/2014/main" id="{90906ACB-B754-0544-3A22-B597C69E87C4}"/>
              </a:ext>
            </a:extLst>
          </p:cNvPr>
          <p:cNvSpPr>
            <a:spLocks noGrp="1"/>
          </p:cNvSpPr>
          <p:nvPr>
            <p:ph type="body" sz="quarter" idx="20"/>
          </p:nvPr>
        </p:nvSpPr>
        <p:spPr>
          <a:xfrm>
            <a:off x="7511481" y="2032188"/>
            <a:ext cx="2808000" cy="626701"/>
          </a:xfrm>
        </p:spPr>
        <p:txBody>
          <a:bodyPr/>
          <a:lstStyle/>
          <a:p>
            <a:r>
              <a:rPr lang="en-US" noProof="0"/>
              <a:t>Once you have your draft, use Copilot to proofread your work with specific grammar rules in mind. </a:t>
            </a:r>
          </a:p>
        </p:txBody>
      </p:sp>
      <p:sp>
        <p:nvSpPr>
          <p:cNvPr id="15" name="Text Placeholder 14">
            <a:extLst>
              <a:ext uri="{FF2B5EF4-FFF2-40B4-BE49-F238E27FC236}">
                <a16:creationId xmlns:a16="http://schemas.microsoft.com/office/drawing/2014/main" id="{BD71DFEB-98A4-BD3F-80D8-F2386D6B6556}"/>
              </a:ext>
            </a:extLst>
          </p:cNvPr>
          <p:cNvSpPr>
            <a:spLocks noGrp="1"/>
          </p:cNvSpPr>
          <p:nvPr>
            <p:ph type="body" sz="quarter" idx="21"/>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Identify 10 SEO keywords for a blog post to attract people ages 20-30 who want to reduce their carbon footprint.</a:t>
            </a:r>
          </a:p>
        </p:txBody>
      </p:sp>
      <p:sp>
        <p:nvSpPr>
          <p:cNvPr id="16" name="Text Placeholder 15">
            <a:extLst>
              <a:ext uri="{FF2B5EF4-FFF2-40B4-BE49-F238E27FC236}">
                <a16:creationId xmlns:a16="http://schemas.microsoft.com/office/drawing/2014/main" id="{33BF56C9-14D7-033A-F3ED-AB0F70796AAF}"/>
              </a:ext>
            </a:extLst>
          </p:cNvPr>
          <p:cNvSpPr>
            <a:spLocks noGrp="1"/>
          </p:cNvSpPr>
          <p:nvPr>
            <p:ph type="body" sz="quarter" idx="22"/>
          </p:nvPr>
        </p:nvSpPr>
        <p:spPr>
          <a:xfrm>
            <a:off x="584200" y="5641938"/>
            <a:ext cx="2808000" cy="753310"/>
          </a:xfrm>
        </p:spPr>
        <p:txBody>
          <a:bodyPr>
            <a:norm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Create a 100-word blurb from the draft you helped me create that I can post on LinkedIn. The caption should be friendly and informative and add relevant emojis. </a:t>
            </a:r>
          </a:p>
        </p:txBody>
      </p:sp>
      <p:sp>
        <p:nvSpPr>
          <p:cNvPr id="17" name="Text Placeholder 16">
            <a:extLst>
              <a:ext uri="{FF2B5EF4-FFF2-40B4-BE49-F238E27FC236}">
                <a16:creationId xmlns:a16="http://schemas.microsoft.com/office/drawing/2014/main" id="{5AE3EFCF-2610-D907-5130-812F6E3ED20A}"/>
              </a:ext>
            </a:extLst>
          </p:cNvPr>
          <p:cNvSpPr>
            <a:spLocks noGrp="1"/>
          </p:cNvSpPr>
          <p:nvPr>
            <p:ph type="body" sz="quarter" idx="23"/>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Generate a 1000-word blog about lessons from successful small business owners. The tone should be friendly, confident, and informative.</a:t>
            </a:r>
          </a:p>
        </p:txBody>
      </p:sp>
      <p:sp>
        <p:nvSpPr>
          <p:cNvPr id="18" name="Text Placeholder 17">
            <a:extLst>
              <a:ext uri="{FF2B5EF4-FFF2-40B4-BE49-F238E27FC236}">
                <a16:creationId xmlns:a16="http://schemas.microsoft.com/office/drawing/2014/main" id="{89DAC49F-2BA4-340B-EC10-EFC50F0F9BB0}"/>
              </a:ext>
            </a:extLst>
          </p:cNvPr>
          <p:cNvSpPr>
            <a:spLocks noGrp="1"/>
          </p:cNvSpPr>
          <p:nvPr>
            <p:ph type="body" sz="quarter" idx="24"/>
          </p:nvPr>
        </p:nvSpPr>
        <p:spPr>
          <a:xfrm>
            <a:off x="4047840" y="5641938"/>
            <a:ext cx="2808000" cy="520868"/>
          </a:xfrm>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20" normalizeH="0" baseline="0" noProof="0">
                <a:ln>
                  <a:noFill/>
                </a:ln>
                <a:solidFill>
                  <a:srgbClr val="1A1A1A"/>
                </a:solidFill>
                <a:effectLst/>
                <a:uLnTx/>
                <a:uFillTx/>
                <a:latin typeface="Segoe UI"/>
                <a:ea typeface="+mn-ea"/>
                <a:cs typeface="+mn-cs"/>
              </a:rPr>
              <a:t>Prompt: </a:t>
            </a:r>
            <a:r>
              <a:rPr kumimoji="0" lang="en-US" sz="900" b="0" i="0" u="none" strike="noStrike" kern="0" cap="none" spc="-20" normalizeH="0" baseline="0" noProof="0">
                <a:ln>
                  <a:noFill/>
                </a:ln>
                <a:solidFill>
                  <a:srgbClr val="1A1A1A"/>
                </a:solidFill>
                <a:effectLst/>
                <a:uLnTx/>
                <a:uFillTx/>
                <a:latin typeface="Segoe UI"/>
                <a:ea typeface="+mn-ea"/>
                <a:cs typeface="+mn-cs"/>
              </a:rPr>
              <a:t>Provide me five options for headlines using each of these five keywords. </a:t>
            </a:r>
          </a:p>
        </p:txBody>
      </p:sp>
      <p:sp>
        <p:nvSpPr>
          <p:cNvPr id="19" name="Text Placeholder 18">
            <a:extLst>
              <a:ext uri="{FF2B5EF4-FFF2-40B4-BE49-F238E27FC236}">
                <a16:creationId xmlns:a16="http://schemas.microsoft.com/office/drawing/2014/main" id="{6B0BDB59-6BD3-9AE1-AC9F-3023CBFCB949}"/>
              </a:ext>
            </a:extLst>
          </p:cNvPr>
          <p:cNvSpPr>
            <a:spLocks noGrp="1"/>
          </p:cNvSpPr>
          <p:nvPr>
            <p:ph type="body" sz="quarter" idx="25"/>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Proofread this with Chicago Style grammar rules.</a:t>
            </a:r>
          </a:p>
        </p:txBody>
      </p:sp>
      <p:sp>
        <p:nvSpPr>
          <p:cNvPr id="20" name="Text Placeholder 19">
            <a:extLst>
              <a:ext uri="{FF2B5EF4-FFF2-40B4-BE49-F238E27FC236}">
                <a16:creationId xmlns:a16="http://schemas.microsoft.com/office/drawing/2014/main" id="{0E999909-3D69-9009-82AA-7101EDA592A8}"/>
              </a:ext>
            </a:extLst>
          </p:cNvPr>
          <p:cNvSpPr>
            <a:spLocks noGrp="1"/>
          </p:cNvSpPr>
          <p:nvPr>
            <p:ph type="body" sz="quarter" idx="26"/>
          </p:nvPr>
        </p:nvSpPr>
        <p:spPr>
          <a:xfrm>
            <a:off x="7511481" y="5641938"/>
            <a:ext cx="2808000" cy="843689"/>
          </a:xfrm>
        </p:spPr>
        <p:txBody>
          <a:bodyPr>
            <a:norm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Create a photo-realistic image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of strawberries splashing into water to </a:t>
            </a:r>
            <a:br>
              <a:rPr lang="en-US" kern="0" noProof="0">
                <a:solidFill>
                  <a:srgbClr val="1A1A1A"/>
                </a:solidFill>
                <a:latin typeface="Segoe UI"/>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announce my clean-beauty company’s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new hydrating lip oil launch. </a:t>
            </a:r>
          </a:p>
        </p:txBody>
      </p:sp>
      <p:sp>
        <p:nvSpPr>
          <p:cNvPr id="21" name="Text Placeholder 20">
            <a:extLst>
              <a:ext uri="{FF2B5EF4-FFF2-40B4-BE49-F238E27FC236}">
                <a16:creationId xmlns:a16="http://schemas.microsoft.com/office/drawing/2014/main" id="{B050344A-D84F-59B0-575C-12A842366497}"/>
              </a:ext>
            </a:extLst>
          </p:cNvPr>
          <p:cNvSpPr>
            <a:spLocks noGrp="1"/>
          </p:cNvSpPr>
          <p:nvPr>
            <p:ph type="body"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Ask Copilot to repurpose the draft it helped you create into posts for any social media  platform.</a:t>
            </a:r>
          </a:p>
        </p:txBody>
      </p:sp>
      <p:sp>
        <p:nvSpPr>
          <p:cNvPr id="22" name="Text Placeholder 21">
            <a:extLst>
              <a:ext uri="{FF2B5EF4-FFF2-40B4-BE49-F238E27FC236}">
                <a16:creationId xmlns:a16="http://schemas.microsoft.com/office/drawing/2014/main" id="{E68B2731-B9D4-E764-3841-C98F1FAF4A25}"/>
              </a:ext>
            </a:extLst>
          </p:cNvPr>
          <p:cNvSpPr>
            <a:spLocks noGrp="1"/>
          </p:cNvSpPr>
          <p:nvPr>
            <p:ph type="body" sz="quarter" idx="28"/>
          </p:nvPr>
        </p:nvSpPr>
        <p:spPr/>
        <p:txBody>
          <a:bodyPr/>
          <a:lstStyle/>
          <a:p>
            <a:r>
              <a:rPr lang="en-US" noProof="0"/>
              <a:t>Use Copilot to turn the top keywords into </a:t>
            </a:r>
            <a:br>
              <a:rPr lang="en-US" noProof="0"/>
            </a:br>
            <a:r>
              <a:rPr lang="en-US" noProof="0"/>
              <a:t>a headline and section headings.</a:t>
            </a:r>
          </a:p>
        </p:txBody>
      </p:sp>
      <p:sp>
        <p:nvSpPr>
          <p:cNvPr id="40" name="Text Placeholder 39">
            <a:extLst>
              <a:ext uri="{FF2B5EF4-FFF2-40B4-BE49-F238E27FC236}">
                <a16:creationId xmlns:a16="http://schemas.microsoft.com/office/drawing/2014/main" id="{6FAD6613-F92A-88AB-9E74-A51F90E316B4}"/>
              </a:ext>
            </a:extLst>
          </p:cNvPr>
          <p:cNvSpPr>
            <a:spLocks noGrp="1"/>
          </p:cNvSpPr>
          <p:nvPr>
            <p:ph type="body" sz="quarter" idx="29"/>
          </p:nvPr>
        </p:nvSpPr>
        <p:spPr/>
        <p:txBody>
          <a:bodyPr/>
          <a:lstStyle/>
          <a:p>
            <a:r>
              <a:rPr lang="en-US" noProof="0"/>
              <a:t>Enhance your content by using Copilot to create unique images for your project. </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sz="1100" noProof="0"/>
              <a:t>Start</a:t>
            </a:r>
          </a:p>
        </p:txBody>
      </p:sp>
      <p:sp>
        <p:nvSpPr>
          <p:cNvPr id="41" name="Text Placeholder 40">
            <a:extLst>
              <a:ext uri="{FF2B5EF4-FFF2-40B4-BE49-F238E27FC236}">
                <a16:creationId xmlns:a16="http://schemas.microsoft.com/office/drawing/2014/main" id="{4F263690-F8BF-D961-4806-6CD823B5C163}"/>
              </a:ext>
            </a:extLst>
          </p:cNvPr>
          <p:cNvSpPr>
            <a:spLocks noGrp="1"/>
          </p:cNvSpPr>
          <p:nvPr>
            <p:ph type="body" sz="quarter" idx="38"/>
          </p:nvPr>
        </p:nvSpPr>
        <p:spPr>
          <a:solidFill>
            <a:srgbClr val="0078D4"/>
          </a:solidFill>
        </p:spPr>
        <p:txBody>
          <a:bodyPr/>
          <a:lstStyle/>
          <a:p>
            <a:endParaRPr lang="en-US" noProof="0"/>
          </a:p>
        </p:txBody>
      </p:sp>
      <p:sp>
        <p:nvSpPr>
          <p:cNvPr id="42" name="Text Placeholder 41">
            <a:extLst>
              <a:ext uri="{FF2B5EF4-FFF2-40B4-BE49-F238E27FC236}">
                <a16:creationId xmlns:a16="http://schemas.microsoft.com/office/drawing/2014/main" id="{7E32AE87-0035-DAAC-C6E8-F798DDF50610}"/>
              </a:ext>
            </a:extLst>
          </p:cNvPr>
          <p:cNvSpPr>
            <a:spLocks noGrp="1"/>
          </p:cNvSpPr>
          <p:nvPr>
            <p:ph type="body" sz="quarter" idx="39"/>
          </p:nvPr>
        </p:nvSpPr>
        <p:spPr/>
        <p:txBody>
          <a:bodyPr/>
          <a:lstStyle/>
          <a:p>
            <a:endParaRPr lang="en-US" noProof="0"/>
          </a:p>
        </p:txBody>
      </p:sp>
      <p:sp>
        <p:nvSpPr>
          <p:cNvPr id="43" name="Text Placeholder 42">
            <a:extLst>
              <a:ext uri="{FF2B5EF4-FFF2-40B4-BE49-F238E27FC236}">
                <a16:creationId xmlns:a16="http://schemas.microsoft.com/office/drawing/2014/main" id="{6229BA6E-E7B3-CD8E-B4C4-C6CDD1B0745E}"/>
              </a:ext>
            </a:extLst>
          </p:cNvPr>
          <p:cNvSpPr>
            <a:spLocks noGrp="1"/>
          </p:cNvSpPr>
          <p:nvPr>
            <p:ph type="body" sz="quarter" idx="40"/>
          </p:nvPr>
        </p:nvSpPr>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Leads created</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Cost per lead generated</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173" name="Group 172">
            <a:extLst>
              <a:ext uri="{FF2B5EF4-FFF2-40B4-BE49-F238E27FC236}">
                <a16:creationId xmlns:a16="http://schemas.microsoft.com/office/drawing/2014/main" id="{9038AFA3-96B9-11F5-F732-E59E02509333}"/>
              </a:ext>
            </a:extLst>
          </p:cNvPr>
          <p:cNvGrpSpPr/>
          <p:nvPr/>
        </p:nvGrpSpPr>
        <p:grpSpPr>
          <a:xfrm>
            <a:off x="1486960" y="2753575"/>
            <a:ext cx="1469368" cy="360000"/>
            <a:chOff x="588263" y="1217924"/>
            <a:chExt cx="1469368" cy="360000"/>
          </a:xfrm>
        </p:grpSpPr>
        <p:pic>
          <p:nvPicPr>
            <p:cNvPr id="174" name="Picture 173" descr="Zip Co logo SVG free download, id: 101874 - Brandlogos.net">
              <a:hlinkClick r:id="rId6"/>
              <a:extLst>
                <a:ext uri="{FF2B5EF4-FFF2-40B4-BE49-F238E27FC236}">
                  <a16:creationId xmlns:a16="http://schemas.microsoft.com/office/drawing/2014/main" id="{15940101-4609-41EB-036E-A4535E00120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5" name="TextBox 174">
              <a:extLst>
                <a:ext uri="{FF2B5EF4-FFF2-40B4-BE49-F238E27FC236}">
                  <a16:creationId xmlns:a16="http://schemas.microsoft.com/office/drawing/2014/main" id="{6CB90FF2-27D3-D653-B498-1FE21B410D1F}"/>
                </a:ext>
                <a:ext uri="{C183D7F6-B498-43B3-948B-1728B52AA6E4}">
                  <adec:decorative xmlns:adec="http://schemas.microsoft.com/office/drawing/2017/decorative" val="0"/>
                </a:ext>
              </a:extLst>
            </p:cNvPr>
            <p:cNvSpPr txBox="1"/>
            <p:nvPr/>
          </p:nvSpPr>
          <p:spPr>
            <a:xfrm>
              <a:off x="1047214" y="1313286"/>
              <a:ext cx="1010417"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grpSp>
        <p:nvGrpSpPr>
          <p:cNvPr id="176" name="Group 175">
            <a:extLst>
              <a:ext uri="{FF2B5EF4-FFF2-40B4-BE49-F238E27FC236}">
                <a16:creationId xmlns:a16="http://schemas.microsoft.com/office/drawing/2014/main" id="{48F93ABA-E60A-2444-3D7D-290613EC27C9}"/>
              </a:ext>
            </a:extLst>
          </p:cNvPr>
          <p:cNvGrpSpPr/>
          <p:nvPr/>
        </p:nvGrpSpPr>
        <p:grpSpPr>
          <a:xfrm>
            <a:off x="4950565" y="2753575"/>
            <a:ext cx="1518933" cy="360000"/>
            <a:chOff x="588263" y="1217924"/>
            <a:chExt cx="1518933" cy="360000"/>
          </a:xfrm>
        </p:grpSpPr>
        <p:pic>
          <p:nvPicPr>
            <p:cNvPr id="177" name="Picture 176" descr="Zip Co logo SVG free download, id: 101874 - Brandlogos.net">
              <a:hlinkClick r:id="rId6"/>
              <a:extLst>
                <a:ext uri="{FF2B5EF4-FFF2-40B4-BE49-F238E27FC236}">
                  <a16:creationId xmlns:a16="http://schemas.microsoft.com/office/drawing/2014/main" id="{A79564D9-D701-282E-DED6-58F70650959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8" name="TextBox 177">
              <a:extLst>
                <a:ext uri="{FF2B5EF4-FFF2-40B4-BE49-F238E27FC236}">
                  <a16:creationId xmlns:a16="http://schemas.microsoft.com/office/drawing/2014/main" id="{9923EC13-17FE-4FE4-8F6C-08F557F7087A}"/>
                </a:ext>
                <a:ext uri="{C183D7F6-B498-43B3-948B-1728B52AA6E4}">
                  <adec:decorative xmlns:adec="http://schemas.microsoft.com/office/drawing/2017/decorative" val="0"/>
                </a:ext>
              </a:extLst>
            </p:cNvPr>
            <p:cNvSpPr txBox="1"/>
            <p:nvPr/>
          </p:nvSpPr>
          <p:spPr>
            <a:xfrm>
              <a:off x="1047214" y="1313286"/>
              <a:ext cx="1059982"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grpSp>
        <p:nvGrpSpPr>
          <p:cNvPr id="179" name="Group 178">
            <a:extLst>
              <a:ext uri="{FF2B5EF4-FFF2-40B4-BE49-F238E27FC236}">
                <a16:creationId xmlns:a16="http://schemas.microsoft.com/office/drawing/2014/main" id="{B7F99629-26DA-7A3A-7750-15E5A4C98855}"/>
              </a:ext>
            </a:extLst>
          </p:cNvPr>
          <p:cNvGrpSpPr/>
          <p:nvPr/>
        </p:nvGrpSpPr>
        <p:grpSpPr>
          <a:xfrm>
            <a:off x="8414206" y="2753574"/>
            <a:ext cx="1704721" cy="360000"/>
            <a:chOff x="588263" y="1217924"/>
            <a:chExt cx="1704721" cy="360000"/>
          </a:xfrm>
        </p:grpSpPr>
        <p:pic>
          <p:nvPicPr>
            <p:cNvPr id="180" name="Picture 179" descr="Zip Co logo SVG free download, id: 101874 - Brandlogos.net">
              <a:hlinkClick r:id="rId6"/>
              <a:extLst>
                <a:ext uri="{FF2B5EF4-FFF2-40B4-BE49-F238E27FC236}">
                  <a16:creationId xmlns:a16="http://schemas.microsoft.com/office/drawing/2014/main" id="{3AA681A2-B9DD-2551-A44E-3532959F6B4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81" name="TextBox 180">
              <a:extLst>
                <a:ext uri="{FF2B5EF4-FFF2-40B4-BE49-F238E27FC236}">
                  <a16:creationId xmlns:a16="http://schemas.microsoft.com/office/drawing/2014/main" id="{3122C63F-27A2-3A89-9D84-F8A2F60F0A1F}"/>
                </a:ext>
                <a:ext uri="{C183D7F6-B498-43B3-948B-1728B52AA6E4}">
                  <adec:decorative xmlns:adec="http://schemas.microsoft.com/office/drawing/2017/decorative" val="0"/>
                </a:ext>
              </a:extLst>
            </p:cNvPr>
            <p:cNvSpPr txBox="1"/>
            <p:nvPr/>
          </p:nvSpPr>
          <p:spPr>
            <a:xfrm>
              <a:off x="1047213" y="1313286"/>
              <a:ext cx="1245771"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grpSp>
        <p:nvGrpSpPr>
          <p:cNvPr id="182" name="Group 181">
            <a:extLst>
              <a:ext uri="{FF2B5EF4-FFF2-40B4-BE49-F238E27FC236}">
                <a16:creationId xmlns:a16="http://schemas.microsoft.com/office/drawing/2014/main" id="{5C360448-8F18-55F7-89EB-AC74B382FEF3}"/>
              </a:ext>
            </a:extLst>
          </p:cNvPr>
          <p:cNvGrpSpPr/>
          <p:nvPr/>
        </p:nvGrpSpPr>
        <p:grpSpPr>
          <a:xfrm>
            <a:off x="1486960" y="5198503"/>
            <a:ext cx="1404797" cy="360000"/>
            <a:chOff x="588263" y="1217924"/>
            <a:chExt cx="1404797" cy="360000"/>
          </a:xfrm>
        </p:grpSpPr>
        <p:pic>
          <p:nvPicPr>
            <p:cNvPr id="183" name="Picture 182" descr="Zip Co logo SVG free download, id: 101874 - Brandlogos.net">
              <a:hlinkClick r:id="rId6"/>
              <a:extLst>
                <a:ext uri="{FF2B5EF4-FFF2-40B4-BE49-F238E27FC236}">
                  <a16:creationId xmlns:a16="http://schemas.microsoft.com/office/drawing/2014/main" id="{EF5D5B6D-BDCC-A14D-21D2-C7D7864B714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84" name="TextBox 183">
              <a:extLst>
                <a:ext uri="{FF2B5EF4-FFF2-40B4-BE49-F238E27FC236}">
                  <a16:creationId xmlns:a16="http://schemas.microsoft.com/office/drawing/2014/main" id="{A103AADA-002D-7177-A364-02D8150256BD}"/>
                </a:ext>
                <a:ext uri="{C183D7F6-B498-43B3-948B-1728B52AA6E4}">
                  <adec:decorative xmlns:adec="http://schemas.microsoft.com/office/drawing/2017/decorative" val="0"/>
                </a:ext>
              </a:extLst>
            </p:cNvPr>
            <p:cNvSpPr txBox="1"/>
            <p:nvPr/>
          </p:nvSpPr>
          <p:spPr>
            <a:xfrm>
              <a:off x="1047214" y="1313286"/>
              <a:ext cx="945846"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grpSp>
        <p:nvGrpSpPr>
          <p:cNvPr id="185" name="Group 184">
            <a:extLst>
              <a:ext uri="{FF2B5EF4-FFF2-40B4-BE49-F238E27FC236}">
                <a16:creationId xmlns:a16="http://schemas.microsoft.com/office/drawing/2014/main" id="{30D14C84-F49F-D060-2C7C-26AE9BF2D9EC}"/>
              </a:ext>
            </a:extLst>
          </p:cNvPr>
          <p:cNvGrpSpPr/>
          <p:nvPr/>
        </p:nvGrpSpPr>
        <p:grpSpPr>
          <a:xfrm>
            <a:off x="4950565" y="5198503"/>
            <a:ext cx="1404833" cy="360000"/>
            <a:chOff x="588263" y="1217924"/>
            <a:chExt cx="1404833" cy="360000"/>
          </a:xfrm>
        </p:grpSpPr>
        <p:pic>
          <p:nvPicPr>
            <p:cNvPr id="187" name="Picture 186" descr="Zip Co logo SVG free download, id: 101874 - Brandlogos.net">
              <a:hlinkClick r:id="rId6"/>
              <a:extLst>
                <a:ext uri="{FF2B5EF4-FFF2-40B4-BE49-F238E27FC236}">
                  <a16:creationId xmlns:a16="http://schemas.microsoft.com/office/drawing/2014/main" id="{ABBCAEB6-72E9-76BA-4FFD-B39CF825F5B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88" name="TextBox 187">
              <a:extLst>
                <a:ext uri="{FF2B5EF4-FFF2-40B4-BE49-F238E27FC236}">
                  <a16:creationId xmlns:a16="http://schemas.microsoft.com/office/drawing/2014/main" id="{1E36D9EC-6146-A806-09A9-6CF7AB2DBE6B}"/>
                </a:ext>
                <a:ext uri="{C183D7F6-B498-43B3-948B-1728B52AA6E4}">
                  <adec:decorative xmlns:adec="http://schemas.microsoft.com/office/drawing/2017/decorative" val="0"/>
                </a:ext>
              </a:extLst>
            </p:cNvPr>
            <p:cNvSpPr txBox="1"/>
            <p:nvPr/>
          </p:nvSpPr>
          <p:spPr>
            <a:xfrm>
              <a:off x="1047214" y="1313286"/>
              <a:ext cx="945882"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grpSp>
        <p:nvGrpSpPr>
          <p:cNvPr id="189" name="Group 188">
            <a:extLst>
              <a:ext uri="{FF2B5EF4-FFF2-40B4-BE49-F238E27FC236}">
                <a16:creationId xmlns:a16="http://schemas.microsoft.com/office/drawing/2014/main" id="{5FE52177-D85E-D203-586A-68ADA773A579}"/>
              </a:ext>
            </a:extLst>
          </p:cNvPr>
          <p:cNvGrpSpPr/>
          <p:nvPr/>
        </p:nvGrpSpPr>
        <p:grpSpPr>
          <a:xfrm>
            <a:off x="8414206" y="5198503"/>
            <a:ext cx="1390193" cy="360000"/>
            <a:chOff x="588263" y="1217924"/>
            <a:chExt cx="1390193" cy="360000"/>
          </a:xfrm>
        </p:grpSpPr>
        <p:pic>
          <p:nvPicPr>
            <p:cNvPr id="190" name="Picture 189" descr="Zip Co logo SVG free download, id: 101874 - Brandlogos.net">
              <a:hlinkClick r:id="rId6"/>
              <a:extLst>
                <a:ext uri="{FF2B5EF4-FFF2-40B4-BE49-F238E27FC236}">
                  <a16:creationId xmlns:a16="http://schemas.microsoft.com/office/drawing/2014/main" id="{C9676959-CF24-5BB8-411B-7985A440A74C}"/>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1" name="TextBox 190">
              <a:extLst>
                <a:ext uri="{FF2B5EF4-FFF2-40B4-BE49-F238E27FC236}">
                  <a16:creationId xmlns:a16="http://schemas.microsoft.com/office/drawing/2014/main" id="{6C1C8913-0F89-FB4F-069D-37E2398FE8BC}"/>
                </a:ext>
                <a:ext uri="{C183D7F6-B498-43B3-948B-1728B52AA6E4}">
                  <adec:decorative xmlns:adec="http://schemas.microsoft.com/office/drawing/2017/decorative" val="0"/>
                </a:ext>
              </a:extLst>
            </p:cNvPr>
            <p:cNvSpPr txBox="1"/>
            <p:nvPr/>
          </p:nvSpPr>
          <p:spPr>
            <a:xfrm>
              <a:off x="1047214" y="1313286"/>
              <a:ext cx="931242"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pic>
        <p:nvPicPr>
          <p:cNvPr id="3" name="Picture 2">
            <a:extLst>
              <a:ext uri="{FF2B5EF4-FFF2-40B4-BE49-F238E27FC236}">
                <a16:creationId xmlns:a16="http://schemas.microsoft.com/office/drawing/2014/main" id="{BA0E7DE1-900D-5AD4-8BA9-8E013FDAE74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804399" y="4410641"/>
            <a:ext cx="2387601" cy="2447359"/>
          </a:xfrm>
          <a:prstGeom prst="rect">
            <a:avLst/>
          </a:prstGeom>
        </p:spPr>
      </p:pic>
      <p:grpSp>
        <p:nvGrpSpPr>
          <p:cNvPr id="44" name="Group 43">
            <a:extLst>
              <a:ext uri="{FF2B5EF4-FFF2-40B4-BE49-F238E27FC236}">
                <a16:creationId xmlns:a16="http://schemas.microsoft.com/office/drawing/2014/main" id="{883DE2A0-71F8-CDC7-81B3-D31B29309F7D}"/>
              </a:ext>
            </a:extLst>
          </p:cNvPr>
          <p:cNvGrpSpPr/>
          <p:nvPr/>
        </p:nvGrpSpPr>
        <p:grpSpPr>
          <a:xfrm>
            <a:off x="8868697" y="1127774"/>
            <a:ext cx="1450784" cy="216000"/>
            <a:chOff x="1194743" y="1140160"/>
            <a:chExt cx="1450784" cy="216000"/>
          </a:xfrm>
        </p:grpSpPr>
        <p:sp>
          <p:nvSpPr>
            <p:cNvPr id="45" name="Rectangle: Rounded Corners 6">
              <a:extLst>
                <a:ext uri="{FF2B5EF4-FFF2-40B4-BE49-F238E27FC236}">
                  <a16:creationId xmlns:a16="http://schemas.microsoft.com/office/drawing/2014/main" id="{E4B3F744-64F5-E523-38BF-AC4AF152E872}"/>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Revenue growth</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46" name="Graphic 45">
              <a:extLst>
                <a:ext uri="{FF2B5EF4-FFF2-40B4-BE49-F238E27FC236}">
                  <a16:creationId xmlns:a16="http://schemas.microsoft.com/office/drawing/2014/main" id="{3F57FC13-3B09-E8E0-799D-D766061B2C0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sp>
        <p:nvSpPr>
          <p:cNvPr id="47" name="Graphic 2">
            <a:hlinkClick r:id="rId9"/>
            <a:extLst>
              <a:ext uri="{FF2B5EF4-FFF2-40B4-BE49-F238E27FC236}">
                <a16:creationId xmlns:a16="http://schemas.microsoft.com/office/drawing/2014/main" id="{E27EA2A6-7836-0A9A-397E-3CEC96AA78D9}"/>
              </a:ext>
            </a:extLst>
          </p:cNvPr>
          <p:cNvSpPr/>
          <p:nvPr/>
        </p:nvSpPr>
        <p:spPr>
          <a:xfrm>
            <a:off x="6355398" y="398059"/>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165756441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E17C0-469A-3CCB-7970-CCBFA2B4582C}"/>
              </a:ext>
            </a:extLst>
          </p:cNvPr>
          <p:cNvSpPr>
            <a:spLocks noGrp="1"/>
          </p:cNvSpPr>
          <p:nvPr>
            <p:ph type="title"/>
          </p:nvPr>
        </p:nvSpPr>
        <p:spPr>
          <a:xfrm>
            <a:off x="584200" y="387766"/>
            <a:ext cx="5672544" cy="526298"/>
          </a:xfrm>
        </p:spPr>
        <p:txBody>
          <a:bodyPr/>
          <a:lstStyle/>
          <a:p>
            <a:r>
              <a:rPr lang="en-US" sz="1800" noProof="0">
                <a:gradFill>
                  <a:gsLst>
                    <a:gs pos="35000">
                      <a:srgbClr val="0078D4"/>
                    </a:gs>
                    <a:gs pos="0">
                      <a:srgbClr val="C03BC4"/>
                    </a:gs>
                  </a:gsLst>
                  <a:path path="circle">
                    <a:fillToRect l="100000" t="100000"/>
                  </a:path>
                </a:gradFill>
              </a:rPr>
              <a:t>Marketing |</a:t>
            </a:r>
            <a:r>
              <a:rPr lang="en-US" sz="1800" noProof="0"/>
              <a:t> Creating a marketing Bill of Materials (Copilot Studio)</a:t>
            </a:r>
            <a:endParaRPr lang="en-US" noProof="0"/>
          </a:p>
        </p:txBody>
      </p:sp>
      <p:sp>
        <p:nvSpPr>
          <p:cNvPr id="6" name="Text Placeholder 5">
            <a:extLst>
              <a:ext uri="{FF2B5EF4-FFF2-40B4-BE49-F238E27FC236}">
                <a16:creationId xmlns:a16="http://schemas.microsoft.com/office/drawing/2014/main" id="{6B18FEA3-F370-99E2-9605-D858A5448CE6}"/>
              </a:ext>
            </a:extLst>
          </p:cNvPr>
          <p:cNvSpPr>
            <a:spLocks noGrp="1"/>
          </p:cNvSpPr>
          <p:nvPr>
            <p:ph type="body" sz="quarter" idx="11"/>
          </p:nvPr>
        </p:nvSpPr>
        <p:spPr/>
        <p:txBody>
          <a:bodyPr/>
          <a:lstStyle/>
          <a:p>
            <a:r>
              <a:rPr lang="en-US" noProof="0"/>
              <a:t>1. Brainstorm assets</a:t>
            </a:r>
          </a:p>
        </p:txBody>
      </p:sp>
      <p:sp>
        <p:nvSpPr>
          <p:cNvPr id="7" name="Text Placeholder 6">
            <a:extLst>
              <a:ext uri="{FF2B5EF4-FFF2-40B4-BE49-F238E27FC236}">
                <a16:creationId xmlns:a16="http://schemas.microsoft.com/office/drawing/2014/main" id="{483A269D-E81D-1ADC-CBF1-41039FA0A225}"/>
              </a:ext>
            </a:extLst>
          </p:cNvPr>
          <p:cNvSpPr>
            <a:spLocks noGrp="1"/>
          </p:cNvSpPr>
          <p:nvPr>
            <p:ph type="body" sz="quarter" idx="12"/>
          </p:nvPr>
        </p:nvSpPr>
        <p:spPr/>
        <p:txBody>
          <a:bodyPr/>
          <a:lstStyle/>
          <a:p>
            <a:r>
              <a:rPr lang="en-US" noProof="0"/>
              <a:t>6. Track inventory </a:t>
            </a:r>
          </a:p>
        </p:txBody>
      </p:sp>
      <p:sp>
        <p:nvSpPr>
          <p:cNvPr id="8" name="Text Placeholder 7">
            <a:extLst>
              <a:ext uri="{FF2B5EF4-FFF2-40B4-BE49-F238E27FC236}">
                <a16:creationId xmlns:a16="http://schemas.microsoft.com/office/drawing/2014/main" id="{0D2DE4A9-EFF5-BE3C-DB4F-9B428D05DBEA}"/>
              </a:ext>
            </a:extLst>
          </p:cNvPr>
          <p:cNvSpPr>
            <a:spLocks noGrp="1"/>
          </p:cNvSpPr>
          <p:nvPr>
            <p:ph type="body" sz="quarter" idx="13"/>
          </p:nvPr>
        </p:nvSpPr>
        <p:spPr/>
        <p:txBody>
          <a:bodyPr/>
          <a:lstStyle/>
          <a:p>
            <a:r>
              <a:rPr lang="en-US" noProof="0"/>
              <a:t>2. Create taglines</a:t>
            </a:r>
          </a:p>
        </p:txBody>
      </p:sp>
      <p:sp>
        <p:nvSpPr>
          <p:cNvPr id="9" name="Text Placeholder 8">
            <a:extLst>
              <a:ext uri="{FF2B5EF4-FFF2-40B4-BE49-F238E27FC236}">
                <a16:creationId xmlns:a16="http://schemas.microsoft.com/office/drawing/2014/main" id="{DE858182-A1BF-5A78-D570-25ED2C0BCFB6}"/>
              </a:ext>
            </a:extLst>
          </p:cNvPr>
          <p:cNvSpPr>
            <a:spLocks noGrp="1"/>
          </p:cNvSpPr>
          <p:nvPr>
            <p:ph type="body" sz="quarter" idx="14"/>
          </p:nvPr>
        </p:nvSpPr>
        <p:spPr/>
        <p:txBody>
          <a:bodyPr/>
          <a:lstStyle/>
          <a:p>
            <a:r>
              <a:rPr lang="en-US" noProof="0"/>
              <a:t>5. Build assets</a:t>
            </a:r>
          </a:p>
        </p:txBody>
      </p:sp>
      <p:sp>
        <p:nvSpPr>
          <p:cNvPr id="10" name="Text Placeholder 9">
            <a:extLst>
              <a:ext uri="{FF2B5EF4-FFF2-40B4-BE49-F238E27FC236}">
                <a16:creationId xmlns:a16="http://schemas.microsoft.com/office/drawing/2014/main" id="{EF87748B-6CB1-DAAA-35A8-93E66C19D29E}"/>
              </a:ext>
            </a:extLst>
          </p:cNvPr>
          <p:cNvSpPr>
            <a:spLocks noGrp="1"/>
          </p:cNvSpPr>
          <p:nvPr>
            <p:ph type="body" sz="quarter" idx="15"/>
          </p:nvPr>
        </p:nvSpPr>
        <p:spPr/>
        <p:txBody>
          <a:bodyPr/>
          <a:lstStyle/>
          <a:p>
            <a:r>
              <a:rPr lang="en-US" noProof="0"/>
              <a:t>3. Create a messaging framework</a:t>
            </a:r>
          </a:p>
        </p:txBody>
      </p:sp>
      <p:sp>
        <p:nvSpPr>
          <p:cNvPr id="11" name="Text Placeholder 10">
            <a:extLst>
              <a:ext uri="{FF2B5EF4-FFF2-40B4-BE49-F238E27FC236}">
                <a16:creationId xmlns:a16="http://schemas.microsoft.com/office/drawing/2014/main" id="{997A938A-B813-4344-5B7A-57E3B2B93695}"/>
              </a:ext>
            </a:extLst>
          </p:cNvPr>
          <p:cNvSpPr>
            <a:spLocks noGrp="1"/>
          </p:cNvSpPr>
          <p:nvPr>
            <p:ph type="body" sz="quarter" idx="16"/>
          </p:nvPr>
        </p:nvSpPr>
        <p:spPr/>
        <p:txBody>
          <a:bodyPr/>
          <a:lstStyle/>
          <a:p>
            <a:r>
              <a:rPr lang="en-US" noProof="0"/>
              <a:t>4. Meet with product group</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a:t>Microsoft 365 Copilot and Copilot Studio</a:t>
            </a:r>
            <a:endParaRPr lang="en-US" sz="900" i="1" noProof="0"/>
          </a:p>
        </p:txBody>
      </p:sp>
      <p:sp>
        <p:nvSpPr>
          <p:cNvPr id="12" name="Text Placeholder 11">
            <a:extLst>
              <a:ext uri="{FF2B5EF4-FFF2-40B4-BE49-F238E27FC236}">
                <a16:creationId xmlns:a16="http://schemas.microsoft.com/office/drawing/2014/main" id="{57F1A5E5-A481-5A24-38A5-11BA04942517}"/>
              </a:ext>
            </a:extLst>
          </p:cNvPr>
          <p:cNvSpPr>
            <a:spLocks noGrp="1"/>
          </p:cNvSpPr>
          <p:nvPr>
            <p:ph type="body" sz="quarter" idx="18"/>
          </p:nvPr>
        </p:nvSpPr>
        <p:spPr>
          <a:xfrm>
            <a:off x="584200" y="2032188"/>
            <a:ext cx="2808000" cy="850259"/>
          </a:xfrm>
        </p:spPr>
        <p:txBody>
          <a:bodyPr>
            <a:normAutofit/>
          </a:bodyPr>
          <a:lstStyle/>
          <a:p>
            <a:r>
              <a:rPr lang="en-US" noProof="0" dirty="0"/>
              <a:t>Use Microsoft 365 Copilot Chat</a:t>
            </a:r>
            <a:r>
              <a:rPr lang="en-US" baseline="30000" noProof="0" dirty="0"/>
              <a:t> </a:t>
            </a:r>
            <a:r>
              <a:rPr lang="en-US" noProof="0" dirty="0"/>
              <a:t>to brainstorm a list of assets for an upcoming announcement. Ask Copilot about what assets are currently available, enriched with data from the third-party document repository app using the Copilot Agent.</a:t>
            </a:r>
          </a:p>
        </p:txBody>
      </p:sp>
      <p:sp>
        <p:nvSpPr>
          <p:cNvPr id="13" name="Text Placeholder 12">
            <a:extLst>
              <a:ext uri="{FF2B5EF4-FFF2-40B4-BE49-F238E27FC236}">
                <a16:creationId xmlns:a16="http://schemas.microsoft.com/office/drawing/2014/main" id="{B79019ED-DE1E-5364-FAAC-B5E1CAB49367}"/>
              </a:ext>
            </a:extLst>
          </p:cNvPr>
          <p:cNvSpPr>
            <a:spLocks noGrp="1"/>
          </p:cNvSpPr>
          <p:nvPr>
            <p:ph type="body" sz="quarter" idx="19"/>
          </p:nvPr>
        </p:nvSpPr>
        <p:spPr>
          <a:xfrm>
            <a:off x="4047840" y="2032188"/>
            <a:ext cx="2808000" cy="626701"/>
          </a:xfrm>
        </p:spPr>
        <p:txBody>
          <a:bodyPr/>
          <a:lstStyle/>
          <a:p>
            <a:r>
              <a:rPr lang="en-US" noProof="0"/>
              <a:t>Prompt Copilot to come up with a clever tagline for the PR announcement that will be on all marketing materials, tying them together. Use Copilot Pages to tweak and finalize the tagline.</a:t>
            </a:r>
          </a:p>
        </p:txBody>
      </p:sp>
      <p:sp>
        <p:nvSpPr>
          <p:cNvPr id="14" name="Text Placeholder 13">
            <a:extLst>
              <a:ext uri="{FF2B5EF4-FFF2-40B4-BE49-F238E27FC236}">
                <a16:creationId xmlns:a16="http://schemas.microsoft.com/office/drawing/2014/main" id="{90906ACB-B754-0544-3A22-B597C69E87C4}"/>
              </a:ext>
            </a:extLst>
          </p:cNvPr>
          <p:cNvSpPr>
            <a:spLocks noGrp="1"/>
          </p:cNvSpPr>
          <p:nvPr>
            <p:ph type="body" sz="quarter" idx="20"/>
          </p:nvPr>
        </p:nvSpPr>
        <p:spPr>
          <a:xfrm>
            <a:off x="7511481" y="2032188"/>
            <a:ext cx="2808000" cy="626701"/>
          </a:xfrm>
        </p:spPr>
        <p:txBody>
          <a:bodyPr/>
          <a:lstStyle/>
          <a:p>
            <a:r>
              <a:rPr lang="en-US" noProof="0"/>
              <a:t>Create your messaging and positioning framework by using Copilot in Word to generate a draft, referencing key documents.</a:t>
            </a:r>
          </a:p>
        </p:txBody>
      </p:sp>
      <p:sp>
        <p:nvSpPr>
          <p:cNvPr id="15" name="Text Placeholder 14">
            <a:extLst>
              <a:ext uri="{FF2B5EF4-FFF2-40B4-BE49-F238E27FC236}">
                <a16:creationId xmlns:a16="http://schemas.microsoft.com/office/drawing/2014/main" id="{BD71DFEB-98A4-BD3F-80D8-F2386D6B6556}"/>
              </a:ext>
            </a:extLst>
          </p:cNvPr>
          <p:cNvSpPr>
            <a:spLocks noGrp="1"/>
          </p:cNvSpPr>
          <p:nvPr>
            <p:ph type="body" sz="quarter" idx="21"/>
          </p:nvPr>
        </p:nvSpPr>
        <p:spPr>
          <a:xfrm>
            <a:off x="584200" y="3208260"/>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Kickstart your project </a:t>
            </a:r>
            <a:r>
              <a:rPr lang="en-US" noProof="0"/>
              <a:t>as you spark ideas with Copilot and take inventory of what is already available.</a:t>
            </a:r>
          </a:p>
        </p:txBody>
      </p:sp>
      <p:sp>
        <p:nvSpPr>
          <p:cNvPr id="16" name="Text Placeholder 15">
            <a:extLst>
              <a:ext uri="{FF2B5EF4-FFF2-40B4-BE49-F238E27FC236}">
                <a16:creationId xmlns:a16="http://schemas.microsoft.com/office/drawing/2014/main" id="{33BF56C9-14D7-033A-F3ED-AB0F70796AAF}"/>
              </a:ext>
            </a:extLst>
          </p:cNvPr>
          <p:cNvSpPr>
            <a:spLocks noGrp="1"/>
          </p:cNvSpPr>
          <p:nvPr>
            <p:ph type="body" sz="quarter" idx="22"/>
          </p:nvPr>
        </p:nvSpPr>
        <p:spPr/>
        <p:txBody>
          <a:bodyPr>
            <a:normAutofit/>
          </a:bodyPr>
          <a:lstStyle/>
          <a:p>
            <a:r>
              <a:rPr lang="en-US" kern="0" noProof="0">
                <a:solidFill>
                  <a:srgbClr val="1A1A1A"/>
                </a:solidFill>
                <a:latin typeface="Segoe UI"/>
                <a:cs typeface="+mn-cs"/>
              </a:rPr>
              <a:t>Benefit: </a:t>
            </a:r>
            <a:r>
              <a:rPr lang="en-US" noProof="0"/>
              <a:t>Use Copilot in Loop to help everyone get to the point by summarizing the content of a Loop page.</a:t>
            </a:r>
          </a:p>
        </p:txBody>
      </p:sp>
      <p:sp>
        <p:nvSpPr>
          <p:cNvPr id="17" name="Text Placeholder 16">
            <a:extLst>
              <a:ext uri="{FF2B5EF4-FFF2-40B4-BE49-F238E27FC236}">
                <a16:creationId xmlns:a16="http://schemas.microsoft.com/office/drawing/2014/main" id="{5AE3EFCF-2610-D907-5130-812F6E3ED20A}"/>
              </a:ext>
            </a:extLst>
          </p:cNvPr>
          <p:cNvSpPr>
            <a:spLocks noGrp="1"/>
          </p:cNvSpPr>
          <p:nvPr>
            <p:ph type="body" sz="quarter" idx="23"/>
          </p:nvPr>
        </p:nvSpPr>
        <p:spPr>
          <a:xfrm>
            <a:off x="4047840" y="3208260"/>
            <a:ext cx="2808000" cy="626701"/>
          </a:xfrm>
        </p:spPr>
        <p:txBody>
          <a:bodyPr/>
          <a:lstStyle/>
          <a:p>
            <a:r>
              <a:rPr lang="en-US" kern="0" noProof="0">
                <a:solidFill>
                  <a:srgbClr val="1A1A1A"/>
                </a:solidFill>
                <a:latin typeface="Segoe UI"/>
                <a:cs typeface="+mn-cs"/>
              </a:rPr>
              <a:t>Benefit: </a:t>
            </a:r>
            <a:r>
              <a:rPr lang="en-US" b="1" noProof="0"/>
              <a:t>Creating </a:t>
            </a:r>
            <a:r>
              <a:rPr lang="en-US" b="1" kern="0" noProof="0">
                <a:solidFill>
                  <a:srgbClr val="1A1A1A"/>
                </a:solidFill>
                <a:latin typeface="Segoe UI"/>
                <a:cs typeface="+mn-cs"/>
              </a:rPr>
              <a:t>captivating taglines </a:t>
            </a:r>
            <a:r>
              <a:rPr lang="en-US" noProof="0"/>
              <a:t>is an art – </a:t>
            </a:r>
            <a:br>
              <a:rPr lang="en-US" noProof="0"/>
            </a:br>
            <a:r>
              <a:rPr lang="en-US" noProof="0"/>
              <a:t>get started by using the power of the </a:t>
            </a:r>
            <a:br>
              <a:rPr lang="en-US" noProof="0"/>
            </a:br>
            <a:r>
              <a:rPr lang="en-US" noProof="0"/>
              <a:t>AI language model.</a:t>
            </a:r>
          </a:p>
        </p:txBody>
      </p:sp>
      <p:sp>
        <p:nvSpPr>
          <p:cNvPr id="18" name="Text Placeholder 17">
            <a:extLst>
              <a:ext uri="{FF2B5EF4-FFF2-40B4-BE49-F238E27FC236}">
                <a16:creationId xmlns:a16="http://schemas.microsoft.com/office/drawing/2014/main" id="{89DAC49F-2BA4-340B-EC10-EFC50F0F9BB0}"/>
              </a:ext>
            </a:extLst>
          </p:cNvPr>
          <p:cNvSpPr>
            <a:spLocks noGrp="1"/>
          </p:cNvSpPr>
          <p:nvPr>
            <p:ph type="body" sz="quarter" idx="24"/>
          </p:nvPr>
        </p:nvSpPr>
        <p:spPr>
          <a:xfrm>
            <a:off x="4022889" y="5710200"/>
            <a:ext cx="2808000" cy="626701"/>
          </a:xfrm>
        </p:spPr>
        <p:txBody>
          <a:bodyPr>
            <a:normAutofit lnSpcReduction="10000"/>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Use Draft with Copilot </a:t>
            </a:r>
            <a:r>
              <a:rPr lang="en-US" noProof="0"/>
              <a:t>to create a product narrative and then Create a presentation adding notes, the product description document and other context.</a:t>
            </a:r>
          </a:p>
        </p:txBody>
      </p:sp>
      <p:sp>
        <p:nvSpPr>
          <p:cNvPr id="19" name="Text Placeholder 18">
            <a:extLst>
              <a:ext uri="{FF2B5EF4-FFF2-40B4-BE49-F238E27FC236}">
                <a16:creationId xmlns:a16="http://schemas.microsoft.com/office/drawing/2014/main" id="{6B0BDB59-6BD3-9AE1-AC9F-3023CBFCB949}"/>
              </a:ext>
            </a:extLst>
          </p:cNvPr>
          <p:cNvSpPr>
            <a:spLocks noGrp="1"/>
          </p:cNvSpPr>
          <p:nvPr>
            <p:ph type="body" sz="quarter" idx="25"/>
          </p:nvPr>
        </p:nvSpPr>
        <p:spPr>
          <a:xfrm>
            <a:off x="7511481" y="3208260"/>
            <a:ext cx="2808000" cy="626701"/>
          </a:xfrm>
        </p:spPr>
        <p:txBody>
          <a:bodyPr>
            <a:normAutofit/>
          </a:bodyPr>
          <a:lstStyle/>
          <a:p>
            <a:r>
              <a:rPr lang="en-US" kern="0" noProof="0">
                <a:solidFill>
                  <a:srgbClr val="1A1A1A"/>
                </a:solidFill>
                <a:latin typeface="Segoe UI"/>
                <a:cs typeface="+mn-cs"/>
              </a:rPr>
              <a:t>Benefit:</a:t>
            </a:r>
            <a:r>
              <a:rPr lang="en-US" b="1" kern="0" noProof="0">
                <a:solidFill>
                  <a:srgbClr val="1A1A1A"/>
                </a:solidFill>
                <a:latin typeface="Segoe UI"/>
                <a:cs typeface="+mn-cs"/>
              </a:rPr>
              <a:t> </a:t>
            </a:r>
            <a:r>
              <a:rPr lang="en-US" b="1" noProof="0"/>
              <a:t>Get to a </a:t>
            </a:r>
            <a:r>
              <a:rPr lang="en-US" b="1" kern="0" noProof="0">
                <a:solidFill>
                  <a:srgbClr val="1A1A1A"/>
                </a:solidFill>
                <a:latin typeface="Segoe UI"/>
                <a:cs typeface="+mn-cs"/>
              </a:rPr>
              <a:t>first draft quickly </a:t>
            </a:r>
            <a:r>
              <a:rPr lang="en-US" noProof="0"/>
              <a:t>by relying on Copilot in Word for starting your Messaging and Positioning Framework. </a:t>
            </a:r>
          </a:p>
        </p:txBody>
      </p:sp>
      <p:sp>
        <p:nvSpPr>
          <p:cNvPr id="20" name="Text Placeholder 19">
            <a:extLst>
              <a:ext uri="{FF2B5EF4-FFF2-40B4-BE49-F238E27FC236}">
                <a16:creationId xmlns:a16="http://schemas.microsoft.com/office/drawing/2014/main" id="{0E999909-3D69-9009-82AA-7101EDA592A8}"/>
              </a:ext>
            </a:extLst>
          </p:cNvPr>
          <p:cNvSpPr>
            <a:spLocks noGrp="1"/>
          </p:cNvSpPr>
          <p:nvPr>
            <p:ph type="body" sz="quarter" idx="26"/>
          </p:nvPr>
        </p:nvSpPr>
        <p:spPr>
          <a:xfrm>
            <a:off x="7511481" y="5641938"/>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Leverage meeting recap </a:t>
            </a:r>
            <a:r>
              <a:rPr lang="en-US" noProof="0"/>
              <a:t>to capture action </a:t>
            </a:r>
            <a:br>
              <a:rPr lang="en-US" noProof="0"/>
            </a:br>
            <a:r>
              <a:rPr lang="en-US" noProof="0"/>
              <a:t>items and alignment to move forward.</a:t>
            </a:r>
          </a:p>
        </p:txBody>
      </p:sp>
      <p:sp>
        <p:nvSpPr>
          <p:cNvPr id="21" name="Text Placeholder 20">
            <a:extLst>
              <a:ext uri="{FF2B5EF4-FFF2-40B4-BE49-F238E27FC236}">
                <a16:creationId xmlns:a16="http://schemas.microsoft.com/office/drawing/2014/main" id="{B050344A-D84F-59B0-575C-12A842366497}"/>
              </a:ext>
            </a:extLst>
          </p:cNvPr>
          <p:cNvSpPr>
            <a:spLocks noGrp="1"/>
          </p:cNvSpPr>
          <p:nvPr>
            <p:ph type="body" sz="quarter" idx="27"/>
          </p:nvPr>
        </p:nvSpPr>
        <p:spPr>
          <a:xfrm>
            <a:off x="584200" y="4488366"/>
            <a:ext cx="2808000" cy="626701"/>
          </a:xfrm>
        </p:spPr>
        <p:txBody>
          <a:bodyPr/>
          <a:lstStyle/>
          <a:p>
            <a:r>
              <a:rPr lang="en-US" noProof="0"/>
              <a:t>Use Copilot in Loop to collaborate with graphic designers and various groups on the status of assets (draft, in design, in review).</a:t>
            </a:r>
          </a:p>
        </p:txBody>
      </p:sp>
      <p:sp>
        <p:nvSpPr>
          <p:cNvPr id="22" name="Text Placeholder 21">
            <a:extLst>
              <a:ext uri="{FF2B5EF4-FFF2-40B4-BE49-F238E27FC236}">
                <a16:creationId xmlns:a16="http://schemas.microsoft.com/office/drawing/2014/main" id="{E68B2731-B9D4-E764-3841-C98F1FAF4A25}"/>
              </a:ext>
            </a:extLst>
          </p:cNvPr>
          <p:cNvSpPr>
            <a:spLocks noGrp="1"/>
          </p:cNvSpPr>
          <p:nvPr>
            <p:ph type="body" sz="quarter" idx="28"/>
          </p:nvPr>
        </p:nvSpPr>
        <p:spPr>
          <a:xfrm>
            <a:off x="4047841" y="4488366"/>
            <a:ext cx="2808000" cy="769757"/>
          </a:xfrm>
        </p:spPr>
        <p:txBody>
          <a:bodyPr>
            <a:normAutofit/>
          </a:bodyPr>
          <a:lstStyle/>
          <a:p>
            <a:r>
              <a:rPr lang="en-US" noProof="0"/>
              <a:t>Build out additional assets like a product narrative and pitch deck with Copilot in Word and PowerPoint. Use Copilot to generate copy and images.</a:t>
            </a:r>
          </a:p>
        </p:txBody>
      </p:sp>
      <p:sp>
        <p:nvSpPr>
          <p:cNvPr id="40" name="Text Placeholder 39">
            <a:extLst>
              <a:ext uri="{FF2B5EF4-FFF2-40B4-BE49-F238E27FC236}">
                <a16:creationId xmlns:a16="http://schemas.microsoft.com/office/drawing/2014/main" id="{6FAD6613-F92A-88AB-9E74-A51F90E316B4}"/>
              </a:ext>
            </a:extLst>
          </p:cNvPr>
          <p:cNvSpPr>
            <a:spLocks noGrp="1"/>
          </p:cNvSpPr>
          <p:nvPr>
            <p:ph type="body" sz="quarter" idx="29"/>
          </p:nvPr>
        </p:nvSpPr>
        <p:spPr/>
        <p:txBody>
          <a:bodyPr/>
          <a:lstStyle/>
          <a:p>
            <a:r>
              <a:rPr lang="en-US" noProof="0"/>
              <a:t>Meet with the product group and use Copilot in Teams to summarize the meeting and identify action items to ensure alignment on key features. </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41" name="Text Placeholder 40">
            <a:extLst>
              <a:ext uri="{FF2B5EF4-FFF2-40B4-BE49-F238E27FC236}">
                <a16:creationId xmlns:a16="http://schemas.microsoft.com/office/drawing/2014/main" id="{4F263690-F8BF-D961-4806-6CD823B5C163}"/>
              </a:ext>
            </a:extLst>
          </p:cNvPr>
          <p:cNvSpPr>
            <a:spLocks noGrp="1"/>
          </p:cNvSpPr>
          <p:nvPr>
            <p:ph type="body" sz="quarter" idx="38"/>
          </p:nvPr>
        </p:nvSpPr>
        <p:spPr>
          <a:solidFill>
            <a:srgbClr val="0078D4"/>
          </a:solidFill>
        </p:spPr>
        <p:txBody>
          <a:bodyPr/>
          <a:lstStyle/>
          <a:p>
            <a:endParaRPr lang="en-US" noProof="0"/>
          </a:p>
        </p:txBody>
      </p:sp>
      <p:sp>
        <p:nvSpPr>
          <p:cNvPr id="42" name="Text Placeholder 41">
            <a:extLst>
              <a:ext uri="{FF2B5EF4-FFF2-40B4-BE49-F238E27FC236}">
                <a16:creationId xmlns:a16="http://schemas.microsoft.com/office/drawing/2014/main" id="{7E32AE87-0035-DAAC-C6E8-F798DDF50610}"/>
              </a:ext>
            </a:extLst>
          </p:cNvPr>
          <p:cNvSpPr>
            <a:spLocks noGrp="1"/>
          </p:cNvSpPr>
          <p:nvPr>
            <p:ph type="body" sz="quarter" idx="39"/>
          </p:nvPr>
        </p:nvSpPr>
        <p:spPr>
          <a:solidFill>
            <a:srgbClr val="0070C0"/>
          </a:solidFill>
        </p:spPr>
        <p:txBody>
          <a:bodyPr/>
          <a:lstStyle/>
          <a:p>
            <a:endParaRPr lang="en-US" noProof="0"/>
          </a:p>
        </p:txBody>
      </p:sp>
      <p:sp>
        <p:nvSpPr>
          <p:cNvPr id="43" name="Text Placeholder 42">
            <a:extLst>
              <a:ext uri="{FF2B5EF4-FFF2-40B4-BE49-F238E27FC236}">
                <a16:creationId xmlns:a16="http://schemas.microsoft.com/office/drawing/2014/main" id="{6229BA6E-E7B3-CD8E-B4C4-C6CDD1B0745E}"/>
              </a:ext>
            </a:extLst>
          </p:cNvPr>
          <p:cNvSpPr>
            <a:spLocks noGrp="1"/>
          </p:cNvSpPr>
          <p:nvPr>
            <p:ph type="body" sz="quarter" idx="40"/>
          </p:nvPr>
        </p:nvSpPr>
        <p:spPr>
          <a:solidFill>
            <a:srgbClr val="0078D4"/>
          </a:solidFill>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Leads created</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Cost per lead generated</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71" name="Group 170">
            <a:extLst>
              <a:ext uri="{FF2B5EF4-FFF2-40B4-BE49-F238E27FC236}">
                <a16:creationId xmlns:a16="http://schemas.microsoft.com/office/drawing/2014/main" id="{CCDB8A53-0824-2409-EBE2-4B0870F8417D}"/>
              </a:ext>
            </a:extLst>
          </p:cNvPr>
          <p:cNvGrpSpPr/>
          <p:nvPr/>
        </p:nvGrpSpPr>
        <p:grpSpPr>
          <a:xfrm>
            <a:off x="4651304" y="2836635"/>
            <a:ext cx="1551169" cy="360000"/>
            <a:chOff x="588263" y="1217924"/>
            <a:chExt cx="1551169" cy="360000"/>
          </a:xfrm>
        </p:grpSpPr>
        <p:pic>
          <p:nvPicPr>
            <p:cNvPr id="172" name="Picture 171" descr="Zip Co logo SVG free download, id: 101874 - Brandlogos.net">
              <a:hlinkClick r:id="rId4"/>
              <a:extLst>
                <a:ext uri="{FF2B5EF4-FFF2-40B4-BE49-F238E27FC236}">
                  <a16:creationId xmlns:a16="http://schemas.microsoft.com/office/drawing/2014/main" id="{799522FD-1C3D-BBA7-D806-C077161270E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3" name="TextBox 172">
              <a:extLst>
                <a:ext uri="{FF2B5EF4-FFF2-40B4-BE49-F238E27FC236}">
                  <a16:creationId xmlns:a16="http://schemas.microsoft.com/office/drawing/2014/main" id="{7FF572B3-6039-5776-4496-780B2761A8DA}"/>
                </a:ext>
                <a:ext uri="{C183D7F6-B498-43B3-948B-1728B52AA6E4}">
                  <adec:decorative xmlns:adec="http://schemas.microsoft.com/office/drawing/2017/decorative" val="0"/>
                </a:ext>
              </a:extLst>
            </p:cNvPr>
            <p:cNvSpPr txBox="1"/>
            <p:nvPr/>
          </p:nvSpPr>
          <p:spPr>
            <a:xfrm>
              <a:off x="1047214" y="1313286"/>
              <a:ext cx="1092218"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grpSp>
      <p:grpSp>
        <p:nvGrpSpPr>
          <p:cNvPr id="174" name="Group 173">
            <a:extLst>
              <a:ext uri="{FF2B5EF4-FFF2-40B4-BE49-F238E27FC236}">
                <a16:creationId xmlns:a16="http://schemas.microsoft.com/office/drawing/2014/main" id="{D0FFF366-5E28-8DA3-85C6-56192DB5DCE2}"/>
              </a:ext>
            </a:extLst>
          </p:cNvPr>
          <p:cNvGrpSpPr/>
          <p:nvPr/>
        </p:nvGrpSpPr>
        <p:grpSpPr>
          <a:xfrm>
            <a:off x="8159623" y="2812567"/>
            <a:ext cx="1511716" cy="360000"/>
            <a:chOff x="588263" y="2657420"/>
            <a:chExt cx="1511716" cy="360000"/>
          </a:xfrm>
        </p:grpSpPr>
        <p:pic>
          <p:nvPicPr>
            <p:cNvPr id="175" name="Picture 174">
              <a:extLst>
                <a:ext uri="{FF2B5EF4-FFF2-40B4-BE49-F238E27FC236}">
                  <a16:creationId xmlns:a16="http://schemas.microsoft.com/office/drawing/2014/main" id="{855F748E-58CF-79E2-47CF-9E645B1B4C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76" name="TextBox 175">
              <a:extLst>
                <a:ext uri="{FF2B5EF4-FFF2-40B4-BE49-F238E27FC236}">
                  <a16:creationId xmlns:a16="http://schemas.microsoft.com/office/drawing/2014/main" id="{E5E0429D-4163-6B18-92D0-97F30110EA96}"/>
                </a:ext>
                <a:ext uri="{C183D7F6-B498-43B3-948B-1728B52AA6E4}">
                  <adec:decorative xmlns:adec="http://schemas.microsoft.com/office/drawing/2017/decorative" val="0"/>
                </a:ext>
              </a:extLst>
            </p:cNvPr>
            <p:cNvSpPr txBox="1"/>
            <p:nvPr/>
          </p:nvSpPr>
          <p:spPr>
            <a:xfrm>
              <a:off x="1047214" y="2752782"/>
              <a:ext cx="105276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7" name="Group 176">
            <a:extLst>
              <a:ext uri="{FF2B5EF4-FFF2-40B4-BE49-F238E27FC236}">
                <a16:creationId xmlns:a16="http://schemas.microsoft.com/office/drawing/2014/main" id="{3BD16D0D-326F-F5C4-2E3C-B8E02BBCA841}"/>
              </a:ext>
            </a:extLst>
          </p:cNvPr>
          <p:cNvGrpSpPr/>
          <p:nvPr/>
        </p:nvGrpSpPr>
        <p:grpSpPr>
          <a:xfrm>
            <a:off x="8124529" y="5198503"/>
            <a:ext cx="1581904" cy="360000"/>
            <a:chOff x="588263" y="3617084"/>
            <a:chExt cx="1581904" cy="360000"/>
          </a:xfrm>
        </p:grpSpPr>
        <p:pic>
          <p:nvPicPr>
            <p:cNvPr id="178" name="Picture 177">
              <a:extLst>
                <a:ext uri="{FF2B5EF4-FFF2-40B4-BE49-F238E27FC236}">
                  <a16:creationId xmlns:a16="http://schemas.microsoft.com/office/drawing/2014/main" id="{510771C2-5720-3EBC-F46A-30AD6CDBFE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79" name="TextBox 178">
              <a:extLst>
                <a:ext uri="{FF2B5EF4-FFF2-40B4-BE49-F238E27FC236}">
                  <a16:creationId xmlns:a16="http://schemas.microsoft.com/office/drawing/2014/main" id="{69B51864-E30C-F495-B5EE-0992580F6600}"/>
                </a:ext>
                <a:ext uri="{C183D7F6-B498-43B3-948B-1728B52AA6E4}">
                  <adec:decorative xmlns:adec="http://schemas.microsoft.com/office/drawing/2017/decorative" val="0"/>
                </a:ext>
              </a:extLst>
            </p:cNvPr>
            <p:cNvSpPr txBox="1"/>
            <p:nvPr/>
          </p:nvSpPr>
          <p:spPr>
            <a:xfrm>
              <a:off x="1047214" y="3712447"/>
              <a:ext cx="1122953" cy="169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0" name="Group 179">
            <a:extLst>
              <a:ext uri="{FF2B5EF4-FFF2-40B4-BE49-F238E27FC236}">
                <a16:creationId xmlns:a16="http://schemas.microsoft.com/office/drawing/2014/main" id="{69EA6177-40E7-A7DB-5C87-9CA58BA66E63}"/>
              </a:ext>
            </a:extLst>
          </p:cNvPr>
          <p:cNvGrpSpPr/>
          <p:nvPr/>
        </p:nvGrpSpPr>
        <p:grpSpPr>
          <a:xfrm>
            <a:off x="1247329" y="5198502"/>
            <a:ext cx="1481743" cy="360000"/>
            <a:chOff x="3277688" y="2657420"/>
            <a:chExt cx="1481743" cy="360000"/>
          </a:xfrm>
        </p:grpSpPr>
        <p:grpSp>
          <p:nvGrpSpPr>
            <p:cNvPr id="181" name="Group 180">
              <a:extLst>
                <a:ext uri="{FF2B5EF4-FFF2-40B4-BE49-F238E27FC236}">
                  <a16:creationId xmlns:a16="http://schemas.microsoft.com/office/drawing/2014/main" id="{DFF159A6-2975-BB83-3A69-6BCD35CEF1BB}"/>
                </a:ext>
              </a:extLst>
            </p:cNvPr>
            <p:cNvGrpSpPr>
              <a:grpSpLocks noChangeAspect="1"/>
            </p:cNvGrpSpPr>
            <p:nvPr/>
          </p:nvGrpSpPr>
          <p:grpSpPr>
            <a:xfrm>
              <a:off x="3277688" y="2657420"/>
              <a:ext cx="360000" cy="360000"/>
              <a:chOff x="2746466" y="3838485"/>
              <a:chExt cx="396000" cy="396000"/>
            </a:xfrm>
          </p:grpSpPr>
          <p:sp>
            <p:nvSpPr>
              <p:cNvPr id="183" name="Oval 182">
                <a:extLst>
                  <a:ext uri="{FF2B5EF4-FFF2-40B4-BE49-F238E27FC236}">
                    <a16:creationId xmlns:a16="http://schemas.microsoft.com/office/drawing/2014/main" id="{1CD6B20F-7F7F-1C20-C90B-2431148DC687}"/>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100" noProof="0">
                  <a:solidFill>
                    <a:srgbClr val="FFFFFF"/>
                  </a:solidFill>
                  <a:ea typeface="Segoe UI" pitchFamily="34" charset="0"/>
                  <a:cs typeface="Segoe UI" pitchFamily="34" charset="0"/>
                </a:endParaRPr>
              </a:p>
            </p:txBody>
          </p:sp>
          <p:pic>
            <p:nvPicPr>
              <p:cNvPr id="184" name="Graphic 183">
                <a:extLst>
                  <a:ext uri="{FF2B5EF4-FFF2-40B4-BE49-F238E27FC236}">
                    <a16:creationId xmlns:a16="http://schemas.microsoft.com/office/drawing/2014/main" id="{509E539A-BB10-99D7-4F2E-243A94DD42A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838176" y="3904068"/>
                <a:ext cx="229999" cy="229999"/>
              </a:xfrm>
              <a:prstGeom prst="rect">
                <a:avLst/>
              </a:prstGeom>
              <a:effectLst/>
            </p:spPr>
          </p:pic>
        </p:grpSp>
        <p:sp>
          <p:nvSpPr>
            <p:cNvPr id="182" name="TextBox 181">
              <a:extLst>
                <a:ext uri="{FF2B5EF4-FFF2-40B4-BE49-F238E27FC236}">
                  <a16:creationId xmlns:a16="http://schemas.microsoft.com/office/drawing/2014/main" id="{3EC34BC5-FD15-A310-5273-B56F0924830F}"/>
                </a:ext>
                <a:ext uri="{C183D7F6-B498-43B3-948B-1728B52AA6E4}">
                  <adec:decorative xmlns:adec="http://schemas.microsoft.com/office/drawing/2017/decorative" val="0"/>
                </a:ext>
              </a:extLst>
            </p:cNvPr>
            <p:cNvSpPr txBox="1"/>
            <p:nvPr/>
          </p:nvSpPr>
          <p:spPr>
            <a:xfrm>
              <a:off x="3753530" y="2752782"/>
              <a:ext cx="1005901"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5" name="Group 184">
            <a:extLst>
              <a:ext uri="{FF2B5EF4-FFF2-40B4-BE49-F238E27FC236}">
                <a16:creationId xmlns:a16="http://schemas.microsoft.com/office/drawing/2014/main" id="{8C8E2363-B828-5085-D84C-BAB35772DF85}"/>
              </a:ext>
            </a:extLst>
          </p:cNvPr>
          <p:cNvGrpSpPr/>
          <p:nvPr/>
        </p:nvGrpSpPr>
        <p:grpSpPr>
          <a:xfrm>
            <a:off x="5465214" y="5198503"/>
            <a:ext cx="1243105" cy="360000"/>
            <a:chOff x="588263" y="2177588"/>
            <a:chExt cx="1243105" cy="360000"/>
          </a:xfrm>
        </p:grpSpPr>
        <p:pic>
          <p:nvPicPr>
            <p:cNvPr id="187" name="Picture 186">
              <a:extLst>
                <a:ext uri="{FF2B5EF4-FFF2-40B4-BE49-F238E27FC236}">
                  <a16:creationId xmlns:a16="http://schemas.microsoft.com/office/drawing/2014/main" id="{AF77541C-0AB1-53BB-2E0D-4335F22C38D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88" name="TextBox 187">
              <a:extLst>
                <a:ext uri="{FF2B5EF4-FFF2-40B4-BE49-F238E27FC236}">
                  <a16:creationId xmlns:a16="http://schemas.microsoft.com/office/drawing/2014/main" id="{F766C449-ACC5-04E5-7C50-F107D0C0BCB8}"/>
                </a:ext>
                <a:ext uri="{C183D7F6-B498-43B3-948B-1728B52AA6E4}">
                  <adec:decorative xmlns:adec="http://schemas.microsoft.com/office/drawing/2017/decorative" val="0"/>
                </a:ext>
              </a:extLst>
            </p:cNvPr>
            <p:cNvSpPr txBox="1"/>
            <p:nvPr/>
          </p:nvSpPr>
          <p:spPr>
            <a:xfrm>
              <a:off x="1047214" y="2188312"/>
              <a:ext cx="784154" cy="338554"/>
            </a:xfrm>
            <a:prstGeom prst="rect">
              <a:avLst/>
            </a:prstGeom>
            <a:noFill/>
          </p:spPr>
          <p:txBody>
            <a:bodyPr wrap="square" lIns="0" tIns="0" rIns="0" bIns="0" rtlCol="0" anchor="ctr">
              <a:spAutoFit/>
            </a:bodyPr>
            <a:lstStyle/>
            <a:p>
              <a:pPr marR="0" lvl="0" indent="0" defTabSz="914367" fontAlgn="auto">
                <a:lnSpc>
                  <a:spcPct val="100000"/>
                </a:lnSpc>
                <a:spcBef>
                  <a:spcPts val="0"/>
                </a:spcBef>
                <a:spcAft>
                  <a:spcPts val="0"/>
                </a:spcAft>
                <a:buClrTx/>
                <a:buSzTx/>
                <a:buFontTx/>
                <a:buNone/>
                <a:tabLst/>
                <a:defRPr/>
              </a:pPr>
              <a:r>
                <a:rPr lang="en-US" sz="1100" noProof="0">
                  <a:solidFill>
                    <a:prstClr val="black"/>
                  </a:solidFill>
                  <a:latin typeface="Segoe UI Semibold"/>
                </a:rPr>
                <a:t>Copilot in </a:t>
              </a:r>
              <a:br>
                <a:rPr lang="en-US" sz="1100" noProof="0">
                  <a:solidFill>
                    <a:prstClr val="black"/>
                  </a:solidFill>
                  <a:latin typeface="Segoe UI Semibold"/>
                </a:rPr>
              </a:br>
              <a:r>
                <a:rPr lang="en-US" sz="1100" noProof="0">
                  <a:solidFill>
                    <a:prstClr val="black"/>
                  </a:solidFill>
                  <a:latin typeface="Segoe UI Semibold"/>
                </a:rPr>
                <a:t>PowerPoint</a:t>
              </a:r>
            </a:p>
          </p:txBody>
        </p:sp>
      </p:grpSp>
      <p:grpSp>
        <p:nvGrpSpPr>
          <p:cNvPr id="189" name="Group 188">
            <a:extLst>
              <a:ext uri="{FF2B5EF4-FFF2-40B4-BE49-F238E27FC236}">
                <a16:creationId xmlns:a16="http://schemas.microsoft.com/office/drawing/2014/main" id="{AE2D864C-848A-0FE4-FCA8-CF4D42F6B8E9}"/>
              </a:ext>
            </a:extLst>
          </p:cNvPr>
          <p:cNvGrpSpPr/>
          <p:nvPr/>
        </p:nvGrpSpPr>
        <p:grpSpPr>
          <a:xfrm>
            <a:off x="4195364" y="5198503"/>
            <a:ext cx="1121743" cy="360000"/>
            <a:chOff x="588263" y="2657420"/>
            <a:chExt cx="1121743" cy="360000"/>
          </a:xfrm>
        </p:grpSpPr>
        <p:pic>
          <p:nvPicPr>
            <p:cNvPr id="190" name="Picture 189">
              <a:extLst>
                <a:ext uri="{FF2B5EF4-FFF2-40B4-BE49-F238E27FC236}">
                  <a16:creationId xmlns:a16="http://schemas.microsoft.com/office/drawing/2014/main" id="{56B60023-1353-4276-1C43-370E2BA337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91" name="TextBox 190">
              <a:extLst>
                <a:ext uri="{FF2B5EF4-FFF2-40B4-BE49-F238E27FC236}">
                  <a16:creationId xmlns:a16="http://schemas.microsoft.com/office/drawing/2014/main" id="{21E538B9-9B2A-EFE0-FCFB-E7BB00E2D87F}"/>
                </a:ext>
                <a:ext uri="{C183D7F6-B498-43B3-948B-1728B52AA6E4}">
                  <adec:decorative xmlns:adec="http://schemas.microsoft.com/office/drawing/2017/decorative" val="0"/>
                </a:ext>
              </a:extLst>
            </p:cNvPr>
            <p:cNvSpPr txBox="1"/>
            <p:nvPr/>
          </p:nvSpPr>
          <p:spPr>
            <a:xfrm>
              <a:off x="1047214" y="2668144"/>
              <a:ext cx="662792" cy="338554"/>
            </a:xfrm>
            <a:prstGeom prst="rect">
              <a:avLst/>
            </a:prstGeom>
            <a:noFill/>
          </p:spPr>
          <p:txBody>
            <a:bodyPr wrap="square" lIns="0" tIns="0" rIns="0" bIns="0" rtlCol="0" anchor="ctr">
              <a:spAutoFit/>
            </a:bodyPr>
            <a:lstStyle/>
            <a:p>
              <a:pPr marR="0" lvl="0" indent="0" defTabSz="914367" fontAlgn="auto">
                <a:lnSpc>
                  <a:spcPct val="100000"/>
                </a:lnSpc>
                <a:spcBef>
                  <a:spcPts val="0"/>
                </a:spcBef>
                <a:spcAft>
                  <a:spcPts val="0"/>
                </a:spcAft>
                <a:buClrTx/>
                <a:buSzTx/>
                <a:buFontTx/>
                <a:buNone/>
                <a:tabLst/>
                <a:defRPr/>
              </a:pPr>
              <a:r>
                <a:rPr lang="en-US" sz="1100" noProof="0">
                  <a:solidFill>
                    <a:prstClr val="black"/>
                  </a:solidFill>
                  <a:latin typeface="Segoe UI Semibold"/>
                </a:rPr>
                <a:t>Copilot in </a:t>
              </a:r>
              <a:br>
                <a:rPr lang="en-US" sz="1100" noProof="0">
                  <a:solidFill>
                    <a:prstClr val="black"/>
                  </a:solidFill>
                  <a:latin typeface="Segoe UI Semibold"/>
                </a:rPr>
              </a:br>
              <a:r>
                <a:rPr lang="en-US" sz="1100" noProof="0">
                  <a:solidFill>
                    <a:prstClr val="black"/>
                  </a:solidFill>
                  <a:latin typeface="Segoe UI Semibold"/>
                </a:rPr>
                <a:t>Word</a:t>
              </a:r>
            </a:p>
          </p:txBody>
        </p:sp>
      </p:grpSp>
      <p:pic>
        <p:nvPicPr>
          <p:cNvPr id="2" name="Picture 1">
            <a:extLst>
              <a:ext uri="{FF2B5EF4-FFF2-40B4-BE49-F238E27FC236}">
                <a16:creationId xmlns:a16="http://schemas.microsoft.com/office/drawing/2014/main" id="{9B14BDF1-8313-ED0B-9E3C-C5C9A43C5F6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804399" y="4410641"/>
            <a:ext cx="2387601" cy="2447359"/>
          </a:xfrm>
          <a:prstGeom prst="rect">
            <a:avLst/>
          </a:prstGeom>
        </p:spPr>
      </p:pic>
      <p:grpSp>
        <p:nvGrpSpPr>
          <p:cNvPr id="3" name="Group 2">
            <a:extLst>
              <a:ext uri="{FF2B5EF4-FFF2-40B4-BE49-F238E27FC236}">
                <a16:creationId xmlns:a16="http://schemas.microsoft.com/office/drawing/2014/main" id="{C1B3D3DE-581D-D2DF-5B5D-61C803D10ED6}"/>
              </a:ext>
            </a:extLst>
          </p:cNvPr>
          <p:cNvGrpSpPr/>
          <p:nvPr/>
        </p:nvGrpSpPr>
        <p:grpSpPr>
          <a:xfrm>
            <a:off x="7523373" y="1127774"/>
            <a:ext cx="1260000" cy="216000"/>
            <a:chOff x="1194743" y="1140160"/>
            <a:chExt cx="1260000" cy="216000"/>
          </a:xfrm>
        </p:grpSpPr>
        <p:sp>
          <p:nvSpPr>
            <p:cNvPr id="44" name="Rectangle: Rounded Corners 6">
              <a:extLst>
                <a:ext uri="{FF2B5EF4-FFF2-40B4-BE49-F238E27FC236}">
                  <a16:creationId xmlns:a16="http://schemas.microsoft.com/office/drawing/2014/main" id="{947CEEA2-39F9-261D-5986-B126014AF987}"/>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45" name="Graphic 44">
              <a:extLst>
                <a:ext uri="{FF2B5EF4-FFF2-40B4-BE49-F238E27FC236}">
                  <a16:creationId xmlns:a16="http://schemas.microsoft.com/office/drawing/2014/main" id="{ABCEA417-7BC5-7FD1-108B-62DE43A4407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grpSp>
        <p:nvGrpSpPr>
          <p:cNvPr id="46" name="Group 45">
            <a:extLst>
              <a:ext uri="{FF2B5EF4-FFF2-40B4-BE49-F238E27FC236}">
                <a16:creationId xmlns:a16="http://schemas.microsoft.com/office/drawing/2014/main" id="{B334999B-E7DD-CFC6-072F-028C66790A1A}"/>
              </a:ext>
            </a:extLst>
          </p:cNvPr>
          <p:cNvGrpSpPr/>
          <p:nvPr/>
        </p:nvGrpSpPr>
        <p:grpSpPr>
          <a:xfrm>
            <a:off x="8868697" y="1127774"/>
            <a:ext cx="1450784" cy="216000"/>
            <a:chOff x="1194743" y="1140160"/>
            <a:chExt cx="1450784" cy="216000"/>
          </a:xfrm>
        </p:grpSpPr>
        <p:sp>
          <p:nvSpPr>
            <p:cNvPr id="47" name="Rectangle: Rounded Corners 6">
              <a:extLst>
                <a:ext uri="{FF2B5EF4-FFF2-40B4-BE49-F238E27FC236}">
                  <a16:creationId xmlns:a16="http://schemas.microsoft.com/office/drawing/2014/main" id="{DFAB4253-3C0F-EB85-F5C1-EE999B78E0EF}"/>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Cost savings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48" name="Graphic 47">
              <a:extLst>
                <a:ext uri="{FF2B5EF4-FFF2-40B4-BE49-F238E27FC236}">
                  <a16:creationId xmlns:a16="http://schemas.microsoft.com/office/drawing/2014/main" id="{4DA80F07-3074-B0E9-DFE9-925C0005950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sp>
        <p:nvSpPr>
          <p:cNvPr id="50" name="Graphic 2">
            <a:hlinkClick r:id="rId14"/>
            <a:extLst>
              <a:ext uri="{FF2B5EF4-FFF2-40B4-BE49-F238E27FC236}">
                <a16:creationId xmlns:a16="http://schemas.microsoft.com/office/drawing/2014/main" id="{097DE3FA-9E1F-C939-06AF-612EA1134981}"/>
              </a:ext>
            </a:extLst>
          </p:cNvPr>
          <p:cNvSpPr/>
          <p:nvPr/>
        </p:nvSpPr>
        <p:spPr>
          <a:xfrm>
            <a:off x="5767528" y="422623"/>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
        <p:nvSpPr>
          <p:cNvPr id="5" name="TextBox 4">
            <a:extLst>
              <a:ext uri="{FF2B5EF4-FFF2-40B4-BE49-F238E27FC236}">
                <a16:creationId xmlns:a16="http://schemas.microsoft.com/office/drawing/2014/main" id="{CD0335DF-10EF-A62B-B630-F877311F4CCB}"/>
              </a:ext>
            </a:extLst>
          </p:cNvPr>
          <p:cNvSpPr txBox="1"/>
          <p:nvPr/>
        </p:nvSpPr>
        <p:spPr>
          <a:xfrm>
            <a:off x="7642157" y="3778934"/>
            <a:ext cx="2808000" cy="138499"/>
          </a:xfrm>
          <a:prstGeom prst="rect">
            <a:avLst/>
          </a:prstGeom>
          <a:noFill/>
        </p:spPr>
        <p:txBody>
          <a:bodyPr wrap="square" lIns="0" tIns="0" rIns="0" bIns="0" rtlCol="0">
            <a:spAutoFit/>
          </a:bodyPr>
          <a:lstStyle/>
          <a:p>
            <a:pPr algn="l"/>
            <a:r>
              <a:rPr lang="en-US" sz="900" noProof="0">
                <a:solidFill>
                  <a:srgbClr val="1A1A1A"/>
                </a:solidFill>
                <a:latin typeface="Segoe UI"/>
                <a:cs typeface="Segoe UI" pitchFamily="34" charset="0"/>
                <a:hlinkClick r:id="rId15"/>
              </a:rPr>
              <a:t>Try in Copilot Lab: Create a messaging framework</a:t>
            </a:r>
            <a:endParaRPr lang="en-US" sz="900" noProof="0">
              <a:solidFill>
                <a:srgbClr val="1A1A1A"/>
              </a:solidFill>
              <a:latin typeface="Segoe UI"/>
              <a:cs typeface="Segoe UI" pitchFamily="34" charset="0"/>
            </a:endParaRPr>
          </a:p>
        </p:txBody>
      </p:sp>
      <p:sp>
        <p:nvSpPr>
          <p:cNvPr id="30" name="TextBox 29">
            <a:hlinkClick r:id="rId16"/>
            <a:extLst>
              <a:ext uri="{FF2B5EF4-FFF2-40B4-BE49-F238E27FC236}">
                <a16:creationId xmlns:a16="http://schemas.microsoft.com/office/drawing/2014/main" id="{9C5F8F83-AC39-03D9-1F80-365D32028F84}"/>
              </a:ext>
            </a:extLst>
          </p:cNvPr>
          <p:cNvSpPr txBox="1"/>
          <p:nvPr/>
        </p:nvSpPr>
        <p:spPr>
          <a:xfrm>
            <a:off x="7632225" y="6193809"/>
            <a:ext cx="2172173" cy="276999"/>
          </a:xfrm>
          <a:prstGeom prst="rect">
            <a:avLst/>
          </a:prstGeom>
          <a:noFill/>
        </p:spPr>
        <p:txBody>
          <a:bodyPr wrap="square" lIns="0" tIns="0" rIns="0" bIns="0" rtlCol="0">
            <a:spAutoFit/>
          </a:bodyPr>
          <a:lstStyle/>
          <a:p>
            <a:pPr algn="l"/>
            <a:r>
              <a:rPr lang="en-US" sz="900" u="sng" noProof="0">
                <a:solidFill>
                  <a:srgbClr val="0070C0"/>
                </a:solidFill>
                <a:cs typeface="Segoe UI" panose="020B0502040204020203" pitchFamily="34" charset="0"/>
              </a:rPr>
              <a:t>Try in Copilot Lab: Summarize meetings and videos</a:t>
            </a:r>
            <a:endParaRPr lang="en-US" sz="1000" u="sng" noProof="0">
              <a:solidFill>
                <a:srgbClr val="0070C0"/>
              </a:solidFill>
            </a:endParaRPr>
          </a:p>
        </p:txBody>
      </p:sp>
      <p:sp>
        <p:nvSpPr>
          <p:cNvPr id="31" name="TextBox 30">
            <a:extLst>
              <a:ext uri="{FF2B5EF4-FFF2-40B4-BE49-F238E27FC236}">
                <a16:creationId xmlns:a16="http://schemas.microsoft.com/office/drawing/2014/main" id="{A7BBC468-1DCE-9EFA-913E-46D1EDBD9599}"/>
              </a:ext>
            </a:extLst>
          </p:cNvPr>
          <p:cNvSpPr txBox="1"/>
          <p:nvPr/>
        </p:nvSpPr>
        <p:spPr>
          <a:xfrm>
            <a:off x="4127052" y="6279364"/>
            <a:ext cx="2808000" cy="138499"/>
          </a:xfrm>
          <a:prstGeom prst="rect">
            <a:avLst/>
          </a:prstGeom>
          <a:noFill/>
        </p:spPr>
        <p:txBody>
          <a:bodyPr wrap="square" lIns="0" tIns="0" rIns="0" bIns="0" rtlCol="0">
            <a:spAutoFit/>
          </a:bodyPr>
          <a:lstStyle/>
          <a:p>
            <a:pPr algn="l"/>
            <a:r>
              <a:rPr lang="en-US" sz="900" noProof="0">
                <a:solidFill>
                  <a:srgbClr val="1A1A1A"/>
                </a:solidFill>
                <a:latin typeface="Segoe UI"/>
                <a:cs typeface="Segoe UI" pitchFamily="34" charset="0"/>
                <a:hlinkClick r:id="rId17"/>
              </a:rPr>
              <a:t>Try in Copilot Lab: Create a product narrative</a:t>
            </a:r>
            <a:endParaRPr lang="en-US" sz="900" noProof="0">
              <a:solidFill>
                <a:srgbClr val="1A1A1A"/>
              </a:solidFill>
              <a:latin typeface="Segoe UI"/>
              <a:cs typeface="Segoe UI" pitchFamily="34" charset="0"/>
            </a:endParaRPr>
          </a:p>
        </p:txBody>
      </p:sp>
      <p:grpSp>
        <p:nvGrpSpPr>
          <p:cNvPr id="34" name="Group 33">
            <a:extLst>
              <a:ext uri="{FF2B5EF4-FFF2-40B4-BE49-F238E27FC236}">
                <a16:creationId xmlns:a16="http://schemas.microsoft.com/office/drawing/2014/main" id="{31916269-0739-DB05-6200-79C13254424E}"/>
              </a:ext>
            </a:extLst>
          </p:cNvPr>
          <p:cNvGrpSpPr/>
          <p:nvPr/>
        </p:nvGrpSpPr>
        <p:grpSpPr>
          <a:xfrm>
            <a:off x="889342" y="2844225"/>
            <a:ext cx="2250050" cy="584775"/>
            <a:chOff x="767112" y="2790774"/>
            <a:chExt cx="2250050" cy="584775"/>
          </a:xfrm>
        </p:grpSpPr>
        <p:sp>
          <p:nvSpPr>
            <p:cNvPr id="35" name="TextBox 34">
              <a:extLst>
                <a:ext uri="{FF2B5EF4-FFF2-40B4-BE49-F238E27FC236}">
                  <a16:creationId xmlns:a16="http://schemas.microsoft.com/office/drawing/2014/main" id="{791019CC-A87E-8C5C-A776-9797D8F66998}"/>
                </a:ext>
                <a:ext uri="{C183D7F6-B498-43B3-948B-1728B52AA6E4}">
                  <adec:decorative xmlns:adec="http://schemas.microsoft.com/office/drawing/2017/decorative" val="0"/>
                </a:ext>
              </a:extLst>
            </p:cNvPr>
            <p:cNvSpPr txBox="1"/>
            <p:nvPr/>
          </p:nvSpPr>
          <p:spPr>
            <a:xfrm>
              <a:off x="1124978" y="2790774"/>
              <a:ext cx="1892184"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document repository</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7" name="Picture 2" descr="Copilot Studio Generative AI pricing - Power Platform Community">
              <a:extLst>
                <a:ext uri="{FF2B5EF4-FFF2-40B4-BE49-F238E27FC236}">
                  <a16:creationId xmlns:a16="http://schemas.microsoft.com/office/drawing/2014/main" id="{2A05C8A5-5657-62D5-723C-059F5D855C4E}"/>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464605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E17C0-469A-3CCB-7970-CCBFA2B4582C}"/>
              </a:ext>
            </a:extLst>
          </p:cNvPr>
          <p:cNvSpPr>
            <a:spLocks noGrp="1"/>
          </p:cNvSpPr>
          <p:nvPr>
            <p:ph type="title"/>
          </p:nvPr>
        </p:nvSpPr>
        <p:spPr>
          <a:xfrm>
            <a:off x="584200" y="387766"/>
            <a:ext cx="5672544" cy="526298"/>
          </a:xfrm>
        </p:spPr>
        <p:txBody>
          <a:bodyPr/>
          <a:lstStyle/>
          <a:p>
            <a:r>
              <a:rPr lang="en-US" sz="1800" noProof="0">
                <a:gradFill>
                  <a:gsLst>
                    <a:gs pos="35000">
                      <a:srgbClr val="0078D4"/>
                    </a:gs>
                    <a:gs pos="0">
                      <a:srgbClr val="C03BC4"/>
                    </a:gs>
                  </a:gsLst>
                  <a:path path="circle">
                    <a:fillToRect l="100000" t="100000"/>
                  </a:path>
                </a:gradFill>
              </a:rPr>
              <a:t>Marketing |</a:t>
            </a:r>
            <a:r>
              <a:rPr lang="en-US" sz="1800" noProof="0"/>
              <a:t> Creating a marketing Bill of Materials (Microsoft 365 Copilot)</a:t>
            </a:r>
            <a:endParaRPr lang="en-US" noProof="0"/>
          </a:p>
        </p:txBody>
      </p:sp>
      <p:sp>
        <p:nvSpPr>
          <p:cNvPr id="6" name="Text Placeholder 5">
            <a:extLst>
              <a:ext uri="{FF2B5EF4-FFF2-40B4-BE49-F238E27FC236}">
                <a16:creationId xmlns:a16="http://schemas.microsoft.com/office/drawing/2014/main" id="{6B18FEA3-F370-99E2-9605-D858A5448CE6}"/>
              </a:ext>
            </a:extLst>
          </p:cNvPr>
          <p:cNvSpPr>
            <a:spLocks noGrp="1"/>
          </p:cNvSpPr>
          <p:nvPr>
            <p:ph type="body" sz="quarter" idx="11"/>
          </p:nvPr>
        </p:nvSpPr>
        <p:spPr/>
        <p:txBody>
          <a:bodyPr/>
          <a:lstStyle/>
          <a:p>
            <a:r>
              <a:rPr lang="en-US" noProof="0"/>
              <a:t>1. Brainstorm assets</a:t>
            </a:r>
          </a:p>
        </p:txBody>
      </p:sp>
      <p:sp>
        <p:nvSpPr>
          <p:cNvPr id="7" name="Text Placeholder 6">
            <a:extLst>
              <a:ext uri="{FF2B5EF4-FFF2-40B4-BE49-F238E27FC236}">
                <a16:creationId xmlns:a16="http://schemas.microsoft.com/office/drawing/2014/main" id="{483A269D-E81D-1ADC-CBF1-41039FA0A225}"/>
              </a:ext>
            </a:extLst>
          </p:cNvPr>
          <p:cNvSpPr>
            <a:spLocks noGrp="1"/>
          </p:cNvSpPr>
          <p:nvPr>
            <p:ph type="body" sz="quarter" idx="12"/>
          </p:nvPr>
        </p:nvSpPr>
        <p:spPr/>
        <p:txBody>
          <a:bodyPr/>
          <a:lstStyle/>
          <a:p>
            <a:r>
              <a:rPr lang="en-US" noProof="0"/>
              <a:t>6. Track inventory </a:t>
            </a:r>
          </a:p>
        </p:txBody>
      </p:sp>
      <p:sp>
        <p:nvSpPr>
          <p:cNvPr id="8" name="Text Placeholder 7">
            <a:extLst>
              <a:ext uri="{FF2B5EF4-FFF2-40B4-BE49-F238E27FC236}">
                <a16:creationId xmlns:a16="http://schemas.microsoft.com/office/drawing/2014/main" id="{0D2DE4A9-EFF5-BE3C-DB4F-9B428D05DBEA}"/>
              </a:ext>
            </a:extLst>
          </p:cNvPr>
          <p:cNvSpPr>
            <a:spLocks noGrp="1"/>
          </p:cNvSpPr>
          <p:nvPr>
            <p:ph type="body" sz="quarter" idx="13"/>
          </p:nvPr>
        </p:nvSpPr>
        <p:spPr/>
        <p:txBody>
          <a:bodyPr/>
          <a:lstStyle/>
          <a:p>
            <a:r>
              <a:rPr lang="en-US" noProof="0"/>
              <a:t>2. Create taglines</a:t>
            </a:r>
          </a:p>
        </p:txBody>
      </p:sp>
      <p:sp>
        <p:nvSpPr>
          <p:cNvPr id="9" name="Text Placeholder 8">
            <a:extLst>
              <a:ext uri="{FF2B5EF4-FFF2-40B4-BE49-F238E27FC236}">
                <a16:creationId xmlns:a16="http://schemas.microsoft.com/office/drawing/2014/main" id="{DE858182-A1BF-5A78-D570-25ED2C0BCFB6}"/>
              </a:ext>
            </a:extLst>
          </p:cNvPr>
          <p:cNvSpPr>
            <a:spLocks noGrp="1"/>
          </p:cNvSpPr>
          <p:nvPr>
            <p:ph type="body" sz="quarter" idx="14"/>
          </p:nvPr>
        </p:nvSpPr>
        <p:spPr/>
        <p:txBody>
          <a:bodyPr/>
          <a:lstStyle/>
          <a:p>
            <a:r>
              <a:rPr lang="en-US" noProof="0"/>
              <a:t>5. Build assets</a:t>
            </a:r>
          </a:p>
        </p:txBody>
      </p:sp>
      <p:sp>
        <p:nvSpPr>
          <p:cNvPr id="10" name="Text Placeholder 9">
            <a:extLst>
              <a:ext uri="{FF2B5EF4-FFF2-40B4-BE49-F238E27FC236}">
                <a16:creationId xmlns:a16="http://schemas.microsoft.com/office/drawing/2014/main" id="{EF87748B-6CB1-DAAA-35A8-93E66C19D29E}"/>
              </a:ext>
            </a:extLst>
          </p:cNvPr>
          <p:cNvSpPr>
            <a:spLocks noGrp="1"/>
          </p:cNvSpPr>
          <p:nvPr>
            <p:ph type="body" sz="quarter" idx="15"/>
          </p:nvPr>
        </p:nvSpPr>
        <p:spPr/>
        <p:txBody>
          <a:bodyPr/>
          <a:lstStyle/>
          <a:p>
            <a:r>
              <a:rPr lang="en-US" noProof="0"/>
              <a:t>3. Create a messaging framework</a:t>
            </a:r>
          </a:p>
        </p:txBody>
      </p:sp>
      <p:sp>
        <p:nvSpPr>
          <p:cNvPr id="11" name="Text Placeholder 10">
            <a:extLst>
              <a:ext uri="{FF2B5EF4-FFF2-40B4-BE49-F238E27FC236}">
                <a16:creationId xmlns:a16="http://schemas.microsoft.com/office/drawing/2014/main" id="{997A938A-B813-4344-5B7A-57E3B2B93695}"/>
              </a:ext>
            </a:extLst>
          </p:cNvPr>
          <p:cNvSpPr>
            <a:spLocks noGrp="1"/>
          </p:cNvSpPr>
          <p:nvPr>
            <p:ph type="body" sz="quarter" idx="16"/>
          </p:nvPr>
        </p:nvSpPr>
        <p:spPr/>
        <p:txBody>
          <a:bodyPr/>
          <a:lstStyle/>
          <a:p>
            <a:r>
              <a:rPr lang="en-US" noProof="0"/>
              <a:t>4. Meet with product group</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a:t>Microsoft 365 Copilot</a:t>
            </a:r>
            <a:endParaRPr lang="en-US" sz="900" i="1" noProof="0"/>
          </a:p>
        </p:txBody>
      </p:sp>
      <p:sp>
        <p:nvSpPr>
          <p:cNvPr id="12" name="Text Placeholder 11">
            <a:extLst>
              <a:ext uri="{FF2B5EF4-FFF2-40B4-BE49-F238E27FC236}">
                <a16:creationId xmlns:a16="http://schemas.microsoft.com/office/drawing/2014/main" id="{57F1A5E5-A481-5A24-38A5-11BA04942517}"/>
              </a:ext>
            </a:extLst>
          </p:cNvPr>
          <p:cNvSpPr>
            <a:spLocks noGrp="1"/>
          </p:cNvSpPr>
          <p:nvPr>
            <p:ph type="body" sz="quarter" idx="18"/>
          </p:nvPr>
        </p:nvSpPr>
        <p:spPr>
          <a:xfrm>
            <a:off x="584200" y="2032188"/>
            <a:ext cx="2808000" cy="626701"/>
          </a:xfrm>
        </p:spPr>
        <p:txBody>
          <a:bodyPr>
            <a:normAutofit/>
          </a:bodyPr>
          <a:lstStyle/>
          <a:p>
            <a:r>
              <a:rPr lang="en-US" noProof="0" dirty="0"/>
              <a:t>Use Microsoft 365 Copilot Chat</a:t>
            </a:r>
            <a:r>
              <a:rPr lang="en-US" baseline="30000" noProof="0" dirty="0"/>
              <a:t> </a:t>
            </a:r>
            <a:r>
              <a:rPr lang="en-US" noProof="0" dirty="0"/>
              <a:t>to brainstorm a list of assets for an upcoming announcement. Ask Copilot about what assets are currently available.</a:t>
            </a:r>
          </a:p>
        </p:txBody>
      </p:sp>
      <p:sp>
        <p:nvSpPr>
          <p:cNvPr id="13" name="Text Placeholder 12">
            <a:extLst>
              <a:ext uri="{FF2B5EF4-FFF2-40B4-BE49-F238E27FC236}">
                <a16:creationId xmlns:a16="http://schemas.microsoft.com/office/drawing/2014/main" id="{B79019ED-DE1E-5364-FAAC-B5E1CAB49367}"/>
              </a:ext>
            </a:extLst>
          </p:cNvPr>
          <p:cNvSpPr>
            <a:spLocks noGrp="1"/>
          </p:cNvSpPr>
          <p:nvPr>
            <p:ph type="body" sz="quarter" idx="19"/>
          </p:nvPr>
        </p:nvSpPr>
        <p:spPr>
          <a:xfrm>
            <a:off x="4047840" y="2032188"/>
            <a:ext cx="2808000" cy="626701"/>
          </a:xfrm>
        </p:spPr>
        <p:txBody>
          <a:bodyPr/>
          <a:lstStyle/>
          <a:p>
            <a:r>
              <a:rPr lang="en-US" noProof="0"/>
              <a:t>Prompt Copilot to come up with a clever tagline for the PR announcement that will be on all marketing materials, tying them together. Use Copilot Pages to tweak and finalize the tagline.</a:t>
            </a:r>
          </a:p>
        </p:txBody>
      </p:sp>
      <p:sp>
        <p:nvSpPr>
          <p:cNvPr id="14" name="Text Placeholder 13">
            <a:extLst>
              <a:ext uri="{FF2B5EF4-FFF2-40B4-BE49-F238E27FC236}">
                <a16:creationId xmlns:a16="http://schemas.microsoft.com/office/drawing/2014/main" id="{90906ACB-B754-0544-3A22-B597C69E87C4}"/>
              </a:ext>
            </a:extLst>
          </p:cNvPr>
          <p:cNvSpPr>
            <a:spLocks noGrp="1"/>
          </p:cNvSpPr>
          <p:nvPr>
            <p:ph type="body" sz="quarter" idx="20"/>
          </p:nvPr>
        </p:nvSpPr>
        <p:spPr>
          <a:xfrm>
            <a:off x="7511481" y="2032188"/>
            <a:ext cx="2808000" cy="626701"/>
          </a:xfrm>
        </p:spPr>
        <p:txBody>
          <a:bodyPr/>
          <a:lstStyle/>
          <a:p>
            <a:r>
              <a:rPr lang="en-US" noProof="0"/>
              <a:t>Create your messaging and positioning framework by using Copilot in Word to generate a draft, referencing key documents.</a:t>
            </a:r>
          </a:p>
        </p:txBody>
      </p:sp>
      <p:sp>
        <p:nvSpPr>
          <p:cNvPr id="15" name="Text Placeholder 14">
            <a:extLst>
              <a:ext uri="{FF2B5EF4-FFF2-40B4-BE49-F238E27FC236}">
                <a16:creationId xmlns:a16="http://schemas.microsoft.com/office/drawing/2014/main" id="{BD71DFEB-98A4-BD3F-80D8-F2386D6B6556}"/>
              </a:ext>
            </a:extLst>
          </p:cNvPr>
          <p:cNvSpPr>
            <a:spLocks noGrp="1"/>
          </p:cNvSpPr>
          <p:nvPr>
            <p:ph type="body" sz="quarter" idx="21"/>
          </p:nvPr>
        </p:nvSpPr>
        <p:spPr>
          <a:xfrm>
            <a:off x="584200" y="3208260"/>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Kickstart your project </a:t>
            </a:r>
            <a:r>
              <a:rPr lang="en-US" noProof="0"/>
              <a:t>as you spark ideas with Copilot and take inventory of what is already available.</a:t>
            </a:r>
          </a:p>
        </p:txBody>
      </p:sp>
      <p:sp>
        <p:nvSpPr>
          <p:cNvPr id="16" name="Text Placeholder 15">
            <a:extLst>
              <a:ext uri="{FF2B5EF4-FFF2-40B4-BE49-F238E27FC236}">
                <a16:creationId xmlns:a16="http://schemas.microsoft.com/office/drawing/2014/main" id="{33BF56C9-14D7-033A-F3ED-AB0F70796AAF}"/>
              </a:ext>
            </a:extLst>
          </p:cNvPr>
          <p:cNvSpPr>
            <a:spLocks noGrp="1"/>
          </p:cNvSpPr>
          <p:nvPr>
            <p:ph type="body" sz="quarter" idx="22"/>
          </p:nvPr>
        </p:nvSpPr>
        <p:spPr/>
        <p:txBody>
          <a:bodyPr>
            <a:normAutofit/>
          </a:bodyPr>
          <a:lstStyle/>
          <a:p>
            <a:r>
              <a:rPr lang="en-US" kern="0" noProof="0">
                <a:solidFill>
                  <a:srgbClr val="1A1A1A"/>
                </a:solidFill>
                <a:latin typeface="Segoe UI"/>
                <a:cs typeface="+mn-cs"/>
              </a:rPr>
              <a:t>Benefit: </a:t>
            </a:r>
            <a:r>
              <a:rPr lang="en-US" noProof="0"/>
              <a:t>Use Copilot in Loop to help everyone get to the point by summarizing the content of a Loop page.</a:t>
            </a:r>
          </a:p>
        </p:txBody>
      </p:sp>
      <p:sp>
        <p:nvSpPr>
          <p:cNvPr id="17" name="Text Placeholder 16">
            <a:extLst>
              <a:ext uri="{FF2B5EF4-FFF2-40B4-BE49-F238E27FC236}">
                <a16:creationId xmlns:a16="http://schemas.microsoft.com/office/drawing/2014/main" id="{5AE3EFCF-2610-D907-5130-812F6E3ED20A}"/>
              </a:ext>
            </a:extLst>
          </p:cNvPr>
          <p:cNvSpPr>
            <a:spLocks noGrp="1"/>
          </p:cNvSpPr>
          <p:nvPr>
            <p:ph type="body" sz="quarter" idx="23"/>
          </p:nvPr>
        </p:nvSpPr>
        <p:spPr>
          <a:xfrm>
            <a:off x="4047840" y="3208260"/>
            <a:ext cx="2808000" cy="626701"/>
          </a:xfrm>
        </p:spPr>
        <p:txBody>
          <a:bodyPr/>
          <a:lstStyle/>
          <a:p>
            <a:r>
              <a:rPr lang="en-US" kern="0" noProof="0">
                <a:solidFill>
                  <a:srgbClr val="1A1A1A"/>
                </a:solidFill>
                <a:latin typeface="Segoe UI"/>
                <a:cs typeface="+mn-cs"/>
              </a:rPr>
              <a:t>Benefit: </a:t>
            </a:r>
            <a:r>
              <a:rPr lang="en-US" b="1" noProof="0"/>
              <a:t>Creating </a:t>
            </a:r>
            <a:r>
              <a:rPr lang="en-US" b="1" kern="0" noProof="0">
                <a:solidFill>
                  <a:srgbClr val="1A1A1A"/>
                </a:solidFill>
                <a:latin typeface="Segoe UI"/>
                <a:cs typeface="+mn-cs"/>
              </a:rPr>
              <a:t>captivating taglines </a:t>
            </a:r>
            <a:r>
              <a:rPr lang="en-US" noProof="0"/>
              <a:t>is an art – </a:t>
            </a:r>
            <a:br>
              <a:rPr lang="en-US" noProof="0"/>
            </a:br>
            <a:r>
              <a:rPr lang="en-US" noProof="0"/>
              <a:t>get started by using the power of the </a:t>
            </a:r>
            <a:br>
              <a:rPr lang="en-US" noProof="0"/>
            </a:br>
            <a:r>
              <a:rPr lang="en-US" noProof="0"/>
              <a:t>AI language model.</a:t>
            </a:r>
          </a:p>
        </p:txBody>
      </p:sp>
      <p:sp>
        <p:nvSpPr>
          <p:cNvPr id="18" name="Text Placeholder 17">
            <a:extLst>
              <a:ext uri="{FF2B5EF4-FFF2-40B4-BE49-F238E27FC236}">
                <a16:creationId xmlns:a16="http://schemas.microsoft.com/office/drawing/2014/main" id="{89DAC49F-2BA4-340B-EC10-EFC50F0F9BB0}"/>
              </a:ext>
            </a:extLst>
          </p:cNvPr>
          <p:cNvSpPr>
            <a:spLocks noGrp="1"/>
          </p:cNvSpPr>
          <p:nvPr>
            <p:ph type="body" sz="quarter" idx="24"/>
          </p:nvPr>
        </p:nvSpPr>
        <p:spPr>
          <a:xfrm>
            <a:off x="4047840" y="5641938"/>
            <a:ext cx="2808000" cy="626701"/>
          </a:xfrm>
        </p:spPr>
        <p:txBody>
          <a:bodyPr>
            <a:normAutofit lnSpcReduction="10000"/>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Use Draft with Copilot </a:t>
            </a:r>
            <a:r>
              <a:rPr lang="en-US" noProof="0"/>
              <a:t>to create a product narrative and then Create a presentation adding notes, the product description document and other context.</a:t>
            </a:r>
          </a:p>
        </p:txBody>
      </p:sp>
      <p:sp>
        <p:nvSpPr>
          <p:cNvPr id="19" name="Text Placeholder 18">
            <a:extLst>
              <a:ext uri="{FF2B5EF4-FFF2-40B4-BE49-F238E27FC236}">
                <a16:creationId xmlns:a16="http://schemas.microsoft.com/office/drawing/2014/main" id="{6B0BDB59-6BD3-9AE1-AC9F-3023CBFCB949}"/>
              </a:ext>
            </a:extLst>
          </p:cNvPr>
          <p:cNvSpPr>
            <a:spLocks noGrp="1"/>
          </p:cNvSpPr>
          <p:nvPr>
            <p:ph type="body" sz="quarter" idx="25"/>
          </p:nvPr>
        </p:nvSpPr>
        <p:spPr>
          <a:xfrm>
            <a:off x="7511481" y="3208260"/>
            <a:ext cx="2808000" cy="626701"/>
          </a:xfrm>
        </p:spPr>
        <p:txBody>
          <a:bodyPr>
            <a:normAutofit/>
          </a:bodyPr>
          <a:lstStyle/>
          <a:p>
            <a:r>
              <a:rPr lang="en-US" kern="0" noProof="0">
                <a:solidFill>
                  <a:srgbClr val="1A1A1A"/>
                </a:solidFill>
                <a:latin typeface="Segoe UI"/>
                <a:cs typeface="+mn-cs"/>
              </a:rPr>
              <a:t>Benefit: </a:t>
            </a:r>
            <a:r>
              <a:rPr lang="en-US" b="1" noProof="0"/>
              <a:t>Get to a </a:t>
            </a:r>
            <a:r>
              <a:rPr lang="en-US" b="1" kern="0" noProof="0">
                <a:solidFill>
                  <a:srgbClr val="1A1A1A"/>
                </a:solidFill>
                <a:latin typeface="Segoe UI"/>
                <a:cs typeface="+mn-cs"/>
              </a:rPr>
              <a:t>first draft quickly </a:t>
            </a:r>
            <a:r>
              <a:rPr lang="en-US" noProof="0"/>
              <a:t>by relying on Copilot in Word for starting your Messaging and Positioning Framework. </a:t>
            </a:r>
          </a:p>
        </p:txBody>
      </p:sp>
      <p:sp>
        <p:nvSpPr>
          <p:cNvPr id="20" name="Text Placeholder 19">
            <a:extLst>
              <a:ext uri="{FF2B5EF4-FFF2-40B4-BE49-F238E27FC236}">
                <a16:creationId xmlns:a16="http://schemas.microsoft.com/office/drawing/2014/main" id="{0E999909-3D69-9009-82AA-7101EDA592A8}"/>
              </a:ext>
            </a:extLst>
          </p:cNvPr>
          <p:cNvSpPr>
            <a:spLocks noGrp="1"/>
          </p:cNvSpPr>
          <p:nvPr>
            <p:ph type="body" sz="quarter" idx="26"/>
          </p:nvPr>
        </p:nvSpPr>
        <p:spPr>
          <a:xfrm>
            <a:off x="7511481" y="5641938"/>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Leverage meeting recap </a:t>
            </a:r>
            <a:r>
              <a:rPr lang="en-US" noProof="0"/>
              <a:t>to capture action </a:t>
            </a:r>
            <a:br>
              <a:rPr lang="en-US" noProof="0"/>
            </a:br>
            <a:r>
              <a:rPr lang="en-US" noProof="0"/>
              <a:t>items and alignment to move forward.</a:t>
            </a:r>
          </a:p>
        </p:txBody>
      </p:sp>
      <p:sp>
        <p:nvSpPr>
          <p:cNvPr id="21" name="Text Placeholder 20">
            <a:extLst>
              <a:ext uri="{FF2B5EF4-FFF2-40B4-BE49-F238E27FC236}">
                <a16:creationId xmlns:a16="http://schemas.microsoft.com/office/drawing/2014/main" id="{B050344A-D84F-59B0-575C-12A842366497}"/>
              </a:ext>
            </a:extLst>
          </p:cNvPr>
          <p:cNvSpPr>
            <a:spLocks noGrp="1"/>
          </p:cNvSpPr>
          <p:nvPr>
            <p:ph type="body" sz="quarter" idx="27"/>
          </p:nvPr>
        </p:nvSpPr>
        <p:spPr>
          <a:xfrm>
            <a:off x="584200" y="4488366"/>
            <a:ext cx="2808000" cy="626701"/>
          </a:xfrm>
        </p:spPr>
        <p:txBody>
          <a:bodyPr/>
          <a:lstStyle/>
          <a:p>
            <a:r>
              <a:rPr lang="en-US" noProof="0"/>
              <a:t>Use Copilot in Loop to collaborate with graphic designers and various groups on the status of assets (draft, in design, in review).</a:t>
            </a:r>
          </a:p>
        </p:txBody>
      </p:sp>
      <p:sp>
        <p:nvSpPr>
          <p:cNvPr id="22" name="Text Placeholder 21">
            <a:extLst>
              <a:ext uri="{FF2B5EF4-FFF2-40B4-BE49-F238E27FC236}">
                <a16:creationId xmlns:a16="http://schemas.microsoft.com/office/drawing/2014/main" id="{E68B2731-B9D4-E764-3841-C98F1FAF4A25}"/>
              </a:ext>
            </a:extLst>
          </p:cNvPr>
          <p:cNvSpPr>
            <a:spLocks noGrp="1"/>
          </p:cNvSpPr>
          <p:nvPr>
            <p:ph type="body" sz="quarter" idx="28"/>
          </p:nvPr>
        </p:nvSpPr>
        <p:spPr>
          <a:xfrm>
            <a:off x="4047841" y="4488366"/>
            <a:ext cx="2808000" cy="769757"/>
          </a:xfrm>
        </p:spPr>
        <p:txBody>
          <a:bodyPr>
            <a:normAutofit/>
          </a:bodyPr>
          <a:lstStyle/>
          <a:p>
            <a:r>
              <a:rPr lang="en-US" noProof="0"/>
              <a:t>Build out additional assets like a product narrative and pitch deck with Copilot in Word and PowerPoint. Use Copilot to generate copy and images.</a:t>
            </a:r>
          </a:p>
        </p:txBody>
      </p:sp>
      <p:sp>
        <p:nvSpPr>
          <p:cNvPr id="40" name="Text Placeholder 39">
            <a:extLst>
              <a:ext uri="{FF2B5EF4-FFF2-40B4-BE49-F238E27FC236}">
                <a16:creationId xmlns:a16="http://schemas.microsoft.com/office/drawing/2014/main" id="{6FAD6613-F92A-88AB-9E74-A51F90E316B4}"/>
              </a:ext>
            </a:extLst>
          </p:cNvPr>
          <p:cNvSpPr>
            <a:spLocks noGrp="1"/>
          </p:cNvSpPr>
          <p:nvPr>
            <p:ph type="body" sz="quarter" idx="29"/>
          </p:nvPr>
        </p:nvSpPr>
        <p:spPr/>
        <p:txBody>
          <a:bodyPr/>
          <a:lstStyle/>
          <a:p>
            <a:r>
              <a:rPr lang="en-US" noProof="0"/>
              <a:t>Meet with the product group and use Copilot in Teams to summarize the meeting and identify action items to ensure alignment on key features. </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noProof="0"/>
              <a:t>Buy</a:t>
            </a:r>
          </a:p>
        </p:txBody>
      </p:sp>
      <p:sp>
        <p:nvSpPr>
          <p:cNvPr id="41" name="Text Placeholder 40">
            <a:extLst>
              <a:ext uri="{FF2B5EF4-FFF2-40B4-BE49-F238E27FC236}">
                <a16:creationId xmlns:a16="http://schemas.microsoft.com/office/drawing/2014/main" id="{4F263690-F8BF-D961-4806-6CD823B5C163}"/>
              </a:ext>
            </a:extLst>
          </p:cNvPr>
          <p:cNvSpPr>
            <a:spLocks noGrp="1"/>
          </p:cNvSpPr>
          <p:nvPr>
            <p:ph type="body" sz="quarter" idx="38"/>
          </p:nvPr>
        </p:nvSpPr>
        <p:spPr>
          <a:solidFill>
            <a:srgbClr val="0078D4"/>
          </a:solidFill>
        </p:spPr>
        <p:txBody>
          <a:bodyPr/>
          <a:lstStyle/>
          <a:p>
            <a:endParaRPr lang="en-US" noProof="0"/>
          </a:p>
        </p:txBody>
      </p:sp>
      <p:sp>
        <p:nvSpPr>
          <p:cNvPr id="42" name="Text Placeholder 41">
            <a:extLst>
              <a:ext uri="{FF2B5EF4-FFF2-40B4-BE49-F238E27FC236}">
                <a16:creationId xmlns:a16="http://schemas.microsoft.com/office/drawing/2014/main" id="{7E32AE87-0035-DAAC-C6E8-F798DDF50610}"/>
              </a:ext>
            </a:extLst>
          </p:cNvPr>
          <p:cNvSpPr>
            <a:spLocks noGrp="1"/>
          </p:cNvSpPr>
          <p:nvPr>
            <p:ph type="body" sz="quarter" idx="39"/>
          </p:nvPr>
        </p:nvSpPr>
        <p:spPr>
          <a:solidFill>
            <a:srgbClr val="0078D4"/>
          </a:solidFill>
        </p:spPr>
        <p:txBody>
          <a:bodyPr/>
          <a:lstStyle/>
          <a:p>
            <a:endParaRPr lang="en-US" noProof="0"/>
          </a:p>
        </p:txBody>
      </p:sp>
      <p:sp>
        <p:nvSpPr>
          <p:cNvPr id="43" name="Text Placeholder 42">
            <a:extLst>
              <a:ext uri="{FF2B5EF4-FFF2-40B4-BE49-F238E27FC236}">
                <a16:creationId xmlns:a16="http://schemas.microsoft.com/office/drawing/2014/main" id="{6229BA6E-E7B3-CD8E-B4C4-C6CDD1B0745E}"/>
              </a:ext>
            </a:extLst>
          </p:cNvPr>
          <p:cNvSpPr>
            <a:spLocks noGrp="1"/>
          </p:cNvSpPr>
          <p:nvPr>
            <p:ph type="body" sz="quarter" idx="40"/>
          </p:nvPr>
        </p:nvSpPr>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Leads created</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Cost per lead generated</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68" name="Group 167">
            <a:extLst>
              <a:ext uri="{FF2B5EF4-FFF2-40B4-BE49-F238E27FC236}">
                <a16:creationId xmlns:a16="http://schemas.microsoft.com/office/drawing/2014/main" id="{BC91F8A1-57F6-9170-0A62-CB589F265FB9}"/>
              </a:ext>
            </a:extLst>
          </p:cNvPr>
          <p:cNvGrpSpPr/>
          <p:nvPr/>
        </p:nvGrpSpPr>
        <p:grpSpPr>
          <a:xfrm>
            <a:off x="1251985" y="2753574"/>
            <a:ext cx="1472431" cy="360000"/>
            <a:chOff x="588263" y="1217924"/>
            <a:chExt cx="1472431" cy="360000"/>
          </a:xfrm>
        </p:grpSpPr>
        <p:pic>
          <p:nvPicPr>
            <p:cNvPr id="169" name="Picture 168" descr="Zip Co logo SVG free download, id: 101874 - Brandlogos.net">
              <a:hlinkClick r:id="rId4"/>
              <a:extLst>
                <a:ext uri="{FF2B5EF4-FFF2-40B4-BE49-F238E27FC236}">
                  <a16:creationId xmlns:a16="http://schemas.microsoft.com/office/drawing/2014/main" id="{3C6283D2-FEEA-4B40-AB23-9F085835C2E6}"/>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0" name="TextBox 169">
              <a:extLst>
                <a:ext uri="{FF2B5EF4-FFF2-40B4-BE49-F238E27FC236}">
                  <a16:creationId xmlns:a16="http://schemas.microsoft.com/office/drawing/2014/main" id="{558BF183-BA31-4FC4-EF54-133412DF559B}"/>
                </a:ext>
                <a:ext uri="{C183D7F6-B498-43B3-948B-1728B52AA6E4}">
                  <adec:decorative xmlns:adec="http://schemas.microsoft.com/office/drawing/2017/decorative" val="0"/>
                </a:ext>
              </a:extLst>
            </p:cNvPr>
            <p:cNvSpPr txBox="1"/>
            <p:nvPr/>
          </p:nvSpPr>
          <p:spPr>
            <a:xfrm>
              <a:off x="1047214" y="1313286"/>
              <a:ext cx="101348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71" name="Group 170">
            <a:extLst>
              <a:ext uri="{FF2B5EF4-FFF2-40B4-BE49-F238E27FC236}">
                <a16:creationId xmlns:a16="http://schemas.microsoft.com/office/drawing/2014/main" id="{CCDB8A53-0824-2409-EBE2-4B0870F8417D}"/>
              </a:ext>
            </a:extLst>
          </p:cNvPr>
          <p:cNvGrpSpPr/>
          <p:nvPr/>
        </p:nvGrpSpPr>
        <p:grpSpPr>
          <a:xfrm>
            <a:off x="4967938" y="2753575"/>
            <a:ext cx="1551169" cy="360000"/>
            <a:chOff x="588263" y="1217924"/>
            <a:chExt cx="1551169" cy="360000"/>
          </a:xfrm>
        </p:grpSpPr>
        <p:pic>
          <p:nvPicPr>
            <p:cNvPr id="172" name="Picture 171" descr="Zip Co logo SVG free download, id: 101874 - Brandlogos.net">
              <a:hlinkClick r:id="rId4"/>
              <a:extLst>
                <a:ext uri="{FF2B5EF4-FFF2-40B4-BE49-F238E27FC236}">
                  <a16:creationId xmlns:a16="http://schemas.microsoft.com/office/drawing/2014/main" id="{799522FD-1C3D-BBA7-D806-C077161270E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3" name="TextBox 172">
              <a:extLst>
                <a:ext uri="{FF2B5EF4-FFF2-40B4-BE49-F238E27FC236}">
                  <a16:creationId xmlns:a16="http://schemas.microsoft.com/office/drawing/2014/main" id="{7FF572B3-6039-5776-4496-780B2761A8DA}"/>
                </a:ext>
                <a:ext uri="{C183D7F6-B498-43B3-948B-1728B52AA6E4}">
                  <adec:decorative xmlns:adec="http://schemas.microsoft.com/office/drawing/2017/decorative" val="0"/>
                </a:ext>
              </a:extLst>
            </p:cNvPr>
            <p:cNvSpPr txBox="1"/>
            <p:nvPr/>
          </p:nvSpPr>
          <p:spPr>
            <a:xfrm>
              <a:off x="1047214" y="1313286"/>
              <a:ext cx="1092218"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grpSp>
      <p:grpSp>
        <p:nvGrpSpPr>
          <p:cNvPr id="174" name="Group 173">
            <a:extLst>
              <a:ext uri="{FF2B5EF4-FFF2-40B4-BE49-F238E27FC236}">
                <a16:creationId xmlns:a16="http://schemas.microsoft.com/office/drawing/2014/main" id="{D0FFF366-5E28-8DA3-85C6-56192DB5DCE2}"/>
              </a:ext>
            </a:extLst>
          </p:cNvPr>
          <p:cNvGrpSpPr/>
          <p:nvPr/>
        </p:nvGrpSpPr>
        <p:grpSpPr>
          <a:xfrm>
            <a:off x="8159623" y="2753575"/>
            <a:ext cx="1511716" cy="360000"/>
            <a:chOff x="588263" y="2657420"/>
            <a:chExt cx="1511716" cy="360000"/>
          </a:xfrm>
        </p:grpSpPr>
        <p:pic>
          <p:nvPicPr>
            <p:cNvPr id="175" name="Picture 174">
              <a:extLst>
                <a:ext uri="{FF2B5EF4-FFF2-40B4-BE49-F238E27FC236}">
                  <a16:creationId xmlns:a16="http://schemas.microsoft.com/office/drawing/2014/main" id="{855F748E-58CF-79E2-47CF-9E645B1B4C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76" name="TextBox 175">
              <a:extLst>
                <a:ext uri="{FF2B5EF4-FFF2-40B4-BE49-F238E27FC236}">
                  <a16:creationId xmlns:a16="http://schemas.microsoft.com/office/drawing/2014/main" id="{E5E0429D-4163-6B18-92D0-97F30110EA96}"/>
                </a:ext>
                <a:ext uri="{C183D7F6-B498-43B3-948B-1728B52AA6E4}">
                  <adec:decorative xmlns:adec="http://schemas.microsoft.com/office/drawing/2017/decorative" val="0"/>
                </a:ext>
              </a:extLst>
            </p:cNvPr>
            <p:cNvSpPr txBox="1"/>
            <p:nvPr/>
          </p:nvSpPr>
          <p:spPr>
            <a:xfrm>
              <a:off x="1047214" y="2752782"/>
              <a:ext cx="105276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7" name="Group 176">
            <a:extLst>
              <a:ext uri="{FF2B5EF4-FFF2-40B4-BE49-F238E27FC236}">
                <a16:creationId xmlns:a16="http://schemas.microsoft.com/office/drawing/2014/main" id="{3BD16D0D-326F-F5C4-2E3C-B8E02BBCA841}"/>
              </a:ext>
            </a:extLst>
          </p:cNvPr>
          <p:cNvGrpSpPr/>
          <p:nvPr/>
        </p:nvGrpSpPr>
        <p:grpSpPr>
          <a:xfrm>
            <a:off x="8124529" y="5198503"/>
            <a:ext cx="1581904" cy="360000"/>
            <a:chOff x="588263" y="3617084"/>
            <a:chExt cx="1581904" cy="360000"/>
          </a:xfrm>
        </p:grpSpPr>
        <p:pic>
          <p:nvPicPr>
            <p:cNvPr id="178" name="Picture 177">
              <a:extLst>
                <a:ext uri="{FF2B5EF4-FFF2-40B4-BE49-F238E27FC236}">
                  <a16:creationId xmlns:a16="http://schemas.microsoft.com/office/drawing/2014/main" id="{510771C2-5720-3EBC-F46A-30AD6CDBFE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79" name="TextBox 178">
              <a:extLst>
                <a:ext uri="{FF2B5EF4-FFF2-40B4-BE49-F238E27FC236}">
                  <a16:creationId xmlns:a16="http://schemas.microsoft.com/office/drawing/2014/main" id="{69B51864-E30C-F495-B5EE-0992580F6600}"/>
                </a:ext>
                <a:ext uri="{C183D7F6-B498-43B3-948B-1728B52AA6E4}">
                  <adec:decorative xmlns:adec="http://schemas.microsoft.com/office/drawing/2017/decorative" val="0"/>
                </a:ext>
              </a:extLst>
            </p:cNvPr>
            <p:cNvSpPr txBox="1"/>
            <p:nvPr/>
          </p:nvSpPr>
          <p:spPr>
            <a:xfrm>
              <a:off x="1047214" y="3712447"/>
              <a:ext cx="1122953" cy="169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0" name="Group 179">
            <a:extLst>
              <a:ext uri="{FF2B5EF4-FFF2-40B4-BE49-F238E27FC236}">
                <a16:creationId xmlns:a16="http://schemas.microsoft.com/office/drawing/2014/main" id="{69EA6177-40E7-A7DB-5C87-9CA58BA66E63}"/>
              </a:ext>
            </a:extLst>
          </p:cNvPr>
          <p:cNvGrpSpPr/>
          <p:nvPr/>
        </p:nvGrpSpPr>
        <p:grpSpPr>
          <a:xfrm>
            <a:off x="1247329" y="5198502"/>
            <a:ext cx="1481743" cy="360000"/>
            <a:chOff x="3277688" y="2657420"/>
            <a:chExt cx="1481743" cy="360000"/>
          </a:xfrm>
        </p:grpSpPr>
        <p:grpSp>
          <p:nvGrpSpPr>
            <p:cNvPr id="181" name="Group 180">
              <a:extLst>
                <a:ext uri="{FF2B5EF4-FFF2-40B4-BE49-F238E27FC236}">
                  <a16:creationId xmlns:a16="http://schemas.microsoft.com/office/drawing/2014/main" id="{DFF159A6-2975-BB83-3A69-6BCD35CEF1BB}"/>
                </a:ext>
              </a:extLst>
            </p:cNvPr>
            <p:cNvGrpSpPr>
              <a:grpSpLocks noChangeAspect="1"/>
            </p:cNvGrpSpPr>
            <p:nvPr/>
          </p:nvGrpSpPr>
          <p:grpSpPr>
            <a:xfrm>
              <a:off x="3277688" y="2657420"/>
              <a:ext cx="360000" cy="360000"/>
              <a:chOff x="2746466" y="3838485"/>
              <a:chExt cx="396000" cy="396000"/>
            </a:xfrm>
          </p:grpSpPr>
          <p:sp>
            <p:nvSpPr>
              <p:cNvPr id="183" name="Oval 182">
                <a:extLst>
                  <a:ext uri="{FF2B5EF4-FFF2-40B4-BE49-F238E27FC236}">
                    <a16:creationId xmlns:a16="http://schemas.microsoft.com/office/drawing/2014/main" id="{1CD6B20F-7F7F-1C20-C90B-2431148DC687}"/>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100" noProof="0">
                  <a:solidFill>
                    <a:srgbClr val="FFFFFF"/>
                  </a:solidFill>
                  <a:ea typeface="Segoe UI" pitchFamily="34" charset="0"/>
                  <a:cs typeface="Segoe UI" pitchFamily="34" charset="0"/>
                </a:endParaRPr>
              </a:p>
            </p:txBody>
          </p:sp>
          <p:pic>
            <p:nvPicPr>
              <p:cNvPr id="184" name="Graphic 183">
                <a:extLst>
                  <a:ext uri="{FF2B5EF4-FFF2-40B4-BE49-F238E27FC236}">
                    <a16:creationId xmlns:a16="http://schemas.microsoft.com/office/drawing/2014/main" id="{509E539A-BB10-99D7-4F2E-243A94DD42A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838176" y="3904068"/>
                <a:ext cx="229999" cy="229999"/>
              </a:xfrm>
              <a:prstGeom prst="rect">
                <a:avLst/>
              </a:prstGeom>
              <a:effectLst/>
            </p:spPr>
          </p:pic>
        </p:grpSp>
        <p:sp>
          <p:nvSpPr>
            <p:cNvPr id="182" name="TextBox 181">
              <a:extLst>
                <a:ext uri="{FF2B5EF4-FFF2-40B4-BE49-F238E27FC236}">
                  <a16:creationId xmlns:a16="http://schemas.microsoft.com/office/drawing/2014/main" id="{3EC34BC5-FD15-A310-5273-B56F0924830F}"/>
                </a:ext>
                <a:ext uri="{C183D7F6-B498-43B3-948B-1728B52AA6E4}">
                  <adec:decorative xmlns:adec="http://schemas.microsoft.com/office/drawing/2017/decorative" val="0"/>
                </a:ext>
              </a:extLst>
            </p:cNvPr>
            <p:cNvSpPr txBox="1"/>
            <p:nvPr/>
          </p:nvSpPr>
          <p:spPr>
            <a:xfrm>
              <a:off x="3753530" y="2752782"/>
              <a:ext cx="1005901"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5" name="Group 184">
            <a:extLst>
              <a:ext uri="{FF2B5EF4-FFF2-40B4-BE49-F238E27FC236}">
                <a16:creationId xmlns:a16="http://schemas.microsoft.com/office/drawing/2014/main" id="{8C8E2363-B828-5085-D84C-BAB35772DF85}"/>
              </a:ext>
            </a:extLst>
          </p:cNvPr>
          <p:cNvGrpSpPr/>
          <p:nvPr/>
        </p:nvGrpSpPr>
        <p:grpSpPr>
          <a:xfrm>
            <a:off x="5465214" y="5198503"/>
            <a:ext cx="1243105" cy="360000"/>
            <a:chOff x="588263" y="2177588"/>
            <a:chExt cx="1243105" cy="360000"/>
          </a:xfrm>
        </p:grpSpPr>
        <p:pic>
          <p:nvPicPr>
            <p:cNvPr id="187" name="Picture 186">
              <a:extLst>
                <a:ext uri="{FF2B5EF4-FFF2-40B4-BE49-F238E27FC236}">
                  <a16:creationId xmlns:a16="http://schemas.microsoft.com/office/drawing/2014/main" id="{AF77541C-0AB1-53BB-2E0D-4335F22C38D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88" name="TextBox 187">
              <a:extLst>
                <a:ext uri="{FF2B5EF4-FFF2-40B4-BE49-F238E27FC236}">
                  <a16:creationId xmlns:a16="http://schemas.microsoft.com/office/drawing/2014/main" id="{F766C449-ACC5-04E5-7C50-F107D0C0BCB8}"/>
                </a:ext>
                <a:ext uri="{C183D7F6-B498-43B3-948B-1728B52AA6E4}">
                  <adec:decorative xmlns:adec="http://schemas.microsoft.com/office/drawing/2017/decorative" val="0"/>
                </a:ext>
              </a:extLst>
            </p:cNvPr>
            <p:cNvSpPr txBox="1"/>
            <p:nvPr/>
          </p:nvSpPr>
          <p:spPr>
            <a:xfrm>
              <a:off x="1047214" y="2188312"/>
              <a:ext cx="784154" cy="338554"/>
            </a:xfrm>
            <a:prstGeom prst="rect">
              <a:avLst/>
            </a:prstGeom>
            <a:noFill/>
          </p:spPr>
          <p:txBody>
            <a:bodyPr wrap="square" lIns="0" tIns="0" rIns="0" bIns="0" rtlCol="0" anchor="ctr">
              <a:spAutoFit/>
            </a:bodyPr>
            <a:lstStyle/>
            <a:p>
              <a:pPr marR="0" lvl="0" indent="0" defTabSz="914367" fontAlgn="auto">
                <a:lnSpc>
                  <a:spcPct val="100000"/>
                </a:lnSpc>
                <a:spcBef>
                  <a:spcPts val="0"/>
                </a:spcBef>
                <a:spcAft>
                  <a:spcPts val="0"/>
                </a:spcAft>
                <a:buClrTx/>
                <a:buSzTx/>
                <a:buFontTx/>
                <a:buNone/>
                <a:tabLst/>
                <a:defRPr/>
              </a:pPr>
              <a:r>
                <a:rPr lang="en-US" sz="1100" noProof="0">
                  <a:solidFill>
                    <a:prstClr val="black"/>
                  </a:solidFill>
                  <a:latin typeface="Segoe UI Semibold"/>
                </a:rPr>
                <a:t>Copilot in </a:t>
              </a:r>
              <a:br>
                <a:rPr lang="en-US" sz="1100" noProof="0">
                  <a:solidFill>
                    <a:prstClr val="black"/>
                  </a:solidFill>
                  <a:latin typeface="Segoe UI Semibold"/>
                </a:rPr>
              </a:br>
              <a:r>
                <a:rPr lang="en-US" sz="1100" noProof="0">
                  <a:solidFill>
                    <a:prstClr val="black"/>
                  </a:solidFill>
                  <a:latin typeface="Segoe UI Semibold"/>
                </a:rPr>
                <a:t>PowerPoint</a:t>
              </a:r>
            </a:p>
          </p:txBody>
        </p:sp>
      </p:grpSp>
      <p:grpSp>
        <p:nvGrpSpPr>
          <p:cNvPr id="189" name="Group 188">
            <a:extLst>
              <a:ext uri="{FF2B5EF4-FFF2-40B4-BE49-F238E27FC236}">
                <a16:creationId xmlns:a16="http://schemas.microsoft.com/office/drawing/2014/main" id="{AE2D864C-848A-0FE4-FCA8-CF4D42F6B8E9}"/>
              </a:ext>
            </a:extLst>
          </p:cNvPr>
          <p:cNvGrpSpPr/>
          <p:nvPr/>
        </p:nvGrpSpPr>
        <p:grpSpPr>
          <a:xfrm>
            <a:off x="4195364" y="5198503"/>
            <a:ext cx="1121743" cy="360000"/>
            <a:chOff x="588263" y="2657420"/>
            <a:chExt cx="1121743" cy="360000"/>
          </a:xfrm>
        </p:grpSpPr>
        <p:pic>
          <p:nvPicPr>
            <p:cNvPr id="190" name="Picture 189">
              <a:extLst>
                <a:ext uri="{FF2B5EF4-FFF2-40B4-BE49-F238E27FC236}">
                  <a16:creationId xmlns:a16="http://schemas.microsoft.com/office/drawing/2014/main" id="{56B60023-1353-4276-1C43-370E2BA337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91" name="TextBox 190">
              <a:extLst>
                <a:ext uri="{FF2B5EF4-FFF2-40B4-BE49-F238E27FC236}">
                  <a16:creationId xmlns:a16="http://schemas.microsoft.com/office/drawing/2014/main" id="{21E538B9-9B2A-EFE0-FCFB-E7BB00E2D87F}"/>
                </a:ext>
                <a:ext uri="{C183D7F6-B498-43B3-948B-1728B52AA6E4}">
                  <adec:decorative xmlns:adec="http://schemas.microsoft.com/office/drawing/2017/decorative" val="0"/>
                </a:ext>
              </a:extLst>
            </p:cNvPr>
            <p:cNvSpPr txBox="1"/>
            <p:nvPr/>
          </p:nvSpPr>
          <p:spPr>
            <a:xfrm>
              <a:off x="1047214" y="2668144"/>
              <a:ext cx="662792" cy="338554"/>
            </a:xfrm>
            <a:prstGeom prst="rect">
              <a:avLst/>
            </a:prstGeom>
            <a:noFill/>
          </p:spPr>
          <p:txBody>
            <a:bodyPr wrap="square" lIns="0" tIns="0" rIns="0" bIns="0" rtlCol="0" anchor="ctr">
              <a:spAutoFit/>
            </a:bodyPr>
            <a:lstStyle/>
            <a:p>
              <a:pPr marR="0" lvl="0" indent="0" defTabSz="914367" fontAlgn="auto">
                <a:lnSpc>
                  <a:spcPct val="100000"/>
                </a:lnSpc>
                <a:spcBef>
                  <a:spcPts val="0"/>
                </a:spcBef>
                <a:spcAft>
                  <a:spcPts val="0"/>
                </a:spcAft>
                <a:buClrTx/>
                <a:buSzTx/>
                <a:buFontTx/>
                <a:buNone/>
                <a:tabLst/>
                <a:defRPr/>
              </a:pPr>
              <a:r>
                <a:rPr lang="en-US" sz="1100" noProof="0">
                  <a:solidFill>
                    <a:prstClr val="black"/>
                  </a:solidFill>
                  <a:latin typeface="Segoe UI Semibold"/>
                </a:rPr>
                <a:t>Copilot in </a:t>
              </a:r>
              <a:br>
                <a:rPr lang="en-US" sz="1100" noProof="0">
                  <a:solidFill>
                    <a:prstClr val="black"/>
                  </a:solidFill>
                  <a:latin typeface="Segoe UI Semibold"/>
                </a:rPr>
              </a:br>
              <a:r>
                <a:rPr lang="en-US" sz="1100" noProof="0">
                  <a:solidFill>
                    <a:prstClr val="black"/>
                  </a:solidFill>
                  <a:latin typeface="Segoe UI Semibold"/>
                </a:rPr>
                <a:t>Word</a:t>
              </a:r>
            </a:p>
          </p:txBody>
        </p:sp>
      </p:grpSp>
      <p:pic>
        <p:nvPicPr>
          <p:cNvPr id="2" name="Picture 1">
            <a:extLst>
              <a:ext uri="{FF2B5EF4-FFF2-40B4-BE49-F238E27FC236}">
                <a16:creationId xmlns:a16="http://schemas.microsoft.com/office/drawing/2014/main" id="{9B14BDF1-8313-ED0B-9E3C-C5C9A43C5F6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804399" y="4410641"/>
            <a:ext cx="2387601" cy="2447359"/>
          </a:xfrm>
          <a:prstGeom prst="rect">
            <a:avLst/>
          </a:prstGeom>
        </p:spPr>
      </p:pic>
      <p:grpSp>
        <p:nvGrpSpPr>
          <p:cNvPr id="3" name="Group 2">
            <a:extLst>
              <a:ext uri="{FF2B5EF4-FFF2-40B4-BE49-F238E27FC236}">
                <a16:creationId xmlns:a16="http://schemas.microsoft.com/office/drawing/2014/main" id="{C1B3D3DE-581D-D2DF-5B5D-61C803D10ED6}"/>
              </a:ext>
            </a:extLst>
          </p:cNvPr>
          <p:cNvGrpSpPr/>
          <p:nvPr/>
        </p:nvGrpSpPr>
        <p:grpSpPr>
          <a:xfrm>
            <a:off x="7523373" y="1127774"/>
            <a:ext cx="1260000" cy="216000"/>
            <a:chOff x="1194743" y="1140160"/>
            <a:chExt cx="1260000" cy="216000"/>
          </a:xfrm>
        </p:grpSpPr>
        <p:sp>
          <p:nvSpPr>
            <p:cNvPr id="44" name="Rectangle: Rounded Corners 6">
              <a:extLst>
                <a:ext uri="{FF2B5EF4-FFF2-40B4-BE49-F238E27FC236}">
                  <a16:creationId xmlns:a16="http://schemas.microsoft.com/office/drawing/2014/main" id="{947CEEA2-39F9-261D-5986-B126014AF987}"/>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45" name="Graphic 44">
              <a:extLst>
                <a:ext uri="{FF2B5EF4-FFF2-40B4-BE49-F238E27FC236}">
                  <a16:creationId xmlns:a16="http://schemas.microsoft.com/office/drawing/2014/main" id="{ABCEA417-7BC5-7FD1-108B-62DE43A4407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grpSp>
        <p:nvGrpSpPr>
          <p:cNvPr id="46" name="Group 45">
            <a:extLst>
              <a:ext uri="{FF2B5EF4-FFF2-40B4-BE49-F238E27FC236}">
                <a16:creationId xmlns:a16="http://schemas.microsoft.com/office/drawing/2014/main" id="{B334999B-E7DD-CFC6-072F-028C66790A1A}"/>
              </a:ext>
            </a:extLst>
          </p:cNvPr>
          <p:cNvGrpSpPr/>
          <p:nvPr/>
        </p:nvGrpSpPr>
        <p:grpSpPr>
          <a:xfrm>
            <a:off x="8868697" y="1127774"/>
            <a:ext cx="1450784" cy="216000"/>
            <a:chOff x="1194743" y="1140160"/>
            <a:chExt cx="1450784" cy="216000"/>
          </a:xfrm>
        </p:grpSpPr>
        <p:sp>
          <p:nvSpPr>
            <p:cNvPr id="47" name="Rectangle: Rounded Corners 6">
              <a:extLst>
                <a:ext uri="{FF2B5EF4-FFF2-40B4-BE49-F238E27FC236}">
                  <a16:creationId xmlns:a16="http://schemas.microsoft.com/office/drawing/2014/main" id="{DFAB4253-3C0F-EB85-F5C1-EE999B78E0EF}"/>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Cost savings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48" name="Graphic 47">
              <a:extLst>
                <a:ext uri="{FF2B5EF4-FFF2-40B4-BE49-F238E27FC236}">
                  <a16:creationId xmlns:a16="http://schemas.microsoft.com/office/drawing/2014/main" id="{4DA80F07-3074-B0E9-DFE9-925C0005950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sp>
        <p:nvSpPr>
          <p:cNvPr id="50" name="Graphic 2">
            <a:hlinkClick r:id="rId14"/>
            <a:extLst>
              <a:ext uri="{FF2B5EF4-FFF2-40B4-BE49-F238E27FC236}">
                <a16:creationId xmlns:a16="http://schemas.microsoft.com/office/drawing/2014/main" id="{097DE3FA-9E1F-C939-06AF-612EA1134981}"/>
              </a:ext>
            </a:extLst>
          </p:cNvPr>
          <p:cNvSpPr/>
          <p:nvPr/>
        </p:nvSpPr>
        <p:spPr>
          <a:xfrm>
            <a:off x="5767528" y="422623"/>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
        <p:nvSpPr>
          <p:cNvPr id="5" name="TextBox 4">
            <a:extLst>
              <a:ext uri="{FF2B5EF4-FFF2-40B4-BE49-F238E27FC236}">
                <a16:creationId xmlns:a16="http://schemas.microsoft.com/office/drawing/2014/main" id="{3A2893EE-6B9C-6462-E098-AF819E109748}"/>
              </a:ext>
            </a:extLst>
          </p:cNvPr>
          <p:cNvSpPr txBox="1"/>
          <p:nvPr/>
        </p:nvSpPr>
        <p:spPr>
          <a:xfrm>
            <a:off x="7642157" y="3778934"/>
            <a:ext cx="2808000" cy="138499"/>
          </a:xfrm>
          <a:prstGeom prst="rect">
            <a:avLst/>
          </a:prstGeom>
          <a:noFill/>
        </p:spPr>
        <p:txBody>
          <a:bodyPr wrap="square" lIns="0" tIns="0" rIns="0" bIns="0" rtlCol="0">
            <a:spAutoFit/>
          </a:bodyPr>
          <a:lstStyle/>
          <a:p>
            <a:pPr algn="l"/>
            <a:r>
              <a:rPr lang="en-US" sz="900" noProof="0">
                <a:solidFill>
                  <a:srgbClr val="1A1A1A"/>
                </a:solidFill>
                <a:latin typeface="Segoe UI"/>
                <a:cs typeface="Segoe UI" pitchFamily="34" charset="0"/>
                <a:hlinkClick r:id="rId15"/>
              </a:rPr>
              <a:t>Try in Copilot Lab: Create a messaging framework</a:t>
            </a:r>
            <a:endParaRPr lang="en-US" sz="900" noProof="0">
              <a:solidFill>
                <a:srgbClr val="1A1A1A"/>
              </a:solidFill>
              <a:latin typeface="Segoe UI"/>
              <a:cs typeface="Segoe UI" pitchFamily="34" charset="0"/>
            </a:endParaRPr>
          </a:p>
        </p:txBody>
      </p:sp>
      <p:sp>
        <p:nvSpPr>
          <p:cNvPr id="30" name="TextBox 29">
            <a:hlinkClick r:id="rId16"/>
            <a:extLst>
              <a:ext uri="{FF2B5EF4-FFF2-40B4-BE49-F238E27FC236}">
                <a16:creationId xmlns:a16="http://schemas.microsoft.com/office/drawing/2014/main" id="{A61BA007-CEC4-7DBB-5DC0-9C66FF61423A}"/>
              </a:ext>
            </a:extLst>
          </p:cNvPr>
          <p:cNvSpPr txBox="1"/>
          <p:nvPr/>
        </p:nvSpPr>
        <p:spPr>
          <a:xfrm>
            <a:off x="7632225" y="6193809"/>
            <a:ext cx="2172173" cy="276999"/>
          </a:xfrm>
          <a:prstGeom prst="rect">
            <a:avLst/>
          </a:prstGeom>
          <a:noFill/>
        </p:spPr>
        <p:txBody>
          <a:bodyPr wrap="square" lIns="0" tIns="0" rIns="0" bIns="0" rtlCol="0">
            <a:spAutoFit/>
          </a:bodyPr>
          <a:lstStyle/>
          <a:p>
            <a:pPr algn="l"/>
            <a:r>
              <a:rPr lang="en-US" sz="900" u="sng" noProof="0">
                <a:solidFill>
                  <a:srgbClr val="0070C0"/>
                </a:solidFill>
                <a:cs typeface="Segoe UI" panose="020B0502040204020203" pitchFamily="34" charset="0"/>
              </a:rPr>
              <a:t>Try in Copilot Lab: Summarize meetings and videos</a:t>
            </a:r>
            <a:endParaRPr lang="en-US" sz="1000" u="sng" noProof="0">
              <a:solidFill>
                <a:srgbClr val="0070C0"/>
              </a:solidFill>
            </a:endParaRPr>
          </a:p>
        </p:txBody>
      </p:sp>
      <p:sp>
        <p:nvSpPr>
          <p:cNvPr id="31" name="TextBox 30">
            <a:extLst>
              <a:ext uri="{FF2B5EF4-FFF2-40B4-BE49-F238E27FC236}">
                <a16:creationId xmlns:a16="http://schemas.microsoft.com/office/drawing/2014/main" id="{51111959-C469-FB9F-C039-5443F61378A6}"/>
              </a:ext>
            </a:extLst>
          </p:cNvPr>
          <p:cNvSpPr txBox="1"/>
          <p:nvPr/>
        </p:nvSpPr>
        <p:spPr>
          <a:xfrm>
            <a:off x="4145806" y="6231897"/>
            <a:ext cx="2808000" cy="138499"/>
          </a:xfrm>
          <a:prstGeom prst="rect">
            <a:avLst/>
          </a:prstGeom>
          <a:noFill/>
        </p:spPr>
        <p:txBody>
          <a:bodyPr wrap="square" lIns="0" tIns="0" rIns="0" bIns="0" rtlCol="0">
            <a:spAutoFit/>
          </a:bodyPr>
          <a:lstStyle/>
          <a:p>
            <a:pPr algn="l"/>
            <a:r>
              <a:rPr lang="en-US" sz="900" noProof="0">
                <a:solidFill>
                  <a:srgbClr val="1A1A1A"/>
                </a:solidFill>
                <a:latin typeface="Segoe UI"/>
                <a:cs typeface="Segoe UI" pitchFamily="34" charset="0"/>
                <a:hlinkClick r:id="rId17"/>
              </a:rPr>
              <a:t>Try in Copilot Lab: Create a product narrative</a:t>
            </a:r>
            <a:endParaRPr lang="en-US" sz="900" noProof="0">
              <a:solidFill>
                <a:srgbClr val="1A1A1A"/>
              </a:solidFill>
              <a:latin typeface="Segoe UI"/>
              <a:cs typeface="Segoe UI" pitchFamily="34" charset="0"/>
            </a:endParaRPr>
          </a:p>
        </p:txBody>
      </p:sp>
    </p:spTree>
    <p:extLst>
      <p:ext uri="{BB962C8B-B14F-4D97-AF65-F5344CB8AC3E}">
        <p14:creationId xmlns:p14="http://schemas.microsoft.com/office/powerpoint/2010/main" val="114283806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E17C0-469A-3CCB-7970-CCBFA2B4582C}"/>
              </a:ext>
            </a:extLst>
          </p:cNvPr>
          <p:cNvSpPr>
            <a:spLocks noGrp="1"/>
          </p:cNvSpPr>
          <p:nvPr>
            <p:ph type="title"/>
          </p:nvPr>
        </p:nvSpPr>
        <p:spPr>
          <a:xfrm>
            <a:off x="584200" y="387766"/>
            <a:ext cx="5672544" cy="263149"/>
          </a:xfrm>
        </p:spPr>
        <p:txBody>
          <a:bodyPr/>
          <a:lstStyle/>
          <a:p>
            <a:r>
              <a:rPr lang="en-US" noProof="0" dirty="0">
                <a:solidFill>
                  <a:srgbClr val="0078D4"/>
                </a:solidFill>
              </a:rPr>
              <a:t>Marketing | </a:t>
            </a:r>
            <a:r>
              <a:rPr lang="en-US" noProof="0" dirty="0"/>
              <a:t>Streamline market research and strategy</a:t>
            </a:r>
          </a:p>
        </p:txBody>
      </p:sp>
      <p:sp>
        <p:nvSpPr>
          <p:cNvPr id="6" name="Text Placeholder 5">
            <a:extLst>
              <a:ext uri="{FF2B5EF4-FFF2-40B4-BE49-F238E27FC236}">
                <a16:creationId xmlns:a16="http://schemas.microsoft.com/office/drawing/2014/main" id="{6B18FEA3-F370-99E2-9605-D858A5448CE6}"/>
              </a:ext>
            </a:extLst>
          </p:cNvPr>
          <p:cNvSpPr>
            <a:spLocks noGrp="1"/>
          </p:cNvSpPr>
          <p:nvPr>
            <p:ph type="body" sz="quarter" idx="11"/>
          </p:nvPr>
        </p:nvSpPr>
        <p:spPr/>
        <p:txBody>
          <a:bodyPr/>
          <a:lstStyle/>
          <a:p>
            <a:r>
              <a:rPr lang="en-US" noProof="0"/>
              <a:t>1. Define the objective</a:t>
            </a:r>
          </a:p>
        </p:txBody>
      </p:sp>
      <p:sp>
        <p:nvSpPr>
          <p:cNvPr id="7" name="Text Placeholder 6">
            <a:extLst>
              <a:ext uri="{FF2B5EF4-FFF2-40B4-BE49-F238E27FC236}">
                <a16:creationId xmlns:a16="http://schemas.microsoft.com/office/drawing/2014/main" id="{483A269D-E81D-1ADC-CBF1-41039FA0A225}"/>
              </a:ext>
            </a:extLst>
          </p:cNvPr>
          <p:cNvSpPr>
            <a:spLocks noGrp="1"/>
          </p:cNvSpPr>
          <p:nvPr>
            <p:ph type="body" sz="quarter" idx="12"/>
          </p:nvPr>
        </p:nvSpPr>
        <p:spPr/>
        <p:txBody>
          <a:bodyPr/>
          <a:lstStyle/>
          <a:p>
            <a:r>
              <a:rPr lang="en-US" noProof="0"/>
              <a:t>6. Communicate results</a:t>
            </a:r>
          </a:p>
        </p:txBody>
      </p:sp>
      <p:sp>
        <p:nvSpPr>
          <p:cNvPr id="8" name="Text Placeholder 7">
            <a:extLst>
              <a:ext uri="{FF2B5EF4-FFF2-40B4-BE49-F238E27FC236}">
                <a16:creationId xmlns:a16="http://schemas.microsoft.com/office/drawing/2014/main" id="{0D2DE4A9-EFF5-BE3C-DB4F-9B428D05DBEA}"/>
              </a:ext>
            </a:extLst>
          </p:cNvPr>
          <p:cNvSpPr>
            <a:spLocks noGrp="1"/>
          </p:cNvSpPr>
          <p:nvPr>
            <p:ph type="body" sz="quarter" idx="13"/>
          </p:nvPr>
        </p:nvSpPr>
        <p:spPr/>
        <p:txBody>
          <a:bodyPr/>
          <a:lstStyle/>
          <a:p>
            <a:r>
              <a:rPr lang="en-US" noProof="0"/>
              <a:t>2. Determine your approach</a:t>
            </a:r>
          </a:p>
        </p:txBody>
      </p:sp>
      <p:sp>
        <p:nvSpPr>
          <p:cNvPr id="9" name="Text Placeholder 8">
            <a:extLst>
              <a:ext uri="{FF2B5EF4-FFF2-40B4-BE49-F238E27FC236}">
                <a16:creationId xmlns:a16="http://schemas.microsoft.com/office/drawing/2014/main" id="{DE858182-A1BF-5A78-D570-25ED2C0BCFB6}"/>
              </a:ext>
            </a:extLst>
          </p:cNvPr>
          <p:cNvSpPr>
            <a:spLocks noGrp="1"/>
          </p:cNvSpPr>
          <p:nvPr>
            <p:ph type="body" sz="quarter" idx="14"/>
          </p:nvPr>
        </p:nvSpPr>
        <p:spPr/>
        <p:txBody>
          <a:bodyPr/>
          <a:lstStyle/>
          <a:p>
            <a:r>
              <a:rPr lang="en-US" noProof="0"/>
              <a:t>5. Present the findings</a:t>
            </a:r>
          </a:p>
        </p:txBody>
      </p:sp>
      <p:sp>
        <p:nvSpPr>
          <p:cNvPr id="10" name="Text Placeholder 9">
            <a:extLst>
              <a:ext uri="{FF2B5EF4-FFF2-40B4-BE49-F238E27FC236}">
                <a16:creationId xmlns:a16="http://schemas.microsoft.com/office/drawing/2014/main" id="{EF87748B-6CB1-DAAA-35A8-93E66C19D29E}"/>
              </a:ext>
            </a:extLst>
          </p:cNvPr>
          <p:cNvSpPr>
            <a:spLocks noGrp="1"/>
          </p:cNvSpPr>
          <p:nvPr>
            <p:ph type="body" sz="quarter" idx="15"/>
          </p:nvPr>
        </p:nvSpPr>
        <p:spPr/>
        <p:txBody>
          <a:bodyPr/>
          <a:lstStyle/>
          <a:p>
            <a:r>
              <a:rPr lang="en-US" noProof="0"/>
              <a:t>3. Discover market trends</a:t>
            </a:r>
          </a:p>
        </p:txBody>
      </p:sp>
      <p:sp>
        <p:nvSpPr>
          <p:cNvPr id="11" name="Text Placeholder 10">
            <a:extLst>
              <a:ext uri="{FF2B5EF4-FFF2-40B4-BE49-F238E27FC236}">
                <a16:creationId xmlns:a16="http://schemas.microsoft.com/office/drawing/2014/main" id="{997A938A-B813-4344-5B7A-57E3B2B93695}"/>
              </a:ext>
            </a:extLst>
          </p:cNvPr>
          <p:cNvSpPr>
            <a:spLocks noGrp="1"/>
          </p:cNvSpPr>
          <p:nvPr>
            <p:ph type="body" sz="quarter" idx="16"/>
          </p:nvPr>
        </p:nvSpPr>
        <p:spPr/>
        <p:txBody>
          <a:bodyPr/>
          <a:lstStyle/>
          <a:p>
            <a:r>
              <a:rPr lang="en-US" noProof="0"/>
              <a:t>4. Strategy formulation</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12" name="Text Placeholder 11">
            <a:extLst>
              <a:ext uri="{FF2B5EF4-FFF2-40B4-BE49-F238E27FC236}">
                <a16:creationId xmlns:a16="http://schemas.microsoft.com/office/drawing/2014/main" id="{57F1A5E5-A481-5A24-38A5-11BA04942517}"/>
              </a:ext>
            </a:extLst>
          </p:cNvPr>
          <p:cNvSpPr>
            <a:spLocks noGrp="1"/>
          </p:cNvSpPr>
          <p:nvPr>
            <p:ph type="body" sz="quarter" idx="18"/>
          </p:nvPr>
        </p:nvSpPr>
        <p:spPr>
          <a:xfrm>
            <a:off x="584200" y="2032188"/>
            <a:ext cx="2808000" cy="768041"/>
          </a:xfrm>
        </p:spPr>
        <p:txBody>
          <a:bodyPr>
            <a:normAutofit/>
          </a:bodyPr>
          <a:lstStyle/>
          <a:p>
            <a:r>
              <a:rPr lang="en-US" noProof="0" dirty="0"/>
              <a:t>Prepare a brief for your upcoming research by using Microsoft 365 Copilot Chat to write a first draft and tagging other key documents. Collaborate on the Copilot response with stakeholders using Copilot Pages.</a:t>
            </a:r>
          </a:p>
        </p:txBody>
      </p:sp>
      <p:sp>
        <p:nvSpPr>
          <p:cNvPr id="13" name="Text Placeholder 12">
            <a:extLst>
              <a:ext uri="{FF2B5EF4-FFF2-40B4-BE49-F238E27FC236}">
                <a16:creationId xmlns:a16="http://schemas.microsoft.com/office/drawing/2014/main" id="{B79019ED-DE1E-5364-FAAC-B5E1CAB49367}"/>
              </a:ext>
            </a:extLst>
          </p:cNvPr>
          <p:cNvSpPr>
            <a:spLocks noGrp="1"/>
          </p:cNvSpPr>
          <p:nvPr>
            <p:ph type="body" sz="quarter" idx="19"/>
          </p:nvPr>
        </p:nvSpPr>
        <p:spPr>
          <a:xfrm>
            <a:off x="4047840" y="2032188"/>
            <a:ext cx="2808000" cy="965888"/>
          </a:xfrm>
        </p:spPr>
        <p:txBody>
          <a:bodyPr>
            <a:normAutofit/>
          </a:bodyPr>
          <a:lstStyle/>
          <a:p>
            <a:r>
              <a:rPr lang="en-US" noProof="0" dirty="0"/>
              <a:t>Meet the research team with your objective in hand. Determine the best research approach over a Teams meeting. Rely on Copilot in Teams for action items. Use Teams Rooms for the meeting to enable a transcript with proper attributions from a conference room.</a:t>
            </a:r>
          </a:p>
        </p:txBody>
      </p:sp>
      <p:sp>
        <p:nvSpPr>
          <p:cNvPr id="14" name="Text Placeholder 13">
            <a:extLst>
              <a:ext uri="{FF2B5EF4-FFF2-40B4-BE49-F238E27FC236}">
                <a16:creationId xmlns:a16="http://schemas.microsoft.com/office/drawing/2014/main" id="{90906ACB-B754-0544-3A22-B597C69E87C4}"/>
              </a:ext>
            </a:extLst>
          </p:cNvPr>
          <p:cNvSpPr>
            <a:spLocks noGrp="1"/>
          </p:cNvSpPr>
          <p:nvPr>
            <p:ph type="body" sz="quarter" idx="20"/>
          </p:nvPr>
        </p:nvSpPr>
        <p:spPr>
          <a:xfrm>
            <a:off x="7511481" y="1959155"/>
            <a:ext cx="2808000" cy="876959"/>
          </a:xfrm>
        </p:spPr>
        <p:txBody>
          <a:bodyPr>
            <a:normAutofit/>
          </a:bodyPr>
          <a:lstStyle/>
          <a:p>
            <a:r>
              <a:rPr lang="en-US" noProof="0"/>
              <a:t>Select the Show data insights prompt in Copilot </a:t>
            </a:r>
            <a:br>
              <a:rPr lang="en-US" noProof="0"/>
            </a:br>
            <a:r>
              <a:rPr lang="en-US" noProof="0"/>
              <a:t>in Excel market trends from the research data and analyze competitive insights. Query data directly with prompts like share the top themes in the survey responses.</a:t>
            </a:r>
          </a:p>
        </p:txBody>
      </p:sp>
      <p:sp>
        <p:nvSpPr>
          <p:cNvPr id="15" name="Text Placeholder 14">
            <a:extLst>
              <a:ext uri="{FF2B5EF4-FFF2-40B4-BE49-F238E27FC236}">
                <a16:creationId xmlns:a16="http://schemas.microsoft.com/office/drawing/2014/main" id="{BD71DFEB-98A4-BD3F-80D8-F2386D6B6556}"/>
              </a:ext>
            </a:extLst>
          </p:cNvPr>
          <p:cNvSpPr>
            <a:spLocks noGrp="1"/>
          </p:cNvSpPr>
          <p:nvPr>
            <p:ph type="body" sz="quarter" idx="21"/>
          </p:nvPr>
        </p:nvSpPr>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Summarize</a:t>
            </a:r>
            <a:r>
              <a:rPr lang="en-US" noProof="0"/>
              <a:t> many types of documents, including PDFs and website content, making it easier to consume dense content online.</a:t>
            </a:r>
          </a:p>
        </p:txBody>
      </p:sp>
      <p:sp>
        <p:nvSpPr>
          <p:cNvPr id="16" name="Text Placeholder 15">
            <a:extLst>
              <a:ext uri="{FF2B5EF4-FFF2-40B4-BE49-F238E27FC236}">
                <a16:creationId xmlns:a16="http://schemas.microsoft.com/office/drawing/2014/main" id="{33BF56C9-14D7-033A-F3ED-AB0F70796AAF}"/>
              </a:ext>
            </a:extLst>
          </p:cNvPr>
          <p:cNvSpPr>
            <a:spLocks noGrp="1"/>
          </p:cNvSpPr>
          <p:nvPr>
            <p:ph type="body" sz="quarter" idx="22"/>
          </p:nvPr>
        </p:nvSpPr>
        <p:spPr>
          <a:xfrm>
            <a:off x="584200" y="5641938"/>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Document and socialize </a:t>
            </a:r>
            <a:r>
              <a:rPr lang="en-US" noProof="0"/>
              <a:t>the research findings to help better inform product strategy.</a:t>
            </a:r>
          </a:p>
        </p:txBody>
      </p:sp>
      <p:sp>
        <p:nvSpPr>
          <p:cNvPr id="17" name="Text Placeholder 16">
            <a:extLst>
              <a:ext uri="{FF2B5EF4-FFF2-40B4-BE49-F238E27FC236}">
                <a16:creationId xmlns:a16="http://schemas.microsoft.com/office/drawing/2014/main" id="{5AE3EFCF-2610-D907-5130-812F6E3ED20A}"/>
              </a:ext>
            </a:extLst>
          </p:cNvPr>
          <p:cNvSpPr>
            <a:spLocks noGrp="1"/>
          </p:cNvSpPr>
          <p:nvPr>
            <p:ph type="body" sz="quarter" idx="23"/>
          </p:nvPr>
        </p:nvSpPr>
        <p:spPr>
          <a:xfrm>
            <a:off x="4047840" y="3208260"/>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Keep the conversation flowing </a:t>
            </a:r>
            <a:r>
              <a:rPr lang="en-US" noProof="0"/>
              <a:t>onto meaningful topics to help cover the agenda quicker and reduce meeting times.</a:t>
            </a:r>
          </a:p>
        </p:txBody>
      </p:sp>
      <p:sp>
        <p:nvSpPr>
          <p:cNvPr id="18" name="Text Placeholder 17">
            <a:extLst>
              <a:ext uri="{FF2B5EF4-FFF2-40B4-BE49-F238E27FC236}">
                <a16:creationId xmlns:a16="http://schemas.microsoft.com/office/drawing/2014/main" id="{89DAC49F-2BA4-340B-EC10-EFC50F0F9BB0}"/>
              </a:ext>
            </a:extLst>
          </p:cNvPr>
          <p:cNvSpPr>
            <a:spLocks noGrp="1"/>
          </p:cNvSpPr>
          <p:nvPr>
            <p:ph type="body" sz="quarter" idx="24"/>
          </p:nvPr>
        </p:nvSpPr>
        <p:spPr>
          <a:xfrm>
            <a:off x="4047840" y="5641938"/>
            <a:ext cx="2808000" cy="626701"/>
          </a:xfrm>
        </p:spPr>
        <p:txBody>
          <a:bodyPr/>
          <a:lstStyle/>
          <a:p>
            <a:r>
              <a:rPr lang="en-US" kern="0" noProof="0">
                <a:solidFill>
                  <a:srgbClr val="1A1A1A"/>
                </a:solidFill>
                <a:latin typeface="Segoe UI"/>
                <a:cs typeface="+mn-cs"/>
              </a:rPr>
              <a:t>Benefit: </a:t>
            </a:r>
            <a:r>
              <a:rPr lang="en-US" noProof="0"/>
              <a:t>Let Copilot help you build a presentation </a:t>
            </a:r>
            <a:br>
              <a:rPr lang="en-US" noProof="0"/>
            </a:br>
            <a:r>
              <a:rPr lang="en-US" noProof="0"/>
              <a:t>by </a:t>
            </a:r>
            <a:r>
              <a:rPr lang="en-US" b="1" kern="0" noProof="0">
                <a:solidFill>
                  <a:srgbClr val="1A1A1A"/>
                </a:solidFill>
                <a:latin typeface="Segoe UI"/>
                <a:cs typeface="+mn-cs"/>
              </a:rPr>
              <a:t>generating slides </a:t>
            </a:r>
            <a:r>
              <a:rPr lang="en-US" noProof="0"/>
              <a:t>or images with your </a:t>
            </a:r>
            <a:br>
              <a:rPr lang="en-US" noProof="0"/>
            </a:br>
            <a:r>
              <a:rPr lang="en-US" noProof="0"/>
              <a:t>organization's branding.</a:t>
            </a:r>
          </a:p>
        </p:txBody>
      </p:sp>
      <p:sp>
        <p:nvSpPr>
          <p:cNvPr id="19" name="Text Placeholder 18">
            <a:extLst>
              <a:ext uri="{FF2B5EF4-FFF2-40B4-BE49-F238E27FC236}">
                <a16:creationId xmlns:a16="http://schemas.microsoft.com/office/drawing/2014/main" id="{6B0BDB59-6BD3-9AE1-AC9F-3023CBFCB949}"/>
              </a:ext>
            </a:extLst>
          </p:cNvPr>
          <p:cNvSpPr>
            <a:spLocks noGrp="1"/>
          </p:cNvSpPr>
          <p:nvPr>
            <p:ph type="body" sz="quarter" idx="25"/>
          </p:nvPr>
        </p:nvSpPr>
        <p:spPr>
          <a:xfrm>
            <a:off x="7511481" y="3208260"/>
            <a:ext cx="2808000" cy="626701"/>
          </a:xfrm>
        </p:spPr>
        <p:txBody>
          <a:bodyPr/>
          <a:lstStyle/>
          <a:p>
            <a:r>
              <a:rPr lang="en-US" kern="0" noProof="0">
                <a:solidFill>
                  <a:srgbClr val="1A1A1A"/>
                </a:solidFill>
                <a:latin typeface="Segoe UI"/>
                <a:cs typeface="+mn-cs"/>
              </a:rPr>
              <a:t>Benefit: </a:t>
            </a:r>
            <a:r>
              <a:rPr lang="en-US" noProof="0"/>
              <a:t>Use Copilot to help you explore and </a:t>
            </a:r>
            <a:r>
              <a:rPr lang="en-US" b="1" kern="0" noProof="0">
                <a:solidFill>
                  <a:srgbClr val="1A1A1A"/>
                </a:solidFill>
                <a:latin typeface="Segoe UI"/>
                <a:cs typeface="+mn-cs"/>
              </a:rPr>
              <a:t>understand your data better. </a:t>
            </a:r>
          </a:p>
        </p:txBody>
      </p:sp>
      <p:sp>
        <p:nvSpPr>
          <p:cNvPr id="20" name="Text Placeholder 19">
            <a:extLst>
              <a:ext uri="{FF2B5EF4-FFF2-40B4-BE49-F238E27FC236}">
                <a16:creationId xmlns:a16="http://schemas.microsoft.com/office/drawing/2014/main" id="{0E999909-3D69-9009-82AA-7101EDA592A8}"/>
              </a:ext>
            </a:extLst>
          </p:cNvPr>
          <p:cNvSpPr>
            <a:spLocks noGrp="1"/>
          </p:cNvSpPr>
          <p:nvPr>
            <p:ph type="body" sz="quarter" idx="26"/>
          </p:nvPr>
        </p:nvSpPr>
        <p:spPr>
          <a:xfrm>
            <a:off x="7511481" y="5641938"/>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Don't start with a blank page again. </a:t>
            </a:r>
            <a:br>
              <a:rPr lang="en-US" noProof="0"/>
            </a:br>
            <a:r>
              <a:rPr lang="en-US" noProof="0"/>
              <a:t>Draft with Copilot and get to a finished </a:t>
            </a:r>
            <a:br>
              <a:rPr lang="en-US" noProof="0"/>
            </a:br>
            <a:r>
              <a:rPr lang="en-US" noProof="0"/>
              <a:t>document in a fraction of the time.</a:t>
            </a:r>
          </a:p>
        </p:txBody>
      </p:sp>
      <p:sp>
        <p:nvSpPr>
          <p:cNvPr id="21" name="Text Placeholder 20">
            <a:extLst>
              <a:ext uri="{FF2B5EF4-FFF2-40B4-BE49-F238E27FC236}">
                <a16:creationId xmlns:a16="http://schemas.microsoft.com/office/drawing/2014/main" id="{B050344A-D84F-59B0-575C-12A842366497}"/>
              </a:ext>
            </a:extLst>
          </p:cNvPr>
          <p:cNvSpPr>
            <a:spLocks noGrp="1"/>
          </p:cNvSpPr>
          <p:nvPr>
            <p:ph type="body" sz="quarter" idx="27"/>
          </p:nvPr>
        </p:nvSpPr>
        <p:spPr>
          <a:xfrm>
            <a:off x="584200" y="4488366"/>
            <a:ext cx="2808000" cy="626701"/>
          </a:xfrm>
        </p:spPr>
        <p:txBody>
          <a:bodyPr/>
          <a:lstStyle/>
          <a:p>
            <a:r>
              <a:rPr lang="en-US" noProof="0" dirty="0"/>
              <a:t>Prompt Copilot Chat to create an announcement based on the presentation that includes key links. Edit and finalize the announcement using Copilot Pages.</a:t>
            </a:r>
          </a:p>
        </p:txBody>
      </p:sp>
      <p:sp>
        <p:nvSpPr>
          <p:cNvPr id="22" name="Text Placeholder 21">
            <a:extLst>
              <a:ext uri="{FF2B5EF4-FFF2-40B4-BE49-F238E27FC236}">
                <a16:creationId xmlns:a16="http://schemas.microsoft.com/office/drawing/2014/main" id="{E68B2731-B9D4-E764-3841-C98F1FAF4A25}"/>
              </a:ext>
            </a:extLst>
          </p:cNvPr>
          <p:cNvSpPr>
            <a:spLocks noGrp="1"/>
          </p:cNvSpPr>
          <p:nvPr>
            <p:ph type="body" sz="quarter" idx="28"/>
          </p:nvPr>
        </p:nvSpPr>
        <p:spPr/>
        <p:txBody>
          <a:bodyPr/>
          <a:lstStyle/>
          <a:p>
            <a:r>
              <a:rPr lang="en-US" noProof="0"/>
              <a:t>Present the findings using Copilot in PowerPoint to build a presentation by generating slides using a branded template.</a:t>
            </a:r>
          </a:p>
        </p:txBody>
      </p:sp>
      <p:sp>
        <p:nvSpPr>
          <p:cNvPr id="40" name="Text Placeholder 39">
            <a:extLst>
              <a:ext uri="{FF2B5EF4-FFF2-40B4-BE49-F238E27FC236}">
                <a16:creationId xmlns:a16="http://schemas.microsoft.com/office/drawing/2014/main" id="{6FAD6613-F92A-88AB-9E74-A51F90E316B4}"/>
              </a:ext>
            </a:extLst>
          </p:cNvPr>
          <p:cNvSpPr>
            <a:spLocks noGrp="1"/>
          </p:cNvSpPr>
          <p:nvPr>
            <p:ph type="body" sz="quarter" idx="29"/>
          </p:nvPr>
        </p:nvSpPr>
        <p:spPr/>
        <p:txBody>
          <a:bodyPr/>
          <a:lstStyle/>
          <a:p>
            <a:r>
              <a:rPr lang="en-US" noProof="0"/>
              <a:t>Prompt Copilot in Word to draft an internal snapshot of the findings, citing the results. </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sz="1100" noProof="0"/>
              <a:t>Buy</a:t>
            </a:r>
          </a:p>
        </p:txBody>
      </p:sp>
      <p:sp>
        <p:nvSpPr>
          <p:cNvPr id="41" name="Text Placeholder 40">
            <a:extLst>
              <a:ext uri="{FF2B5EF4-FFF2-40B4-BE49-F238E27FC236}">
                <a16:creationId xmlns:a16="http://schemas.microsoft.com/office/drawing/2014/main" id="{4F263690-F8BF-D961-4806-6CD823B5C163}"/>
              </a:ext>
            </a:extLst>
          </p:cNvPr>
          <p:cNvSpPr>
            <a:spLocks noGrp="1"/>
          </p:cNvSpPr>
          <p:nvPr>
            <p:ph type="body" sz="quarter" idx="38"/>
          </p:nvPr>
        </p:nvSpPr>
        <p:spPr>
          <a:solidFill>
            <a:srgbClr val="0078D4"/>
          </a:solidFill>
        </p:spPr>
        <p:txBody>
          <a:bodyPr/>
          <a:lstStyle/>
          <a:p>
            <a:endParaRPr lang="en-US" noProof="0"/>
          </a:p>
        </p:txBody>
      </p:sp>
      <p:sp>
        <p:nvSpPr>
          <p:cNvPr id="42" name="Text Placeholder 41">
            <a:extLst>
              <a:ext uri="{FF2B5EF4-FFF2-40B4-BE49-F238E27FC236}">
                <a16:creationId xmlns:a16="http://schemas.microsoft.com/office/drawing/2014/main" id="{7E32AE87-0035-DAAC-C6E8-F798DDF50610}"/>
              </a:ext>
            </a:extLst>
          </p:cNvPr>
          <p:cNvSpPr>
            <a:spLocks noGrp="1"/>
          </p:cNvSpPr>
          <p:nvPr>
            <p:ph type="body" sz="quarter" idx="39"/>
          </p:nvPr>
        </p:nvSpPr>
        <p:spPr>
          <a:solidFill>
            <a:srgbClr val="0078D4"/>
          </a:solidFill>
        </p:spPr>
        <p:txBody>
          <a:bodyPr/>
          <a:lstStyle/>
          <a:p>
            <a:endParaRPr lang="en-US" noProof="0"/>
          </a:p>
        </p:txBody>
      </p:sp>
      <p:sp>
        <p:nvSpPr>
          <p:cNvPr id="43" name="Text Placeholder 42">
            <a:extLst>
              <a:ext uri="{FF2B5EF4-FFF2-40B4-BE49-F238E27FC236}">
                <a16:creationId xmlns:a16="http://schemas.microsoft.com/office/drawing/2014/main" id="{6229BA6E-E7B3-CD8E-B4C4-C6CDD1B0745E}"/>
              </a:ext>
            </a:extLst>
          </p:cNvPr>
          <p:cNvSpPr>
            <a:spLocks noGrp="1"/>
          </p:cNvSpPr>
          <p:nvPr>
            <p:ph type="body" sz="quarter" idx="40"/>
          </p:nvPr>
        </p:nvSpPr>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Leads created</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69" name="Group 168">
            <a:extLst>
              <a:ext uri="{FF2B5EF4-FFF2-40B4-BE49-F238E27FC236}">
                <a16:creationId xmlns:a16="http://schemas.microsoft.com/office/drawing/2014/main" id="{AFDA8CBE-4E93-B27A-A226-D9A1E8F98A2B}"/>
              </a:ext>
            </a:extLst>
          </p:cNvPr>
          <p:cNvGrpSpPr/>
          <p:nvPr/>
        </p:nvGrpSpPr>
        <p:grpSpPr>
          <a:xfrm>
            <a:off x="1246768" y="2923698"/>
            <a:ext cx="1463272" cy="360000"/>
            <a:chOff x="588263" y="1217924"/>
            <a:chExt cx="1463272" cy="360000"/>
          </a:xfrm>
        </p:grpSpPr>
        <p:pic>
          <p:nvPicPr>
            <p:cNvPr id="170" name="Picture 169" descr="Zip Co logo SVG free download, id: 101874 - Brandlogos.net">
              <a:hlinkClick r:id="rId4"/>
              <a:extLst>
                <a:ext uri="{FF2B5EF4-FFF2-40B4-BE49-F238E27FC236}">
                  <a16:creationId xmlns:a16="http://schemas.microsoft.com/office/drawing/2014/main" id="{743A2A87-5C6A-F1CD-0573-E8464DA7154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1" name="TextBox 170">
              <a:extLst>
                <a:ext uri="{FF2B5EF4-FFF2-40B4-BE49-F238E27FC236}">
                  <a16:creationId xmlns:a16="http://schemas.microsoft.com/office/drawing/2014/main" id="{294466AA-F229-F3FE-651B-4209805416A7}"/>
                </a:ext>
                <a:ext uri="{C183D7F6-B498-43B3-948B-1728B52AA6E4}">
                  <adec:decorative xmlns:adec="http://schemas.microsoft.com/office/drawing/2017/decorative" val="0"/>
                </a:ext>
              </a:extLst>
            </p:cNvPr>
            <p:cNvSpPr txBox="1"/>
            <p:nvPr/>
          </p:nvSpPr>
          <p:spPr>
            <a:xfrm>
              <a:off x="1047214" y="1313286"/>
              <a:ext cx="1004321"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grpSp>
      <p:grpSp>
        <p:nvGrpSpPr>
          <p:cNvPr id="172" name="Group 171">
            <a:extLst>
              <a:ext uri="{FF2B5EF4-FFF2-40B4-BE49-F238E27FC236}">
                <a16:creationId xmlns:a16="http://schemas.microsoft.com/office/drawing/2014/main" id="{4B519873-7EF1-88B6-ACFE-3B419A8B0165}"/>
              </a:ext>
            </a:extLst>
          </p:cNvPr>
          <p:cNvGrpSpPr/>
          <p:nvPr/>
        </p:nvGrpSpPr>
        <p:grpSpPr>
          <a:xfrm>
            <a:off x="8145844" y="2923698"/>
            <a:ext cx="1539275" cy="360000"/>
            <a:chOff x="577439" y="3137252"/>
            <a:chExt cx="1539275" cy="360000"/>
          </a:xfrm>
        </p:grpSpPr>
        <p:pic>
          <p:nvPicPr>
            <p:cNvPr id="173" name="Picture 172">
              <a:extLst>
                <a:ext uri="{FF2B5EF4-FFF2-40B4-BE49-F238E27FC236}">
                  <a16:creationId xmlns:a16="http://schemas.microsoft.com/office/drawing/2014/main" id="{D4F98778-C06F-3BDC-F0E9-1F40F7E341A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74" name="TextBox 173">
              <a:extLst>
                <a:ext uri="{FF2B5EF4-FFF2-40B4-BE49-F238E27FC236}">
                  <a16:creationId xmlns:a16="http://schemas.microsoft.com/office/drawing/2014/main" id="{A2124EB7-6E61-D5B3-C9CD-B8839809ABEE}"/>
                </a:ext>
                <a:ext uri="{C183D7F6-B498-43B3-948B-1728B52AA6E4}">
                  <adec:decorative xmlns:adec="http://schemas.microsoft.com/office/drawing/2017/decorative" val="0"/>
                </a:ext>
              </a:extLst>
            </p:cNvPr>
            <p:cNvSpPr txBox="1"/>
            <p:nvPr/>
          </p:nvSpPr>
          <p:spPr>
            <a:xfrm>
              <a:off x="1047214" y="3232614"/>
              <a:ext cx="10695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5" name="Group 174">
            <a:extLst>
              <a:ext uri="{FF2B5EF4-FFF2-40B4-BE49-F238E27FC236}">
                <a16:creationId xmlns:a16="http://schemas.microsoft.com/office/drawing/2014/main" id="{CFE435D4-AC55-A283-D4AC-A6DE3BA6A165}"/>
              </a:ext>
            </a:extLst>
          </p:cNvPr>
          <p:cNvGrpSpPr/>
          <p:nvPr/>
        </p:nvGrpSpPr>
        <p:grpSpPr>
          <a:xfrm>
            <a:off x="4669140" y="2923698"/>
            <a:ext cx="1565400" cy="360000"/>
            <a:chOff x="588263" y="3617084"/>
            <a:chExt cx="1565400" cy="360000"/>
          </a:xfrm>
        </p:grpSpPr>
        <p:pic>
          <p:nvPicPr>
            <p:cNvPr id="176" name="Picture 175">
              <a:extLst>
                <a:ext uri="{FF2B5EF4-FFF2-40B4-BE49-F238E27FC236}">
                  <a16:creationId xmlns:a16="http://schemas.microsoft.com/office/drawing/2014/main" id="{3084BD76-E559-8C5F-0D0E-E5C03E15869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77" name="TextBox 176">
              <a:extLst>
                <a:ext uri="{FF2B5EF4-FFF2-40B4-BE49-F238E27FC236}">
                  <a16:creationId xmlns:a16="http://schemas.microsoft.com/office/drawing/2014/main" id="{3FAA21C6-F074-6CAE-A439-DFFA3D1C8189}"/>
                </a:ext>
                <a:ext uri="{C183D7F6-B498-43B3-948B-1728B52AA6E4}">
                  <adec:decorative xmlns:adec="http://schemas.microsoft.com/office/drawing/2017/decorative" val="0"/>
                </a:ext>
              </a:extLst>
            </p:cNvPr>
            <p:cNvSpPr txBox="1"/>
            <p:nvPr/>
          </p:nvSpPr>
          <p:spPr>
            <a:xfrm>
              <a:off x="1047214" y="3712446"/>
              <a:ext cx="1106449"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1" name="Group 180">
            <a:extLst>
              <a:ext uri="{FF2B5EF4-FFF2-40B4-BE49-F238E27FC236}">
                <a16:creationId xmlns:a16="http://schemas.microsoft.com/office/drawing/2014/main" id="{8374FE52-9702-0254-1C4B-6E604DD37035}"/>
              </a:ext>
            </a:extLst>
          </p:cNvPr>
          <p:cNvGrpSpPr/>
          <p:nvPr/>
        </p:nvGrpSpPr>
        <p:grpSpPr>
          <a:xfrm>
            <a:off x="4500507" y="5198503"/>
            <a:ext cx="1902666" cy="360000"/>
            <a:chOff x="588263" y="2177588"/>
            <a:chExt cx="1902666" cy="360000"/>
          </a:xfrm>
        </p:grpSpPr>
        <p:pic>
          <p:nvPicPr>
            <p:cNvPr id="182" name="Picture 181">
              <a:extLst>
                <a:ext uri="{FF2B5EF4-FFF2-40B4-BE49-F238E27FC236}">
                  <a16:creationId xmlns:a16="http://schemas.microsoft.com/office/drawing/2014/main" id="{B542A3C6-E383-5AE0-5F8E-FC8080FE909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83" name="TextBox 182">
              <a:extLst>
                <a:ext uri="{FF2B5EF4-FFF2-40B4-BE49-F238E27FC236}">
                  <a16:creationId xmlns:a16="http://schemas.microsoft.com/office/drawing/2014/main" id="{BEAC5484-BB97-9C19-9B6F-22BD5A28145F}"/>
                </a:ext>
                <a:ext uri="{C183D7F6-B498-43B3-948B-1728B52AA6E4}">
                  <adec:decorative xmlns:adec="http://schemas.microsoft.com/office/drawing/2017/decorative" val="0"/>
                </a:ext>
              </a:extLst>
            </p:cNvPr>
            <p:cNvSpPr txBox="1"/>
            <p:nvPr/>
          </p:nvSpPr>
          <p:spPr>
            <a:xfrm>
              <a:off x="1047214" y="2272950"/>
              <a:ext cx="144371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4" name="Group 183">
            <a:extLst>
              <a:ext uri="{FF2B5EF4-FFF2-40B4-BE49-F238E27FC236}">
                <a16:creationId xmlns:a16="http://schemas.microsoft.com/office/drawing/2014/main" id="{A787B064-6F4E-E433-F4EF-4691F3EAA384}"/>
              </a:ext>
            </a:extLst>
          </p:cNvPr>
          <p:cNvGrpSpPr/>
          <p:nvPr/>
        </p:nvGrpSpPr>
        <p:grpSpPr>
          <a:xfrm>
            <a:off x="8168718" y="5198503"/>
            <a:ext cx="1493526" cy="360000"/>
            <a:chOff x="588263" y="2657420"/>
            <a:chExt cx="1493526" cy="360000"/>
          </a:xfrm>
        </p:grpSpPr>
        <p:pic>
          <p:nvPicPr>
            <p:cNvPr id="185" name="Picture 184">
              <a:extLst>
                <a:ext uri="{FF2B5EF4-FFF2-40B4-BE49-F238E27FC236}">
                  <a16:creationId xmlns:a16="http://schemas.microsoft.com/office/drawing/2014/main" id="{1B6DE9E8-13DC-31A8-5262-530EA05754B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87" name="TextBox 186">
              <a:extLst>
                <a:ext uri="{FF2B5EF4-FFF2-40B4-BE49-F238E27FC236}">
                  <a16:creationId xmlns:a16="http://schemas.microsoft.com/office/drawing/2014/main" id="{28B5C7AF-0EFF-DAC0-0C09-5D958D7F26FD}"/>
                </a:ext>
                <a:ext uri="{C183D7F6-B498-43B3-948B-1728B52AA6E4}">
                  <adec:decorative xmlns:adec="http://schemas.microsoft.com/office/drawing/2017/decorative" val="0"/>
                </a:ext>
              </a:extLst>
            </p:cNvPr>
            <p:cNvSpPr txBox="1"/>
            <p:nvPr/>
          </p:nvSpPr>
          <p:spPr>
            <a:xfrm>
              <a:off x="1047214" y="2752782"/>
              <a:ext cx="103457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 name="Picture 1">
            <a:extLst>
              <a:ext uri="{FF2B5EF4-FFF2-40B4-BE49-F238E27FC236}">
                <a16:creationId xmlns:a16="http://schemas.microsoft.com/office/drawing/2014/main" id="{9EB73B9E-7CE5-061C-B747-61E8DC9151D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804399" y="4410641"/>
            <a:ext cx="2387601" cy="2447359"/>
          </a:xfrm>
          <a:prstGeom prst="rect">
            <a:avLst/>
          </a:prstGeom>
        </p:spPr>
      </p:pic>
      <p:grpSp>
        <p:nvGrpSpPr>
          <p:cNvPr id="44" name="Group 43">
            <a:extLst>
              <a:ext uri="{FF2B5EF4-FFF2-40B4-BE49-F238E27FC236}">
                <a16:creationId xmlns:a16="http://schemas.microsoft.com/office/drawing/2014/main" id="{D24E5BE1-465A-63B6-DA52-E0074FDF441F}"/>
              </a:ext>
            </a:extLst>
          </p:cNvPr>
          <p:cNvGrpSpPr/>
          <p:nvPr/>
        </p:nvGrpSpPr>
        <p:grpSpPr>
          <a:xfrm>
            <a:off x="7523373" y="1127774"/>
            <a:ext cx="1260000" cy="216000"/>
            <a:chOff x="1194743" y="1140160"/>
            <a:chExt cx="1260000" cy="216000"/>
          </a:xfrm>
        </p:grpSpPr>
        <p:sp>
          <p:nvSpPr>
            <p:cNvPr id="45" name="Rectangle: Rounded Corners 6">
              <a:extLst>
                <a:ext uri="{FF2B5EF4-FFF2-40B4-BE49-F238E27FC236}">
                  <a16:creationId xmlns:a16="http://schemas.microsoft.com/office/drawing/2014/main" id="{E9D7F973-3F20-48EE-B39C-866F97A0CD1E}"/>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46" name="Graphic 45">
              <a:extLst>
                <a:ext uri="{FF2B5EF4-FFF2-40B4-BE49-F238E27FC236}">
                  <a16:creationId xmlns:a16="http://schemas.microsoft.com/office/drawing/2014/main" id="{B6D99B6B-568F-B09B-E06A-FC910AC30B59}"/>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1527" y="1176160"/>
              <a:ext cx="144000" cy="144000"/>
            </a:xfrm>
            <a:prstGeom prst="rect">
              <a:avLst/>
            </a:prstGeom>
          </p:spPr>
        </p:pic>
      </p:grpSp>
      <p:grpSp>
        <p:nvGrpSpPr>
          <p:cNvPr id="47" name="Group 46">
            <a:extLst>
              <a:ext uri="{FF2B5EF4-FFF2-40B4-BE49-F238E27FC236}">
                <a16:creationId xmlns:a16="http://schemas.microsoft.com/office/drawing/2014/main" id="{142E15C6-7AF4-E9B1-87CB-2AD0F038E999}"/>
              </a:ext>
            </a:extLst>
          </p:cNvPr>
          <p:cNvGrpSpPr/>
          <p:nvPr/>
        </p:nvGrpSpPr>
        <p:grpSpPr>
          <a:xfrm>
            <a:off x="8868697" y="1127774"/>
            <a:ext cx="1450784" cy="216000"/>
            <a:chOff x="1194743" y="1140160"/>
            <a:chExt cx="1450784" cy="216000"/>
          </a:xfrm>
        </p:grpSpPr>
        <p:sp>
          <p:nvSpPr>
            <p:cNvPr id="48" name="Rectangle: Rounded Corners 6">
              <a:extLst>
                <a:ext uri="{FF2B5EF4-FFF2-40B4-BE49-F238E27FC236}">
                  <a16:creationId xmlns:a16="http://schemas.microsoft.com/office/drawing/2014/main" id="{32EB7E82-DD36-9DA8-441D-87A944AF881A}"/>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49" name="Graphic 48">
              <a:extLst>
                <a:ext uri="{FF2B5EF4-FFF2-40B4-BE49-F238E27FC236}">
                  <a16:creationId xmlns:a16="http://schemas.microsoft.com/office/drawing/2014/main" id="{23FECB7C-719B-2840-3A44-851A00A0BED9}"/>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1527" y="1176160"/>
              <a:ext cx="144000" cy="144000"/>
            </a:xfrm>
            <a:prstGeom prst="rect">
              <a:avLst/>
            </a:prstGeom>
          </p:spPr>
        </p:pic>
      </p:grpSp>
      <p:sp>
        <p:nvSpPr>
          <p:cNvPr id="50" name="Graphic 2">
            <a:hlinkClick r:id="rId13"/>
            <a:extLst>
              <a:ext uri="{FF2B5EF4-FFF2-40B4-BE49-F238E27FC236}">
                <a16:creationId xmlns:a16="http://schemas.microsoft.com/office/drawing/2014/main" id="{14F1344D-CE9C-8FED-EEC3-97D2FF0B4D0B}"/>
              </a:ext>
            </a:extLst>
          </p:cNvPr>
          <p:cNvSpPr/>
          <p:nvPr/>
        </p:nvSpPr>
        <p:spPr>
          <a:xfrm>
            <a:off x="6207801" y="456394"/>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
        <p:nvSpPr>
          <p:cNvPr id="3" name="TextBox 2">
            <a:extLst>
              <a:ext uri="{FF2B5EF4-FFF2-40B4-BE49-F238E27FC236}">
                <a16:creationId xmlns:a16="http://schemas.microsoft.com/office/drawing/2014/main" id="{61853C6C-F330-7F28-8695-27C6A0A62B51}"/>
              </a:ext>
            </a:extLst>
          </p:cNvPr>
          <p:cNvSpPr txBox="1"/>
          <p:nvPr/>
        </p:nvSpPr>
        <p:spPr>
          <a:xfrm>
            <a:off x="7642157" y="6199389"/>
            <a:ext cx="2210710" cy="138499"/>
          </a:xfrm>
          <a:prstGeom prst="rect">
            <a:avLst/>
          </a:prstGeom>
          <a:noFill/>
        </p:spPr>
        <p:txBody>
          <a:bodyPr wrap="square" lIns="0" tIns="0" rIns="0" bIns="0" rtlCol="0">
            <a:spAutoFit/>
          </a:bodyPr>
          <a:lstStyle/>
          <a:p>
            <a:pPr algn="l"/>
            <a:r>
              <a:rPr lang="en-US" sz="900" noProof="0">
                <a:solidFill>
                  <a:srgbClr val="1A1A1A"/>
                </a:solidFill>
                <a:latin typeface="Segoe UI"/>
                <a:cs typeface="Segoe UI" pitchFamily="34" charset="0"/>
                <a:hlinkClick r:id="rId14"/>
              </a:rPr>
              <a:t>Try in Copilot Lab: Discover industry trends</a:t>
            </a:r>
            <a:endParaRPr lang="en-US" sz="900" noProof="0">
              <a:solidFill>
                <a:srgbClr val="1A1A1A"/>
              </a:solidFill>
              <a:latin typeface="Segoe UI"/>
              <a:cs typeface="Segoe UI" pitchFamily="34" charset="0"/>
            </a:endParaRPr>
          </a:p>
        </p:txBody>
      </p:sp>
      <p:grpSp>
        <p:nvGrpSpPr>
          <p:cNvPr id="27" name="Group 26">
            <a:extLst>
              <a:ext uri="{FF2B5EF4-FFF2-40B4-BE49-F238E27FC236}">
                <a16:creationId xmlns:a16="http://schemas.microsoft.com/office/drawing/2014/main" id="{453F01FC-68BC-C60D-3788-0A19B4BA6E0F}"/>
              </a:ext>
            </a:extLst>
          </p:cNvPr>
          <p:cNvGrpSpPr/>
          <p:nvPr/>
        </p:nvGrpSpPr>
        <p:grpSpPr>
          <a:xfrm>
            <a:off x="1251984" y="5233230"/>
            <a:ext cx="1472431" cy="360000"/>
            <a:chOff x="588263" y="1217924"/>
            <a:chExt cx="1472431" cy="360000"/>
          </a:xfrm>
        </p:grpSpPr>
        <p:pic>
          <p:nvPicPr>
            <p:cNvPr id="28" name="Picture 27" descr="Zip Co logo SVG free download, id: 101874 - Brandlogos.net">
              <a:hlinkClick r:id="rId4"/>
              <a:extLst>
                <a:ext uri="{FF2B5EF4-FFF2-40B4-BE49-F238E27FC236}">
                  <a16:creationId xmlns:a16="http://schemas.microsoft.com/office/drawing/2014/main" id="{3B5F39FE-56CF-1752-CF24-DB636890FB5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9" name="TextBox 28">
              <a:extLst>
                <a:ext uri="{FF2B5EF4-FFF2-40B4-BE49-F238E27FC236}">
                  <a16:creationId xmlns:a16="http://schemas.microsoft.com/office/drawing/2014/main" id="{E7F1467C-A50E-705B-FAF0-32CFE32721B5}"/>
                </a:ext>
                <a:ext uri="{C183D7F6-B498-43B3-948B-1728B52AA6E4}">
                  <adec:decorative xmlns:adec="http://schemas.microsoft.com/office/drawing/2017/decorative" val="0"/>
                </a:ext>
              </a:extLst>
            </p:cNvPr>
            <p:cNvSpPr txBox="1"/>
            <p:nvPr/>
          </p:nvSpPr>
          <p:spPr>
            <a:xfrm>
              <a:off x="1047214" y="1313286"/>
              <a:ext cx="101348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256854630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E17C0-469A-3CCB-7970-CCBFA2B4582C}"/>
              </a:ext>
            </a:extLst>
          </p:cNvPr>
          <p:cNvSpPr>
            <a:spLocks noGrp="1"/>
          </p:cNvSpPr>
          <p:nvPr>
            <p:ph type="title"/>
          </p:nvPr>
        </p:nvSpPr>
        <p:spPr>
          <a:xfrm>
            <a:off x="584200" y="387766"/>
            <a:ext cx="5672544" cy="263149"/>
          </a:xfrm>
        </p:spPr>
        <p:txBody>
          <a:bodyPr/>
          <a:lstStyle/>
          <a:p>
            <a:r>
              <a:rPr lang="en-US" noProof="0">
                <a:solidFill>
                  <a:srgbClr val="0078D4"/>
                </a:solidFill>
              </a:rPr>
              <a:t>Marketing | </a:t>
            </a:r>
            <a:r>
              <a:rPr lang="en-US" noProof="0"/>
              <a:t>Collect and share product feedback</a:t>
            </a:r>
          </a:p>
        </p:txBody>
      </p:sp>
      <p:sp>
        <p:nvSpPr>
          <p:cNvPr id="6" name="Text Placeholder 5">
            <a:extLst>
              <a:ext uri="{FF2B5EF4-FFF2-40B4-BE49-F238E27FC236}">
                <a16:creationId xmlns:a16="http://schemas.microsoft.com/office/drawing/2014/main" id="{6B18FEA3-F370-99E2-9605-D858A5448CE6}"/>
              </a:ext>
            </a:extLst>
          </p:cNvPr>
          <p:cNvSpPr>
            <a:spLocks noGrp="1"/>
          </p:cNvSpPr>
          <p:nvPr>
            <p:ph type="body" sz="quarter" idx="11"/>
          </p:nvPr>
        </p:nvSpPr>
        <p:spPr/>
        <p:txBody>
          <a:bodyPr/>
          <a:lstStyle/>
          <a:p>
            <a:r>
              <a:rPr lang="en-US" noProof="0"/>
              <a:t>1. Gather customer feedback</a:t>
            </a:r>
          </a:p>
        </p:txBody>
      </p:sp>
      <p:sp>
        <p:nvSpPr>
          <p:cNvPr id="7" name="Text Placeholder 6">
            <a:extLst>
              <a:ext uri="{FF2B5EF4-FFF2-40B4-BE49-F238E27FC236}">
                <a16:creationId xmlns:a16="http://schemas.microsoft.com/office/drawing/2014/main" id="{483A269D-E81D-1ADC-CBF1-41039FA0A225}"/>
              </a:ext>
            </a:extLst>
          </p:cNvPr>
          <p:cNvSpPr>
            <a:spLocks noGrp="1"/>
          </p:cNvSpPr>
          <p:nvPr>
            <p:ph type="body" sz="quarter" idx="12"/>
          </p:nvPr>
        </p:nvSpPr>
        <p:spPr/>
        <p:txBody>
          <a:bodyPr/>
          <a:lstStyle/>
          <a:p>
            <a:r>
              <a:rPr lang="en-US" noProof="0"/>
              <a:t>6. Thank your stakeholders</a:t>
            </a:r>
          </a:p>
        </p:txBody>
      </p:sp>
      <p:sp>
        <p:nvSpPr>
          <p:cNvPr id="8" name="Text Placeholder 7">
            <a:extLst>
              <a:ext uri="{FF2B5EF4-FFF2-40B4-BE49-F238E27FC236}">
                <a16:creationId xmlns:a16="http://schemas.microsoft.com/office/drawing/2014/main" id="{0D2DE4A9-EFF5-BE3C-DB4F-9B428D05DBEA}"/>
              </a:ext>
            </a:extLst>
          </p:cNvPr>
          <p:cNvSpPr>
            <a:spLocks noGrp="1"/>
          </p:cNvSpPr>
          <p:nvPr>
            <p:ph type="body" sz="quarter" idx="13"/>
          </p:nvPr>
        </p:nvSpPr>
        <p:spPr/>
        <p:txBody>
          <a:bodyPr/>
          <a:lstStyle/>
          <a:p>
            <a:r>
              <a:rPr lang="en-US" noProof="0"/>
              <a:t>2. Continue the conversation</a:t>
            </a:r>
          </a:p>
        </p:txBody>
      </p:sp>
      <p:sp>
        <p:nvSpPr>
          <p:cNvPr id="9" name="Text Placeholder 8">
            <a:extLst>
              <a:ext uri="{FF2B5EF4-FFF2-40B4-BE49-F238E27FC236}">
                <a16:creationId xmlns:a16="http://schemas.microsoft.com/office/drawing/2014/main" id="{DE858182-A1BF-5A78-D570-25ED2C0BCFB6}"/>
              </a:ext>
            </a:extLst>
          </p:cNvPr>
          <p:cNvSpPr>
            <a:spLocks noGrp="1"/>
          </p:cNvSpPr>
          <p:nvPr>
            <p:ph type="body" sz="quarter" idx="14"/>
          </p:nvPr>
        </p:nvSpPr>
        <p:spPr/>
        <p:txBody>
          <a:bodyPr/>
          <a:lstStyle/>
          <a:p>
            <a:r>
              <a:rPr lang="en-US" noProof="0"/>
              <a:t>5. Share results</a:t>
            </a:r>
          </a:p>
        </p:txBody>
      </p:sp>
      <p:sp>
        <p:nvSpPr>
          <p:cNvPr id="10" name="Text Placeholder 9">
            <a:extLst>
              <a:ext uri="{FF2B5EF4-FFF2-40B4-BE49-F238E27FC236}">
                <a16:creationId xmlns:a16="http://schemas.microsoft.com/office/drawing/2014/main" id="{EF87748B-6CB1-DAAA-35A8-93E66C19D29E}"/>
              </a:ext>
            </a:extLst>
          </p:cNvPr>
          <p:cNvSpPr>
            <a:spLocks noGrp="1"/>
          </p:cNvSpPr>
          <p:nvPr>
            <p:ph type="body" sz="quarter" idx="15"/>
          </p:nvPr>
        </p:nvSpPr>
        <p:spPr/>
        <p:txBody>
          <a:bodyPr/>
          <a:lstStyle/>
          <a:p>
            <a:r>
              <a:rPr lang="en-US" noProof="0"/>
              <a:t>3. Identify themes</a:t>
            </a:r>
          </a:p>
        </p:txBody>
      </p:sp>
      <p:sp>
        <p:nvSpPr>
          <p:cNvPr id="11" name="Text Placeholder 10">
            <a:extLst>
              <a:ext uri="{FF2B5EF4-FFF2-40B4-BE49-F238E27FC236}">
                <a16:creationId xmlns:a16="http://schemas.microsoft.com/office/drawing/2014/main" id="{997A938A-B813-4344-5B7A-57E3B2B93695}"/>
              </a:ext>
            </a:extLst>
          </p:cNvPr>
          <p:cNvSpPr>
            <a:spLocks noGrp="1"/>
          </p:cNvSpPr>
          <p:nvPr>
            <p:ph type="body" sz="quarter" idx="16"/>
          </p:nvPr>
        </p:nvSpPr>
        <p:spPr/>
        <p:txBody>
          <a:bodyPr/>
          <a:lstStyle/>
          <a:p>
            <a:r>
              <a:rPr lang="en-US" noProof="0"/>
              <a:t>4. Analyze data</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096001" y="521099"/>
            <a:ext cx="4022928" cy="169277"/>
          </a:xfrm>
        </p:spPr>
        <p:txBody>
          <a:bodyPr/>
          <a:lstStyle/>
          <a:p>
            <a:r>
              <a:rPr lang="en-US" noProof="0"/>
              <a:t>Copilot for Sales and Copilot Studio</a:t>
            </a:r>
            <a:endParaRPr lang="en-US" sz="800" i="1" noProof="0"/>
          </a:p>
        </p:txBody>
      </p:sp>
      <p:sp>
        <p:nvSpPr>
          <p:cNvPr id="12" name="Text Placeholder 11">
            <a:extLst>
              <a:ext uri="{FF2B5EF4-FFF2-40B4-BE49-F238E27FC236}">
                <a16:creationId xmlns:a16="http://schemas.microsoft.com/office/drawing/2014/main" id="{57F1A5E5-A481-5A24-38A5-11BA04942517}"/>
              </a:ext>
            </a:extLst>
          </p:cNvPr>
          <p:cNvSpPr>
            <a:spLocks noGrp="1"/>
          </p:cNvSpPr>
          <p:nvPr>
            <p:ph type="body" sz="quarter" idx="18"/>
          </p:nvPr>
        </p:nvSpPr>
        <p:spPr>
          <a:xfrm>
            <a:off x="584200" y="2032188"/>
            <a:ext cx="2808000" cy="626701"/>
          </a:xfrm>
        </p:spPr>
        <p:txBody>
          <a:bodyPr>
            <a:normAutofit fontScale="92500"/>
          </a:bodyPr>
          <a:lstStyle/>
          <a:p>
            <a:r>
              <a:rPr lang="en-US" noProof="0" dirty="0"/>
              <a:t>Use Microsoft 365 Copilot Chat to summarize customer interviews, email interactions, and documents about product feedback, enriched with data from your Customer Data Platform with Copilot Agents.</a:t>
            </a:r>
          </a:p>
        </p:txBody>
      </p:sp>
      <p:sp>
        <p:nvSpPr>
          <p:cNvPr id="13" name="Text Placeholder 12">
            <a:extLst>
              <a:ext uri="{FF2B5EF4-FFF2-40B4-BE49-F238E27FC236}">
                <a16:creationId xmlns:a16="http://schemas.microsoft.com/office/drawing/2014/main" id="{B79019ED-DE1E-5364-FAAC-B5E1CAB49367}"/>
              </a:ext>
            </a:extLst>
          </p:cNvPr>
          <p:cNvSpPr>
            <a:spLocks noGrp="1"/>
          </p:cNvSpPr>
          <p:nvPr>
            <p:ph type="body" sz="quarter" idx="19"/>
          </p:nvPr>
        </p:nvSpPr>
        <p:spPr/>
        <p:txBody>
          <a:bodyPr/>
          <a:lstStyle/>
          <a:p>
            <a:r>
              <a:rPr lang="en-US" noProof="0"/>
              <a:t>Use Copilot in Outlook to send a timely and thorough follow up email, capturing your earlier interview notes.</a:t>
            </a:r>
          </a:p>
        </p:txBody>
      </p:sp>
      <p:sp>
        <p:nvSpPr>
          <p:cNvPr id="14" name="Text Placeholder 13">
            <a:extLst>
              <a:ext uri="{FF2B5EF4-FFF2-40B4-BE49-F238E27FC236}">
                <a16:creationId xmlns:a16="http://schemas.microsoft.com/office/drawing/2014/main" id="{90906ACB-B754-0544-3A22-B597C69E87C4}"/>
              </a:ext>
            </a:extLst>
          </p:cNvPr>
          <p:cNvSpPr>
            <a:spLocks noGrp="1"/>
          </p:cNvSpPr>
          <p:nvPr>
            <p:ph type="body" sz="quarter" idx="20"/>
          </p:nvPr>
        </p:nvSpPr>
        <p:spPr>
          <a:xfrm>
            <a:off x="7511481" y="2032188"/>
            <a:ext cx="2808000" cy="626701"/>
          </a:xfrm>
        </p:spPr>
        <p:txBody>
          <a:bodyPr/>
          <a:lstStyle/>
          <a:p>
            <a:r>
              <a:rPr lang="en-US" noProof="0"/>
              <a:t>Use Copilot to identify feedback themes from across meeting summaries and notes. Create a follow up survey with Copilot in Microsoft Forms.  </a:t>
            </a:r>
          </a:p>
        </p:txBody>
      </p:sp>
      <p:sp>
        <p:nvSpPr>
          <p:cNvPr id="15" name="Text Placeholder 14">
            <a:extLst>
              <a:ext uri="{FF2B5EF4-FFF2-40B4-BE49-F238E27FC236}">
                <a16:creationId xmlns:a16="http://schemas.microsoft.com/office/drawing/2014/main" id="{BD71DFEB-98A4-BD3F-80D8-F2386D6B6556}"/>
              </a:ext>
            </a:extLst>
          </p:cNvPr>
          <p:cNvSpPr>
            <a:spLocks noGrp="1"/>
          </p:cNvSpPr>
          <p:nvPr>
            <p:ph type="body" sz="quarter" idx="21"/>
          </p:nvPr>
        </p:nvSpPr>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Be present </a:t>
            </a:r>
            <a:r>
              <a:rPr lang="en-US" noProof="0"/>
              <a:t>during your customer interview by relying on Copilot to summarize feedback points and takeaways.</a:t>
            </a:r>
          </a:p>
        </p:txBody>
      </p:sp>
      <p:sp>
        <p:nvSpPr>
          <p:cNvPr id="16" name="Text Placeholder 15">
            <a:extLst>
              <a:ext uri="{FF2B5EF4-FFF2-40B4-BE49-F238E27FC236}">
                <a16:creationId xmlns:a16="http://schemas.microsoft.com/office/drawing/2014/main" id="{33BF56C9-14D7-033A-F3ED-AB0F70796AAF}"/>
              </a:ext>
            </a:extLst>
          </p:cNvPr>
          <p:cNvSpPr>
            <a:spLocks noGrp="1"/>
          </p:cNvSpPr>
          <p:nvPr>
            <p:ph type="body" sz="quarter" idx="22"/>
          </p:nvPr>
        </p:nvSpPr>
        <p:spPr>
          <a:xfrm>
            <a:off x="584200" y="5641938"/>
            <a:ext cx="2808000" cy="626701"/>
          </a:xfrm>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US" kern="0" noProof="0">
                <a:solidFill>
                  <a:srgbClr val="1A1A1A"/>
                </a:solidFill>
                <a:latin typeface="Segoe UI"/>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Save time</a:t>
            </a:r>
            <a:r>
              <a:rPr kumimoji="0" lang="en-US" sz="900" b="0" i="0" u="none" strike="noStrike" kern="1200" cap="none" spc="0" normalizeH="0" baseline="0" noProof="0">
                <a:ln>
                  <a:noFill/>
                </a:ln>
                <a:solidFill>
                  <a:srgbClr val="000000"/>
                </a:solidFill>
                <a:effectLst/>
                <a:uLnTx/>
                <a:uFillTx/>
                <a:latin typeface="Segoe UI"/>
                <a:ea typeface="+mn-ea"/>
                <a:cs typeface="+mn-cs"/>
              </a:rPr>
              <a:t> preparing emails with Copilot as your drafting partner.</a:t>
            </a:r>
          </a:p>
        </p:txBody>
      </p:sp>
      <p:sp>
        <p:nvSpPr>
          <p:cNvPr id="17" name="Text Placeholder 16">
            <a:extLst>
              <a:ext uri="{FF2B5EF4-FFF2-40B4-BE49-F238E27FC236}">
                <a16:creationId xmlns:a16="http://schemas.microsoft.com/office/drawing/2014/main" id="{5AE3EFCF-2610-D907-5130-812F6E3ED20A}"/>
              </a:ext>
            </a:extLst>
          </p:cNvPr>
          <p:cNvSpPr>
            <a:spLocks noGrp="1"/>
          </p:cNvSpPr>
          <p:nvPr>
            <p:ph type="body" sz="quarter" idx="23"/>
          </p:nvPr>
        </p:nvSpPr>
        <p:spPr/>
        <p:txBody>
          <a:bodyPr/>
          <a:lstStyle/>
          <a:p>
            <a:r>
              <a:rPr lang="en-US" kern="0" noProof="0">
                <a:solidFill>
                  <a:srgbClr val="1A1A1A"/>
                </a:solidFill>
                <a:latin typeface="Segoe UI"/>
                <a:cs typeface="+mn-cs"/>
              </a:rPr>
              <a:t>Benefit: </a:t>
            </a:r>
            <a:r>
              <a:rPr lang="en-US" noProof="0"/>
              <a:t>Thank customers by asking Copilot in Outlook to draft a response and drop in bullets from the Copilot meeting summary.</a:t>
            </a:r>
          </a:p>
        </p:txBody>
      </p:sp>
      <p:sp>
        <p:nvSpPr>
          <p:cNvPr id="18" name="Text Placeholder 17">
            <a:extLst>
              <a:ext uri="{FF2B5EF4-FFF2-40B4-BE49-F238E27FC236}">
                <a16:creationId xmlns:a16="http://schemas.microsoft.com/office/drawing/2014/main" id="{89DAC49F-2BA4-340B-EC10-EFC50F0F9BB0}"/>
              </a:ext>
            </a:extLst>
          </p:cNvPr>
          <p:cNvSpPr>
            <a:spLocks noGrp="1"/>
          </p:cNvSpPr>
          <p:nvPr>
            <p:ph type="body" sz="quarter" idx="24"/>
          </p:nvPr>
        </p:nvSpPr>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US" kern="0" noProof="0">
                <a:solidFill>
                  <a:srgbClr val="1A1A1A"/>
                </a:solidFill>
                <a:latin typeface="Segoe UI"/>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Creating a presentatio</a:t>
            </a:r>
            <a:r>
              <a:rPr kumimoji="0" lang="en-US" sz="900" b="0" i="0" u="none" strike="noStrike" kern="1200" cap="none" spc="0" normalizeH="0" baseline="0" noProof="0">
                <a:ln>
                  <a:noFill/>
                </a:ln>
                <a:solidFill>
                  <a:srgbClr val="000000"/>
                </a:solidFill>
                <a:effectLst/>
                <a:uLnTx/>
                <a:uFillTx/>
                <a:latin typeface="Segoe UI"/>
                <a:ea typeface="+mn-ea"/>
                <a:cs typeface="+mn-cs"/>
              </a:rPr>
              <a:t>n makes it easier to convey a clear message especially when it's critical feedback on your product. </a:t>
            </a:r>
          </a:p>
        </p:txBody>
      </p:sp>
      <p:sp>
        <p:nvSpPr>
          <p:cNvPr id="19" name="Text Placeholder 18">
            <a:extLst>
              <a:ext uri="{FF2B5EF4-FFF2-40B4-BE49-F238E27FC236}">
                <a16:creationId xmlns:a16="http://schemas.microsoft.com/office/drawing/2014/main" id="{6B0BDB59-6BD3-9AE1-AC9F-3023CBFCB949}"/>
              </a:ext>
            </a:extLst>
          </p:cNvPr>
          <p:cNvSpPr>
            <a:spLocks noGrp="1"/>
          </p:cNvSpPr>
          <p:nvPr>
            <p:ph type="body" sz="quarter" idx="25"/>
          </p:nvPr>
        </p:nvSpPr>
        <p:spPr>
          <a:xfrm>
            <a:off x="7511481" y="3208260"/>
            <a:ext cx="2808000" cy="626701"/>
          </a:xfrm>
        </p:spPr>
        <p:txBody>
          <a:bodyPr>
            <a:normAutofit lnSpcReduction="10000"/>
          </a:bodyPr>
          <a:lstStyle/>
          <a:p>
            <a:r>
              <a:rPr lang="en-US" kern="0" noProof="0">
                <a:solidFill>
                  <a:srgbClr val="1A1A1A"/>
                </a:solidFill>
                <a:latin typeface="Segoe UI"/>
                <a:cs typeface="+mn-cs"/>
              </a:rPr>
              <a:t>Benefit: </a:t>
            </a:r>
            <a:r>
              <a:rPr lang="en-US" noProof="0"/>
              <a:t>Simply describe to Copilot the form you’d like to build, and a well-designed draft will be generated, making it easier than ever before to gather feedback.</a:t>
            </a:r>
          </a:p>
        </p:txBody>
      </p:sp>
      <p:sp>
        <p:nvSpPr>
          <p:cNvPr id="20" name="Text Placeholder 19">
            <a:extLst>
              <a:ext uri="{FF2B5EF4-FFF2-40B4-BE49-F238E27FC236}">
                <a16:creationId xmlns:a16="http://schemas.microsoft.com/office/drawing/2014/main" id="{0E999909-3D69-9009-82AA-7101EDA592A8}"/>
              </a:ext>
            </a:extLst>
          </p:cNvPr>
          <p:cNvSpPr>
            <a:spLocks noGrp="1"/>
          </p:cNvSpPr>
          <p:nvPr>
            <p:ph type="body" sz="quarter" idx="26"/>
          </p:nvPr>
        </p:nvSpPr>
        <p:spPr>
          <a:xfrm>
            <a:off x="7511481" y="5641938"/>
            <a:ext cx="2808000" cy="626701"/>
          </a:xfrm>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US" kern="0" noProof="0">
                <a:solidFill>
                  <a:srgbClr val="1A1A1A"/>
                </a:solidFill>
                <a:latin typeface="Segoe UI"/>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Identify insights</a:t>
            </a:r>
            <a:r>
              <a:rPr kumimoji="0" lang="en-US" sz="900" b="0" i="0" u="none" strike="noStrike" kern="1200" cap="none" spc="0" normalizeH="0" baseline="0" noProof="0">
                <a:ln>
                  <a:noFill/>
                </a:ln>
                <a:solidFill>
                  <a:srgbClr val="000000"/>
                </a:solidFill>
                <a:effectLst/>
                <a:uLnTx/>
                <a:uFillTx/>
                <a:latin typeface="Segoe UI"/>
                <a:ea typeface="+mn-ea"/>
                <a:cs typeface="+mn-cs"/>
              </a:rPr>
              <a:t> with Copilot in Excel.</a:t>
            </a:r>
          </a:p>
        </p:txBody>
      </p:sp>
      <p:sp>
        <p:nvSpPr>
          <p:cNvPr id="21" name="Text Placeholder 20">
            <a:extLst>
              <a:ext uri="{FF2B5EF4-FFF2-40B4-BE49-F238E27FC236}">
                <a16:creationId xmlns:a16="http://schemas.microsoft.com/office/drawing/2014/main" id="{B050344A-D84F-59B0-575C-12A842366497}"/>
              </a:ext>
            </a:extLst>
          </p:cNvPr>
          <p:cNvSpPr>
            <a:spLocks noGrp="1"/>
          </p:cNvSpPr>
          <p:nvPr>
            <p:ph type="body" sz="quarter" idx="27"/>
          </p:nvPr>
        </p:nvSpPr>
        <p:spPr>
          <a:xfrm>
            <a:off x="584200" y="4488366"/>
            <a:ext cx="2808000" cy="626701"/>
          </a:xfrm>
        </p:spPr>
        <p:txBody>
          <a:bodyPr/>
          <a:lstStyle/>
          <a:p>
            <a:r>
              <a:rPr lang="en-US" noProof="0"/>
              <a:t>Starting a new email, prompt Copilot in Outlook to draft a message to all key stakeholders with the results and path forward.</a:t>
            </a:r>
          </a:p>
        </p:txBody>
      </p:sp>
      <p:sp>
        <p:nvSpPr>
          <p:cNvPr id="22" name="Text Placeholder 21">
            <a:extLst>
              <a:ext uri="{FF2B5EF4-FFF2-40B4-BE49-F238E27FC236}">
                <a16:creationId xmlns:a16="http://schemas.microsoft.com/office/drawing/2014/main" id="{E68B2731-B9D4-E764-3841-C98F1FAF4A25}"/>
              </a:ext>
            </a:extLst>
          </p:cNvPr>
          <p:cNvSpPr>
            <a:spLocks noGrp="1"/>
          </p:cNvSpPr>
          <p:nvPr>
            <p:ph type="body" sz="quarter" idx="28"/>
          </p:nvPr>
        </p:nvSpPr>
        <p:spPr>
          <a:xfrm>
            <a:off x="4047841" y="4488366"/>
            <a:ext cx="2808000" cy="626701"/>
          </a:xfrm>
        </p:spPr>
        <p:txBody>
          <a:bodyPr/>
          <a:lstStyle/>
          <a:p>
            <a:r>
              <a:rPr lang="en-US" noProof="0"/>
              <a:t>Use Copilot in PowerPoint to create a slide deck to share with the leadership and engineering teams. Use Copilot in Teams to capture action items and feedback.  </a:t>
            </a:r>
          </a:p>
        </p:txBody>
      </p:sp>
      <p:sp>
        <p:nvSpPr>
          <p:cNvPr id="40" name="Text Placeholder 39">
            <a:extLst>
              <a:ext uri="{FF2B5EF4-FFF2-40B4-BE49-F238E27FC236}">
                <a16:creationId xmlns:a16="http://schemas.microsoft.com/office/drawing/2014/main" id="{6FAD6613-F92A-88AB-9E74-A51F90E316B4}"/>
              </a:ext>
            </a:extLst>
          </p:cNvPr>
          <p:cNvSpPr>
            <a:spLocks noGrp="1"/>
          </p:cNvSpPr>
          <p:nvPr>
            <p:ph type="body" sz="quarter" idx="29"/>
          </p:nvPr>
        </p:nvSpPr>
        <p:spPr>
          <a:xfrm>
            <a:off x="7511481" y="4488366"/>
            <a:ext cx="2808000" cy="626701"/>
          </a:xfrm>
        </p:spPr>
        <p:txBody>
          <a:bodyPr/>
          <a:lstStyle/>
          <a:p>
            <a:r>
              <a:rPr lang="en-US" noProof="0"/>
              <a:t>Use Copilot in Excel to sort and analyze data gathered from the surveys and website metrics. </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41" name="Text Placeholder 40">
            <a:extLst>
              <a:ext uri="{FF2B5EF4-FFF2-40B4-BE49-F238E27FC236}">
                <a16:creationId xmlns:a16="http://schemas.microsoft.com/office/drawing/2014/main" id="{4F263690-F8BF-D961-4806-6CD823B5C163}"/>
              </a:ext>
            </a:extLst>
          </p:cNvPr>
          <p:cNvSpPr>
            <a:spLocks noGrp="1"/>
          </p:cNvSpPr>
          <p:nvPr>
            <p:ph type="body" sz="quarter" idx="38"/>
          </p:nvPr>
        </p:nvSpPr>
        <p:spPr>
          <a:solidFill>
            <a:srgbClr val="0078D4"/>
          </a:solidFill>
        </p:spPr>
        <p:txBody>
          <a:bodyPr/>
          <a:lstStyle/>
          <a:p>
            <a:endParaRPr lang="en-US" noProof="0"/>
          </a:p>
        </p:txBody>
      </p:sp>
      <p:sp>
        <p:nvSpPr>
          <p:cNvPr id="42" name="Text Placeholder 41">
            <a:extLst>
              <a:ext uri="{FF2B5EF4-FFF2-40B4-BE49-F238E27FC236}">
                <a16:creationId xmlns:a16="http://schemas.microsoft.com/office/drawing/2014/main" id="{7E32AE87-0035-DAAC-C6E8-F798DDF50610}"/>
              </a:ext>
            </a:extLst>
          </p:cNvPr>
          <p:cNvSpPr>
            <a:spLocks noGrp="1"/>
          </p:cNvSpPr>
          <p:nvPr>
            <p:ph type="body" sz="quarter" idx="39"/>
          </p:nvPr>
        </p:nvSpPr>
        <p:spPr>
          <a:solidFill>
            <a:srgbClr val="0070C0"/>
          </a:solidFill>
        </p:spPr>
        <p:txBody>
          <a:bodyPr/>
          <a:lstStyle/>
          <a:p>
            <a:endParaRPr lang="en-US" noProof="0"/>
          </a:p>
        </p:txBody>
      </p:sp>
      <p:sp>
        <p:nvSpPr>
          <p:cNvPr id="43" name="Text Placeholder 42">
            <a:extLst>
              <a:ext uri="{FF2B5EF4-FFF2-40B4-BE49-F238E27FC236}">
                <a16:creationId xmlns:a16="http://schemas.microsoft.com/office/drawing/2014/main" id="{6229BA6E-E7B3-CD8E-B4C4-C6CDD1B0745E}"/>
              </a:ext>
            </a:extLst>
          </p:cNvPr>
          <p:cNvSpPr>
            <a:spLocks noGrp="1"/>
          </p:cNvSpPr>
          <p:nvPr>
            <p:ph type="body" sz="quarter" idx="40"/>
          </p:nvPr>
        </p:nvSpPr>
        <p:spPr>
          <a:solidFill>
            <a:srgbClr val="0078D4"/>
          </a:solidFill>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Brand value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2F3589D2-4FAC-5E72-970D-75473C3B4B6F}"/>
              </a:ext>
            </a:extLst>
          </p:cNvPr>
          <p:cNvGrpSpPr/>
          <p:nvPr/>
        </p:nvGrpSpPr>
        <p:grpSpPr>
          <a:xfrm>
            <a:off x="8868697" y="1127774"/>
            <a:ext cx="1450784" cy="216000"/>
            <a:chOff x="1194743" y="1140160"/>
            <a:chExt cx="1450784" cy="216000"/>
          </a:xfrm>
        </p:grpSpPr>
        <p:sp>
          <p:nvSpPr>
            <p:cNvPr id="38" name="Rectangle: Rounded Corners 6">
              <a:extLst>
                <a:ext uri="{FF2B5EF4-FFF2-40B4-BE49-F238E27FC236}">
                  <a16:creationId xmlns:a16="http://schemas.microsoft.com/office/drawing/2014/main" id="{47694ED9-322C-F8E3-6D0D-F170B6469CAF}"/>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39" name="Graphic 38">
              <a:extLst>
                <a:ext uri="{FF2B5EF4-FFF2-40B4-BE49-F238E27FC236}">
                  <a16:creationId xmlns:a16="http://schemas.microsoft.com/office/drawing/2014/main" id="{CB49ED0C-8E03-502F-F821-E3B0A533441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264" name="Group 263">
            <a:extLst>
              <a:ext uri="{FF2B5EF4-FFF2-40B4-BE49-F238E27FC236}">
                <a16:creationId xmlns:a16="http://schemas.microsoft.com/office/drawing/2014/main" id="{10798A3A-E053-99AC-EBCE-7D10F92BA735}"/>
              </a:ext>
            </a:extLst>
          </p:cNvPr>
          <p:cNvGrpSpPr/>
          <p:nvPr/>
        </p:nvGrpSpPr>
        <p:grpSpPr>
          <a:xfrm>
            <a:off x="7682540" y="2753574"/>
            <a:ext cx="1273994" cy="360000"/>
            <a:chOff x="588263" y="1217924"/>
            <a:chExt cx="1273994" cy="360000"/>
          </a:xfrm>
        </p:grpSpPr>
        <p:pic>
          <p:nvPicPr>
            <p:cNvPr id="265" name="Picture 264" descr="Zip Co logo SVG free download, id: 101874 - Brandlogos.net">
              <a:hlinkClick r:id="rId6"/>
              <a:extLst>
                <a:ext uri="{FF2B5EF4-FFF2-40B4-BE49-F238E27FC236}">
                  <a16:creationId xmlns:a16="http://schemas.microsoft.com/office/drawing/2014/main" id="{DC4F9CE1-41B1-3820-EB06-03E8DE5AD64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66" name="TextBox 265">
              <a:extLst>
                <a:ext uri="{FF2B5EF4-FFF2-40B4-BE49-F238E27FC236}">
                  <a16:creationId xmlns:a16="http://schemas.microsoft.com/office/drawing/2014/main" id="{90E00793-7960-3D84-C417-7B825467E60E}"/>
                </a:ext>
                <a:ext uri="{C183D7F6-B498-43B3-948B-1728B52AA6E4}">
                  <adec:decorative xmlns:adec="http://schemas.microsoft.com/office/drawing/2017/decorative" val="0"/>
                </a:ext>
              </a:extLst>
            </p:cNvPr>
            <p:cNvSpPr txBox="1"/>
            <p:nvPr/>
          </p:nvSpPr>
          <p:spPr>
            <a:xfrm>
              <a:off x="948263" y="1313286"/>
              <a:ext cx="91399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267" name="Group 266">
            <a:extLst>
              <a:ext uri="{FF2B5EF4-FFF2-40B4-BE49-F238E27FC236}">
                <a16:creationId xmlns:a16="http://schemas.microsoft.com/office/drawing/2014/main" id="{6A74770C-DEC1-D285-3818-93B58FADB7D5}"/>
              </a:ext>
            </a:extLst>
          </p:cNvPr>
          <p:cNvGrpSpPr/>
          <p:nvPr/>
        </p:nvGrpSpPr>
        <p:grpSpPr>
          <a:xfrm>
            <a:off x="8956534" y="2753574"/>
            <a:ext cx="1191888" cy="360000"/>
            <a:chOff x="3277688" y="1697756"/>
            <a:chExt cx="1191888" cy="360000"/>
          </a:xfrm>
        </p:grpSpPr>
        <p:pic>
          <p:nvPicPr>
            <p:cNvPr id="268" name="Picture 267">
              <a:extLst>
                <a:ext uri="{FF2B5EF4-FFF2-40B4-BE49-F238E27FC236}">
                  <a16:creationId xmlns:a16="http://schemas.microsoft.com/office/drawing/2014/main" id="{CCD277DD-1639-B550-99DE-8884EBF512F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77688" y="1697756"/>
              <a:ext cx="360000" cy="360000"/>
            </a:xfrm>
            <a:prstGeom prst="ellipse">
              <a:avLst/>
            </a:prstGeom>
            <a:solidFill>
              <a:schemeClr val="bg1"/>
            </a:solidFill>
          </p:spPr>
        </p:pic>
        <p:sp>
          <p:nvSpPr>
            <p:cNvPr id="269" name="TextBox 268">
              <a:extLst>
                <a:ext uri="{FF2B5EF4-FFF2-40B4-BE49-F238E27FC236}">
                  <a16:creationId xmlns:a16="http://schemas.microsoft.com/office/drawing/2014/main" id="{0F89A1DF-6E0D-BE49-FAC7-358B04680152}"/>
                </a:ext>
                <a:ext uri="{C183D7F6-B498-43B3-948B-1728B52AA6E4}">
                  <adec:decorative xmlns:adec="http://schemas.microsoft.com/office/drawing/2017/decorative" val="0"/>
                </a:ext>
              </a:extLst>
            </p:cNvPr>
            <p:cNvSpPr txBox="1"/>
            <p:nvPr/>
          </p:nvSpPr>
          <p:spPr>
            <a:xfrm>
              <a:off x="3753530" y="1708480"/>
              <a:ext cx="716046" cy="338554"/>
            </a:xfrm>
            <a:prstGeom prst="rect">
              <a:avLst/>
            </a:prstGeom>
            <a:noFill/>
          </p:spPr>
          <p:txBody>
            <a:bodyPr wrap="square" lIns="0" tIns="0" rIns="0" bIns="0" rtlCol="0" anchor="ctr">
              <a:spAutoFit/>
            </a:bodyPr>
            <a:lstStyle/>
            <a:p>
              <a:pPr marR="0" lvl="0" indent="0" defTabSz="914367" fontAlgn="auto">
                <a:lnSpc>
                  <a:spcPct val="100000"/>
                </a:lnSpc>
                <a:spcBef>
                  <a:spcPts val="0"/>
                </a:spcBef>
                <a:spcAft>
                  <a:spcPts val="0"/>
                </a:spcAft>
                <a:buClrTx/>
                <a:buSzTx/>
                <a:buFontTx/>
                <a:buNone/>
                <a:tabLst/>
                <a:defRPr/>
              </a:pPr>
              <a:r>
                <a:rPr lang="en-US" sz="1100" noProof="0">
                  <a:solidFill>
                    <a:prstClr val="black"/>
                  </a:solidFill>
                  <a:latin typeface="Segoe UI Semibold"/>
                </a:rPr>
                <a:t>Copilot in</a:t>
              </a:r>
              <a:br>
                <a:rPr lang="en-US" sz="1100" noProof="0">
                  <a:solidFill>
                    <a:prstClr val="black"/>
                  </a:solidFill>
                  <a:latin typeface="Segoe UI Semibold"/>
                </a:rPr>
              </a:br>
              <a:r>
                <a:rPr lang="en-US" sz="1100" noProof="0">
                  <a:solidFill>
                    <a:prstClr val="black"/>
                  </a:solidFill>
                  <a:latin typeface="Segoe UI Semibold"/>
                </a:rPr>
                <a:t> Forms</a:t>
              </a:r>
            </a:p>
          </p:txBody>
        </p:sp>
      </p:grpSp>
      <p:grpSp>
        <p:nvGrpSpPr>
          <p:cNvPr id="271" name="Group 270">
            <a:extLst>
              <a:ext uri="{FF2B5EF4-FFF2-40B4-BE49-F238E27FC236}">
                <a16:creationId xmlns:a16="http://schemas.microsoft.com/office/drawing/2014/main" id="{90387523-9418-A62B-BDD2-21D9AA7986D7}"/>
              </a:ext>
            </a:extLst>
          </p:cNvPr>
          <p:cNvGrpSpPr/>
          <p:nvPr/>
        </p:nvGrpSpPr>
        <p:grpSpPr>
          <a:xfrm>
            <a:off x="4543378" y="2717564"/>
            <a:ext cx="2351135" cy="360000"/>
            <a:chOff x="588263" y="1697756"/>
            <a:chExt cx="2351135" cy="360000"/>
          </a:xfrm>
        </p:grpSpPr>
        <p:pic>
          <p:nvPicPr>
            <p:cNvPr id="272" name="Picture 271">
              <a:extLst>
                <a:ext uri="{FF2B5EF4-FFF2-40B4-BE49-F238E27FC236}">
                  <a16:creationId xmlns:a16="http://schemas.microsoft.com/office/drawing/2014/main" id="{DB03DB21-5653-2D2C-CAFD-B3241BDB8B2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73" name="TextBox 272">
              <a:extLst>
                <a:ext uri="{FF2B5EF4-FFF2-40B4-BE49-F238E27FC236}">
                  <a16:creationId xmlns:a16="http://schemas.microsoft.com/office/drawing/2014/main" id="{AA5A88CD-5080-2548-2BF8-9F3512DBA8B9}"/>
                </a:ext>
                <a:ext uri="{C183D7F6-B498-43B3-948B-1728B52AA6E4}">
                  <adec:decorative xmlns:adec="http://schemas.microsoft.com/office/drawing/2017/decorative" val="0"/>
                </a:ext>
              </a:extLst>
            </p:cNvPr>
            <p:cNvSpPr txBox="1"/>
            <p:nvPr/>
          </p:nvSpPr>
          <p:spPr>
            <a:xfrm>
              <a:off x="1047214" y="1723867"/>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Sales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77" name="Group 276">
            <a:extLst>
              <a:ext uri="{FF2B5EF4-FFF2-40B4-BE49-F238E27FC236}">
                <a16:creationId xmlns:a16="http://schemas.microsoft.com/office/drawing/2014/main" id="{01DAEC41-E758-65A6-97E8-C12ED52F18F5}"/>
              </a:ext>
            </a:extLst>
          </p:cNvPr>
          <p:cNvGrpSpPr/>
          <p:nvPr/>
        </p:nvGrpSpPr>
        <p:grpSpPr>
          <a:xfrm>
            <a:off x="941129" y="5198503"/>
            <a:ext cx="1668721" cy="360000"/>
            <a:chOff x="588263" y="1697756"/>
            <a:chExt cx="1668721" cy="360000"/>
          </a:xfrm>
        </p:grpSpPr>
        <p:pic>
          <p:nvPicPr>
            <p:cNvPr id="278" name="Picture 277">
              <a:extLst>
                <a:ext uri="{FF2B5EF4-FFF2-40B4-BE49-F238E27FC236}">
                  <a16:creationId xmlns:a16="http://schemas.microsoft.com/office/drawing/2014/main" id="{2DA36A66-D6F0-43FA-F4AC-3A93B79FC96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79" name="TextBox 278">
              <a:extLst>
                <a:ext uri="{FF2B5EF4-FFF2-40B4-BE49-F238E27FC236}">
                  <a16:creationId xmlns:a16="http://schemas.microsoft.com/office/drawing/2014/main" id="{270BA99C-7936-D60D-03A5-F25328F441A0}"/>
                </a:ext>
                <a:ext uri="{C183D7F6-B498-43B3-948B-1728B52AA6E4}">
                  <adec:decorative xmlns:adec="http://schemas.microsoft.com/office/drawing/2017/decorative" val="0"/>
                </a:ext>
              </a:extLst>
            </p:cNvPr>
            <p:cNvSpPr txBox="1"/>
            <p:nvPr/>
          </p:nvSpPr>
          <p:spPr>
            <a:xfrm>
              <a:off x="1047214" y="1793118"/>
              <a:ext cx="120977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87" name="Group 286">
            <a:extLst>
              <a:ext uri="{FF2B5EF4-FFF2-40B4-BE49-F238E27FC236}">
                <a16:creationId xmlns:a16="http://schemas.microsoft.com/office/drawing/2014/main" id="{A7A3D7E5-8E4C-EF40-EA34-1F582FDC19D1}"/>
              </a:ext>
            </a:extLst>
          </p:cNvPr>
          <p:cNvGrpSpPr/>
          <p:nvPr/>
        </p:nvGrpSpPr>
        <p:grpSpPr>
          <a:xfrm>
            <a:off x="4103046" y="5198502"/>
            <a:ext cx="2697590" cy="360000"/>
            <a:chOff x="4167972" y="5198502"/>
            <a:chExt cx="2697590" cy="360000"/>
          </a:xfrm>
        </p:grpSpPr>
        <p:grpSp>
          <p:nvGrpSpPr>
            <p:cNvPr id="280" name="Group 279">
              <a:extLst>
                <a:ext uri="{FF2B5EF4-FFF2-40B4-BE49-F238E27FC236}">
                  <a16:creationId xmlns:a16="http://schemas.microsoft.com/office/drawing/2014/main" id="{EC463821-10A7-0863-EB5F-023893BD37B4}"/>
                </a:ext>
              </a:extLst>
            </p:cNvPr>
            <p:cNvGrpSpPr/>
            <p:nvPr/>
          </p:nvGrpSpPr>
          <p:grpSpPr>
            <a:xfrm>
              <a:off x="4167972" y="5198502"/>
              <a:ext cx="1273978" cy="360000"/>
              <a:chOff x="588263" y="2177588"/>
              <a:chExt cx="1273978" cy="360000"/>
            </a:xfrm>
          </p:grpSpPr>
          <p:pic>
            <p:nvPicPr>
              <p:cNvPr id="281" name="Picture 280">
                <a:extLst>
                  <a:ext uri="{FF2B5EF4-FFF2-40B4-BE49-F238E27FC236}">
                    <a16:creationId xmlns:a16="http://schemas.microsoft.com/office/drawing/2014/main" id="{D5E8E604-3D98-7EC1-1770-0949C626C0D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82" name="TextBox 281">
                <a:extLst>
                  <a:ext uri="{FF2B5EF4-FFF2-40B4-BE49-F238E27FC236}">
                    <a16:creationId xmlns:a16="http://schemas.microsoft.com/office/drawing/2014/main" id="{A95DA86D-3442-1E14-ECCD-7044B9A06077}"/>
                  </a:ext>
                  <a:ext uri="{C183D7F6-B498-43B3-948B-1728B52AA6E4}">
                    <adec:decorative xmlns:adec="http://schemas.microsoft.com/office/drawing/2017/decorative" val="0"/>
                  </a:ext>
                </a:extLst>
              </p:cNvPr>
              <p:cNvSpPr txBox="1"/>
              <p:nvPr/>
            </p:nvSpPr>
            <p:spPr>
              <a:xfrm>
                <a:off x="1047214" y="2188312"/>
                <a:ext cx="815027" cy="338554"/>
              </a:xfrm>
              <a:prstGeom prst="rect">
                <a:avLst/>
              </a:prstGeom>
              <a:noFill/>
            </p:spPr>
            <p:txBody>
              <a:bodyPr wrap="square" lIns="0" tIns="0" rIns="0" bIns="0" rtlCol="0" anchor="ctr">
                <a:spAutoFit/>
              </a:bodyPr>
              <a:lstStyle/>
              <a:p>
                <a:pPr marR="0" lvl="0" indent="0" defTabSz="914367" fontAlgn="auto">
                  <a:lnSpc>
                    <a:spcPct val="100000"/>
                  </a:lnSpc>
                  <a:spcBef>
                    <a:spcPts val="0"/>
                  </a:spcBef>
                  <a:spcAft>
                    <a:spcPts val="0"/>
                  </a:spcAft>
                  <a:buClrTx/>
                  <a:buSzTx/>
                  <a:buFontTx/>
                  <a:buNone/>
                  <a:tabLst/>
                  <a:defRPr/>
                </a:pPr>
                <a:r>
                  <a:rPr lang="en-US" sz="1100" noProof="0">
                    <a:solidFill>
                      <a:prstClr val="black"/>
                    </a:solidFill>
                    <a:latin typeface="Segoe UI Semibold"/>
                  </a:rPr>
                  <a:t>Copilot in </a:t>
                </a:r>
                <a:br>
                  <a:rPr lang="en-US" sz="1100" noProof="0">
                    <a:solidFill>
                      <a:prstClr val="black"/>
                    </a:solidFill>
                    <a:latin typeface="Segoe UI Semibold"/>
                  </a:rPr>
                </a:br>
                <a:r>
                  <a:rPr lang="en-US" sz="1100" noProof="0">
                    <a:solidFill>
                      <a:prstClr val="black"/>
                    </a:solidFill>
                    <a:latin typeface="Segoe UI Semibold"/>
                  </a:rPr>
                  <a:t>PowerPoint</a:t>
                </a:r>
              </a:p>
            </p:txBody>
          </p:sp>
        </p:grpSp>
        <p:grpSp>
          <p:nvGrpSpPr>
            <p:cNvPr id="283" name="Group 282">
              <a:extLst>
                <a:ext uri="{FF2B5EF4-FFF2-40B4-BE49-F238E27FC236}">
                  <a16:creationId xmlns:a16="http://schemas.microsoft.com/office/drawing/2014/main" id="{500E4936-98A6-1DDA-9199-17C9449EF6DE}"/>
                </a:ext>
              </a:extLst>
            </p:cNvPr>
            <p:cNvGrpSpPr/>
            <p:nvPr/>
          </p:nvGrpSpPr>
          <p:grpSpPr>
            <a:xfrm>
              <a:off x="5689994" y="5198502"/>
              <a:ext cx="1175568" cy="360000"/>
              <a:chOff x="588263" y="3617084"/>
              <a:chExt cx="1175568" cy="360000"/>
            </a:xfrm>
          </p:grpSpPr>
          <p:pic>
            <p:nvPicPr>
              <p:cNvPr id="284" name="Picture 283">
                <a:extLst>
                  <a:ext uri="{FF2B5EF4-FFF2-40B4-BE49-F238E27FC236}">
                    <a16:creationId xmlns:a16="http://schemas.microsoft.com/office/drawing/2014/main" id="{E2CE3851-00BA-B12D-8E3B-165EB1DE7B5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85" name="TextBox 284">
                <a:extLst>
                  <a:ext uri="{FF2B5EF4-FFF2-40B4-BE49-F238E27FC236}">
                    <a16:creationId xmlns:a16="http://schemas.microsoft.com/office/drawing/2014/main" id="{B503F3F5-D4F2-C628-BB7E-860BEE3215AD}"/>
                  </a:ext>
                  <a:ext uri="{C183D7F6-B498-43B3-948B-1728B52AA6E4}">
                    <adec:decorative xmlns:adec="http://schemas.microsoft.com/office/drawing/2017/decorative" val="0"/>
                  </a:ext>
                </a:extLst>
              </p:cNvPr>
              <p:cNvSpPr txBox="1"/>
              <p:nvPr/>
            </p:nvSpPr>
            <p:spPr>
              <a:xfrm>
                <a:off x="1047214" y="3627808"/>
                <a:ext cx="716617" cy="338554"/>
              </a:xfrm>
              <a:prstGeom prst="rect">
                <a:avLst/>
              </a:prstGeom>
              <a:noFill/>
            </p:spPr>
            <p:txBody>
              <a:bodyPr wrap="square" lIns="0" tIns="0" rIns="0" bIns="0" rtlCol="0" anchor="ctr">
                <a:spAutoFit/>
              </a:bodyPr>
              <a:lstStyle/>
              <a:p>
                <a:pPr marR="0" lvl="0" indent="0" defTabSz="914367" fontAlgn="auto">
                  <a:lnSpc>
                    <a:spcPct val="100000"/>
                  </a:lnSpc>
                  <a:spcBef>
                    <a:spcPts val="0"/>
                  </a:spcBef>
                  <a:spcAft>
                    <a:spcPts val="0"/>
                  </a:spcAft>
                  <a:buClrTx/>
                  <a:buSzTx/>
                  <a:buFontTx/>
                  <a:buNone/>
                  <a:tabLst/>
                  <a:defRPr/>
                </a:pPr>
                <a:r>
                  <a:rPr lang="en-US" sz="1100" noProof="0">
                    <a:solidFill>
                      <a:prstClr val="black"/>
                    </a:solidFill>
                    <a:latin typeface="Segoe UI Semibold"/>
                  </a:rPr>
                  <a:t>Copilot in </a:t>
                </a:r>
                <a:br>
                  <a:rPr lang="en-US" sz="1100" noProof="0">
                    <a:solidFill>
                      <a:prstClr val="black"/>
                    </a:solidFill>
                    <a:latin typeface="Segoe UI Semibold"/>
                  </a:rPr>
                </a:br>
                <a:r>
                  <a:rPr lang="en-US" sz="1100" noProof="0">
                    <a:solidFill>
                      <a:prstClr val="black"/>
                    </a:solidFill>
                    <a:latin typeface="Segoe UI Semibold"/>
                  </a:rPr>
                  <a:t>Teams</a:t>
                </a:r>
              </a:p>
            </p:txBody>
          </p:sp>
        </p:grpSp>
      </p:grpSp>
      <p:grpSp>
        <p:nvGrpSpPr>
          <p:cNvPr id="288" name="Group 287">
            <a:extLst>
              <a:ext uri="{FF2B5EF4-FFF2-40B4-BE49-F238E27FC236}">
                <a16:creationId xmlns:a16="http://schemas.microsoft.com/office/drawing/2014/main" id="{9098AFF0-9853-AECF-C2E3-E1C4FDA4F8C2}"/>
              </a:ext>
            </a:extLst>
          </p:cNvPr>
          <p:cNvGrpSpPr/>
          <p:nvPr/>
        </p:nvGrpSpPr>
        <p:grpSpPr>
          <a:xfrm>
            <a:off x="8154470" y="5198503"/>
            <a:ext cx="1522022" cy="360000"/>
            <a:chOff x="577439" y="3137252"/>
            <a:chExt cx="1522022" cy="360000"/>
          </a:xfrm>
        </p:grpSpPr>
        <p:pic>
          <p:nvPicPr>
            <p:cNvPr id="289" name="Picture 288">
              <a:extLst>
                <a:ext uri="{FF2B5EF4-FFF2-40B4-BE49-F238E27FC236}">
                  <a16:creationId xmlns:a16="http://schemas.microsoft.com/office/drawing/2014/main" id="{77BC9BB1-0A2E-E571-0C9D-7E1E58A6D55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90" name="TextBox 289">
              <a:extLst>
                <a:ext uri="{FF2B5EF4-FFF2-40B4-BE49-F238E27FC236}">
                  <a16:creationId xmlns:a16="http://schemas.microsoft.com/office/drawing/2014/main" id="{70DAA0CC-3BFF-AEA3-F5C0-AFE5E9A0A49B}"/>
                </a:ext>
                <a:ext uri="{C183D7F6-B498-43B3-948B-1728B52AA6E4}">
                  <adec:decorative xmlns:adec="http://schemas.microsoft.com/office/drawing/2017/decorative" val="0"/>
                </a:ext>
              </a:extLst>
            </p:cNvPr>
            <p:cNvSpPr txBox="1"/>
            <p:nvPr/>
          </p:nvSpPr>
          <p:spPr>
            <a:xfrm>
              <a:off x="1047214" y="3232614"/>
              <a:ext cx="1052247"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 name="Picture 1">
            <a:extLst>
              <a:ext uri="{FF2B5EF4-FFF2-40B4-BE49-F238E27FC236}">
                <a16:creationId xmlns:a16="http://schemas.microsoft.com/office/drawing/2014/main" id="{19C71602-A1D2-F820-8234-B4769A517CBC}"/>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9804399" y="4410641"/>
            <a:ext cx="2387601" cy="2447359"/>
          </a:xfrm>
          <a:prstGeom prst="rect">
            <a:avLst/>
          </a:prstGeom>
        </p:spPr>
      </p:pic>
      <p:sp>
        <p:nvSpPr>
          <p:cNvPr id="44" name="Graphic 2">
            <a:hlinkClick r:id="rId14"/>
            <a:extLst>
              <a:ext uri="{FF2B5EF4-FFF2-40B4-BE49-F238E27FC236}">
                <a16:creationId xmlns:a16="http://schemas.microsoft.com/office/drawing/2014/main" id="{96A0A5F8-6430-C485-7D01-CC8142DBAC74}"/>
              </a:ext>
            </a:extLst>
          </p:cNvPr>
          <p:cNvSpPr/>
          <p:nvPr/>
        </p:nvSpPr>
        <p:spPr>
          <a:xfrm>
            <a:off x="5598049" y="417918"/>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grpSp>
        <p:nvGrpSpPr>
          <p:cNvPr id="3" name="Group 2">
            <a:extLst>
              <a:ext uri="{FF2B5EF4-FFF2-40B4-BE49-F238E27FC236}">
                <a16:creationId xmlns:a16="http://schemas.microsoft.com/office/drawing/2014/main" id="{CE4FB621-05B1-3623-FF73-E3ABF2239DF3}"/>
              </a:ext>
            </a:extLst>
          </p:cNvPr>
          <p:cNvGrpSpPr/>
          <p:nvPr/>
        </p:nvGrpSpPr>
        <p:grpSpPr>
          <a:xfrm>
            <a:off x="921732" y="2731236"/>
            <a:ext cx="2250050" cy="480390"/>
            <a:chOff x="767112" y="2825909"/>
            <a:chExt cx="2250050" cy="480390"/>
          </a:xfrm>
        </p:grpSpPr>
        <p:sp>
          <p:nvSpPr>
            <p:cNvPr id="5" name="TextBox 4">
              <a:extLst>
                <a:ext uri="{FF2B5EF4-FFF2-40B4-BE49-F238E27FC236}">
                  <a16:creationId xmlns:a16="http://schemas.microsoft.com/office/drawing/2014/main" id="{80C97BD1-C930-C4C8-1B5A-AA3200BFAEB4}"/>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CRM system</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7" name="Picture 2" descr="Copilot Studio Generative AI pricing - Power Platform Community">
              <a:extLst>
                <a:ext uri="{FF2B5EF4-FFF2-40B4-BE49-F238E27FC236}">
                  <a16:creationId xmlns:a16="http://schemas.microsoft.com/office/drawing/2014/main" id="{E9CE9561-2215-8468-717C-698D680BA0B3}"/>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1616073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E17C0-469A-3CCB-7970-CCBFA2B4582C}"/>
              </a:ext>
            </a:extLst>
          </p:cNvPr>
          <p:cNvSpPr>
            <a:spLocks noGrp="1"/>
          </p:cNvSpPr>
          <p:nvPr>
            <p:ph type="title"/>
          </p:nvPr>
        </p:nvSpPr>
        <p:spPr>
          <a:xfrm>
            <a:off x="584200" y="387766"/>
            <a:ext cx="5672544" cy="263149"/>
          </a:xfrm>
        </p:spPr>
        <p:txBody>
          <a:bodyPr/>
          <a:lstStyle/>
          <a:p>
            <a:r>
              <a:rPr lang="en-US" noProof="0">
                <a:solidFill>
                  <a:srgbClr val="0078D4"/>
                </a:solidFill>
              </a:rPr>
              <a:t>Marketing | </a:t>
            </a:r>
            <a:r>
              <a:rPr lang="en-US" noProof="0"/>
              <a:t>Create a new offering</a:t>
            </a:r>
          </a:p>
        </p:txBody>
      </p:sp>
      <p:sp>
        <p:nvSpPr>
          <p:cNvPr id="6" name="Text Placeholder 5">
            <a:extLst>
              <a:ext uri="{FF2B5EF4-FFF2-40B4-BE49-F238E27FC236}">
                <a16:creationId xmlns:a16="http://schemas.microsoft.com/office/drawing/2014/main" id="{6B18FEA3-F370-99E2-9605-D858A5448CE6}"/>
              </a:ext>
            </a:extLst>
          </p:cNvPr>
          <p:cNvSpPr>
            <a:spLocks noGrp="1"/>
          </p:cNvSpPr>
          <p:nvPr>
            <p:ph type="body" sz="quarter" idx="11"/>
          </p:nvPr>
        </p:nvSpPr>
        <p:spPr/>
        <p:txBody>
          <a:bodyPr/>
          <a:lstStyle/>
          <a:p>
            <a:r>
              <a:rPr lang="en-US" noProof="0"/>
              <a:t>1. Brainstorm new offerings</a:t>
            </a:r>
          </a:p>
        </p:txBody>
      </p:sp>
      <p:sp>
        <p:nvSpPr>
          <p:cNvPr id="7" name="Text Placeholder 6">
            <a:extLst>
              <a:ext uri="{FF2B5EF4-FFF2-40B4-BE49-F238E27FC236}">
                <a16:creationId xmlns:a16="http://schemas.microsoft.com/office/drawing/2014/main" id="{483A269D-E81D-1ADC-CBF1-41039FA0A225}"/>
              </a:ext>
            </a:extLst>
          </p:cNvPr>
          <p:cNvSpPr>
            <a:spLocks noGrp="1"/>
          </p:cNvSpPr>
          <p:nvPr>
            <p:ph type="body" sz="quarter" idx="12"/>
          </p:nvPr>
        </p:nvSpPr>
        <p:spPr/>
        <p:txBody>
          <a:bodyPr/>
          <a:lstStyle/>
          <a:p>
            <a:r>
              <a:rPr lang="en-US" noProof="0"/>
              <a:t>6. Analyze performance</a:t>
            </a:r>
          </a:p>
        </p:txBody>
      </p:sp>
      <p:sp>
        <p:nvSpPr>
          <p:cNvPr id="8" name="Text Placeholder 7">
            <a:extLst>
              <a:ext uri="{FF2B5EF4-FFF2-40B4-BE49-F238E27FC236}">
                <a16:creationId xmlns:a16="http://schemas.microsoft.com/office/drawing/2014/main" id="{0D2DE4A9-EFF5-BE3C-DB4F-9B428D05DBEA}"/>
              </a:ext>
            </a:extLst>
          </p:cNvPr>
          <p:cNvSpPr>
            <a:spLocks noGrp="1"/>
          </p:cNvSpPr>
          <p:nvPr>
            <p:ph type="body" sz="quarter" idx="13"/>
          </p:nvPr>
        </p:nvSpPr>
        <p:spPr/>
        <p:txBody>
          <a:bodyPr/>
          <a:lstStyle/>
          <a:p>
            <a:r>
              <a:rPr lang="en-US" noProof="0"/>
              <a:t>2. Draft announcement</a:t>
            </a:r>
          </a:p>
        </p:txBody>
      </p:sp>
      <p:sp>
        <p:nvSpPr>
          <p:cNvPr id="9" name="Text Placeholder 8">
            <a:extLst>
              <a:ext uri="{FF2B5EF4-FFF2-40B4-BE49-F238E27FC236}">
                <a16:creationId xmlns:a16="http://schemas.microsoft.com/office/drawing/2014/main" id="{DE858182-A1BF-5A78-D570-25ED2C0BCFB6}"/>
              </a:ext>
            </a:extLst>
          </p:cNvPr>
          <p:cNvSpPr>
            <a:spLocks noGrp="1"/>
          </p:cNvSpPr>
          <p:nvPr>
            <p:ph type="body" sz="quarter" idx="14"/>
          </p:nvPr>
        </p:nvSpPr>
        <p:spPr/>
        <p:txBody>
          <a:bodyPr/>
          <a:lstStyle/>
          <a:p>
            <a:r>
              <a:rPr lang="en-US" noProof="0"/>
              <a:t>5. Execute your campaign</a:t>
            </a:r>
          </a:p>
        </p:txBody>
      </p:sp>
      <p:sp>
        <p:nvSpPr>
          <p:cNvPr id="10" name="Text Placeholder 9">
            <a:extLst>
              <a:ext uri="{FF2B5EF4-FFF2-40B4-BE49-F238E27FC236}">
                <a16:creationId xmlns:a16="http://schemas.microsoft.com/office/drawing/2014/main" id="{EF87748B-6CB1-DAAA-35A8-93E66C19D29E}"/>
              </a:ext>
            </a:extLst>
          </p:cNvPr>
          <p:cNvSpPr>
            <a:spLocks noGrp="1"/>
          </p:cNvSpPr>
          <p:nvPr>
            <p:ph type="body" sz="quarter" idx="15"/>
          </p:nvPr>
        </p:nvSpPr>
        <p:spPr/>
        <p:txBody>
          <a:bodyPr/>
          <a:lstStyle/>
          <a:p>
            <a:r>
              <a:rPr lang="en-US" noProof="0"/>
              <a:t>3. Keep the team up to date</a:t>
            </a:r>
          </a:p>
        </p:txBody>
      </p:sp>
      <p:sp>
        <p:nvSpPr>
          <p:cNvPr id="11" name="Text Placeholder 10">
            <a:extLst>
              <a:ext uri="{FF2B5EF4-FFF2-40B4-BE49-F238E27FC236}">
                <a16:creationId xmlns:a16="http://schemas.microsoft.com/office/drawing/2014/main" id="{997A938A-B813-4344-5B7A-57E3B2B93695}"/>
              </a:ext>
            </a:extLst>
          </p:cNvPr>
          <p:cNvSpPr>
            <a:spLocks noGrp="1"/>
          </p:cNvSpPr>
          <p:nvPr>
            <p:ph type="body" sz="quarter" idx="16"/>
          </p:nvPr>
        </p:nvSpPr>
        <p:spPr/>
        <p:txBody>
          <a:bodyPr/>
          <a:lstStyle/>
          <a:p>
            <a:r>
              <a:rPr lang="en-US" noProof="0"/>
              <a:t>4. Prep your sellers</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12" name="Text Placeholder 11">
            <a:extLst>
              <a:ext uri="{FF2B5EF4-FFF2-40B4-BE49-F238E27FC236}">
                <a16:creationId xmlns:a16="http://schemas.microsoft.com/office/drawing/2014/main" id="{57F1A5E5-A481-5A24-38A5-11BA04942517}"/>
              </a:ext>
            </a:extLst>
          </p:cNvPr>
          <p:cNvSpPr>
            <a:spLocks noGrp="1"/>
          </p:cNvSpPr>
          <p:nvPr>
            <p:ph type="body" sz="quarter" idx="18"/>
          </p:nvPr>
        </p:nvSpPr>
        <p:spPr>
          <a:xfrm>
            <a:off x="584200" y="2032188"/>
            <a:ext cx="2808000" cy="752924"/>
          </a:xfrm>
        </p:spPr>
        <p:txBody>
          <a:bodyPr>
            <a:normAutofit/>
          </a:bodyPr>
          <a:lstStyle/>
          <a:p>
            <a:r>
              <a:rPr lang="en-US" noProof="0" dirty="0">
                <a:effectLst/>
                <a:latin typeface="Segoe UI" panose="020B0502040204020203" pitchFamily="34" charset="0"/>
              </a:rPr>
              <a:t>Use Microsoft 365 Copilot Chat to generate ideas for new product offerings. Format the response in Copilot Pages, adding collaborators to create a go-to-market strategy.</a:t>
            </a:r>
            <a:endParaRPr lang="en-US" noProof="0" dirty="0">
              <a:effectLst/>
              <a:latin typeface="Arial" panose="020B0604020202020204" pitchFamily="34" charset="0"/>
            </a:endParaRPr>
          </a:p>
        </p:txBody>
      </p:sp>
      <p:sp>
        <p:nvSpPr>
          <p:cNvPr id="13" name="Text Placeholder 12">
            <a:extLst>
              <a:ext uri="{FF2B5EF4-FFF2-40B4-BE49-F238E27FC236}">
                <a16:creationId xmlns:a16="http://schemas.microsoft.com/office/drawing/2014/main" id="{B79019ED-DE1E-5364-FAAC-B5E1CAB49367}"/>
              </a:ext>
            </a:extLst>
          </p:cNvPr>
          <p:cNvSpPr>
            <a:spLocks noGrp="1"/>
          </p:cNvSpPr>
          <p:nvPr>
            <p:ph type="body" sz="quarter" idx="19"/>
          </p:nvPr>
        </p:nvSpPr>
        <p:spPr>
          <a:xfrm>
            <a:off x="4047840" y="2032188"/>
            <a:ext cx="2808000" cy="626701"/>
          </a:xfrm>
        </p:spPr>
        <p:txBody>
          <a:bodyPr/>
          <a:lstStyle/>
          <a:p>
            <a:r>
              <a:rPr lang="en-US" noProof="0"/>
              <a:t>Prompt Copilot</a:t>
            </a:r>
            <a:r>
              <a:rPr lang="en-US" baseline="30000" noProof="0"/>
              <a:t> </a:t>
            </a:r>
            <a:r>
              <a:rPr lang="en-US" noProof="0"/>
              <a:t>to draft blog and social media posts, leverage existing documents like your marketing plan. </a:t>
            </a:r>
          </a:p>
        </p:txBody>
      </p:sp>
      <p:sp>
        <p:nvSpPr>
          <p:cNvPr id="14" name="Text Placeholder 13">
            <a:extLst>
              <a:ext uri="{FF2B5EF4-FFF2-40B4-BE49-F238E27FC236}">
                <a16:creationId xmlns:a16="http://schemas.microsoft.com/office/drawing/2014/main" id="{90906ACB-B754-0544-3A22-B597C69E87C4}"/>
              </a:ext>
            </a:extLst>
          </p:cNvPr>
          <p:cNvSpPr>
            <a:spLocks noGrp="1"/>
          </p:cNvSpPr>
          <p:nvPr>
            <p:ph type="body" sz="quarter" idx="20"/>
          </p:nvPr>
        </p:nvSpPr>
        <p:spPr>
          <a:xfrm>
            <a:off x="7511481" y="2032188"/>
            <a:ext cx="2808000" cy="626701"/>
          </a:xfrm>
        </p:spPr>
        <p:txBody>
          <a:bodyPr/>
          <a:lstStyle/>
          <a:p>
            <a:r>
              <a:rPr lang="en-US" noProof="0"/>
              <a:t>Use Copilot in Teams to summarize key meetings, identify most frequent questions, and action items from the meeting. Use Copilot in Word to generate an initial FAQ document.   </a:t>
            </a:r>
          </a:p>
        </p:txBody>
      </p:sp>
      <p:sp>
        <p:nvSpPr>
          <p:cNvPr id="15" name="Text Placeholder 14">
            <a:extLst>
              <a:ext uri="{FF2B5EF4-FFF2-40B4-BE49-F238E27FC236}">
                <a16:creationId xmlns:a16="http://schemas.microsoft.com/office/drawing/2014/main" id="{BD71DFEB-98A4-BD3F-80D8-F2386D6B6556}"/>
              </a:ext>
            </a:extLst>
          </p:cNvPr>
          <p:cNvSpPr>
            <a:spLocks noGrp="1"/>
          </p:cNvSpPr>
          <p:nvPr>
            <p:ph type="body" sz="quarter" idx="21"/>
          </p:nvPr>
        </p:nvSpPr>
        <p:spPr>
          <a:xfrm>
            <a:off x="584200" y="3208260"/>
            <a:ext cx="2808000" cy="626701"/>
          </a:xfrm>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kern="0" noProof="0">
                <a:solidFill>
                  <a:srgbClr val="1A1A1A"/>
                </a:solidFill>
                <a:latin typeface="Segoe UI"/>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Kickstart your project</a:t>
            </a:r>
            <a:r>
              <a:rPr kumimoji="0" lang="en-US" sz="900" b="0" i="0" u="none" strike="noStrike" kern="0" cap="none" spc="0" normalizeH="0" baseline="0" noProof="0">
                <a:ln>
                  <a:noFill/>
                </a:ln>
                <a:solidFill>
                  <a:srgbClr val="1A1A1A"/>
                </a:solidFill>
                <a:effectLst/>
                <a:uLnTx/>
                <a:uFillTx/>
                <a:latin typeface="Segoe UI"/>
                <a:ea typeface="+mn-ea"/>
                <a:cs typeface="+mn-cs"/>
              </a:rPr>
              <a:t> as you plan and collaborate easier with Copilot. </a:t>
            </a:r>
          </a:p>
        </p:txBody>
      </p:sp>
      <p:sp>
        <p:nvSpPr>
          <p:cNvPr id="16" name="Text Placeholder 15">
            <a:extLst>
              <a:ext uri="{FF2B5EF4-FFF2-40B4-BE49-F238E27FC236}">
                <a16:creationId xmlns:a16="http://schemas.microsoft.com/office/drawing/2014/main" id="{33BF56C9-14D7-033A-F3ED-AB0F70796AAF}"/>
              </a:ext>
            </a:extLst>
          </p:cNvPr>
          <p:cNvSpPr>
            <a:spLocks noGrp="1"/>
          </p:cNvSpPr>
          <p:nvPr>
            <p:ph type="body" sz="quarter" idx="22"/>
          </p:nvPr>
        </p:nvSpPr>
        <p:spPr>
          <a:xfrm>
            <a:off x="584200" y="5641938"/>
            <a:ext cx="2808000" cy="626701"/>
          </a:xfrm>
        </p:spPr>
        <p:txBody>
          <a:bodyPr/>
          <a:lstStyle/>
          <a:p>
            <a:r>
              <a:rPr lang="en-US" kern="0" noProof="0">
                <a:solidFill>
                  <a:srgbClr val="1A1A1A"/>
                </a:solidFill>
                <a:latin typeface="Segoe UI"/>
                <a:cs typeface="+mn-cs"/>
              </a:rPr>
              <a:t>Benefit: </a:t>
            </a:r>
            <a:r>
              <a:rPr lang="en-US" noProof="0"/>
              <a:t>Use Copilot to help you explore and </a:t>
            </a:r>
            <a:r>
              <a:rPr lang="en-US" b="1" kern="0" noProof="0">
                <a:solidFill>
                  <a:srgbClr val="1A1A1A"/>
                </a:solidFill>
                <a:latin typeface="Segoe UI"/>
                <a:cs typeface="+mn-cs"/>
              </a:rPr>
              <a:t>understand your data better. </a:t>
            </a:r>
          </a:p>
        </p:txBody>
      </p:sp>
      <p:sp>
        <p:nvSpPr>
          <p:cNvPr id="17" name="Text Placeholder 16">
            <a:extLst>
              <a:ext uri="{FF2B5EF4-FFF2-40B4-BE49-F238E27FC236}">
                <a16:creationId xmlns:a16="http://schemas.microsoft.com/office/drawing/2014/main" id="{5AE3EFCF-2610-D907-5130-812F6E3ED20A}"/>
              </a:ext>
            </a:extLst>
          </p:cNvPr>
          <p:cNvSpPr>
            <a:spLocks noGrp="1"/>
          </p:cNvSpPr>
          <p:nvPr>
            <p:ph type="body" sz="quarter" idx="23"/>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kern="0" noProof="0">
                <a:solidFill>
                  <a:srgbClr val="1A1A1A"/>
                </a:solidFill>
                <a:latin typeface="Segoe UI"/>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Brainstorm and draft </a:t>
            </a:r>
            <a:r>
              <a:rPr kumimoji="0" lang="en-US" sz="900" b="0" i="0" u="none" strike="noStrike" kern="0" cap="none" spc="0" normalizeH="0" baseline="0" noProof="0">
                <a:ln>
                  <a:noFill/>
                </a:ln>
                <a:solidFill>
                  <a:srgbClr val="1A1A1A"/>
                </a:solidFill>
                <a:effectLst/>
                <a:uLnTx/>
                <a:uFillTx/>
                <a:latin typeface="Segoe UI"/>
                <a:ea typeface="+mn-ea"/>
                <a:cs typeface="+mn-cs"/>
              </a:rPr>
              <a:t>content quickly with Copilot. Collaborate on ideas and content using your instructions or reference files.</a:t>
            </a:r>
          </a:p>
        </p:txBody>
      </p:sp>
      <p:sp>
        <p:nvSpPr>
          <p:cNvPr id="18" name="Text Placeholder 17">
            <a:extLst>
              <a:ext uri="{FF2B5EF4-FFF2-40B4-BE49-F238E27FC236}">
                <a16:creationId xmlns:a16="http://schemas.microsoft.com/office/drawing/2014/main" id="{89DAC49F-2BA4-340B-EC10-EFC50F0F9BB0}"/>
              </a:ext>
            </a:extLst>
          </p:cNvPr>
          <p:cNvSpPr>
            <a:spLocks noGrp="1"/>
          </p:cNvSpPr>
          <p:nvPr>
            <p:ph type="body" sz="quarter" idx="24"/>
          </p:nvPr>
        </p:nvSpPr>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US" kern="0" noProof="0">
                <a:solidFill>
                  <a:srgbClr val="1A1A1A"/>
                </a:solidFill>
                <a:latin typeface="Segoe UI"/>
                <a:cs typeface="+mn-cs"/>
              </a:rPr>
              <a:t>Benefit: </a:t>
            </a:r>
            <a:r>
              <a:rPr kumimoji="0" lang="en-US" sz="900" b="0" i="0" u="none" strike="noStrike" kern="1200" cap="none" spc="0" normalizeH="0" baseline="0" noProof="0">
                <a:ln>
                  <a:noFill/>
                </a:ln>
                <a:solidFill>
                  <a:srgbClr val="000000"/>
                </a:solidFill>
                <a:effectLst/>
                <a:uLnTx/>
                <a:uFillTx/>
                <a:latin typeface="Segoe UI"/>
                <a:ea typeface="+mn-ea"/>
                <a:cs typeface="+mn-cs"/>
              </a:rPr>
              <a:t>With the </a:t>
            </a:r>
            <a:r>
              <a:rPr kumimoji="0" lang="en-US" sz="900" b="1" i="0" u="none" strike="noStrike" kern="1200" cap="none" spc="0" normalizeH="0" baseline="0" noProof="0">
                <a:ln>
                  <a:noFill/>
                </a:ln>
                <a:solidFill>
                  <a:srgbClr val="000000"/>
                </a:solidFill>
                <a:effectLst/>
                <a:uLnTx/>
                <a:uFillTx/>
                <a:latin typeface="Segoe UI"/>
                <a:ea typeface="+mn-ea"/>
                <a:cs typeface="+mn-cs"/>
              </a:rPr>
              <a:t>right prompt ingredients</a:t>
            </a:r>
            <a:r>
              <a:rPr kumimoji="0" lang="en-US" sz="900" b="0" i="0" u="none" strike="noStrike" kern="1200" cap="none" spc="0" normalizeH="0" baseline="0" noProof="0">
                <a:ln>
                  <a:noFill/>
                </a:ln>
                <a:solidFill>
                  <a:srgbClr val="000000"/>
                </a:solidFill>
                <a:effectLst/>
                <a:uLnTx/>
                <a:uFillTx/>
                <a:latin typeface="Segoe UI"/>
                <a:ea typeface="+mn-ea"/>
                <a:cs typeface="+mn-cs"/>
              </a:rPr>
              <a:t>, Copilot can provide something in the voice of your </a:t>
            </a:r>
            <a:br>
              <a:rPr kumimoji="0" lang="en-US" sz="900" b="0" i="0" u="none" strike="noStrike" kern="1200" cap="none" spc="0" normalizeH="0" baseline="0" noProof="0">
                <a:ln>
                  <a:noFill/>
                </a:ln>
                <a:solidFill>
                  <a:srgbClr val="FFFFFF"/>
                </a:solidFill>
                <a:effectLst/>
                <a:uLnTx/>
                <a:uFillTx/>
                <a:latin typeface="Segoe UI"/>
                <a:ea typeface="+mn-ea"/>
                <a:cs typeface="+mn-cs"/>
              </a:rPr>
            </a:br>
            <a:r>
              <a:rPr kumimoji="0" lang="en-US" sz="900" b="0" i="0" u="none" strike="noStrike" kern="1200" cap="none" spc="0" normalizeH="0" baseline="0" noProof="0">
                <a:ln>
                  <a:noFill/>
                </a:ln>
                <a:solidFill>
                  <a:srgbClr val="000000"/>
                </a:solidFill>
                <a:effectLst/>
                <a:uLnTx/>
                <a:uFillTx/>
                <a:latin typeface="Segoe UI"/>
                <a:ea typeface="+mn-ea"/>
                <a:cs typeface="+mn-cs"/>
              </a:rPr>
              <a:t>organization – witty, smart, creative – you choose.</a:t>
            </a:r>
          </a:p>
        </p:txBody>
      </p:sp>
      <p:sp>
        <p:nvSpPr>
          <p:cNvPr id="19" name="Text Placeholder 18">
            <a:extLst>
              <a:ext uri="{FF2B5EF4-FFF2-40B4-BE49-F238E27FC236}">
                <a16:creationId xmlns:a16="http://schemas.microsoft.com/office/drawing/2014/main" id="{6B0BDB59-6BD3-9AE1-AC9F-3023CBFCB949}"/>
              </a:ext>
            </a:extLst>
          </p:cNvPr>
          <p:cNvSpPr>
            <a:spLocks noGrp="1"/>
          </p:cNvSpPr>
          <p:nvPr>
            <p:ph type="body" sz="quarter" idx="25"/>
          </p:nvPr>
        </p:nvSpPr>
        <p:spPr>
          <a:xfrm>
            <a:off x="7511481" y="3208260"/>
            <a:ext cx="2808000" cy="626701"/>
          </a:xfrm>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kern="0" noProof="0">
                <a:solidFill>
                  <a:srgbClr val="1A1A1A"/>
                </a:solidFill>
                <a:latin typeface="Segoe UI"/>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Don't start with a blank page again. </a:t>
            </a:r>
            <a:r>
              <a:rPr kumimoji="0" lang="en-US" sz="900" b="0" i="0" u="none" strike="noStrike" kern="0" cap="none" spc="0" normalizeH="0" baseline="0" noProof="0">
                <a:ln>
                  <a:noFill/>
                </a:ln>
                <a:solidFill>
                  <a:srgbClr val="1A1A1A"/>
                </a:solidFill>
                <a:effectLst/>
                <a:uLnTx/>
                <a:uFillTx/>
                <a:latin typeface="Segoe UI"/>
                <a:ea typeface="+mn-ea"/>
                <a:cs typeface="+mn-cs"/>
              </a:rPr>
              <a:t>Draft with Copilot and get to a finished document in a fraction of the time.</a:t>
            </a:r>
          </a:p>
        </p:txBody>
      </p:sp>
      <p:sp>
        <p:nvSpPr>
          <p:cNvPr id="20" name="Text Placeholder 19">
            <a:extLst>
              <a:ext uri="{FF2B5EF4-FFF2-40B4-BE49-F238E27FC236}">
                <a16:creationId xmlns:a16="http://schemas.microsoft.com/office/drawing/2014/main" id="{0E999909-3D69-9009-82AA-7101EDA592A8}"/>
              </a:ext>
            </a:extLst>
          </p:cNvPr>
          <p:cNvSpPr>
            <a:spLocks noGrp="1"/>
          </p:cNvSpPr>
          <p:nvPr>
            <p:ph type="body" sz="quarter" idx="26"/>
          </p:nvPr>
        </p:nvSpPr>
        <p:spPr>
          <a:xfrm>
            <a:off x="7511481" y="5641938"/>
            <a:ext cx="2808000" cy="626701"/>
          </a:xfrm>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US" kern="0" noProof="0">
                <a:solidFill>
                  <a:srgbClr val="1A1A1A"/>
                </a:solidFill>
                <a:latin typeface="Segoe UI"/>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Document and socialize </a:t>
            </a:r>
            <a:r>
              <a:rPr kumimoji="0" lang="en-US" sz="900" b="0" i="0" u="none" strike="noStrike" kern="1200" cap="none" spc="0" normalizeH="0" baseline="0" noProof="0">
                <a:ln>
                  <a:noFill/>
                </a:ln>
                <a:solidFill>
                  <a:srgbClr val="000000"/>
                </a:solidFill>
                <a:effectLst/>
                <a:uLnTx/>
                <a:uFillTx/>
                <a:latin typeface="Segoe UI"/>
                <a:ea typeface="+mn-ea"/>
                <a:cs typeface="+mn-cs"/>
              </a:rPr>
              <a:t>your plan to </a:t>
            </a:r>
            <a:br>
              <a:rPr kumimoji="0" lang="en-US" sz="900" b="0" i="0" u="none" strike="noStrike" kern="1200" cap="none" spc="0" normalizeH="0" baseline="0" noProof="0">
                <a:ln>
                  <a:noFill/>
                </a:ln>
                <a:solidFill>
                  <a:srgbClr val="000000"/>
                </a:solidFill>
                <a:effectLst/>
                <a:uLnTx/>
                <a:uFillTx/>
                <a:latin typeface="Segoe UI"/>
                <a:ea typeface="+mn-ea"/>
                <a:cs typeface="+mn-cs"/>
              </a:rPr>
            </a:br>
            <a:r>
              <a:rPr kumimoji="0" lang="en-US" sz="900" b="0" i="0" u="none" strike="noStrike" kern="1200" cap="none" spc="0" normalizeH="0" baseline="0" noProof="0">
                <a:ln>
                  <a:noFill/>
                </a:ln>
                <a:solidFill>
                  <a:srgbClr val="000000"/>
                </a:solidFill>
                <a:effectLst/>
                <a:uLnTx/>
                <a:uFillTx/>
                <a:latin typeface="Segoe UI"/>
                <a:ea typeface="+mn-ea"/>
                <a:cs typeface="+mn-cs"/>
              </a:rPr>
              <a:t>keep sellers up to date.</a:t>
            </a:r>
          </a:p>
        </p:txBody>
      </p:sp>
      <p:sp>
        <p:nvSpPr>
          <p:cNvPr id="21" name="Text Placeholder 20">
            <a:extLst>
              <a:ext uri="{FF2B5EF4-FFF2-40B4-BE49-F238E27FC236}">
                <a16:creationId xmlns:a16="http://schemas.microsoft.com/office/drawing/2014/main" id="{B050344A-D84F-59B0-575C-12A842366497}"/>
              </a:ext>
            </a:extLst>
          </p:cNvPr>
          <p:cNvSpPr>
            <a:spLocks noGrp="1"/>
          </p:cNvSpPr>
          <p:nvPr>
            <p:ph type="body" sz="quarter" idx="27"/>
          </p:nvPr>
        </p:nvSpPr>
        <p:spPr>
          <a:xfrm>
            <a:off x="584200" y="4488366"/>
            <a:ext cx="2808000" cy="805498"/>
          </a:xfrm>
        </p:spPr>
        <p:txBody>
          <a:bodyPr>
            <a:normAutofit/>
          </a:bodyPr>
          <a:lstStyle/>
          <a:p>
            <a:r>
              <a:rPr lang="en-US" noProof="0"/>
              <a:t>Use Copilot in Excel to perform advanced analysis to understand how your campaign landed. Query for things like top performing channel or geographic impact or use Copilot to create Python code for analysis.</a:t>
            </a:r>
          </a:p>
        </p:txBody>
      </p:sp>
      <p:sp>
        <p:nvSpPr>
          <p:cNvPr id="22" name="Text Placeholder 21">
            <a:extLst>
              <a:ext uri="{FF2B5EF4-FFF2-40B4-BE49-F238E27FC236}">
                <a16:creationId xmlns:a16="http://schemas.microsoft.com/office/drawing/2014/main" id="{E68B2731-B9D4-E764-3841-C98F1FAF4A25}"/>
              </a:ext>
            </a:extLst>
          </p:cNvPr>
          <p:cNvSpPr>
            <a:spLocks noGrp="1"/>
          </p:cNvSpPr>
          <p:nvPr>
            <p:ph type="body" sz="quarter" idx="28"/>
          </p:nvPr>
        </p:nvSpPr>
        <p:spPr/>
        <p:txBody>
          <a:bodyPr/>
          <a:lstStyle/>
          <a:p>
            <a:r>
              <a:rPr lang="en-US" noProof="0"/>
              <a:t>Leverage Copilot to create tailored messages to each of your communication channels to drive sales.</a:t>
            </a:r>
          </a:p>
        </p:txBody>
      </p:sp>
      <p:sp>
        <p:nvSpPr>
          <p:cNvPr id="40" name="Text Placeholder 39">
            <a:extLst>
              <a:ext uri="{FF2B5EF4-FFF2-40B4-BE49-F238E27FC236}">
                <a16:creationId xmlns:a16="http://schemas.microsoft.com/office/drawing/2014/main" id="{6FAD6613-F92A-88AB-9E74-A51F90E316B4}"/>
              </a:ext>
            </a:extLst>
          </p:cNvPr>
          <p:cNvSpPr>
            <a:spLocks noGrp="1"/>
          </p:cNvSpPr>
          <p:nvPr>
            <p:ph type="body" sz="quarter" idx="29"/>
          </p:nvPr>
        </p:nvSpPr>
        <p:spPr/>
        <p:txBody>
          <a:bodyPr/>
          <a:lstStyle/>
          <a:p>
            <a:r>
              <a:rPr lang="en-US" noProof="0"/>
              <a:t>Create a presentation with Copilot in PowerPoint from your Marketing Plan to share with your sales team.</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sz="1100" noProof="0"/>
              <a:t>Buy</a:t>
            </a:r>
          </a:p>
        </p:txBody>
      </p:sp>
      <p:sp>
        <p:nvSpPr>
          <p:cNvPr id="41" name="Text Placeholder 40">
            <a:extLst>
              <a:ext uri="{FF2B5EF4-FFF2-40B4-BE49-F238E27FC236}">
                <a16:creationId xmlns:a16="http://schemas.microsoft.com/office/drawing/2014/main" id="{4F263690-F8BF-D961-4806-6CD823B5C163}"/>
              </a:ext>
            </a:extLst>
          </p:cNvPr>
          <p:cNvSpPr>
            <a:spLocks noGrp="1"/>
          </p:cNvSpPr>
          <p:nvPr>
            <p:ph type="body" sz="quarter" idx="38"/>
          </p:nvPr>
        </p:nvSpPr>
        <p:spPr>
          <a:solidFill>
            <a:srgbClr val="0078D4"/>
          </a:solidFill>
        </p:spPr>
        <p:txBody>
          <a:bodyPr/>
          <a:lstStyle/>
          <a:p>
            <a:endParaRPr lang="en-US" noProof="0"/>
          </a:p>
        </p:txBody>
      </p:sp>
      <p:sp>
        <p:nvSpPr>
          <p:cNvPr id="42" name="Text Placeholder 41">
            <a:extLst>
              <a:ext uri="{FF2B5EF4-FFF2-40B4-BE49-F238E27FC236}">
                <a16:creationId xmlns:a16="http://schemas.microsoft.com/office/drawing/2014/main" id="{7E32AE87-0035-DAAC-C6E8-F798DDF50610}"/>
              </a:ext>
            </a:extLst>
          </p:cNvPr>
          <p:cNvSpPr>
            <a:spLocks noGrp="1"/>
          </p:cNvSpPr>
          <p:nvPr>
            <p:ph type="body" sz="quarter" idx="39"/>
          </p:nvPr>
        </p:nvSpPr>
        <p:spPr>
          <a:solidFill>
            <a:srgbClr val="0078D4"/>
          </a:solidFill>
        </p:spPr>
        <p:txBody>
          <a:bodyPr/>
          <a:lstStyle/>
          <a:p>
            <a:endParaRPr lang="en-US" noProof="0"/>
          </a:p>
        </p:txBody>
      </p:sp>
      <p:sp>
        <p:nvSpPr>
          <p:cNvPr id="43" name="Text Placeholder 42">
            <a:extLst>
              <a:ext uri="{FF2B5EF4-FFF2-40B4-BE49-F238E27FC236}">
                <a16:creationId xmlns:a16="http://schemas.microsoft.com/office/drawing/2014/main" id="{6229BA6E-E7B3-CD8E-B4C4-C6CDD1B0745E}"/>
              </a:ext>
            </a:extLst>
          </p:cNvPr>
          <p:cNvSpPr>
            <a:spLocks noGrp="1"/>
          </p:cNvSpPr>
          <p:nvPr>
            <p:ph type="body" sz="quarter" idx="40"/>
          </p:nvPr>
        </p:nvSpPr>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Leads created</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Cost per lead generated</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76" name="Group 175">
            <a:extLst>
              <a:ext uri="{FF2B5EF4-FFF2-40B4-BE49-F238E27FC236}">
                <a16:creationId xmlns:a16="http://schemas.microsoft.com/office/drawing/2014/main" id="{16263743-57F0-19C3-9AB5-44CA0D97E747}"/>
              </a:ext>
            </a:extLst>
          </p:cNvPr>
          <p:cNvGrpSpPr/>
          <p:nvPr/>
        </p:nvGrpSpPr>
        <p:grpSpPr>
          <a:xfrm>
            <a:off x="856753" y="2753575"/>
            <a:ext cx="2212567" cy="360000"/>
            <a:chOff x="588263" y="1217924"/>
            <a:chExt cx="2212567" cy="360000"/>
          </a:xfrm>
        </p:grpSpPr>
        <p:pic>
          <p:nvPicPr>
            <p:cNvPr id="177" name="Picture 176" descr="Zip Co logo SVG free download, id: 101874 - Brandlogos.net">
              <a:hlinkClick r:id="rId4"/>
              <a:extLst>
                <a:ext uri="{FF2B5EF4-FFF2-40B4-BE49-F238E27FC236}">
                  <a16:creationId xmlns:a16="http://schemas.microsoft.com/office/drawing/2014/main" id="{857737F9-7338-172A-EA74-BECD33C99A1C}"/>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8" name="TextBox 177">
              <a:extLst>
                <a:ext uri="{FF2B5EF4-FFF2-40B4-BE49-F238E27FC236}">
                  <a16:creationId xmlns:a16="http://schemas.microsoft.com/office/drawing/2014/main" id="{E4C44314-B87C-0839-DF7B-0C26F2859144}"/>
                </a:ext>
                <a:ext uri="{C183D7F6-B498-43B3-948B-1728B52AA6E4}">
                  <adec:decorative xmlns:adec="http://schemas.microsoft.com/office/drawing/2017/decorative" val="0"/>
                </a:ext>
              </a:extLst>
            </p:cNvPr>
            <p:cNvSpPr txBox="1"/>
            <p:nvPr/>
          </p:nvSpPr>
          <p:spPr>
            <a:xfrm>
              <a:off x="1047213" y="1313286"/>
              <a:ext cx="1753617"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grpSp>
      <p:grpSp>
        <p:nvGrpSpPr>
          <p:cNvPr id="185" name="Group 184">
            <a:extLst>
              <a:ext uri="{FF2B5EF4-FFF2-40B4-BE49-F238E27FC236}">
                <a16:creationId xmlns:a16="http://schemas.microsoft.com/office/drawing/2014/main" id="{2642270A-94DF-0372-E8D8-966BA0AF0C38}"/>
              </a:ext>
            </a:extLst>
          </p:cNvPr>
          <p:cNvGrpSpPr/>
          <p:nvPr/>
        </p:nvGrpSpPr>
        <p:grpSpPr>
          <a:xfrm>
            <a:off x="4953117" y="2753575"/>
            <a:ext cx="1303627" cy="360000"/>
            <a:chOff x="588263" y="1217924"/>
            <a:chExt cx="1303627" cy="360000"/>
          </a:xfrm>
        </p:grpSpPr>
        <p:pic>
          <p:nvPicPr>
            <p:cNvPr id="187" name="Picture 186" descr="Zip Co logo SVG free download, id: 101874 - Brandlogos.net">
              <a:hlinkClick r:id="rId4"/>
              <a:extLst>
                <a:ext uri="{FF2B5EF4-FFF2-40B4-BE49-F238E27FC236}">
                  <a16:creationId xmlns:a16="http://schemas.microsoft.com/office/drawing/2014/main" id="{42635D2D-1A79-C424-5421-2095949D1C92}"/>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88" name="TextBox 187">
              <a:extLst>
                <a:ext uri="{FF2B5EF4-FFF2-40B4-BE49-F238E27FC236}">
                  <a16:creationId xmlns:a16="http://schemas.microsoft.com/office/drawing/2014/main" id="{EA68FFD6-DED7-65A7-1F4E-6F32F3CEB58B}"/>
                </a:ext>
                <a:ext uri="{C183D7F6-B498-43B3-948B-1728B52AA6E4}">
                  <adec:decorative xmlns:adec="http://schemas.microsoft.com/office/drawing/2017/decorative" val="0"/>
                </a:ext>
              </a:extLst>
            </p:cNvPr>
            <p:cNvSpPr txBox="1"/>
            <p:nvPr/>
          </p:nvSpPr>
          <p:spPr>
            <a:xfrm>
              <a:off x="948263" y="1313286"/>
              <a:ext cx="943627"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89" name="Group 188">
            <a:extLst>
              <a:ext uri="{FF2B5EF4-FFF2-40B4-BE49-F238E27FC236}">
                <a16:creationId xmlns:a16="http://schemas.microsoft.com/office/drawing/2014/main" id="{25171367-907F-578D-8352-856BD26A5BC1}"/>
              </a:ext>
            </a:extLst>
          </p:cNvPr>
          <p:cNvGrpSpPr/>
          <p:nvPr/>
        </p:nvGrpSpPr>
        <p:grpSpPr>
          <a:xfrm>
            <a:off x="4953117" y="5198503"/>
            <a:ext cx="1647379" cy="360000"/>
            <a:chOff x="588263" y="1217924"/>
            <a:chExt cx="1647379" cy="360000"/>
          </a:xfrm>
        </p:grpSpPr>
        <p:pic>
          <p:nvPicPr>
            <p:cNvPr id="190" name="Picture 189" descr="Zip Co logo SVG free download, id: 101874 - Brandlogos.net">
              <a:hlinkClick r:id="rId4"/>
              <a:extLst>
                <a:ext uri="{FF2B5EF4-FFF2-40B4-BE49-F238E27FC236}">
                  <a16:creationId xmlns:a16="http://schemas.microsoft.com/office/drawing/2014/main" id="{C4425108-B4E4-1FE2-B48D-9ECD5411A232}"/>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1" name="TextBox 190">
              <a:extLst>
                <a:ext uri="{FF2B5EF4-FFF2-40B4-BE49-F238E27FC236}">
                  <a16:creationId xmlns:a16="http://schemas.microsoft.com/office/drawing/2014/main" id="{E9F2F7AF-77B7-80B1-E899-C865DEC8ED57}"/>
                </a:ext>
                <a:ext uri="{C183D7F6-B498-43B3-948B-1728B52AA6E4}">
                  <adec:decorative xmlns:adec="http://schemas.microsoft.com/office/drawing/2017/decorative" val="0"/>
                </a:ext>
              </a:extLst>
            </p:cNvPr>
            <p:cNvSpPr txBox="1"/>
            <p:nvPr/>
          </p:nvSpPr>
          <p:spPr>
            <a:xfrm>
              <a:off x="1047213" y="1313286"/>
              <a:ext cx="1188429"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grpSp>
      <p:grpSp>
        <p:nvGrpSpPr>
          <p:cNvPr id="192" name="Group 191">
            <a:extLst>
              <a:ext uri="{FF2B5EF4-FFF2-40B4-BE49-F238E27FC236}">
                <a16:creationId xmlns:a16="http://schemas.microsoft.com/office/drawing/2014/main" id="{56D5A3F9-6287-42AF-3713-7E45F8684FD2}"/>
              </a:ext>
            </a:extLst>
          </p:cNvPr>
          <p:cNvGrpSpPr/>
          <p:nvPr/>
        </p:nvGrpSpPr>
        <p:grpSpPr>
          <a:xfrm>
            <a:off x="8999569" y="2753574"/>
            <a:ext cx="1204420" cy="360000"/>
            <a:chOff x="588263" y="2657420"/>
            <a:chExt cx="1204420" cy="360000"/>
          </a:xfrm>
        </p:grpSpPr>
        <p:pic>
          <p:nvPicPr>
            <p:cNvPr id="193" name="Picture 192">
              <a:extLst>
                <a:ext uri="{FF2B5EF4-FFF2-40B4-BE49-F238E27FC236}">
                  <a16:creationId xmlns:a16="http://schemas.microsoft.com/office/drawing/2014/main" id="{C52803DE-EBDD-206C-DCE8-D2569161B2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94" name="TextBox 193">
              <a:extLst>
                <a:ext uri="{FF2B5EF4-FFF2-40B4-BE49-F238E27FC236}">
                  <a16:creationId xmlns:a16="http://schemas.microsoft.com/office/drawing/2014/main" id="{EBAB51D0-6087-E9DA-983B-808BC6B522B9}"/>
                </a:ext>
                <a:ext uri="{C183D7F6-B498-43B3-948B-1728B52AA6E4}">
                  <adec:decorative xmlns:adec="http://schemas.microsoft.com/office/drawing/2017/decorative" val="0"/>
                </a:ext>
              </a:extLst>
            </p:cNvPr>
            <p:cNvSpPr txBox="1"/>
            <p:nvPr/>
          </p:nvSpPr>
          <p:spPr>
            <a:xfrm>
              <a:off x="1047214" y="2668144"/>
              <a:ext cx="745469" cy="338554"/>
            </a:xfrm>
            <a:prstGeom prst="rect">
              <a:avLst/>
            </a:prstGeom>
            <a:noFill/>
          </p:spPr>
          <p:txBody>
            <a:bodyPr wrap="square" lIns="0" tIns="0" rIns="0" bIns="0" rtlCol="0" anchor="ctr">
              <a:spAutoFit/>
            </a:bodyPr>
            <a:lstStyle/>
            <a:p>
              <a:pPr marR="0" lvl="0" indent="0" defTabSz="914367" fontAlgn="auto">
                <a:lnSpc>
                  <a:spcPct val="100000"/>
                </a:lnSpc>
                <a:spcBef>
                  <a:spcPts val="0"/>
                </a:spcBef>
                <a:spcAft>
                  <a:spcPts val="0"/>
                </a:spcAft>
                <a:buClrTx/>
                <a:buSzTx/>
                <a:buFontTx/>
                <a:buNone/>
                <a:tabLst/>
                <a:defRPr/>
              </a:pPr>
              <a:r>
                <a:rPr lang="en-US" sz="1100" noProof="0">
                  <a:solidFill>
                    <a:prstClr val="black"/>
                  </a:solidFill>
                  <a:latin typeface="Segoe UI Semibold"/>
                </a:rPr>
                <a:t>Copilot in </a:t>
              </a:r>
              <a:br>
                <a:rPr lang="en-US" sz="1100" noProof="0">
                  <a:solidFill>
                    <a:prstClr val="black"/>
                  </a:solidFill>
                  <a:latin typeface="Segoe UI Semibold"/>
                </a:rPr>
              </a:br>
              <a:r>
                <a:rPr lang="en-US" sz="1100" noProof="0">
                  <a:solidFill>
                    <a:prstClr val="black"/>
                  </a:solidFill>
                  <a:latin typeface="Segoe UI Semibold"/>
                </a:rPr>
                <a:t>Word</a:t>
              </a:r>
            </a:p>
          </p:txBody>
        </p:sp>
      </p:grpSp>
      <p:grpSp>
        <p:nvGrpSpPr>
          <p:cNvPr id="195" name="Group 194">
            <a:extLst>
              <a:ext uri="{FF2B5EF4-FFF2-40B4-BE49-F238E27FC236}">
                <a16:creationId xmlns:a16="http://schemas.microsoft.com/office/drawing/2014/main" id="{D671B9FA-B274-4722-920D-D9E25312A07A}"/>
              </a:ext>
            </a:extLst>
          </p:cNvPr>
          <p:cNvGrpSpPr/>
          <p:nvPr/>
        </p:nvGrpSpPr>
        <p:grpSpPr>
          <a:xfrm>
            <a:off x="7626973" y="2753574"/>
            <a:ext cx="1160991" cy="360000"/>
            <a:chOff x="588263" y="3617084"/>
            <a:chExt cx="1160991" cy="360000"/>
          </a:xfrm>
        </p:grpSpPr>
        <p:pic>
          <p:nvPicPr>
            <p:cNvPr id="196" name="Picture 195">
              <a:extLst>
                <a:ext uri="{FF2B5EF4-FFF2-40B4-BE49-F238E27FC236}">
                  <a16:creationId xmlns:a16="http://schemas.microsoft.com/office/drawing/2014/main" id="{F6CF8A7A-284F-CCC5-26EA-4A1A2A0BB06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97" name="TextBox 196">
              <a:extLst>
                <a:ext uri="{FF2B5EF4-FFF2-40B4-BE49-F238E27FC236}">
                  <a16:creationId xmlns:a16="http://schemas.microsoft.com/office/drawing/2014/main" id="{B95B2715-06A7-83B0-F745-D3CD2772189B}"/>
                </a:ext>
                <a:ext uri="{C183D7F6-B498-43B3-948B-1728B52AA6E4}">
                  <adec:decorative xmlns:adec="http://schemas.microsoft.com/office/drawing/2017/decorative" val="0"/>
                </a:ext>
              </a:extLst>
            </p:cNvPr>
            <p:cNvSpPr txBox="1"/>
            <p:nvPr/>
          </p:nvSpPr>
          <p:spPr>
            <a:xfrm>
              <a:off x="1047214" y="3627808"/>
              <a:ext cx="702040" cy="338554"/>
            </a:xfrm>
            <a:prstGeom prst="rect">
              <a:avLst/>
            </a:prstGeom>
            <a:noFill/>
          </p:spPr>
          <p:txBody>
            <a:bodyPr wrap="square" lIns="0" tIns="0" rIns="0" bIns="0" rtlCol="0" anchor="ctr">
              <a:spAutoFit/>
            </a:bodyPr>
            <a:lstStyle/>
            <a:p>
              <a:pPr marR="0" lvl="0" indent="0" defTabSz="914367" fontAlgn="auto">
                <a:lnSpc>
                  <a:spcPct val="100000"/>
                </a:lnSpc>
                <a:spcBef>
                  <a:spcPts val="0"/>
                </a:spcBef>
                <a:spcAft>
                  <a:spcPts val="0"/>
                </a:spcAft>
                <a:buClrTx/>
                <a:buSzTx/>
                <a:buFontTx/>
                <a:buNone/>
                <a:tabLst/>
                <a:defRPr/>
              </a:pPr>
              <a:r>
                <a:rPr lang="en-US" sz="1100" noProof="0">
                  <a:solidFill>
                    <a:prstClr val="black"/>
                  </a:solidFill>
                  <a:latin typeface="Segoe UI Semibold"/>
                </a:rPr>
                <a:t>Copilot in </a:t>
              </a:r>
              <a:br>
                <a:rPr lang="en-US" sz="1100" noProof="0">
                  <a:solidFill>
                    <a:prstClr val="black"/>
                  </a:solidFill>
                  <a:latin typeface="Segoe UI Semibold"/>
                </a:rPr>
              </a:br>
              <a:r>
                <a:rPr lang="en-US" sz="1100" noProof="0">
                  <a:solidFill>
                    <a:prstClr val="black"/>
                  </a:solidFill>
                  <a:latin typeface="Segoe UI Semibold"/>
                </a:rPr>
                <a:t>Teams</a:t>
              </a:r>
            </a:p>
          </p:txBody>
        </p:sp>
      </p:grpSp>
      <p:grpSp>
        <p:nvGrpSpPr>
          <p:cNvPr id="204" name="Group 203">
            <a:extLst>
              <a:ext uri="{FF2B5EF4-FFF2-40B4-BE49-F238E27FC236}">
                <a16:creationId xmlns:a16="http://schemas.microsoft.com/office/drawing/2014/main" id="{0E6DFA8F-12B0-4D20-6565-97EFEF1FF867}"/>
              </a:ext>
            </a:extLst>
          </p:cNvPr>
          <p:cNvGrpSpPr/>
          <p:nvPr/>
        </p:nvGrpSpPr>
        <p:grpSpPr>
          <a:xfrm>
            <a:off x="664430" y="5198502"/>
            <a:ext cx="2268784" cy="360000"/>
            <a:chOff x="577439" y="3137252"/>
            <a:chExt cx="2268784" cy="360000"/>
          </a:xfrm>
        </p:grpSpPr>
        <p:pic>
          <p:nvPicPr>
            <p:cNvPr id="205" name="Picture 204">
              <a:extLst>
                <a:ext uri="{FF2B5EF4-FFF2-40B4-BE49-F238E27FC236}">
                  <a16:creationId xmlns:a16="http://schemas.microsoft.com/office/drawing/2014/main" id="{F30A1224-CB58-4F5C-A435-A40126AB22A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06" name="TextBox 205">
              <a:extLst>
                <a:ext uri="{FF2B5EF4-FFF2-40B4-BE49-F238E27FC236}">
                  <a16:creationId xmlns:a16="http://schemas.microsoft.com/office/drawing/2014/main" id="{03BADABD-210B-89D1-07C9-E077826CEF0A}"/>
                </a:ext>
                <a:ext uri="{C183D7F6-B498-43B3-948B-1728B52AA6E4}">
                  <adec:decorative xmlns:adec="http://schemas.microsoft.com/office/drawing/2017/decorative" val="0"/>
                </a:ext>
              </a:extLst>
            </p:cNvPr>
            <p:cNvSpPr txBox="1"/>
            <p:nvPr/>
          </p:nvSpPr>
          <p:spPr>
            <a:xfrm>
              <a:off x="1047214" y="3232614"/>
              <a:ext cx="1799009" cy="169277"/>
            </a:xfrm>
            <a:prstGeom prst="rect">
              <a:avLst/>
            </a:prstGeom>
            <a:noFill/>
          </p:spPr>
          <p:txBody>
            <a:bodyPr wrap="square" lIns="0" tIns="0" rIns="0" bIns="0" rtlCol="0" anchor="ctr">
              <a:spAutoFit/>
            </a:bodyPr>
            <a:lstStyle/>
            <a:p>
              <a:pPr marR="0" lvl="0" indent="0" defTabSz="914367" fontAlgn="auto">
                <a:lnSpc>
                  <a:spcPct val="100000"/>
                </a:lnSpc>
                <a:spcBef>
                  <a:spcPts val="0"/>
                </a:spcBef>
                <a:spcAft>
                  <a:spcPts val="0"/>
                </a:spcAft>
                <a:buClrTx/>
                <a:buSzTx/>
                <a:buFontTx/>
                <a:buNone/>
                <a:tabLst/>
                <a:defRPr/>
              </a:pPr>
              <a:r>
                <a:rPr lang="en-US" sz="1100" noProof="0">
                  <a:solidFill>
                    <a:prstClr val="black"/>
                  </a:solidFill>
                  <a:latin typeface="Segoe UI Semibold"/>
                </a:rPr>
                <a:t>Copilot in Excel</a:t>
              </a:r>
            </a:p>
          </p:txBody>
        </p:sp>
      </p:grpSp>
      <p:grpSp>
        <p:nvGrpSpPr>
          <p:cNvPr id="208" name="Group 207">
            <a:extLst>
              <a:ext uri="{FF2B5EF4-FFF2-40B4-BE49-F238E27FC236}">
                <a16:creationId xmlns:a16="http://schemas.microsoft.com/office/drawing/2014/main" id="{EFC5CDA4-9647-669D-E57D-7268C208140B}"/>
              </a:ext>
            </a:extLst>
          </p:cNvPr>
          <p:cNvGrpSpPr/>
          <p:nvPr/>
        </p:nvGrpSpPr>
        <p:grpSpPr>
          <a:xfrm>
            <a:off x="7970467" y="5198503"/>
            <a:ext cx="1890029" cy="360000"/>
            <a:chOff x="588263" y="2177588"/>
            <a:chExt cx="1890029" cy="360000"/>
          </a:xfrm>
        </p:grpSpPr>
        <p:pic>
          <p:nvPicPr>
            <p:cNvPr id="209" name="Picture 208">
              <a:extLst>
                <a:ext uri="{FF2B5EF4-FFF2-40B4-BE49-F238E27FC236}">
                  <a16:creationId xmlns:a16="http://schemas.microsoft.com/office/drawing/2014/main" id="{B684FD2D-259E-8508-5314-DF481397DE4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10" name="TextBox 209">
              <a:extLst>
                <a:ext uri="{FF2B5EF4-FFF2-40B4-BE49-F238E27FC236}">
                  <a16:creationId xmlns:a16="http://schemas.microsoft.com/office/drawing/2014/main" id="{1311EF70-947C-973E-4FF7-AE3E754B7203}"/>
                </a:ext>
                <a:ext uri="{C183D7F6-B498-43B3-948B-1728B52AA6E4}">
                  <adec:decorative xmlns:adec="http://schemas.microsoft.com/office/drawing/2017/decorative" val="0"/>
                </a:ext>
              </a:extLst>
            </p:cNvPr>
            <p:cNvSpPr txBox="1"/>
            <p:nvPr/>
          </p:nvSpPr>
          <p:spPr>
            <a:xfrm>
              <a:off x="1047214" y="2272950"/>
              <a:ext cx="1431078"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 name="Picture 1">
            <a:extLst>
              <a:ext uri="{FF2B5EF4-FFF2-40B4-BE49-F238E27FC236}">
                <a16:creationId xmlns:a16="http://schemas.microsoft.com/office/drawing/2014/main" id="{85A4511E-594B-C0BC-C44C-7A89697ABCB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804399" y="4410641"/>
            <a:ext cx="2387601" cy="2447359"/>
          </a:xfrm>
          <a:prstGeom prst="rect">
            <a:avLst/>
          </a:prstGeom>
        </p:spPr>
      </p:pic>
      <p:grpSp>
        <p:nvGrpSpPr>
          <p:cNvPr id="48" name="Group 47">
            <a:extLst>
              <a:ext uri="{FF2B5EF4-FFF2-40B4-BE49-F238E27FC236}">
                <a16:creationId xmlns:a16="http://schemas.microsoft.com/office/drawing/2014/main" id="{16C6CE48-63F2-64BD-048C-8EC7E1255350}"/>
              </a:ext>
            </a:extLst>
          </p:cNvPr>
          <p:cNvGrpSpPr/>
          <p:nvPr/>
        </p:nvGrpSpPr>
        <p:grpSpPr>
          <a:xfrm>
            <a:off x="7523373" y="1127774"/>
            <a:ext cx="1260000" cy="216000"/>
            <a:chOff x="1194743" y="1140160"/>
            <a:chExt cx="1260000" cy="216000"/>
          </a:xfrm>
        </p:grpSpPr>
        <p:sp>
          <p:nvSpPr>
            <p:cNvPr id="49" name="Rectangle: Rounded Corners 6">
              <a:extLst>
                <a:ext uri="{FF2B5EF4-FFF2-40B4-BE49-F238E27FC236}">
                  <a16:creationId xmlns:a16="http://schemas.microsoft.com/office/drawing/2014/main" id="{23A92505-E590-8E1A-945B-A38160C3ECCE}"/>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50" name="Graphic 49">
              <a:extLst>
                <a:ext uri="{FF2B5EF4-FFF2-40B4-BE49-F238E27FC236}">
                  <a16:creationId xmlns:a16="http://schemas.microsoft.com/office/drawing/2014/main" id="{5F8E9375-05AB-309D-F406-395360B2C760}"/>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1527" y="1176160"/>
              <a:ext cx="144000" cy="144000"/>
            </a:xfrm>
            <a:prstGeom prst="rect">
              <a:avLst/>
            </a:prstGeom>
          </p:spPr>
        </p:pic>
      </p:grpSp>
      <p:grpSp>
        <p:nvGrpSpPr>
          <p:cNvPr id="51" name="Group 50">
            <a:extLst>
              <a:ext uri="{FF2B5EF4-FFF2-40B4-BE49-F238E27FC236}">
                <a16:creationId xmlns:a16="http://schemas.microsoft.com/office/drawing/2014/main" id="{510F9ADA-2A0A-110C-B780-8CAA0D5EB5C5}"/>
              </a:ext>
            </a:extLst>
          </p:cNvPr>
          <p:cNvGrpSpPr/>
          <p:nvPr/>
        </p:nvGrpSpPr>
        <p:grpSpPr>
          <a:xfrm>
            <a:off x="8868697" y="1127774"/>
            <a:ext cx="1450784" cy="216000"/>
            <a:chOff x="1194743" y="1140160"/>
            <a:chExt cx="1450784" cy="216000"/>
          </a:xfrm>
        </p:grpSpPr>
        <p:sp>
          <p:nvSpPr>
            <p:cNvPr id="52" name="Rectangle: Rounded Corners 6">
              <a:extLst>
                <a:ext uri="{FF2B5EF4-FFF2-40B4-BE49-F238E27FC236}">
                  <a16:creationId xmlns:a16="http://schemas.microsoft.com/office/drawing/2014/main" id="{5330D624-B722-4404-8D88-F8CC2A02C09B}"/>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53" name="Graphic 52">
              <a:extLst>
                <a:ext uri="{FF2B5EF4-FFF2-40B4-BE49-F238E27FC236}">
                  <a16:creationId xmlns:a16="http://schemas.microsoft.com/office/drawing/2014/main" id="{F86E55D0-375A-5487-4B95-FD5969CB79F2}"/>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1527" y="1176160"/>
              <a:ext cx="144000" cy="144000"/>
            </a:xfrm>
            <a:prstGeom prst="rect">
              <a:avLst/>
            </a:prstGeom>
          </p:spPr>
        </p:pic>
      </p:grpSp>
      <p:sp>
        <p:nvSpPr>
          <p:cNvPr id="55" name="Graphic 2">
            <a:hlinkClick r:id="rId13"/>
            <a:extLst>
              <a:ext uri="{FF2B5EF4-FFF2-40B4-BE49-F238E27FC236}">
                <a16:creationId xmlns:a16="http://schemas.microsoft.com/office/drawing/2014/main" id="{EA5428AD-A6AF-7B07-3D72-94CF170D4E1A}"/>
              </a:ext>
            </a:extLst>
          </p:cNvPr>
          <p:cNvSpPr/>
          <p:nvPr/>
        </p:nvSpPr>
        <p:spPr>
          <a:xfrm>
            <a:off x="4140724" y="417918"/>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
        <p:nvSpPr>
          <p:cNvPr id="5" name="TextBox 4">
            <a:extLst>
              <a:ext uri="{FF2B5EF4-FFF2-40B4-BE49-F238E27FC236}">
                <a16:creationId xmlns:a16="http://schemas.microsoft.com/office/drawing/2014/main" id="{BE6131AD-28A5-2730-B8EC-0E300E92DA96}"/>
              </a:ext>
            </a:extLst>
          </p:cNvPr>
          <p:cNvSpPr txBox="1"/>
          <p:nvPr/>
        </p:nvSpPr>
        <p:spPr>
          <a:xfrm>
            <a:off x="4140724" y="3776484"/>
            <a:ext cx="2991889" cy="138499"/>
          </a:xfrm>
          <a:prstGeom prst="rect">
            <a:avLst/>
          </a:prstGeom>
          <a:noFill/>
        </p:spPr>
        <p:txBody>
          <a:bodyPr wrap="square" lIns="0" tIns="0" rIns="0" bIns="0" rtlCol="0">
            <a:spAutoFit/>
          </a:bodyPr>
          <a:lstStyle/>
          <a:p>
            <a:pPr algn="l"/>
            <a:r>
              <a:rPr lang="en-US" sz="900" noProof="0">
                <a:solidFill>
                  <a:srgbClr val="1A1A1A"/>
                </a:solidFill>
                <a:latin typeface="Segoe UI"/>
                <a:cs typeface="Segoe UI" pitchFamily="34" charset="0"/>
                <a:hlinkClick r:id="rId14"/>
              </a:rPr>
              <a:t>Try in Copilot Lab: Brainstorm cross-channel content</a:t>
            </a:r>
            <a:endParaRPr lang="en-US" sz="900" noProof="0">
              <a:solidFill>
                <a:srgbClr val="1A1A1A"/>
              </a:solidFill>
              <a:latin typeface="Segoe UI"/>
              <a:cs typeface="Segoe UI" pitchFamily="34" charset="0"/>
            </a:endParaRPr>
          </a:p>
        </p:txBody>
      </p:sp>
    </p:spTree>
    <p:extLst>
      <p:ext uri="{BB962C8B-B14F-4D97-AF65-F5344CB8AC3E}">
        <p14:creationId xmlns:p14="http://schemas.microsoft.com/office/powerpoint/2010/main" val="391116896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E17C0-469A-3CCB-7970-CCBFA2B4582C}"/>
              </a:ext>
            </a:extLst>
          </p:cNvPr>
          <p:cNvSpPr>
            <a:spLocks noGrp="1"/>
          </p:cNvSpPr>
          <p:nvPr>
            <p:ph type="title"/>
          </p:nvPr>
        </p:nvSpPr>
        <p:spPr>
          <a:xfrm>
            <a:off x="584200" y="387766"/>
            <a:ext cx="5672544" cy="263149"/>
          </a:xfrm>
        </p:spPr>
        <p:txBody>
          <a:bodyPr/>
          <a:lstStyle/>
          <a:p>
            <a:r>
              <a:rPr lang="en-US" noProof="0">
                <a:solidFill>
                  <a:srgbClr val="0078D4"/>
                </a:solidFill>
              </a:rPr>
              <a:t>Marketing | </a:t>
            </a:r>
            <a:r>
              <a:rPr lang="en-US" noProof="0"/>
              <a:t>Product launch</a:t>
            </a:r>
          </a:p>
        </p:txBody>
      </p:sp>
      <p:sp>
        <p:nvSpPr>
          <p:cNvPr id="6" name="Text Placeholder 5">
            <a:extLst>
              <a:ext uri="{FF2B5EF4-FFF2-40B4-BE49-F238E27FC236}">
                <a16:creationId xmlns:a16="http://schemas.microsoft.com/office/drawing/2014/main" id="{6B18FEA3-F370-99E2-9605-D858A5448CE6}"/>
              </a:ext>
            </a:extLst>
          </p:cNvPr>
          <p:cNvSpPr>
            <a:spLocks noGrp="1"/>
          </p:cNvSpPr>
          <p:nvPr>
            <p:ph type="body" sz="quarter" idx="11"/>
          </p:nvPr>
        </p:nvSpPr>
        <p:spPr/>
        <p:txBody>
          <a:bodyPr/>
          <a:lstStyle/>
          <a:p>
            <a:r>
              <a:rPr lang="en-US" noProof="0"/>
              <a:t>1. Learn about your customer</a:t>
            </a:r>
          </a:p>
        </p:txBody>
      </p:sp>
      <p:sp>
        <p:nvSpPr>
          <p:cNvPr id="7" name="Text Placeholder 6">
            <a:extLst>
              <a:ext uri="{FF2B5EF4-FFF2-40B4-BE49-F238E27FC236}">
                <a16:creationId xmlns:a16="http://schemas.microsoft.com/office/drawing/2014/main" id="{483A269D-E81D-1ADC-CBF1-41039FA0A225}"/>
              </a:ext>
            </a:extLst>
          </p:cNvPr>
          <p:cNvSpPr>
            <a:spLocks noGrp="1"/>
          </p:cNvSpPr>
          <p:nvPr>
            <p:ph type="body" sz="quarter" idx="12"/>
          </p:nvPr>
        </p:nvSpPr>
        <p:spPr/>
        <p:txBody>
          <a:bodyPr/>
          <a:lstStyle/>
          <a:p>
            <a:r>
              <a:rPr lang="en-US" noProof="0"/>
              <a:t>6. </a:t>
            </a:r>
            <a:r>
              <a:rPr kumimoji="0" lang="en-US" sz="1200" b="1" i="0" u="none" strike="noStrike" kern="1200" cap="none" spc="-2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Craft press release</a:t>
            </a:r>
            <a:endParaRPr lang="en-US" noProof="0"/>
          </a:p>
        </p:txBody>
      </p:sp>
      <p:sp>
        <p:nvSpPr>
          <p:cNvPr id="8" name="Text Placeholder 7">
            <a:extLst>
              <a:ext uri="{FF2B5EF4-FFF2-40B4-BE49-F238E27FC236}">
                <a16:creationId xmlns:a16="http://schemas.microsoft.com/office/drawing/2014/main" id="{0D2DE4A9-EFF5-BE3C-DB4F-9B428D05DBEA}"/>
              </a:ext>
            </a:extLst>
          </p:cNvPr>
          <p:cNvSpPr>
            <a:spLocks noGrp="1"/>
          </p:cNvSpPr>
          <p:nvPr>
            <p:ph type="body" sz="quarter" idx="13"/>
          </p:nvPr>
        </p:nvSpPr>
        <p:spPr/>
        <p:txBody>
          <a:bodyPr/>
          <a:lstStyle/>
          <a:p>
            <a:r>
              <a:rPr lang="en-US" noProof="0"/>
              <a:t>2. Craft your positioning</a:t>
            </a:r>
          </a:p>
        </p:txBody>
      </p:sp>
      <p:sp>
        <p:nvSpPr>
          <p:cNvPr id="9" name="Text Placeholder 8">
            <a:extLst>
              <a:ext uri="{FF2B5EF4-FFF2-40B4-BE49-F238E27FC236}">
                <a16:creationId xmlns:a16="http://schemas.microsoft.com/office/drawing/2014/main" id="{DE858182-A1BF-5A78-D570-25ED2C0BCFB6}"/>
              </a:ext>
            </a:extLst>
          </p:cNvPr>
          <p:cNvSpPr>
            <a:spLocks noGrp="1"/>
          </p:cNvSpPr>
          <p:nvPr>
            <p:ph type="body" sz="quarter" idx="14"/>
          </p:nvPr>
        </p:nvSpPr>
        <p:spPr/>
        <p:txBody>
          <a:bodyPr/>
          <a:lstStyle/>
          <a:p>
            <a:r>
              <a:rPr lang="en-US" noProof="0"/>
              <a:t>5. Prepare your team</a:t>
            </a:r>
          </a:p>
        </p:txBody>
      </p:sp>
      <p:sp>
        <p:nvSpPr>
          <p:cNvPr id="10" name="Text Placeholder 9">
            <a:extLst>
              <a:ext uri="{FF2B5EF4-FFF2-40B4-BE49-F238E27FC236}">
                <a16:creationId xmlns:a16="http://schemas.microsoft.com/office/drawing/2014/main" id="{EF87748B-6CB1-DAAA-35A8-93E66C19D29E}"/>
              </a:ext>
            </a:extLst>
          </p:cNvPr>
          <p:cNvSpPr>
            <a:spLocks noGrp="1"/>
          </p:cNvSpPr>
          <p:nvPr>
            <p:ph type="body" sz="quarter" idx="15"/>
          </p:nvPr>
        </p:nvSpPr>
        <p:spPr/>
        <p:txBody>
          <a:bodyPr/>
          <a:lstStyle/>
          <a:p>
            <a:r>
              <a:rPr lang="en-US" noProof="0"/>
              <a:t>3. Pitch your plan</a:t>
            </a:r>
          </a:p>
        </p:txBody>
      </p:sp>
      <p:sp>
        <p:nvSpPr>
          <p:cNvPr id="11" name="Text Placeholder 10">
            <a:extLst>
              <a:ext uri="{FF2B5EF4-FFF2-40B4-BE49-F238E27FC236}">
                <a16:creationId xmlns:a16="http://schemas.microsoft.com/office/drawing/2014/main" id="{997A938A-B813-4344-5B7A-57E3B2B93695}"/>
              </a:ext>
            </a:extLst>
          </p:cNvPr>
          <p:cNvSpPr>
            <a:spLocks noGrp="1"/>
          </p:cNvSpPr>
          <p:nvPr>
            <p:ph type="body" sz="quarter" idx="16"/>
          </p:nvPr>
        </p:nvSpPr>
        <p:spPr/>
        <p:txBody>
          <a:bodyPr/>
          <a:lstStyle/>
          <a:p>
            <a:r>
              <a:rPr lang="en-US" noProof="0"/>
              <a:t>4. Develop your assets</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a:t>Microsoft 365 Copilot and Copilot Studio</a:t>
            </a:r>
            <a:endParaRPr lang="en-US" sz="900" i="1" noProof="0"/>
          </a:p>
        </p:txBody>
      </p:sp>
      <p:sp>
        <p:nvSpPr>
          <p:cNvPr id="12" name="Text Placeholder 11">
            <a:extLst>
              <a:ext uri="{FF2B5EF4-FFF2-40B4-BE49-F238E27FC236}">
                <a16:creationId xmlns:a16="http://schemas.microsoft.com/office/drawing/2014/main" id="{57F1A5E5-A481-5A24-38A5-11BA04942517}"/>
              </a:ext>
            </a:extLst>
          </p:cNvPr>
          <p:cNvSpPr>
            <a:spLocks noGrp="1"/>
          </p:cNvSpPr>
          <p:nvPr>
            <p:ph type="body" sz="quarter" idx="18"/>
          </p:nvPr>
        </p:nvSpPr>
        <p:spPr>
          <a:xfrm>
            <a:off x="584200" y="2032188"/>
            <a:ext cx="2808000" cy="626701"/>
          </a:xfrm>
        </p:spPr>
        <p:txBody>
          <a:bodyPr/>
          <a:lstStyle/>
          <a:p>
            <a:r>
              <a:rPr lang="en-US" noProof="0" dirty="0"/>
              <a:t>Use Microsoft 365 Copilot Chat</a:t>
            </a:r>
            <a:r>
              <a:rPr lang="en-US" baseline="30000" noProof="0" dirty="0"/>
              <a:t> </a:t>
            </a:r>
            <a:r>
              <a:rPr lang="en-US" noProof="0" dirty="0"/>
              <a:t>to gather market research data to better understand your customer - enriched with data from your Customer Data Platform with Copilot Agents.</a:t>
            </a:r>
          </a:p>
        </p:txBody>
      </p:sp>
      <p:sp>
        <p:nvSpPr>
          <p:cNvPr id="13" name="Text Placeholder 12">
            <a:extLst>
              <a:ext uri="{FF2B5EF4-FFF2-40B4-BE49-F238E27FC236}">
                <a16:creationId xmlns:a16="http://schemas.microsoft.com/office/drawing/2014/main" id="{B79019ED-DE1E-5364-FAAC-B5E1CAB49367}"/>
              </a:ext>
            </a:extLst>
          </p:cNvPr>
          <p:cNvSpPr>
            <a:spLocks noGrp="1"/>
          </p:cNvSpPr>
          <p:nvPr>
            <p:ph type="body" sz="quarter" idx="19"/>
          </p:nvPr>
        </p:nvSpPr>
        <p:spPr>
          <a:xfrm>
            <a:off x="4047840" y="2032188"/>
            <a:ext cx="2808000" cy="626701"/>
          </a:xfrm>
        </p:spPr>
        <p:txBody>
          <a:bodyPr/>
          <a:lstStyle/>
          <a:p>
            <a:r>
              <a:rPr lang="en-US" noProof="0"/>
              <a:t>Leverage those insights to draft a strategy document for brand awareness using Copilot </a:t>
            </a:r>
            <a:br>
              <a:rPr lang="en-US" noProof="0"/>
            </a:br>
            <a:r>
              <a:rPr lang="en-US" noProof="0"/>
              <a:t>in Word. </a:t>
            </a:r>
          </a:p>
        </p:txBody>
      </p:sp>
      <p:sp>
        <p:nvSpPr>
          <p:cNvPr id="14" name="Text Placeholder 13">
            <a:extLst>
              <a:ext uri="{FF2B5EF4-FFF2-40B4-BE49-F238E27FC236}">
                <a16:creationId xmlns:a16="http://schemas.microsoft.com/office/drawing/2014/main" id="{90906ACB-B754-0544-3A22-B597C69E87C4}"/>
              </a:ext>
            </a:extLst>
          </p:cNvPr>
          <p:cNvSpPr>
            <a:spLocks noGrp="1"/>
          </p:cNvSpPr>
          <p:nvPr>
            <p:ph type="body" sz="quarter" idx="20"/>
          </p:nvPr>
        </p:nvSpPr>
        <p:spPr>
          <a:xfrm>
            <a:off x="7511481" y="2032188"/>
            <a:ext cx="2808000" cy="626701"/>
          </a:xfrm>
        </p:spPr>
        <p:txBody>
          <a:bodyPr/>
          <a:lstStyle/>
          <a:p>
            <a:r>
              <a:rPr lang="en-US" noProof="0"/>
              <a:t>Use Copilot in PowerPoint and Teams to present your plan to the leadership team and summarize the meeting action items to ensure a successful product roll-out.   </a:t>
            </a:r>
          </a:p>
        </p:txBody>
      </p:sp>
      <p:sp>
        <p:nvSpPr>
          <p:cNvPr id="15" name="Text Placeholder 14">
            <a:extLst>
              <a:ext uri="{FF2B5EF4-FFF2-40B4-BE49-F238E27FC236}">
                <a16:creationId xmlns:a16="http://schemas.microsoft.com/office/drawing/2014/main" id="{BD71DFEB-98A4-BD3F-80D8-F2386D6B6556}"/>
              </a:ext>
            </a:extLst>
          </p:cNvPr>
          <p:cNvSpPr>
            <a:spLocks noGrp="1"/>
          </p:cNvSpPr>
          <p:nvPr>
            <p:ph type="body" sz="quarter" idx="21"/>
          </p:nvPr>
        </p:nvSpPr>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Rapidly get up to speed </a:t>
            </a:r>
            <a:r>
              <a:rPr lang="en-US" noProof="0"/>
              <a:t>to focus on key issues and concerns. Have additional time to identify key pain points for customer. </a:t>
            </a:r>
          </a:p>
        </p:txBody>
      </p:sp>
      <p:sp>
        <p:nvSpPr>
          <p:cNvPr id="16" name="Text Placeholder 15">
            <a:extLst>
              <a:ext uri="{FF2B5EF4-FFF2-40B4-BE49-F238E27FC236}">
                <a16:creationId xmlns:a16="http://schemas.microsoft.com/office/drawing/2014/main" id="{33BF56C9-14D7-033A-F3ED-AB0F70796AAF}"/>
              </a:ext>
            </a:extLst>
          </p:cNvPr>
          <p:cNvSpPr>
            <a:spLocks noGrp="1"/>
          </p:cNvSpPr>
          <p:nvPr>
            <p:ph type="body" sz="quarter" idx="22"/>
          </p:nvPr>
        </p:nvSpPr>
        <p:spPr/>
        <p:txBody>
          <a:bodyPr/>
          <a:lstStyle/>
          <a:p>
            <a:r>
              <a:rPr lang="en-US" kern="0" noProof="0">
                <a:solidFill>
                  <a:srgbClr val="1A1A1A"/>
                </a:solidFill>
                <a:latin typeface="Segoe UI"/>
                <a:cs typeface="+mn-cs"/>
              </a:rPr>
              <a:t>Benefit: </a:t>
            </a:r>
            <a:r>
              <a:rPr lang="en-US" sz="900" b="1" noProof="0">
                <a:solidFill>
                  <a:srgbClr val="000000"/>
                </a:solidFill>
                <a:latin typeface="Segoe UI"/>
                <a:cs typeface="Segoe UI"/>
              </a:rPr>
              <a:t>Save time</a:t>
            </a:r>
            <a:r>
              <a:rPr lang="en-US" sz="900" noProof="0">
                <a:solidFill>
                  <a:srgbClr val="000000"/>
                </a:solidFill>
                <a:latin typeface="Segoe UI"/>
                <a:cs typeface="Segoe UI"/>
              </a:rPr>
              <a:t> preparing communications with Copilot as your drafting partner.</a:t>
            </a:r>
          </a:p>
        </p:txBody>
      </p:sp>
      <p:sp>
        <p:nvSpPr>
          <p:cNvPr id="17" name="Text Placeholder 16">
            <a:extLst>
              <a:ext uri="{FF2B5EF4-FFF2-40B4-BE49-F238E27FC236}">
                <a16:creationId xmlns:a16="http://schemas.microsoft.com/office/drawing/2014/main" id="{5AE3EFCF-2610-D907-5130-812F6E3ED20A}"/>
              </a:ext>
            </a:extLst>
          </p:cNvPr>
          <p:cNvSpPr>
            <a:spLocks noGrp="1"/>
          </p:cNvSpPr>
          <p:nvPr>
            <p:ph type="body" sz="quarter" idx="23"/>
          </p:nvPr>
        </p:nvSpPr>
        <p:spPr>
          <a:xfrm>
            <a:off x="4047840" y="3208260"/>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Speed the time to a first draft </a:t>
            </a:r>
            <a:r>
              <a:rPr lang="en-US" noProof="0"/>
              <a:t>and then leverage Copilot to make any necessary revisions.</a:t>
            </a:r>
          </a:p>
        </p:txBody>
      </p:sp>
      <p:sp>
        <p:nvSpPr>
          <p:cNvPr id="18" name="Text Placeholder 17">
            <a:extLst>
              <a:ext uri="{FF2B5EF4-FFF2-40B4-BE49-F238E27FC236}">
                <a16:creationId xmlns:a16="http://schemas.microsoft.com/office/drawing/2014/main" id="{89DAC49F-2BA4-340B-EC10-EFC50F0F9BB0}"/>
              </a:ext>
            </a:extLst>
          </p:cNvPr>
          <p:cNvSpPr>
            <a:spLocks noGrp="1"/>
          </p:cNvSpPr>
          <p:nvPr>
            <p:ph type="body" sz="quarter" idx="24"/>
          </p:nvPr>
        </p:nvSpPr>
        <p:spPr>
          <a:xfrm>
            <a:off x="4047840" y="5641938"/>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Turn a few bullet points into a professional email </a:t>
            </a:r>
            <a:r>
              <a:rPr lang="en-US" noProof="0"/>
              <a:t>with options for length and tone.</a:t>
            </a:r>
          </a:p>
        </p:txBody>
      </p:sp>
      <p:sp>
        <p:nvSpPr>
          <p:cNvPr id="19" name="Text Placeholder 18">
            <a:extLst>
              <a:ext uri="{FF2B5EF4-FFF2-40B4-BE49-F238E27FC236}">
                <a16:creationId xmlns:a16="http://schemas.microsoft.com/office/drawing/2014/main" id="{6B0BDB59-6BD3-9AE1-AC9F-3023CBFCB949}"/>
              </a:ext>
            </a:extLst>
          </p:cNvPr>
          <p:cNvSpPr>
            <a:spLocks noGrp="1"/>
          </p:cNvSpPr>
          <p:nvPr>
            <p:ph type="body" sz="quarter" idx="25"/>
          </p:nvPr>
        </p:nvSpPr>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Improve the quality of your meetings </a:t>
            </a:r>
            <a:r>
              <a:rPr lang="en-US" noProof="0"/>
              <a:t>by relying on Copilot to keep track of action items so you can stay focused.</a:t>
            </a:r>
          </a:p>
        </p:txBody>
      </p:sp>
      <p:sp>
        <p:nvSpPr>
          <p:cNvPr id="20" name="Text Placeholder 19">
            <a:extLst>
              <a:ext uri="{FF2B5EF4-FFF2-40B4-BE49-F238E27FC236}">
                <a16:creationId xmlns:a16="http://schemas.microsoft.com/office/drawing/2014/main" id="{0E999909-3D69-9009-82AA-7101EDA592A8}"/>
              </a:ext>
            </a:extLst>
          </p:cNvPr>
          <p:cNvSpPr>
            <a:spLocks noGrp="1"/>
          </p:cNvSpPr>
          <p:nvPr>
            <p:ph type="body" sz="quarter" idx="26"/>
          </p:nvPr>
        </p:nvSpPr>
        <p:spPr>
          <a:xfrm>
            <a:off x="7523373" y="5710200"/>
            <a:ext cx="2480244" cy="626701"/>
          </a:xfrm>
        </p:spPr>
        <p:txBody>
          <a:bodyPr>
            <a:normAutofit lnSpcReduction="10000"/>
          </a:bodyPr>
          <a:lstStyle/>
          <a:p>
            <a:r>
              <a:rPr lang="en-US" kern="0" noProof="0">
                <a:solidFill>
                  <a:srgbClr val="1A1A1A"/>
                </a:solidFill>
                <a:latin typeface="Segoe UI"/>
                <a:cs typeface="+mn-cs"/>
              </a:rPr>
              <a:t>Benefit: </a:t>
            </a:r>
            <a:r>
              <a:rPr lang="en-US" b="1" kern="0" spc="-10" noProof="0">
                <a:solidFill>
                  <a:srgbClr val="1A1A1A"/>
                </a:solidFill>
                <a:latin typeface="Segoe UI"/>
                <a:cs typeface="+mn-cs"/>
              </a:rPr>
              <a:t>Improve your creativity </a:t>
            </a:r>
            <a:r>
              <a:rPr lang="en-US" kern="0" spc="-10" noProof="0">
                <a:solidFill>
                  <a:srgbClr val="1A1A1A"/>
                </a:solidFill>
                <a:latin typeface="Segoe UI"/>
                <a:cs typeface="+mn-cs"/>
              </a:rPr>
              <a:t>by prompting Loop </a:t>
            </a:r>
            <a:r>
              <a:rPr lang="en-US" spc="-10" noProof="0"/>
              <a:t>in Copilot to "Brainstorm a list of creative ways to introduce our new product to customers.”</a:t>
            </a:r>
          </a:p>
        </p:txBody>
      </p:sp>
      <p:sp>
        <p:nvSpPr>
          <p:cNvPr id="21" name="Text Placeholder 20">
            <a:extLst>
              <a:ext uri="{FF2B5EF4-FFF2-40B4-BE49-F238E27FC236}">
                <a16:creationId xmlns:a16="http://schemas.microsoft.com/office/drawing/2014/main" id="{B050344A-D84F-59B0-575C-12A842366497}"/>
              </a:ext>
            </a:extLst>
          </p:cNvPr>
          <p:cNvSpPr>
            <a:spLocks noGrp="1"/>
          </p:cNvSpPr>
          <p:nvPr>
            <p:ph type="body" sz="quarter" idx="27"/>
          </p:nvPr>
        </p:nvSpPr>
        <p:spPr>
          <a:xfrm>
            <a:off x="584200" y="4488366"/>
            <a:ext cx="2808000" cy="626701"/>
          </a:xfrm>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Using Copilot in Word craft a compelling press release about the new product and its value proposition for customer. </a:t>
            </a:r>
          </a:p>
        </p:txBody>
      </p:sp>
      <p:sp>
        <p:nvSpPr>
          <p:cNvPr id="22" name="Text Placeholder 21">
            <a:extLst>
              <a:ext uri="{FF2B5EF4-FFF2-40B4-BE49-F238E27FC236}">
                <a16:creationId xmlns:a16="http://schemas.microsoft.com/office/drawing/2014/main" id="{E68B2731-B9D4-E764-3841-C98F1FAF4A25}"/>
              </a:ext>
            </a:extLst>
          </p:cNvPr>
          <p:cNvSpPr>
            <a:spLocks noGrp="1"/>
          </p:cNvSpPr>
          <p:nvPr>
            <p:ph type="body" sz="quarter" idx="28"/>
          </p:nvPr>
        </p:nvSpPr>
        <p:spPr/>
        <p:txBody>
          <a:bodyPr/>
          <a:lstStyle/>
          <a:p>
            <a:r>
              <a:rPr lang="en-US" noProof="0"/>
              <a:t>Use Copilot in Outlook to draft an email to your stakeholder group leveraging content from the strategy document and Loop.</a:t>
            </a:r>
          </a:p>
        </p:txBody>
      </p:sp>
      <p:sp>
        <p:nvSpPr>
          <p:cNvPr id="40" name="Text Placeholder 39">
            <a:extLst>
              <a:ext uri="{FF2B5EF4-FFF2-40B4-BE49-F238E27FC236}">
                <a16:creationId xmlns:a16="http://schemas.microsoft.com/office/drawing/2014/main" id="{6FAD6613-F92A-88AB-9E74-A51F90E316B4}"/>
              </a:ext>
            </a:extLst>
          </p:cNvPr>
          <p:cNvSpPr>
            <a:spLocks noGrp="1"/>
          </p:cNvSpPr>
          <p:nvPr>
            <p:ph type="body" sz="quarter" idx="29"/>
          </p:nvPr>
        </p:nvSpPr>
        <p:spPr/>
        <p:txBody>
          <a:bodyPr/>
          <a:lstStyle/>
          <a:p>
            <a:r>
              <a:rPr lang="en-US" noProof="0"/>
              <a:t>Use Copilot to see what assets are currently available, pulling data with your asset repository agent. Use Copilot in Loop to collaborate on branding elements that are still needed.</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41" name="Text Placeholder 40">
            <a:extLst>
              <a:ext uri="{FF2B5EF4-FFF2-40B4-BE49-F238E27FC236}">
                <a16:creationId xmlns:a16="http://schemas.microsoft.com/office/drawing/2014/main" id="{4F263690-F8BF-D961-4806-6CD823B5C163}"/>
              </a:ext>
            </a:extLst>
          </p:cNvPr>
          <p:cNvSpPr>
            <a:spLocks noGrp="1"/>
          </p:cNvSpPr>
          <p:nvPr>
            <p:ph type="body" sz="quarter" idx="38"/>
          </p:nvPr>
        </p:nvSpPr>
        <p:spPr>
          <a:solidFill>
            <a:srgbClr val="0078D4"/>
          </a:solidFill>
        </p:spPr>
        <p:txBody>
          <a:bodyPr/>
          <a:lstStyle/>
          <a:p>
            <a:endParaRPr lang="en-US" noProof="0"/>
          </a:p>
        </p:txBody>
      </p:sp>
      <p:sp>
        <p:nvSpPr>
          <p:cNvPr id="42" name="Text Placeholder 41">
            <a:extLst>
              <a:ext uri="{FF2B5EF4-FFF2-40B4-BE49-F238E27FC236}">
                <a16:creationId xmlns:a16="http://schemas.microsoft.com/office/drawing/2014/main" id="{7E32AE87-0035-DAAC-C6E8-F798DDF50610}"/>
              </a:ext>
            </a:extLst>
          </p:cNvPr>
          <p:cNvSpPr>
            <a:spLocks noGrp="1"/>
          </p:cNvSpPr>
          <p:nvPr>
            <p:ph type="body" sz="quarter" idx="39"/>
          </p:nvPr>
        </p:nvSpPr>
        <p:spPr>
          <a:solidFill>
            <a:srgbClr val="0070C0"/>
          </a:solidFill>
        </p:spPr>
        <p:txBody>
          <a:bodyPr/>
          <a:lstStyle/>
          <a:p>
            <a:endParaRPr lang="en-US" noProof="0"/>
          </a:p>
        </p:txBody>
      </p:sp>
      <p:sp>
        <p:nvSpPr>
          <p:cNvPr id="43" name="Text Placeholder 42">
            <a:extLst>
              <a:ext uri="{FF2B5EF4-FFF2-40B4-BE49-F238E27FC236}">
                <a16:creationId xmlns:a16="http://schemas.microsoft.com/office/drawing/2014/main" id="{6229BA6E-E7B3-CD8E-B4C4-C6CDD1B0745E}"/>
              </a:ext>
            </a:extLst>
          </p:cNvPr>
          <p:cNvSpPr>
            <a:spLocks noGrp="1"/>
          </p:cNvSpPr>
          <p:nvPr>
            <p:ph type="body" sz="quarter" idx="40"/>
          </p:nvPr>
        </p:nvSpPr>
        <p:spPr>
          <a:solidFill>
            <a:srgbClr val="0078D4"/>
          </a:solidFill>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Leads created</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Cost per lead generated</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77" name="Group 176">
            <a:extLst>
              <a:ext uri="{FF2B5EF4-FFF2-40B4-BE49-F238E27FC236}">
                <a16:creationId xmlns:a16="http://schemas.microsoft.com/office/drawing/2014/main" id="{4036A3E0-2BB1-1E7B-04C3-A0560817878B}"/>
              </a:ext>
            </a:extLst>
          </p:cNvPr>
          <p:cNvGrpSpPr/>
          <p:nvPr/>
        </p:nvGrpSpPr>
        <p:grpSpPr>
          <a:xfrm>
            <a:off x="4690067" y="2753575"/>
            <a:ext cx="1523546" cy="360000"/>
            <a:chOff x="588263" y="2657420"/>
            <a:chExt cx="1523546" cy="360000"/>
          </a:xfrm>
        </p:grpSpPr>
        <p:pic>
          <p:nvPicPr>
            <p:cNvPr id="178" name="Picture 177">
              <a:extLst>
                <a:ext uri="{FF2B5EF4-FFF2-40B4-BE49-F238E27FC236}">
                  <a16:creationId xmlns:a16="http://schemas.microsoft.com/office/drawing/2014/main" id="{241C39FE-6922-9CF3-4ABB-5E03CBD518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79" name="TextBox 178">
              <a:extLst>
                <a:ext uri="{FF2B5EF4-FFF2-40B4-BE49-F238E27FC236}">
                  <a16:creationId xmlns:a16="http://schemas.microsoft.com/office/drawing/2014/main" id="{A722DC9A-919E-8B83-5A86-8095893F510F}"/>
                </a:ext>
                <a:ext uri="{C183D7F6-B498-43B3-948B-1728B52AA6E4}">
                  <adec:decorative xmlns:adec="http://schemas.microsoft.com/office/drawing/2017/decorative" val="0"/>
                </a:ext>
              </a:extLst>
            </p:cNvPr>
            <p:cNvSpPr txBox="1"/>
            <p:nvPr/>
          </p:nvSpPr>
          <p:spPr>
            <a:xfrm>
              <a:off x="1047214" y="2752782"/>
              <a:ext cx="106459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0" name="Group 179">
            <a:extLst>
              <a:ext uri="{FF2B5EF4-FFF2-40B4-BE49-F238E27FC236}">
                <a16:creationId xmlns:a16="http://schemas.microsoft.com/office/drawing/2014/main" id="{ED58CB2A-79D0-2ACB-FEDA-F26A83CE71D7}"/>
              </a:ext>
            </a:extLst>
          </p:cNvPr>
          <p:cNvGrpSpPr/>
          <p:nvPr/>
        </p:nvGrpSpPr>
        <p:grpSpPr>
          <a:xfrm>
            <a:off x="7606689" y="2753575"/>
            <a:ext cx="1271613" cy="360000"/>
            <a:chOff x="588263" y="2177588"/>
            <a:chExt cx="1271613" cy="360000"/>
          </a:xfrm>
        </p:grpSpPr>
        <p:pic>
          <p:nvPicPr>
            <p:cNvPr id="181" name="Picture 180">
              <a:extLst>
                <a:ext uri="{FF2B5EF4-FFF2-40B4-BE49-F238E27FC236}">
                  <a16:creationId xmlns:a16="http://schemas.microsoft.com/office/drawing/2014/main" id="{92711517-C4B0-16A5-BB7F-A69539803E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82" name="TextBox 181">
              <a:extLst>
                <a:ext uri="{FF2B5EF4-FFF2-40B4-BE49-F238E27FC236}">
                  <a16:creationId xmlns:a16="http://schemas.microsoft.com/office/drawing/2014/main" id="{94F11B3E-C3A3-AAB4-1660-7C03E8EF55F4}"/>
                </a:ext>
                <a:ext uri="{C183D7F6-B498-43B3-948B-1728B52AA6E4}">
                  <adec:decorative xmlns:adec="http://schemas.microsoft.com/office/drawing/2017/decorative" val="0"/>
                </a:ext>
              </a:extLst>
            </p:cNvPr>
            <p:cNvSpPr txBox="1"/>
            <p:nvPr/>
          </p:nvSpPr>
          <p:spPr>
            <a:xfrm>
              <a:off x="1047214" y="2188312"/>
              <a:ext cx="812662" cy="338554"/>
            </a:xfrm>
            <a:prstGeom prst="rect">
              <a:avLst/>
            </a:prstGeom>
            <a:noFill/>
          </p:spPr>
          <p:txBody>
            <a:bodyPr wrap="square" lIns="0" tIns="0" rIns="0" bIns="0" rtlCol="0" anchor="ctr">
              <a:spAutoFit/>
            </a:bodyPr>
            <a:lstStyle/>
            <a:p>
              <a:pPr marR="0" lvl="0" indent="0" defTabSz="914367" fontAlgn="auto">
                <a:lnSpc>
                  <a:spcPct val="100000"/>
                </a:lnSpc>
                <a:spcBef>
                  <a:spcPts val="0"/>
                </a:spcBef>
                <a:spcAft>
                  <a:spcPts val="0"/>
                </a:spcAft>
                <a:buClrTx/>
                <a:buSzTx/>
                <a:buFontTx/>
                <a:buNone/>
                <a:tabLst/>
                <a:defRPr/>
              </a:pPr>
              <a:r>
                <a:rPr lang="en-US" sz="1100" noProof="0">
                  <a:solidFill>
                    <a:prstClr val="black"/>
                  </a:solidFill>
                  <a:latin typeface="Segoe UI Semibold"/>
                </a:rPr>
                <a:t>Copilot in </a:t>
              </a:r>
              <a:br>
                <a:rPr lang="en-US" sz="1100" noProof="0">
                  <a:solidFill>
                    <a:prstClr val="black"/>
                  </a:solidFill>
                  <a:latin typeface="Segoe UI Semibold"/>
                </a:rPr>
              </a:br>
              <a:r>
                <a:rPr lang="en-US" sz="1100" noProof="0">
                  <a:solidFill>
                    <a:prstClr val="black"/>
                  </a:solidFill>
                  <a:latin typeface="Segoe UI Semibold"/>
                </a:rPr>
                <a:t>PowerPoint</a:t>
              </a:r>
            </a:p>
          </p:txBody>
        </p:sp>
      </p:grpSp>
      <p:grpSp>
        <p:nvGrpSpPr>
          <p:cNvPr id="183" name="Group 182">
            <a:extLst>
              <a:ext uri="{FF2B5EF4-FFF2-40B4-BE49-F238E27FC236}">
                <a16:creationId xmlns:a16="http://schemas.microsoft.com/office/drawing/2014/main" id="{5D346D19-A9F1-9B79-A269-2B56B44E0A8E}"/>
              </a:ext>
            </a:extLst>
          </p:cNvPr>
          <p:cNvGrpSpPr/>
          <p:nvPr/>
        </p:nvGrpSpPr>
        <p:grpSpPr>
          <a:xfrm>
            <a:off x="9048705" y="2753575"/>
            <a:ext cx="1175568" cy="360000"/>
            <a:chOff x="588263" y="3617084"/>
            <a:chExt cx="1175568" cy="360000"/>
          </a:xfrm>
        </p:grpSpPr>
        <p:pic>
          <p:nvPicPr>
            <p:cNvPr id="184" name="Picture 183">
              <a:extLst>
                <a:ext uri="{FF2B5EF4-FFF2-40B4-BE49-F238E27FC236}">
                  <a16:creationId xmlns:a16="http://schemas.microsoft.com/office/drawing/2014/main" id="{2A4C605D-E9B6-4D06-2467-9E245E6E24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85" name="TextBox 184">
              <a:extLst>
                <a:ext uri="{FF2B5EF4-FFF2-40B4-BE49-F238E27FC236}">
                  <a16:creationId xmlns:a16="http://schemas.microsoft.com/office/drawing/2014/main" id="{984F91C8-9918-CD56-C29E-EFA797FD330D}"/>
                </a:ext>
                <a:ext uri="{C183D7F6-B498-43B3-948B-1728B52AA6E4}">
                  <adec:decorative xmlns:adec="http://schemas.microsoft.com/office/drawing/2017/decorative" val="0"/>
                </a:ext>
              </a:extLst>
            </p:cNvPr>
            <p:cNvSpPr txBox="1"/>
            <p:nvPr/>
          </p:nvSpPr>
          <p:spPr>
            <a:xfrm>
              <a:off x="1047214" y="3627808"/>
              <a:ext cx="716617" cy="338554"/>
            </a:xfrm>
            <a:prstGeom prst="rect">
              <a:avLst/>
            </a:prstGeom>
            <a:noFill/>
          </p:spPr>
          <p:txBody>
            <a:bodyPr wrap="square" lIns="0" tIns="0" rIns="0" bIns="0" rtlCol="0" anchor="ctr">
              <a:spAutoFit/>
            </a:bodyPr>
            <a:lstStyle/>
            <a:p>
              <a:pPr marR="0" lvl="0" indent="0" defTabSz="914367" fontAlgn="auto">
                <a:lnSpc>
                  <a:spcPct val="100000"/>
                </a:lnSpc>
                <a:spcBef>
                  <a:spcPts val="0"/>
                </a:spcBef>
                <a:spcAft>
                  <a:spcPts val="0"/>
                </a:spcAft>
                <a:buClrTx/>
                <a:buSzTx/>
                <a:buFontTx/>
                <a:buNone/>
                <a:tabLst/>
                <a:defRPr/>
              </a:pPr>
              <a:r>
                <a:rPr lang="en-US" sz="1100" noProof="0">
                  <a:solidFill>
                    <a:prstClr val="black"/>
                  </a:solidFill>
                  <a:latin typeface="Segoe UI Semibold"/>
                </a:rPr>
                <a:t>Copilot in </a:t>
              </a:r>
              <a:br>
                <a:rPr lang="en-US" sz="1100" noProof="0">
                  <a:solidFill>
                    <a:prstClr val="black"/>
                  </a:solidFill>
                  <a:latin typeface="Segoe UI Semibold"/>
                </a:rPr>
              </a:br>
              <a:r>
                <a:rPr lang="en-US" sz="1100" noProof="0">
                  <a:solidFill>
                    <a:prstClr val="black"/>
                  </a:solidFill>
                  <a:latin typeface="Segoe UI Semibold"/>
                </a:rPr>
                <a:t>Teams</a:t>
              </a:r>
            </a:p>
          </p:txBody>
        </p:sp>
      </p:grpSp>
      <p:grpSp>
        <p:nvGrpSpPr>
          <p:cNvPr id="195" name="Group 194">
            <a:extLst>
              <a:ext uri="{FF2B5EF4-FFF2-40B4-BE49-F238E27FC236}">
                <a16:creationId xmlns:a16="http://schemas.microsoft.com/office/drawing/2014/main" id="{ECB0E22F-883E-C2B2-9FEF-30F00FD6F191}"/>
              </a:ext>
            </a:extLst>
          </p:cNvPr>
          <p:cNvGrpSpPr/>
          <p:nvPr/>
        </p:nvGrpSpPr>
        <p:grpSpPr>
          <a:xfrm>
            <a:off x="4593029" y="5198502"/>
            <a:ext cx="1717623" cy="360000"/>
            <a:chOff x="588263" y="1697756"/>
            <a:chExt cx="1717623" cy="360000"/>
          </a:xfrm>
        </p:grpSpPr>
        <p:pic>
          <p:nvPicPr>
            <p:cNvPr id="196" name="Picture 195">
              <a:extLst>
                <a:ext uri="{FF2B5EF4-FFF2-40B4-BE49-F238E27FC236}">
                  <a16:creationId xmlns:a16="http://schemas.microsoft.com/office/drawing/2014/main" id="{1E210E79-096C-3C47-FA67-D6422FACD9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97" name="TextBox 196">
              <a:extLst>
                <a:ext uri="{FF2B5EF4-FFF2-40B4-BE49-F238E27FC236}">
                  <a16:creationId xmlns:a16="http://schemas.microsoft.com/office/drawing/2014/main" id="{25DC9503-132F-9983-7469-EB38EC8410D6}"/>
                </a:ext>
                <a:ext uri="{C183D7F6-B498-43B3-948B-1728B52AA6E4}">
                  <adec:decorative xmlns:adec="http://schemas.microsoft.com/office/drawing/2017/decorative" val="0"/>
                </a:ext>
              </a:extLst>
            </p:cNvPr>
            <p:cNvSpPr txBox="1"/>
            <p:nvPr/>
          </p:nvSpPr>
          <p:spPr>
            <a:xfrm>
              <a:off x="1047214" y="1793118"/>
              <a:ext cx="1258672"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2" name="Group 201">
            <a:extLst>
              <a:ext uri="{FF2B5EF4-FFF2-40B4-BE49-F238E27FC236}">
                <a16:creationId xmlns:a16="http://schemas.microsoft.com/office/drawing/2014/main" id="{1B0287E3-833E-3AF6-6778-6AC503F17899}"/>
              </a:ext>
            </a:extLst>
          </p:cNvPr>
          <p:cNvGrpSpPr/>
          <p:nvPr/>
        </p:nvGrpSpPr>
        <p:grpSpPr>
          <a:xfrm>
            <a:off x="9234788" y="5209226"/>
            <a:ext cx="997930" cy="338554"/>
            <a:chOff x="3463771" y="2668144"/>
            <a:chExt cx="997930" cy="338554"/>
          </a:xfrm>
        </p:grpSpPr>
        <p:pic>
          <p:nvPicPr>
            <p:cNvPr id="206" name="Graphic 205">
              <a:extLst>
                <a:ext uri="{FF2B5EF4-FFF2-40B4-BE49-F238E27FC236}">
                  <a16:creationId xmlns:a16="http://schemas.microsoft.com/office/drawing/2014/main" id="{61BFD4B0-FA8B-CF6D-EF72-1FD528625929}"/>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463771" y="2718151"/>
              <a:ext cx="209090" cy="209090"/>
            </a:xfrm>
            <a:prstGeom prst="rect">
              <a:avLst/>
            </a:prstGeom>
            <a:effectLst/>
          </p:spPr>
        </p:pic>
        <p:sp>
          <p:nvSpPr>
            <p:cNvPr id="204" name="TextBox 203">
              <a:extLst>
                <a:ext uri="{FF2B5EF4-FFF2-40B4-BE49-F238E27FC236}">
                  <a16:creationId xmlns:a16="http://schemas.microsoft.com/office/drawing/2014/main" id="{F5C6739B-06E4-0E6F-E11F-1E04851EA975}"/>
                </a:ext>
                <a:ext uri="{C183D7F6-B498-43B3-948B-1728B52AA6E4}">
                  <adec:decorative xmlns:adec="http://schemas.microsoft.com/office/drawing/2017/decorative" val="0"/>
                </a:ext>
              </a:extLst>
            </p:cNvPr>
            <p:cNvSpPr txBox="1"/>
            <p:nvPr/>
          </p:nvSpPr>
          <p:spPr>
            <a:xfrm>
              <a:off x="3753530" y="2668144"/>
              <a:ext cx="708171" cy="338554"/>
            </a:xfrm>
            <a:prstGeom prst="rect">
              <a:avLst/>
            </a:prstGeom>
            <a:noFill/>
          </p:spPr>
          <p:txBody>
            <a:bodyPr wrap="square" lIns="0" tIns="0" rIns="0" bIns="0" rtlCol="0" anchor="ctr">
              <a:spAutoFit/>
            </a:bodyPr>
            <a:lstStyle/>
            <a:p>
              <a:pPr marR="0" lvl="0" indent="0" defTabSz="914367" fontAlgn="auto">
                <a:lnSpc>
                  <a:spcPct val="100000"/>
                </a:lnSpc>
                <a:spcBef>
                  <a:spcPts val="0"/>
                </a:spcBef>
                <a:spcAft>
                  <a:spcPts val="0"/>
                </a:spcAft>
                <a:buClrTx/>
                <a:buSzTx/>
                <a:buFontTx/>
                <a:buNone/>
                <a:tabLst/>
                <a:defRPr/>
              </a:pPr>
              <a:r>
                <a:rPr lang="en-US" sz="1100" noProof="0">
                  <a:solidFill>
                    <a:prstClr val="black"/>
                  </a:solidFill>
                  <a:latin typeface="Segoe UI Semibold"/>
                </a:rPr>
                <a:t>Copilot in </a:t>
              </a:r>
              <a:br>
                <a:rPr lang="en-US" sz="1100" noProof="0">
                  <a:solidFill>
                    <a:prstClr val="black"/>
                  </a:solidFill>
                  <a:latin typeface="Segoe UI Semibold"/>
                </a:rPr>
              </a:br>
              <a:r>
                <a:rPr lang="en-US" sz="1100" noProof="0">
                  <a:solidFill>
                    <a:prstClr val="black"/>
                  </a:solidFill>
                  <a:latin typeface="Segoe UI Semibold"/>
                </a:rPr>
                <a:t>Loop</a:t>
              </a:r>
            </a:p>
          </p:txBody>
        </p:sp>
      </p:grpSp>
      <p:pic>
        <p:nvPicPr>
          <p:cNvPr id="2" name="Picture 1">
            <a:extLst>
              <a:ext uri="{FF2B5EF4-FFF2-40B4-BE49-F238E27FC236}">
                <a16:creationId xmlns:a16="http://schemas.microsoft.com/office/drawing/2014/main" id="{2044F1DC-57C1-67AD-E32C-77F1ADB5292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804399" y="4410641"/>
            <a:ext cx="2387601" cy="2447359"/>
          </a:xfrm>
          <a:prstGeom prst="rect">
            <a:avLst/>
          </a:prstGeom>
        </p:spPr>
      </p:pic>
      <p:grpSp>
        <p:nvGrpSpPr>
          <p:cNvPr id="3" name="Group 2">
            <a:extLst>
              <a:ext uri="{FF2B5EF4-FFF2-40B4-BE49-F238E27FC236}">
                <a16:creationId xmlns:a16="http://schemas.microsoft.com/office/drawing/2014/main" id="{42929CAD-9A4B-5FF2-2C28-BD78072E9EB6}"/>
              </a:ext>
            </a:extLst>
          </p:cNvPr>
          <p:cNvGrpSpPr/>
          <p:nvPr/>
        </p:nvGrpSpPr>
        <p:grpSpPr>
          <a:xfrm>
            <a:off x="7523373" y="1127774"/>
            <a:ext cx="1260000" cy="216000"/>
            <a:chOff x="1194743" y="1140160"/>
            <a:chExt cx="1260000" cy="216000"/>
          </a:xfrm>
        </p:grpSpPr>
        <p:sp>
          <p:nvSpPr>
            <p:cNvPr id="44" name="Rectangle: Rounded Corners 6">
              <a:extLst>
                <a:ext uri="{FF2B5EF4-FFF2-40B4-BE49-F238E27FC236}">
                  <a16:creationId xmlns:a16="http://schemas.microsoft.com/office/drawing/2014/main" id="{28E4AD29-E3FF-606F-5F65-40D9128E33BD}"/>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45" name="Graphic 44">
              <a:extLst>
                <a:ext uri="{FF2B5EF4-FFF2-40B4-BE49-F238E27FC236}">
                  <a16:creationId xmlns:a16="http://schemas.microsoft.com/office/drawing/2014/main" id="{3537013D-C350-561E-DD87-79837E4B2A82}"/>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1527" y="1176160"/>
              <a:ext cx="144000" cy="144000"/>
            </a:xfrm>
            <a:prstGeom prst="rect">
              <a:avLst/>
            </a:prstGeom>
          </p:spPr>
        </p:pic>
      </p:grpSp>
      <p:grpSp>
        <p:nvGrpSpPr>
          <p:cNvPr id="46" name="Group 45">
            <a:extLst>
              <a:ext uri="{FF2B5EF4-FFF2-40B4-BE49-F238E27FC236}">
                <a16:creationId xmlns:a16="http://schemas.microsoft.com/office/drawing/2014/main" id="{6A700039-D0DC-09D8-000E-8F238EA81233}"/>
              </a:ext>
            </a:extLst>
          </p:cNvPr>
          <p:cNvGrpSpPr/>
          <p:nvPr/>
        </p:nvGrpSpPr>
        <p:grpSpPr>
          <a:xfrm>
            <a:off x="8868697" y="1127774"/>
            <a:ext cx="1450784" cy="216000"/>
            <a:chOff x="1194743" y="1140160"/>
            <a:chExt cx="1450784" cy="216000"/>
          </a:xfrm>
        </p:grpSpPr>
        <p:sp>
          <p:nvSpPr>
            <p:cNvPr id="47" name="Rectangle: Rounded Corners 6">
              <a:extLst>
                <a:ext uri="{FF2B5EF4-FFF2-40B4-BE49-F238E27FC236}">
                  <a16:creationId xmlns:a16="http://schemas.microsoft.com/office/drawing/2014/main" id="{9B9D8C6F-49F9-E15E-99AB-AE5E4C0392AF}"/>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48" name="Graphic 47">
              <a:extLst>
                <a:ext uri="{FF2B5EF4-FFF2-40B4-BE49-F238E27FC236}">
                  <a16:creationId xmlns:a16="http://schemas.microsoft.com/office/drawing/2014/main" id="{740ED2BC-A367-5CEE-B2B1-59B6AF52B557}"/>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1527" y="1176160"/>
              <a:ext cx="144000" cy="144000"/>
            </a:xfrm>
            <a:prstGeom prst="rect">
              <a:avLst/>
            </a:prstGeom>
          </p:spPr>
        </p:pic>
      </p:grpSp>
      <p:sp>
        <p:nvSpPr>
          <p:cNvPr id="50" name="Graphic 2">
            <a:hlinkClick r:id="rId13"/>
            <a:extLst>
              <a:ext uri="{FF2B5EF4-FFF2-40B4-BE49-F238E27FC236}">
                <a16:creationId xmlns:a16="http://schemas.microsoft.com/office/drawing/2014/main" id="{9C994E8E-718B-7643-1BE1-BBB10654149C}"/>
              </a:ext>
            </a:extLst>
          </p:cNvPr>
          <p:cNvSpPr/>
          <p:nvPr/>
        </p:nvSpPr>
        <p:spPr>
          <a:xfrm>
            <a:off x="3509123" y="422623"/>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
        <p:nvSpPr>
          <p:cNvPr id="5" name="TextBox 4">
            <a:extLst>
              <a:ext uri="{FF2B5EF4-FFF2-40B4-BE49-F238E27FC236}">
                <a16:creationId xmlns:a16="http://schemas.microsoft.com/office/drawing/2014/main" id="{C5544526-565D-99C4-4350-AFC2B7350CAD}"/>
              </a:ext>
            </a:extLst>
          </p:cNvPr>
          <p:cNvSpPr txBox="1"/>
          <p:nvPr/>
        </p:nvSpPr>
        <p:spPr>
          <a:xfrm>
            <a:off x="4154312" y="6158045"/>
            <a:ext cx="2701528" cy="138499"/>
          </a:xfrm>
          <a:prstGeom prst="rect">
            <a:avLst/>
          </a:prstGeom>
          <a:noFill/>
        </p:spPr>
        <p:txBody>
          <a:bodyPr wrap="square" lIns="0" tIns="0" rIns="0" bIns="0" rtlCol="0">
            <a:spAutoFit/>
          </a:bodyPr>
          <a:lstStyle/>
          <a:p>
            <a:pPr algn="l"/>
            <a:r>
              <a:rPr lang="en-US" sz="900" noProof="0">
                <a:solidFill>
                  <a:srgbClr val="1A1A1A"/>
                </a:solidFill>
                <a:latin typeface="Segoe UI"/>
                <a:cs typeface="Segoe UI" pitchFamily="34" charset="0"/>
                <a:hlinkClick r:id="rId14"/>
              </a:rPr>
              <a:t>Try in Copilot Lab: Write a product-launch email</a:t>
            </a:r>
            <a:endParaRPr lang="en-US" sz="900" noProof="0">
              <a:solidFill>
                <a:srgbClr val="1A1A1A"/>
              </a:solidFill>
              <a:latin typeface="Segoe UI"/>
              <a:cs typeface="Segoe UI" pitchFamily="34" charset="0"/>
            </a:endParaRPr>
          </a:p>
        </p:txBody>
      </p:sp>
      <p:grpSp>
        <p:nvGrpSpPr>
          <p:cNvPr id="30" name="Group 29">
            <a:extLst>
              <a:ext uri="{FF2B5EF4-FFF2-40B4-BE49-F238E27FC236}">
                <a16:creationId xmlns:a16="http://schemas.microsoft.com/office/drawing/2014/main" id="{AC9EE206-C80F-0F72-ECFA-AF47DF9D2B62}"/>
              </a:ext>
            </a:extLst>
          </p:cNvPr>
          <p:cNvGrpSpPr/>
          <p:nvPr/>
        </p:nvGrpSpPr>
        <p:grpSpPr>
          <a:xfrm>
            <a:off x="916378" y="5219422"/>
            <a:ext cx="1523546" cy="360000"/>
            <a:chOff x="588263" y="2657420"/>
            <a:chExt cx="1523546" cy="360000"/>
          </a:xfrm>
        </p:grpSpPr>
        <p:pic>
          <p:nvPicPr>
            <p:cNvPr id="31" name="Picture 30">
              <a:extLst>
                <a:ext uri="{FF2B5EF4-FFF2-40B4-BE49-F238E27FC236}">
                  <a16:creationId xmlns:a16="http://schemas.microsoft.com/office/drawing/2014/main" id="{53B320A2-C092-5876-56C4-200360CA3D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32" name="TextBox 31">
              <a:extLst>
                <a:ext uri="{FF2B5EF4-FFF2-40B4-BE49-F238E27FC236}">
                  <a16:creationId xmlns:a16="http://schemas.microsoft.com/office/drawing/2014/main" id="{7E86DAF3-C33F-2647-1716-060A9577AF89}"/>
                </a:ext>
                <a:ext uri="{C183D7F6-B498-43B3-948B-1728B52AA6E4}">
                  <adec:decorative xmlns:adec="http://schemas.microsoft.com/office/drawing/2017/decorative" val="0"/>
                </a:ext>
              </a:extLst>
            </p:cNvPr>
            <p:cNvSpPr txBox="1"/>
            <p:nvPr/>
          </p:nvSpPr>
          <p:spPr>
            <a:xfrm>
              <a:off x="1047214" y="2752782"/>
              <a:ext cx="106459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35" name="TextBox 34">
            <a:extLst>
              <a:ext uri="{FF2B5EF4-FFF2-40B4-BE49-F238E27FC236}">
                <a16:creationId xmlns:a16="http://schemas.microsoft.com/office/drawing/2014/main" id="{C8A2FE9B-FABA-6E3C-9BBF-4ABB2EA7932E}"/>
              </a:ext>
            </a:extLst>
          </p:cNvPr>
          <p:cNvSpPr txBox="1"/>
          <p:nvPr/>
        </p:nvSpPr>
        <p:spPr>
          <a:xfrm>
            <a:off x="671747" y="6163433"/>
            <a:ext cx="2210710" cy="138499"/>
          </a:xfrm>
          <a:prstGeom prst="rect">
            <a:avLst/>
          </a:prstGeom>
          <a:noFill/>
        </p:spPr>
        <p:txBody>
          <a:bodyPr wrap="square" lIns="0" tIns="0" rIns="0" bIns="0" rtlCol="0">
            <a:spAutoFit/>
          </a:bodyPr>
          <a:lstStyle/>
          <a:p>
            <a:pPr algn="l"/>
            <a:r>
              <a:rPr lang="en-US" sz="900" noProof="0">
                <a:solidFill>
                  <a:srgbClr val="1A1A1A"/>
                </a:solidFill>
                <a:latin typeface="Segoe UI"/>
                <a:cs typeface="Segoe UI" pitchFamily="34" charset="0"/>
                <a:hlinkClick r:id="rId15"/>
              </a:rPr>
              <a:t>Try in Copilot Lab: Craft press release</a:t>
            </a:r>
            <a:endParaRPr lang="en-US" sz="900" noProof="0">
              <a:solidFill>
                <a:srgbClr val="1A1A1A"/>
              </a:solidFill>
              <a:latin typeface="Segoe UI"/>
              <a:cs typeface="Segoe UI" pitchFamily="34" charset="0"/>
            </a:endParaRPr>
          </a:p>
        </p:txBody>
      </p:sp>
      <p:grpSp>
        <p:nvGrpSpPr>
          <p:cNvPr id="34" name="Group 33">
            <a:extLst>
              <a:ext uri="{FF2B5EF4-FFF2-40B4-BE49-F238E27FC236}">
                <a16:creationId xmlns:a16="http://schemas.microsoft.com/office/drawing/2014/main" id="{BBE13296-A986-3B61-548C-55DCFEFBD5CD}"/>
              </a:ext>
            </a:extLst>
          </p:cNvPr>
          <p:cNvGrpSpPr/>
          <p:nvPr/>
        </p:nvGrpSpPr>
        <p:grpSpPr>
          <a:xfrm>
            <a:off x="921732" y="2731236"/>
            <a:ext cx="2250050" cy="480390"/>
            <a:chOff x="767112" y="2825909"/>
            <a:chExt cx="2250050" cy="480390"/>
          </a:xfrm>
        </p:grpSpPr>
        <p:sp>
          <p:nvSpPr>
            <p:cNvPr id="36" name="TextBox 35">
              <a:extLst>
                <a:ext uri="{FF2B5EF4-FFF2-40B4-BE49-F238E27FC236}">
                  <a16:creationId xmlns:a16="http://schemas.microsoft.com/office/drawing/2014/main" id="{4895C254-427F-4145-A602-3A78F55DD3EE}"/>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CRM system</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7" name="Picture 2" descr="Copilot Studio Generative AI pricing - Power Platform Community">
              <a:extLst>
                <a:ext uri="{FF2B5EF4-FFF2-40B4-BE49-F238E27FC236}">
                  <a16:creationId xmlns:a16="http://schemas.microsoft.com/office/drawing/2014/main" id="{EAE92BF9-3FAB-A073-B1DB-FDCF92F9B1C6}"/>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a:extLst>
              <a:ext uri="{FF2B5EF4-FFF2-40B4-BE49-F238E27FC236}">
                <a16:creationId xmlns:a16="http://schemas.microsoft.com/office/drawing/2014/main" id="{BBBF78FD-0CD0-9156-D43F-CCF49CA1F968}"/>
              </a:ext>
            </a:extLst>
          </p:cNvPr>
          <p:cNvGrpSpPr/>
          <p:nvPr/>
        </p:nvGrpSpPr>
        <p:grpSpPr>
          <a:xfrm>
            <a:off x="7431534" y="5211419"/>
            <a:ext cx="1797171" cy="480390"/>
            <a:chOff x="767112" y="2825909"/>
            <a:chExt cx="2250050" cy="480390"/>
          </a:xfrm>
        </p:grpSpPr>
        <p:sp>
          <p:nvSpPr>
            <p:cNvPr id="49" name="TextBox 48">
              <a:extLst>
                <a:ext uri="{FF2B5EF4-FFF2-40B4-BE49-F238E27FC236}">
                  <a16:creationId xmlns:a16="http://schemas.microsoft.com/office/drawing/2014/main" id="{DD324B66-96D3-822C-81C8-4D6881517875}"/>
                </a:ext>
                <a:ext uri="{C183D7F6-B498-43B3-948B-1728B52AA6E4}">
                  <adec:decorative xmlns:adec="http://schemas.microsoft.com/office/drawing/2017/decorative" val="0"/>
                </a:ext>
              </a:extLst>
            </p:cNvPr>
            <p:cNvSpPr txBox="1"/>
            <p:nvPr/>
          </p:nvSpPr>
          <p:spPr>
            <a:xfrm>
              <a:off x="1124977" y="2860023"/>
              <a:ext cx="1892185"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SharePoint</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51" name="Picture 2" descr="Copilot Studio Generative AI pricing - Power Platform Community">
              <a:extLst>
                <a:ext uri="{FF2B5EF4-FFF2-40B4-BE49-F238E27FC236}">
                  <a16:creationId xmlns:a16="http://schemas.microsoft.com/office/drawing/2014/main" id="{25E3CC27-ED96-D60E-9EE9-CEB850213F3B}"/>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275434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dirty="0"/>
              <a:t>Copilot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1"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scenarios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620643"/>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a:t>
            </a:r>
          </a:p>
          <a:p>
            <a:pPr>
              <a:spcAft>
                <a:spcPts val="400"/>
              </a:spcAft>
              <a:defRPr/>
            </a:pPr>
            <a:r>
              <a:rPr lang="en-US" sz="2000" kern="0" dirty="0">
                <a:solidFill>
                  <a:srgbClr val="1A1A1A"/>
                </a:solidFill>
                <a:latin typeface="Segoe UI"/>
              </a:rPr>
              <a:t>Role-based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scenarios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1" y="4805186"/>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 agent builder</a:t>
            </a:r>
          </a:p>
          <a:p>
            <a:pPr>
              <a:spcAft>
                <a:spcPts val="400"/>
              </a:spcAft>
              <a:defRPr/>
            </a:pPr>
            <a:r>
              <a:rPr lang="en-US" sz="2000" kern="0" dirty="0">
                <a:solidFill>
                  <a:srgbClr val="1A1A1A"/>
                </a:solidFill>
                <a:latin typeface="Segoe UI"/>
              </a:rPr>
              <a:t>Day in the Life scenarios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library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F70D288-60BE-E4D3-F50F-C3AD25D75F91}"/>
              </a:ext>
            </a:extLst>
          </p:cNvPr>
          <p:cNvSpPr/>
          <p:nvPr/>
        </p:nvSpPr>
        <p:spPr bwMode="auto">
          <a:xfrm>
            <a:off x="7613065" y="5100303"/>
            <a:ext cx="470706" cy="43754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p:txBody>
          <a:bodyPr/>
          <a:lstStyle/>
          <a:p>
            <a:r>
              <a:rPr lang="en-US" noProof="0">
                <a:solidFill>
                  <a:srgbClr val="0078D4"/>
                </a:solidFill>
              </a:rPr>
              <a:t>Marketing | </a:t>
            </a:r>
            <a:r>
              <a:rPr lang="en-US" noProof="0"/>
              <a:t>Campaign performance tracking</a:t>
            </a:r>
            <a:endParaRPr lang="en-US" i="1" noProof="0"/>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noProof="0"/>
              <a:t>1. Efficient campaign planning</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sz="1100" noProof="0"/>
              <a:t>6. Personalized customer segmentation</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noProof="0"/>
              <a:t>2. Content creation and review</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noProof="0"/>
              <a:t>5. Collaborative campaign review</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noProof="0"/>
              <a:t>3. Data-driven insights</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noProof="0"/>
              <a:t>4. Social media scheduling</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p:txBody>
          <a:bodyPr/>
          <a:lstStyle/>
          <a:p>
            <a:r>
              <a:rPr lang="en-US" noProof="0"/>
              <a:t>Microsoft 365 Copilot</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p:txBody>
          <a:bodyPr/>
          <a:lstStyle/>
          <a:p>
            <a:r>
              <a:rPr lang="en-US" noProof="0"/>
              <a:t>Collaborate with your team to plan a campaign using Copilot in Teams. It assists in suggesting talking points, setting goals, and assigning tasks.</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a:lstStyle/>
          <a:p>
            <a:r>
              <a:rPr lang="en-US" noProof="0"/>
              <a:t>Use Copilot to draft marketing content, such as blog posts, social media updates, and email campaigns. It provides real-time suggestions and helps maintain consistent messaging.</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p:txBody>
          <a:bodyPr>
            <a:normAutofit/>
          </a:bodyPr>
          <a:lstStyle/>
          <a:p>
            <a:r>
              <a:rPr lang="en-US" noProof="0"/>
              <a:t>Analyze campaign performance data with suggestions from Copilot in Excel for new formula columns and insightful charts.</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p:txBody>
          <a:bodyPr/>
          <a:lstStyle/>
          <a:p>
            <a:r>
              <a:rPr lang="en-US" kern="0" noProof="0">
                <a:solidFill>
                  <a:srgbClr val="1A1A1A"/>
                </a:solidFill>
                <a:latin typeface="Segoe UI"/>
                <a:cs typeface="+mn-cs"/>
              </a:rPr>
              <a:t>Benefit: </a:t>
            </a:r>
            <a:r>
              <a:rPr lang="en-US" b="1" noProof="0"/>
              <a:t>Accelerate campaign planning</a:t>
            </a:r>
            <a:r>
              <a:rPr lang="en-US" noProof="0"/>
              <a:t>, foster creativity, and ensure alignment across the team.</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p:txBody>
          <a:bodyPr/>
          <a:lstStyle/>
          <a:p>
            <a:r>
              <a:rPr lang="en-US" kern="0" noProof="0">
                <a:solidFill>
                  <a:srgbClr val="1A1A1A"/>
                </a:solidFill>
                <a:latin typeface="Segoe UI"/>
                <a:cs typeface="+mn-cs"/>
              </a:rPr>
              <a:t>Benefit: </a:t>
            </a:r>
            <a:r>
              <a:rPr lang="en-US" b="1" noProof="0"/>
              <a:t> Increase engagement</a:t>
            </a:r>
            <a:r>
              <a:rPr lang="en-US" noProof="0"/>
              <a:t>, deliver relevant content, and boost conversion rates.</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p:txBody>
          <a:bodyPr/>
          <a:lstStyle/>
          <a:p>
            <a:r>
              <a:rPr lang="en-US" kern="0" noProof="0">
                <a:solidFill>
                  <a:srgbClr val="1A1A1A"/>
                </a:solidFill>
                <a:latin typeface="Segoe UI"/>
                <a:cs typeface="+mn-cs"/>
              </a:rPr>
              <a:t>Benefit: </a:t>
            </a:r>
            <a:r>
              <a:rPr lang="en-US" b="1" noProof="0"/>
              <a:t>Enhance content quality, </a:t>
            </a:r>
            <a:r>
              <a:rPr lang="en-US" noProof="0"/>
              <a:t>save time, and engage your audience effectively.</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p:txBody>
          <a:bodyPr/>
          <a:lstStyle/>
          <a:p>
            <a:r>
              <a:rPr lang="en-US" kern="0" noProof="0">
                <a:solidFill>
                  <a:srgbClr val="1A1A1A"/>
                </a:solidFill>
                <a:latin typeface="Segoe UI"/>
                <a:cs typeface="+mn-cs"/>
              </a:rPr>
              <a:t>Benefit: </a:t>
            </a:r>
            <a:r>
              <a:rPr lang="en-US" b="1" noProof="0"/>
              <a:t>Facilitate efficient discussions</a:t>
            </a:r>
            <a:r>
              <a:rPr lang="en-US" noProof="0"/>
              <a:t>, align stakeholders, and drive campaign success.</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p:txBody>
          <a:bodyPr/>
          <a:lstStyle/>
          <a:p>
            <a:r>
              <a:rPr lang="en-US" kern="0" noProof="0">
                <a:solidFill>
                  <a:srgbClr val="1A1A1A"/>
                </a:solidFill>
                <a:latin typeface="Segoe UI"/>
                <a:cs typeface="+mn-cs"/>
              </a:rPr>
              <a:t>Benefit: </a:t>
            </a:r>
            <a:r>
              <a:rPr lang="en-US" b="1" noProof="0"/>
              <a:t>Optimize campaigns </a:t>
            </a:r>
            <a:r>
              <a:rPr lang="en-US" noProof="0"/>
              <a:t>based on data-driven insights, leading to better ROI.</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a:xfrm>
            <a:off x="7511481" y="5641938"/>
            <a:ext cx="2480244" cy="626701"/>
          </a:xfrm>
        </p:spPr>
        <p:txBody>
          <a:bodyPr/>
          <a:lstStyle/>
          <a:p>
            <a:r>
              <a:rPr lang="en-US" kern="0" noProof="0">
                <a:solidFill>
                  <a:srgbClr val="1A1A1A"/>
                </a:solidFill>
                <a:latin typeface="Segoe UI"/>
                <a:cs typeface="+mn-cs"/>
              </a:rPr>
              <a:t>Benefit: </a:t>
            </a:r>
            <a:r>
              <a:rPr lang="en-US" b="1" noProof="0"/>
              <a:t>Streamline social media management</a:t>
            </a:r>
            <a:r>
              <a:rPr lang="en-US" noProof="0"/>
              <a:t>, maintain consistency, and reach your audience at optimal times.</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vert="horz" wrap="square" lIns="90000" tIns="36000" rIns="90000" bIns="36000" rtlCol="0" anchor="t">
            <a:normAutofit/>
          </a:bodyPr>
          <a:lstStyle/>
          <a:p>
            <a:r>
              <a:rPr lang="en-US" noProof="0">
                <a:cs typeface="Segoe UI"/>
              </a:rPr>
              <a:t>Prompt Copilot to recommend customer segmentation options for consideration.</a:t>
            </a:r>
            <a:endParaRPr lang="en-US" noProof="0"/>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a:lstStyle/>
          <a:p>
            <a:r>
              <a:rPr lang="en-US" noProof="0"/>
              <a:t>During campaign reviews, Copilot in Teams assists in summarizing key points, identifying areas for improvement, and suggesting next steps.</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a:lstStyle/>
          <a:p>
            <a:r>
              <a:rPr lang="en-US" noProof="0"/>
              <a:t>Set up social media posting schedules using Copilot in Planner. It can create tasks, assign deadlines, and remind team members to publish content.</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lstStyle/>
          <a:p>
            <a:r>
              <a:rPr lang="en-US" noProof="0"/>
              <a:t>Buy</a:t>
            </a:r>
          </a:p>
        </p:txBody>
      </p:sp>
      <p:sp>
        <p:nvSpPr>
          <p:cNvPr id="5" name="Text Placeholder 4">
            <a:extLst>
              <a:ext uri="{FF2B5EF4-FFF2-40B4-BE49-F238E27FC236}">
                <a16:creationId xmlns:a16="http://schemas.microsoft.com/office/drawing/2014/main" id="{4158EF44-2B4D-DF5B-9B4B-22A2C441DB16}"/>
              </a:ext>
            </a:extLst>
          </p:cNvPr>
          <p:cNvSpPr>
            <a:spLocks noGrp="1"/>
          </p:cNvSpPr>
          <p:nvPr>
            <p:ph type="body" sz="quarter" idx="38"/>
          </p:nvPr>
        </p:nvSpPr>
        <p:spPr>
          <a:solidFill>
            <a:srgbClr val="0070C0"/>
          </a:solidFill>
        </p:spPr>
        <p:txBody>
          <a:bodyPr/>
          <a:lstStyle/>
          <a:p>
            <a:endParaRPr lang="en-US" noProof="0"/>
          </a:p>
        </p:txBody>
      </p:sp>
      <p:sp>
        <p:nvSpPr>
          <p:cNvPr id="6" name="Text Placeholder 5">
            <a:extLst>
              <a:ext uri="{FF2B5EF4-FFF2-40B4-BE49-F238E27FC236}">
                <a16:creationId xmlns:a16="http://schemas.microsoft.com/office/drawing/2014/main" id="{15DA772B-8A4B-42DA-B789-FD53C71EA42E}"/>
              </a:ext>
            </a:extLst>
          </p:cNvPr>
          <p:cNvSpPr>
            <a:spLocks noGrp="1"/>
          </p:cNvSpPr>
          <p:nvPr>
            <p:ph type="body" sz="quarter" idx="39"/>
          </p:nvPr>
        </p:nvSpPr>
        <p:spPr>
          <a:solidFill>
            <a:srgbClr val="0078D4"/>
          </a:solidFill>
        </p:spPr>
        <p:txBody>
          <a:bodyPr/>
          <a:lstStyle/>
          <a:p>
            <a:endParaRPr lang="en-US" noProof="0"/>
          </a:p>
        </p:txBody>
      </p:sp>
      <p:sp>
        <p:nvSpPr>
          <p:cNvPr id="7" name="Text Placeholder 6">
            <a:extLst>
              <a:ext uri="{FF2B5EF4-FFF2-40B4-BE49-F238E27FC236}">
                <a16:creationId xmlns:a16="http://schemas.microsoft.com/office/drawing/2014/main" id="{99FE4B39-91C2-C95C-F753-6D7E8BCA8E33}"/>
              </a:ext>
            </a:extLst>
          </p:cNvPr>
          <p:cNvSpPr>
            <a:spLocks noGrp="1"/>
          </p:cNvSpPr>
          <p:nvPr>
            <p:ph type="body" sz="quarter" idx="40"/>
          </p:nvPr>
        </p:nvSpPr>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005840" cy="216000"/>
            <a:chOff x="1198144" y="862657"/>
            <a:chExt cx="100584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00584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Brand value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2720571" y="1132756"/>
            <a:ext cx="1188720" cy="216000"/>
            <a:chOff x="2707850" y="862657"/>
            <a:chExt cx="118872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18872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Leads created</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grpSp>
        <p:nvGrpSpPr>
          <p:cNvPr id="30" name="Group 29">
            <a:extLst>
              <a:ext uri="{FF2B5EF4-FFF2-40B4-BE49-F238E27FC236}">
                <a16:creationId xmlns:a16="http://schemas.microsoft.com/office/drawing/2014/main" id="{438D29EB-9608-5B80-E250-46640E189535}"/>
              </a:ext>
            </a:extLst>
          </p:cNvPr>
          <p:cNvGrpSpPr/>
          <p:nvPr/>
        </p:nvGrpSpPr>
        <p:grpSpPr>
          <a:xfrm>
            <a:off x="3999694" y="1132756"/>
            <a:ext cx="1005840" cy="216000"/>
            <a:chOff x="4582885" y="862657"/>
            <a:chExt cx="1005840" cy="216000"/>
          </a:xfrm>
        </p:grpSpPr>
        <p:sp>
          <p:nvSpPr>
            <p:cNvPr id="31" name="Rectangle: Rounded Corners 6">
              <a:extLst>
                <a:ext uri="{FF2B5EF4-FFF2-40B4-BE49-F238E27FC236}">
                  <a16:creationId xmlns:a16="http://schemas.microsoft.com/office/drawing/2014/main" id="{57C8E7E1-A14B-E4C7-1770-E2C4A7674245}"/>
                </a:ext>
                <a:ext uri="{C183D7F6-B498-43B3-948B-1728B52AA6E4}">
                  <adec:decorative xmlns:adec="http://schemas.microsoft.com/office/drawing/2017/decorative" val="1"/>
                </a:ext>
              </a:extLst>
            </p:cNvPr>
            <p:cNvSpPr/>
            <p:nvPr/>
          </p:nvSpPr>
          <p:spPr bwMode="auto">
            <a:xfrm>
              <a:off x="4582885" y="862657"/>
              <a:ext cx="100584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Cost per lead</a:t>
              </a:r>
            </a:p>
          </p:txBody>
        </p:sp>
        <p:pic>
          <p:nvPicPr>
            <p:cNvPr id="32" name="Graphic 31">
              <a:extLst>
                <a:ext uri="{FF2B5EF4-FFF2-40B4-BE49-F238E27FC236}">
                  <a16:creationId xmlns:a16="http://schemas.microsoft.com/office/drawing/2014/main" id="{2B852AF1-D360-C625-BB49-D0B4622755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29670"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188720" cy="216000"/>
            <a:chOff x="1194743" y="1140160"/>
            <a:chExt cx="118872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18872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2F3589D2-4FAC-5E72-970D-75473C3B4B6F}"/>
              </a:ext>
            </a:extLst>
          </p:cNvPr>
          <p:cNvGrpSpPr/>
          <p:nvPr/>
        </p:nvGrpSpPr>
        <p:grpSpPr>
          <a:xfrm>
            <a:off x="8792497" y="1127774"/>
            <a:ext cx="1005840" cy="216000"/>
            <a:chOff x="1194743" y="1140160"/>
            <a:chExt cx="1005840" cy="216000"/>
          </a:xfrm>
        </p:grpSpPr>
        <p:sp>
          <p:nvSpPr>
            <p:cNvPr id="38" name="Rectangle: Rounded Corners 6">
              <a:extLst>
                <a:ext uri="{FF2B5EF4-FFF2-40B4-BE49-F238E27FC236}">
                  <a16:creationId xmlns:a16="http://schemas.microsoft.com/office/drawing/2014/main" id="{47694ED9-322C-F8E3-6D0D-F170B6469CAF}"/>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9" name="Graphic 38">
              <a:extLst>
                <a:ext uri="{FF2B5EF4-FFF2-40B4-BE49-F238E27FC236}">
                  <a16:creationId xmlns:a16="http://schemas.microsoft.com/office/drawing/2014/main" id="{CB49ED0C-8E03-502F-F821-E3B0A53344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15" name="Group 14">
            <a:extLst>
              <a:ext uri="{FF2B5EF4-FFF2-40B4-BE49-F238E27FC236}">
                <a16:creationId xmlns:a16="http://schemas.microsoft.com/office/drawing/2014/main" id="{BCFA5557-0D82-4A5D-2004-5E8E50ABBEAF}"/>
              </a:ext>
            </a:extLst>
          </p:cNvPr>
          <p:cNvGrpSpPr/>
          <p:nvPr/>
        </p:nvGrpSpPr>
        <p:grpSpPr>
          <a:xfrm>
            <a:off x="804187" y="5169108"/>
            <a:ext cx="2351135" cy="360000"/>
            <a:chOff x="4276273" y="2761669"/>
            <a:chExt cx="2351135" cy="360000"/>
          </a:xfrm>
        </p:grpSpPr>
        <p:pic>
          <p:nvPicPr>
            <p:cNvPr id="16" name="Picture 15" descr="Zip Co logo SVG free download, id: 101874 - Brandlogos.net">
              <a:hlinkClick r:id="rId6"/>
              <a:extLst>
                <a:ext uri="{FF2B5EF4-FFF2-40B4-BE49-F238E27FC236}">
                  <a16:creationId xmlns:a16="http://schemas.microsoft.com/office/drawing/2014/main" id="{29B50B40-ACB9-B90E-7296-A2D067C2903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7" name="TextBox 16">
              <a:extLst>
                <a:ext uri="{FF2B5EF4-FFF2-40B4-BE49-F238E27FC236}">
                  <a16:creationId xmlns:a16="http://schemas.microsoft.com/office/drawing/2014/main" id="{3484C9D2-3AA9-07E5-C3CA-1D22E38FFB41}"/>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2" name="Group 11">
            <a:extLst>
              <a:ext uri="{FF2B5EF4-FFF2-40B4-BE49-F238E27FC236}">
                <a16:creationId xmlns:a16="http://schemas.microsoft.com/office/drawing/2014/main" id="{7D47B4E4-AE7E-9093-8D0C-EC39CD992FCE}"/>
              </a:ext>
            </a:extLst>
          </p:cNvPr>
          <p:cNvGrpSpPr/>
          <p:nvPr/>
        </p:nvGrpSpPr>
        <p:grpSpPr>
          <a:xfrm>
            <a:off x="804187" y="2724340"/>
            <a:ext cx="2351135" cy="360000"/>
            <a:chOff x="588263" y="3617084"/>
            <a:chExt cx="2351135" cy="360000"/>
          </a:xfrm>
        </p:grpSpPr>
        <p:pic>
          <p:nvPicPr>
            <p:cNvPr id="13" name="Picture 12">
              <a:extLst>
                <a:ext uri="{FF2B5EF4-FFF2-40B4-BE49-F238E27FC236}">
                  <a16:creationId xmlns:a16="http://schemas.microsoft.com/office/drawing/2014/main" id="{AA682B64-F50B-6CE1-BA39-89FEF34F78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4" name="TextBox 13">
              <a:extLst>
                <a:ext uri="{FF2B5EF4-FFF2-40B4-BE49-F238E27FC236}">
                  <a16:creationId xmlns:a16="http://schemas.microsoft.com/office/drawing/2014/main" id="{50EF7907-D69A-D311-C920-D44CB45CFA42}"/>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3" name="Group 62">
            <a:extLst>
              <a:ext uri="{FF2B5EF4-FFF2-40B4-BE49-F238E27FC236}">
                <a16:creationId xmlns:a16="http://schemas.microsoft.com/office/drawing/2014/main" id="{2122E431-5873-60DB-541C-32EA1D75A1B2}"/>
              </a:ext>
            </a:extLst>
          </p:cNvPr>
          <p:cNvGrpSpPr/>
          <p:nvPr/>
        </p:nvGrpSpPr>
        <p:grpSpPr>
          <a:xfrm>
            <a:off x="7739914" y="2724340"/>
            <a:ext cx="1539275" cy="360000"/>
            <a:chOff x="577439" y="3137252"/>
            <a:chExt cx="1539275" cy="360000"/>
          </a:xfrm>
        </p:grpSpPr>
        <p:pic>
          <p:nvPicPr>
            <p:cNvPr id="64" name="Picture 63">
              <a:extLst>
                <a:ext uri="{FF2B5EF4-FFF2-40B4-BE49-F238E27FC236}">
                  <a16:creationId xmlns:a16="http://schemas.microsoft.com/office/drawing/2014/main" id="{DE2D4E52-BA07-D6D8-7EAC-5994E0CCA2B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65" name="TextBox 64">
              <a:extLst>
                <a:ext uri="{FF2B5EF4-FFF2-40B4-BE49-F238E27FC236}">
                  <a16:creationId xmlns:a16="http://schemas.microsoft.com/office/drawing/2014/main" id="{E06F0326-A8E3-69CC-C774-F5F074FAF2FC}"/>
                </a:ext>
                <a:ext uri="{C183D7F6-B498-43B3-948B-1728B52AA6E4}">
                  <adec:decorative xmlns:adec="http://schemas.microsoft.com/office/drawing/2017/decorative" val="0"/>
                </a:ext>
              </a:extLst>
            </p:cNvPr>
            <p:cNvSpPr txBox="1"/>
            <p:nvPr/>
          </p:nvSpPr>
          <p:spPr>
            <a:xfrm>
              <a:off x="1047214" y="3232614"/>
              <a:ext cx="10695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6" name="Group 65">
            <a:extLst>
              <a:ext uri="{FF2B5EF4-FFF2-40B4-BE49-F238E27FC236}">
                <a16:creationId xmlns:a16="http://schemas.microsoft.com/office/drawing/2014/main" id="{ACBF3B73-CFDE-706F-3CEF-D505734C1416}"/>
              </a:ext>
            </a:extLst>
          </p:cNvPr>
          <p:cNvGrpSpPr/>
          <p:nvPr/>
        </p:nvGrpSpPr>
        <p:grpSpPr>
          <a:xfrm>
            <a:off x="4276273" y="5169108"/>
            <a:ext cx="2351135" cy="360000"/>
            <a:chOff x="588263" y="3617084"/>
            <a:chExt cx="2351135" cy="360000"/>
          </a:xfrm>
        </p:grpSpPr>
        <p:pic>
          <p:nvPicPr>
            <p:cNvPr id="67" name="Picture 66">
              <a:extLst>
                <a:ext uri="{FF2B5EF4-FFF2-40B4-BE49-F238E27FC236}">
                  <a16:creationId xmlns:a16="http://schemas.microsoft.com/office/drawing/2014/main" id="{76E16BBC-C0E9-D6E9-1AE1-41D34EECAD0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68" name="TextBox 67">
              <a:extLst>
                <a:ext uri="{FF2B5EF4-FFF2-40B4-BE49-F238E27FC236}">
                  <a16:creationId xmlns:a16="http://schemas.microsoft.com/office/drawing/2014/main" id="{82FCC4F1-40E6-AB1A-15E5-5C79E7B7D935}"/>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8" name="Group 7">
            <a:extLst>
              <a:ext uri="{FF2B5EF4-FFF2-40B4-BE49-F238E27FC236}">
                <a16:creationId xmlns:a16="http://schemas.microsoft.com/office/drawing/2014/main" id="{47855837-0732-DC22-552B-BF8820D25446}"/>
              </a:ext>
            </a:extLst>
          </p:cNvPr>
          <p:cNvGrpSpPr/>
          <p:nvPr/>
        </p:nvGrpSpPr>
        <p:grpSpPr>
          <a:xfrm>
            <a:off x="4272050" y="2732593"/>
            <a:ext cx="2351135" cy="360000"/>
            <a:chOff x="4276273" y="2761669"/>
            <a:chExt cx="2351135" cy="360000"/>
          </a:xfrm>
        </p:grpSpPr>
        <p:pic>
          <p:nvPicPr>
            <p:cNvPr id="9" name="Picture 8" descr="Zip Co logo SVG free download, id: 101874 - Brandlogos.net">
              <a:hlinkClick r:id="rId6"/>
              <a:extLst>
                <a:ext uri="{FF2B5EF4-FFF2-40B4-BE49-F238E27FC236}">
                  <a16:creationId xmlns:a16="http://schemas.microsoft.com/office/drawing/2014/main" id="{2F7C2EC3-B388-D278-46D1-44300F382E1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0" name="TextBox 9">
              <a:extLst>
                <a:ext uri="{FF2B5EF4-FFF2-40B4-BE49-F238E27FC236}">
                  <a16:creationId xmlns:a16="http://schemas.microsoft.com/office/drawing/2014/main" id="{F534D72F-31D8-8296-AF3E-DBA79AE35E6B}"/>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pic>
        <p:nvPicPr>
          <p:cNvPr id="18" name="Picture 17">
            <a:extLst>
              <a:ext uri="{FF2B5EF4-FFF2-40B4-BE49-F238E27FC236}">
                <a16:creationId xmlns:a16="http://schemas.microsoft.com/office/drawing/2014/main" id="{65C3DA3A-EB3C-C53E-22F7-B7E6DC9F2E3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841079" y="4418258"/>
            <a:ext cx="2350922" cy="2447359"/>
          </a:xfrm>
          <a:prstGeom prst="rect">
            <a:avLst/>
          </a:prstGeom>
        </p:spPr>
      </p:pic>
      <p:grpSp>
        <p:nvGrpSpPr>
          <p:cNvPr id="2" name="Group 1">
            <a:extLst>
              <a:ext uri="{FF2B5EF4-FFF2-40B4-BE49-F238E27FC236}">
                <a16:creationId xmlns:a16="http://schemas.microsoft.com/office/drawing/2014/main" id="{C0A88731-59BF-86EF-5DC6-D724FE29C44A}"/>
              </a:ext>
            </a:extLst>
          </p:cNvPr>
          <p:cNvGrpSpPr/>
          <p:nvPr/>
        </p:nvGrpSpPr>
        <p:grpSpPr>
          <a:xfrm>
            <a:off x="7824945" y="5234808"/>
            <a:ext cx="2316672" cy="228600"/>
            <a:chOff x="7774377" y="5247770"/>
            <a:chExt cx="2316672" cy="228600"/>
          </a:xfrm>
        </p:grpSpPr>
        <p:sp>
          <p:nvSpPr>
            <p:cNvPr id="3" name="TextBox 2">
              <a:extLst>
                <a:ext uri="{FF2B5EF4-FFF2-40B4-BE49-F238E27FC236}">
                  <a16:creationId xmlns:a16="http://schemas.microsoft.com/office/drawing/2014/main" id="{EF195C11-BF74-7FF4-9F5A-3F283BB80A48}"/>
                </a:ext>
                <a:ext uri="{C183D7F6-B498-43B3-948B-1728B52AA6E4}">
                  <adec:decorative xmlns:adec="http://schemas.microsoft.com/office/drawing/2017/decorative" val="0"/>
                </a:ext>
              </a:extLst>
            </p:cNvPr>
            <p:cNvSpPr txBox="1"/>
            <p:nvPr/>
          </p:nvSpPr>
          <p:spPr>
            <a:xfrm>
              <a:off x="8198865" y="526447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Planner</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pic>
          <p:nvPicPr>
            <p:cNvPr id="11" name="Picture 2" descr="The new Microsoft Planner begins roll out to General Availability ...">
              <a:extLst>
                <a:ext uri="{FF2B5EF4-FFF2-40B4-BE49-F238E27FC236}">
                  <a16:creationId xmlns:a16="http://schemas.microsoft.com/office/drawing/2014/main" id="{4674832D-2B98-0164-B938-A407C36886A9}"/>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774377" y="5247770"/>
              <a:ext cx="228600" cy="228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7152244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ED4F-E1AE-D5B5-D32F-9C7DCB1B48C8}"/>
              </a:ext>
            </a:extLst>
          </p:cNvPr>
          <p:cNvSpPr>
            <a:spLocks noGrp="1"/>
          </p:cNvSpPr>
          <p:nvPr>
            <p:ph type="title"/>
          </p:nvPr>
        </p:nvSpPr>
        <p:spPr/>
        <p:txBody>
          <a:bodyPr/>
          <a:lstStyle/>
          <a:p>
            <a:r>
              <a:rPr lang="en-US" noProof="0">
                <a:solidFill>
                  <a:srgbClr val="0078D4"/>
                </a:solidFill>
              </a:rPr>
              <a:t>Marketing | </a:t>
            </a:r>
            <a:r>
              <a:rPr lang="en-US" noProof="0"/>
              <a:t>Targeted campaigns</a:t>
            </a:r>
            <a:br>
              <a:rPr lang="en-US" noProof="0"/>
            </a:br>
            <a:endParaRPr lang="en-US" i="1" noProof="0"/>
          </a:p>
        </p:txBody>
      </p:sp>
      <p:sp>
        <p:nvSpPr>
          <p:cNvPr id="5" name="Text Placeholder 4">
            <a:extLst>
              <a:ext uri="{FF2B5EF4-FFF2-40B4-BE49-F238E27FC236}">
                <a16:creationId xmlns:a16="http://schemas.microsoft.com/office/drawing/2014/main" id="{D1A0522C-2FA7-09DB-80B0-DA86644EF638}"/>
              </a:ext>
            </a:extLst>
          </p:cNvPr>
          <p:cNvSpPr>
            <a:spLocks noGrp="1"/>
          </p:cNvSpPr>
          <p:nvPr>
            <p:ph type="body" sz="quarter" idx="11"/>
          </p:nvPr>
        </p:nvSpPr>
        <p:spPr/>
        <p:txBody>
          <a:bodyPr/>
          <a:lstStyle/>
          <a:p>
            <a:r>
              <a:rPr lang="en-US" noProof="0"/>
              <a:t>1. Audience segmentation</a:t>
            </a:r>
          </a:p>
        </p:txBody>
      </p:sp>
      <p:sp>
        <p:nvSpPr>
          <p:cNvPr id="6" name="Text Placeholder 5">
            <a:extLst>
              <a:ext uri="{FF2B5EF4-FFF2-40B4-BE49-F238E27FC236}">
                <a16:creationId xmlns:a16="http://schemas.microsoft.com/office/drawing/2014/main" id="{EC408B61-4AB3-2F34-7E62-FC54761243BE}"/>
              </a:ext>
            </a:extLst>
          </p:cNvPr>
          <p:cNvSpPr>
            <a:spLocks noGrp="1"/>
          </p:cNvSpPr>
          <p:nvPr>
            <p:ph type="body" sz="quarter" idx="12"/>
          </p:nvPr>
        </p:nvSpPr>
        <p:spPr/>
        <p:txBody>
          <a:bodyPr/>
          <a:lstStyle/>
          <a:p>
            <a:r>
              <a:rPr lang="en-US" noProof="0" dirty="0"/>
              <a:t>5. Data-driven insights</a:t>
            </a:r>
          </a:p>
        </p:txBody>
      </p:sp>
      <p:sp>
        <p:nvSpPr>
          <p:cNvPr id="7" name="Text Placeholder 6">
            <a:extLst>
              <a:ext uri="{FF2B5EF4-FFF2-40B4-BE49-F238E27FC236}">
                <a16:creationId xmlns:a16="http://schemas.microsoft.com/office/drawing/2014/main" id="{D1BA750E-2991-0BDC-3E86-3A942A116AED}"/>
              </a:ext>
            </a:extLst>
          </p:cNvPr>
          <p:cNvSpPr>
            <a:spLocks noGrp="1"/>
          </p:cNvSpPr>
          <p:nvPr>
            <p:ph type="body" sz="quarter" idx="13"/>
          </p:nvPr>
        </p:nvSpPr>
        <p:spPr/>
        <p:txBody>
          <a:bodyPr/>
          <a:lstStyle/>
          <a:p>
            <a:r>
              <a:rPr lang="en-US" noProof="0" dirty="0"/>
              <a:t>2. Brainstorm assets</a:t>
            </a:r>
          </a:p>
        </p:txBody>
      </p:sp>
      <p:sp>
        <p:nvSpPr>
          <p:cNvPr id="8" name="Text Placeholder 7">
            <a:extLst>
              <a:ext uri="{FF2B5EF4-FFF2-40B4-BE49-F238E27FC236}">
                <a16:creationId xmlns:a16="http://schemas.microsoft.com/office/drawing/2014/main" id="{52EBD165-D04F-4164-3C97-F7FAC00CDF8F}"/>
              </a:ext>
            </a:extLst>
          </p:cNvPr>
          <p:cNvSpPr>
            <a:spLocks noGrp="1"/>
          </p:cNvSpPr>
          <p:nvPr>
            <p:ph type="body" sz="quarter" idx="14"/>
          </p:nvPr>
        </p:nvSpPr>
        <p:spPr/>
        <p:txBody>
          <a:bodyPr/>
          <a:lstStyle/>
          <a:p>
            <a:r>
              <a:rPr lang="en-US" noProof="0" dirty="0"/>
              <a:t>4. Content creation and refinement</a:t>
            </a:r>
          </a:p>
        </p:txBody>
      </p:sp>
      <p:sp>
        <p:nvSpPr>
          <p:cNvPr id="9" name="Text Placeholder 8">
            <a:extLst>
              <a:ext uri="{FF2B5EF4-FFF2-40B4-BE49-F238E27FC236}">
                <a16:creationId xmlns:a16="http://schemas.microsoft.com/office/drawing/2014/main" id="{F486B8CE-4D86-1089-BAE0-AA72DF9C6844}"/>
              </a:ext>
            </a:extLst>
          </p:cNvPr>
          <p:cNvSpPr>
            <a:spLocks noGrp="1"/>
          </p:cNvSpPr>
          <p:nvPr>
            <p:ph type="body" sz="quarter" idx="15"/>
          </p:nvPr>
        </p:nvSpPr>
        <p:spPr/>
        <p:txBody>
          <a:bodyPr/>
          <a:lstStyle/>
          <a:p>
            <a:r>
              <a:rPr lang="en-US" noProof="0" dirty="0"/>
              <a:t>3. SEO optimization </a:t>
            </a:r>
          </a:p>
        </p:txBody>
      </p:sp>
      <p:sp>
        <p:nvSpPr>
          <p:cNvPr id="10" name="Text Placeholder 9">
            <a:extLst>
              <a:ext uri="{FF2B5EF4-FFF2-40B4-BE49-F238E27FC236}">
                <a16:creationId xmlns:a16="http://schemas.microsoft.com/office/drawing/2014/main" id="{01673C2E-347E-F231-23CD-FC7215442AF2}"/>
              </a:ext>
            </a:extLst>
          </p:cNvPr>
          <p:cNvSpPr>
            <a:spLocks noGrp="1"/>
          </p:cNvSpPr>
          <p:nvPr>
            <p:ph type="body" sz="quarter" idx="17"/>
          </p:nvPr>
        </p:nvSpPr>
        <p:spPr/>
        <p:txBody>
          <a:bodyPr/>
          <a:lstStyle/>
          <a:p>
            <a:r>
              <a:rPr lang="en-US" noProof="0" dirty="0"/>
              <a:t>Microsoft 365 Copilot Chat and Copilot Studio</a:t>
            </a:r>
          </a:p>
        </p:txBody>
      </p:sp>
      <p:sp>
        <p:nvSpPr>
          <p:cNvPr id="12" name="Text Placeholder 11">
            <a:extLst>
              <a:ext uri="{FF2B5EF4-FFF2-40B4-BE49-F238E27FC236}">
                <a16:creationId xmlns:a16="http://schemas.microsoft.com/office/drawing/2014/main" id="{8DD88CB0-E09C-2E4A-265D-78C3E7BC285E}"/>
              </a:ext>
            </a:extLst>
          </p:cNvPr>
          <p:cNvSpPr>
            <a:spLocks noGrp="1"/>
          </p:cNvSpPr>
          <p:nvPr>
            <p:ph type="body" sz="quarter" idx="18"/>
          </p:nvPr>
        </p:nvSpPr>
        <p:spPr>
          <a:xfrm>
            <a:off x="584200" y="2032188"/>
            <a:ext cx="2808000" cy="704915"/>
          </a:xfrm>
        </p:spPr>
        <p:txBody>
          <a:bodyPr>
            <a:normAutofit/>
          </a:body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900" b="0" i="0" u="none" strike="noStrike" kern="1200" cap="none" spc="0" normalizeH="0" baseline="0" noProof="0" dirty="0">
                <a:ln>
                  <a:noFill/>
                </a:ln>
                <a:solidFill>
                  <a:srgbClr val="000000"/>
                </a:solidFill>
                <a:effectLst/>
                <a:uLnTx/>
                <a:uFillTx/>
                <a:latin typeface="Segoe UI"/>
                <a:ea typeface="+mn-ea"/>
                <a:cs typeface="Segoe UI"/>
              </a:rPr>
              <a:t>Prompt Copilot to recommend customer segmentation options for consideration based on specific campaign objectives and revenue goals.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p:txBody>
      </p:sp>
      <p:sp>
        <p:nvSpPr>
          <p:cNvPr id="13" name="Text Placeholder 12">
            <a:extLst>
              <a:ext uri="{FF2B5EF4-FFF2-40B4-BE49-F238E27FC236}">
                <a16:creationId xmlns:a16="http://schemas.microsoft.com/office/drawing/2014/main" id="{297FE7A7-6EE1-7985-A17E-A3C9BE0D9850}"/>
              </a:ext>
            </a:extLst>
          </p:cNvPr>
          <p:cNvSpPr>
            <a:spLocks noGrp="1"/>
          </p:cNvSpPr>
          <p:nvPr>
            <p:ph type="body" sz="quarter" idx="19"/>
          </p:nvPr>
        </p:nvSpPr>
        <p:spPr>
          <a:xfrm>
            <a:off x="4047840" y="2032188"/>
            <a:ext cx="2808000" cy="770925"/>
          </a:xfrm>
        </p:spPr>
        <p:txBody>
          <a:bodyPr>
            <a:normAutofit/>
          </a:bodyPr>
          <a:lstStyle/>
          <a:p>
            <a:r>
              <a:rPr lang="en-US" noProof="0" dirty="0"/>
              <a:t>Use Copilot to brainstorm a list of assets for an upcoming announcement. Ask Copilot about what assets are currently available, enriched with data from the third-party document repository app.</a:t>
            </a:r>
          </a:p>
        </p:txBody>
      </p:sp>
      <p:sp>
        <p:nvSpPr>
          <p:cNvPr id="14" name="Text Placeholder 13">
            <a:extLst>
              <a:ext uri="{FF2B5EF4-FFF2-40B4-BE49-F238E27FC236}">
                <a16:creationId xmlns:a16="http://schemas.microsoft.com/office/drawing/2014/main" id="{B3D84555-38D1-233F-FD6B-80DFD7B5DDFC}"/>
              </a:ext>
            </a:extLst>
          </p:cNvPr>
          <p:cNvSpPr>
            <a:spLocks noGrp="1"/>
          </p:cNvSpPr>
          <p:nvPr>
            <p:ph type="body" sz="quarter" idx="20"/>
          </p:nvPr>
        </p:nvSpPr>
        <p:spPr/>
        <p:txBody>
          <a:bodyPr/>
          <a:lstStyle/>
          <a:p>
            <a:r>
              <a:rPr lang="en-US" noProof="0" dirty="0"/>
              <a:t>Already have a content topic you want to write about but don’t know where to start? Use Microsoft 365 Copilot Chat to identify the top SEO keywords to reach your audience. </a:t>
            </a:r>
          </a:p>
        </p:txBody>
      </p:sp>
      <p:sp>
        <p:nvSpPr>
          <p:cNvPr id="15" name="Text Placeholder 14">
            <a:extLst>
              <a:ext uri="{FF2B5EF4-FFF2-40B4-BE49-F238E27FC236}">
                <a16:creationId xmlns:a16="http://schemas.microsoft.com/office/drawing/2014/main" id="{7ADC8516-1A5F-D516-0FB4-3E9D5D1FB7BE}"/>
              </a:ext>
            </a:extLst>
          </p:cNvPr>
          <p:cNvSpPr>
            <a:spLocks noGrp="1"/>
          </p:cNvSpPr>
          <p:nvPr>
            <p:ph type="body" sz="quarter" idx="21"/>
          </p:nvPr>
        </p:nvSpPr>
        <p:spPr/>
        <p:txBody>
          <a:bodyPr/>
          <a:lstStyle/>
          <a:p>
            <a:r>
              <a:rPr lang="en-US" noProof="0"/>
              <a:t>Benefit: </a:t>
            </a:r>
            <a:r>
              <a:rPr lang="en-US" b="1" noProof="0"/>
              <a:t>Refine your audience targeting </a:t>
            </a:r>
            <a:r>
              <a:rPr lang="en-US" noProof="0"/>
              <a:t>to ensure that campaign messages are reaching the most receptive groups.</a:t>
            </a:r>
          </a:p>
        </p:txBody>
      </p:sp>
      <p:sp>
        <p:nvSpPr>
          <p:cNvPr id="16" name="Text Placeholder 15">
            <a:extLst>
              <a:ext uri="{FF2B5EF4-FFF2-40B4-BE49-F238E27FC236}">
                <a16:creationId xmlns:a16="http://schemas.microsoft.com/office/drawing/2014/main" id="{8895AE48-104F-1629-6B2F-586AC82BBDC2}"/>
              </a:ext>
            </a:extLst>
          </p:cNvPr>
          <p:cNvSpPr>
            <a:spLocks noGrp="1"/>
          </p:cNvSpPr>
          <p:nvPr>
            <p:ph type="body" sz="quarter" idx="22"/>
          </p:nvPr>
        </p:nvSpPr>
        <p:spPr/>
        <p:txBody>
          <a:bodyPr/>
          <a:lstStyle/>
          <a:p>
            <a:r>
              <a:rPr lang="en-US" noProof="0" dirty="0"/>
              <a:t>Benefit: </a:t>
            </a:r>
            <a:r>
              <a:rPr lang="en-US" b="1" noProof="0" dirty="0"/>
              <a:t>Optimize campaigns </a:t>
            </a:r>
            <a:r>
              <a:rPr lang="en-US" noProof="0" dirty="0"/>
              <a:t>based on data-driven insights, leading to better ROI.</a:t>
            </a:r>
          </a:p>
        </p:txBody>
      </p:sp>
      <p:sp>
        <p:nvSpPr>
          <p:cNvPr id="17" name="Text Placeholder 16">
            <a:extLst>
              <a:ext uri="{FF2B5EF4-FFF2-40B4-BE49-F238E27FC236}">
                <a16:creationId xmlns:a16="http://schemas.microsoft.com/office/drawing/2014/main" id="{9EE3E169-77A0-B092-8119-0AF85FF8E6FB}"/>
              </a:ext>
            </a:extLst>
          </p:cNvPr>
          <p:cNvSpPr>
            <a:spLocks noGrp="1"/>
          </p:cNvSpPr>
          <p:nvPr>
            <p:ph type="body" sz="quarter" idx="23"/>
          </p:nvPr>
        </p:nvSpPr>
        <p:spPr/>
        <p:txBody>
          <a:bodyPr/>
          <a:lstStyle/>
          <a:p>
            <a:r>
              <a:rPr lang="en-US" kern="0" noProof="0" dirty="0">
                <a:solidFill>
                  <a:srgbClr val="1A1A1A"/>
                </a:solidFill>
                <a:latin typeface="Segoe UI"/>
                <a:cs typeface="+mn-cs"/>
              </a:rPr>
              <a:t>Benefit: </a:t>
            </a:r>
            <a:r>
              <a:rPr lang="en-US" b="1" kern="0" noProof="0" dirty="0">
                <a:solidFill>
                  <a:srgbClr val="1A1A1A"/>
                </a:solidFill>
                <a:latin typeface="Segoe UI"/>
                <a:cs typeface="+mn-cs"/>
              </a:rPr>
              <a:t>Kickstart your project </a:t>
            </a:r>
            <a:r>
              <a:rPr lang="en-US" noProof="0" dirty="0"/>
              <a:t>as you spark ideas with Copilot and take inventory of what is already available.</a:t>
            </a:r>
          </a:p>
        </p:txBody>
      </p:sp>
      <p:sp>
        <p:nvSpPr>
          <p:cNvPr id="19" name="Text Placeholder 18">
            <a:extLst>
              <a:ext uri="{FF2B5EF4-FFF2-40B4-BE49-F238E27FC236}">
                <a16:creationId xmlns:a16="http://schemas.microsoft.com/office/drawing/2014/main" id="{E9D8F65E-FE6B-60FB-55FF-A89FC3BE0BB5}"/>
              </a:ext>
            </a:extLst>
          </p:cNvPr>
          <p:cNvSpPr>
            <a:spLocks noGrp="1"/>
          </p:cNvSpPr>
          <p:nvPr>
            <p:ph type="body" sz="quarter" idx="24"/>
          </p:nvPr>
        </p:nvSpPr>
        <p:spPr/>
        <p:txBody>
          <a:bodyPr/>
          <a:lstStyle/>
          <a:p>
            <a:r>
              <a:rPr lang="en-US" noProof="0" dirty="0"/>
              <a:t>Benefit: </a:t>
            </a:r>
            <a:r>
              <a:rPr lang="en-US" b="1" noProof="0" dirty="0"/>
              <a:t>Enhance content quality</a:t>
            </a:r>
            <a:r>
              <a:rPr lang="en-US" noProof="0" dirty="0"/>
              <a:t>, save time, and engage your audience effectively.</a:t>
            </a:r>
          </a:p>
        </p:txBody>
      </p:sp>
      <p:sp>
        <p:nvSpPr>
          <p:cNvPr id="20" name="Text Placeholder 19">
            <a:extLst>
              <a:ext uri="{FF2B5EF4-FFF2-40B4-BE49-F238E27FC236}">
                <a16:creationId xmlns:a16="http://schemas.microsoft.com/office/drawing/2014/main" id="{B67A4DCE-BCCC-E1E7-205A-2C56401FB76C}"/>
              </a:ext>
            </a:extLst>
          </p:cNvPr>
          <p:cNvSpPr>
            <a:spLocks noGrp="1"/>
          </p:cNvSpPr>
          <p:nvPr>
            <p:ph type="body" sz="quarter" idx="25"/>
          </p:nvPr>
        </p:nvSpPr>
        <p:spPr/>
        <p:txBody>
          <a:bodyPr>
            <a:norm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dirty="0">
                <a:ln>
                  <a:noFill/>
                </a:ln>
                <a:solidFill>
                  <a:srgbClr val="1A1A1A"/>
                </a:solidFill>
                <a:effectLst/>
                <a:uLnTx/>
                <a:uFillTx/>
                <a:latin typeface="Segoe UI"/>
                <a:ea typeface="+mn-ea"/>
                <a:cs typeface="+mn-cs"/>
              </a:rPr>
              <a:t>Prompt:</a:t>
            </a:r>
            <a:r>
              <a:rPr kumimoji="0" lang="en-US" sz="900" b="1" i="0" u="none" strike="noStrike" kern="0" cap="none" spc="0" normalizeH="0" baseline="0" noProof="0" dirty="0">
                <a:ln>
                  <a:noFill/>
                </a:ln>
                <a:solidFill>
                  <a:srgbClr val="1A1A1A"/>
                </a:solidFill>
                <a:effectLst/>
                <a:uLnTx/>
                <a:uFillTx/>
                <a:latin typeface="Segoe UI"/>
                <a:ea typeface="+mn-ea"/>
                <a:cs typeface="+mn-cs"/>
              </a:rPr>
              <a:t> </a:t>
            </a:r>
            <a:r>
              <a:rPr kumimoji="0" lang="en-US" sz="900" b="0" i="0" u="none" strike="noStrike" kern="0" cap="none" spc="0" normalizeH="0" baseline="0" noProof="0" dirty="0">
                <a:ln>
                  <a:noFill/>
                </a:ln>
                <a:solidFill>
                  <a:srgbClr val="1A1A1A"/>
                </a:solidFill>
                <a:effectLst/>
                <a:uLnTx/>
                <a:uFillTx/>
                <a:latin typeface="Segoe UI"/>
                <a:ea typeface="+mn-ea"/>
                <a:cs typeface="+mn-cs"/>
              </a:rPr>
              <a:t>Identify 10 SEO keywords for a blog post to attract people ages 20-30 who want to reduce their carbon footprint.</a:t>
            </a:r>
          </a:p>
        </p:txBody>
      </p:sp>
      <p:sp>
        <p:nvSpPr>
          <p:cNvPr id="25" name="Text Placeholder 24">
            <a:extLst>
              <a:ext uri="{FF2B5EF4-FFF2-40B4-BE49-F238E27FC236}">
                <a16:creationId xmlns:a16="http://schemas.microsoft.com/office/drawing/2014/main" id="{E44FAB6E-D32B-4028-B219-2BB64DB84535}"/>
              </a:ext>
            </a:extLst>
          </p:cNvPr>
          <p:cNvSpPr>
            <a:spLocks noGrp="1"/>
          </p:cNvSpPr>
          <p:nvPr>
            <p:ph type="body" sz="quarter" idx="27"/>
          </p:nvPr>
        </p:nvSpPr>
        <p:spPr/>
        <p:txBody>
          <a:bodyPr/>
          <a:lstStyle/>
          <a:p>
            <a:r>
              <a:rPr lang="en-US" noProof="0" dirty="0"/>
              <a:t>Use Copilot Studio to build a custom agent based on your sales database. Ask questions such as ‘What was the ROI on this campaign?’ to help inform campaign optimization.</a:t>
            </a:r>
          </a:p>
        </p:txBody>
      </p:sp>
      <p:sp>
        <p:nvSpPr>
          <p:cNvPr id="26" name="Text Placeholder 25">
            <a:extLst>
              <a:ext uri="{FF2B5EF4-FFF2-40B4-BE49-F238E27FC236}">
                <a16:creationId xmlns:a16="http://schemas.microsoft.com/office/drawing/2014/main" id="{4451928A-9A97-84D8-4446-5D18EEB664C1}"/>
              </a:ext>
            </a:extLst>
          </p:cNvPr>
          <p:cNvSpPr>
            <a:spLocks noGrp="1"/>
          </p:cNvSpPr>
          <p:nvPr>
            <p:ph type="body" sz="quarter" idx="28"/>
          </p:nvPr>
        </p:nvSpPr>
        <p:spPr/>
        <p:txBody>
          <a:body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Use Copilot to draft marketing content, such as blog posts, social media updates, and email campaigns. It provides real-time suggestions and helps maintain consistent messaging.</a:t>
            </a:r>
          </a:p>
          <a:p>
            <a:endParaRPr lang="en-US" noProof="0" dirty="0"/>
          </a:p>
        </p:txBody>
      </p:sp>
      <p:sp>
        <p:nvSpPr>
          <p:cNvPr id="44" name="Text Placeholder 43">
            <a:extLst>
              <a:ext uri="{FF2B5EF4-FFF2-40B4-BE49-F238E27FC236}">
                <a16:creationId xmlns:a16="http://schemas.microsoft.com/office/drawing/2014/main" id="{C74F9D73-0EC7-9F94-49AC-E3E63FCA55DE}"/>
              </a:ext>
            </a:extLst>
          </p:cNvPr>
          <p:cNvSpPr>
            <a:spLocks noGrp="1"/>
          </p:cNvSpPr>
          <p:nvPr>
            <p:ph type="body" sz="quarter" idx="30"/>
          </p:nvPr>
        </p:nvSpPr>
        <p:spPr/>
        <p:txBody>
          <a:bodyPr/>
          <a:lstStyle/>
          <a:p>
            <a:r>
              <a:rPr lang="en-US" noProof="0"/>
              <a:t>Extend</a:t>
            </a:r>
          </a:p>
        </p:txBody>
      </p:sp>
      <p:sp>
        <p:nvSpPr>
          <p:cNvPr id="45" name="Text Placeholder 44">
            <a:extLst>
              <a:ext uri="{FF2B5EF4-FFF2-40B4-BE49-F238E27FC236}">
                <a16:creationId xmlns:a16="http://schemas.microsoft.com/office/drawing/2014/main" id="{A1A7F342-C5BA-6969-1B2B-8B2A7EAFC96A}"/>
              </a:ext>
            </a:extLst>
          </p:cNvPr>
          <p:cNvSpPr>
            <a:spLocks noGrp="1"/>
          </p:cNvSpPr>
          <p:nvPr>
            <p:ph type="body" sz="quarter" idx="38"/>
          </p:nvPr>
        </p:nvSpPr>
        <p:spPr>
          <a:solidFill>
            <a:srgbClr val="0078D4"/>
          </a:solidFill>
        </p:spPr>
        <p:txBody>
          <a:bodyPr/>
          <a:lstStyle/>
          <a:p>
            <a:endParaRPr lang="en-US" noProof="0"/>
          </a:p>
        </p:txBody>
      </p:sp>
      <p:sp>
        <p:nvSpPr>
          <p:cNvPr id="46" name="Text Placeholder 45">
            <a:extLst>
              <a:ext uri="{FF2B5EF4-FFF2-40B4-BE49-F238E27FC236}">
                <a16:creationId xmlns:a16="http://schemas.microsoft.com/office/drawing/2014/main" id="{79E4AC72-B15C-C15D-EA17-475766FBA762}"/>
              </a:ext>
            </a:extLst>
          </p:cNvPr>
          <p:cNvSpPr>
            <a:spLocks noGrp="1"/>
          </p:cNvSpPr>
          <p:nvPr>
            <p:ph type="body" sz="quarter" idx="39"/>
          </p:nvPr>
        </p:nvSpPr>
        <p:spPr>
          <a:solidFill>
            <a:srgbClr val="0078D4"/>
          </a:solidFill>
        </p:spPr>
        <p:txBody>
          <a:bodyPr/>
          <a:lstStyle/>
          <a:p>
            <a:endParaRPr lang="en-US" noProof="0"/>
          </a:p>
        </p:txBody>
      </p:sp>
      <p:sp>
        <p:nvSpPr>
          <p:cNvPr id="47" name="Text Placeholder 46">
            <a:extLst>
              <a:ext uri="{FF2B5EF4-FFF2-40B4-BE49-F238E27FC236}">
                <a16:creationId xmlns:a16="http://schemas.microsoft.com/office/drawing/2014/main" id="{2B0B2768-623F-C2D8-68AA-24266F9A5F3F}"/>
              </a:ext>
            </a:extLst>
          </p:cNvPr>
          <p:cNvSpPr>
            <a:spLocks noGrp="1"/>
          </p:cNvSpPr>
          <p:nvPr>
            <p:ph type="body" sz="quarter" idx="40"/>
          </p:nvPr>
        </p:nvSpPr>
        <p:spPr>
          <a:solidFill>
            <a:srgbClr val="0078D4"/>
          </a:solidFill>
        </p:spPr>
        <p:txBody>
          <a:bodyPr/>
          <a:lstStyle/>
          <a:p>
            <a:endParaRPr lang="en-US" noProof="0"/>
          </a:p>
        </p:txBody>
      </p:sp>
      <p:sp>
        <p:nvSpPr>
          <p:cNvPr id="24" name="Rectangle: Rounded Corners 6">
            <a:extLst>
              <a:ext uri="{FF2B5EF4-FFF2-40B4-BE49-F238E27FC236}">
                <a16:creationId xmlns:a16="http://schemas.microsoft.com/office/drawing/2014/main" id="{7786F406-39D5-9BBE-740A-886CD31B3270}"/>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8" name="Group 27">
            <a:extLst>
              <a:ext uri="{FF2B5EF4-FFF2-40B4-BE49-F238E27FC236}">
                <a16:creationId xmlns:a16="http://schemas.microsoft.com/office/drawing/2014/main" id="{6A9EEF75-5BF7-4D94-6C51-EC8EED8EF92D}"/>
              </a:ext>
            </a:extLst>
          </p:cNvPr>
          <p:cNvGrpSpPr/>
          <p:nvPr/>
        </p:nvGrpSpPr>
        <p:grpSpPr>
          <a:xfrm>
            <a:off x="1624328" y="1132756"/>
            <a:ext cx="1097280" cy="216000"/>
            <a:chOff x="2707850" y="862657"/>
            <a:chExt cx="1097280" cy="216000"/>
          </a:xfrm>
        </p:grpSpPr>
        <p:sp>
          <p:nvSpPr>
            <p:cNvPr id="29" name="Rectangle: Rounded Corners 6">
              <a:extLst>
                <a:ext uri="{FF2B5EF4-FFF2-40B4-BE49-F238E27FC236}">
                  <a16:creationId xmlns:a16="http://schemas.microsoft.com/office/drawing/2014/main" id="{E8630B4D-3C31-84D3-9D64-AAFA40C35EE9}"/>
                </a:ext>
                <a:ext uri="{C183D7F6-B498-43B3-948B-1728B52AA6E4}">
                  <adec:decorative xmlns:adec="http://schemas.microsoft.com/office/drawing/2017/decorative" val="1"/>
                </a:ext>
              </a:extLst>
            </p:cNvPr>
            <p:cNvSpPr/>
            <p:nvPr/>
          </p:nvSpPr>
          <p:spPr bwMode="auto">
            <a:xfrm>
              <a:off x="2707850" y="862657"/>
              <a:ext cx="109728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Leads created</a:t>
              </a:r>
            </a:p>
          </p:txBody>
        </p:sp>
        <p:pic>
          <p:nvPicPr>
            <p:cNvPr id="30" name="Graphic 29">
              <a:extLst>
                <a:ext uri="{FF2B5EF4-FFF2-40B4-BE49-F238E27FC236}">
                  <a16:creationId xmlns:a16="http://schemas.microsoft.com/office/drawing/2014/main" id="{34790C2A-E7C4-B797-90E4-053FE3EF42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grpSp>
        <p:nvGrpSpPr>
          <p:cNvPr id="31" name="Group 30">
            <a:extLst>
              <a:ext uri="{FF2B5EF4-FFF2-40B4-BE49-F238E27FC236}">
                <a16:creationId xmlns:a16="http://schemas.microsoft.com/office/drawing/2014/main" id="{8F02042A-1D56-5D1F-750F-1F329B14C9BB}"/>
              </a:ext>
            </a:extLst>
          </p:cNvPr>
          <p:cNvGrpSpPr/>
          <p:nvPr/>
        </p:nvGrpSpPr>
        <p:grpSpPr>
          <a:xfrm>
            <a:off x="2812175" y="1132756"/>
            <a:ext cx="1005840" cy="216000"/>
            <a:chOff x="4582885" y="862657"/>
            <a:chExt cx="1005840" cy="216000"/>
          </a:xfrm>
        </p:grpSpPr>
        <p:sp>
          <p:nvSpPr>
            <p:cNvPr id="32" name="Rectangle: Rounded Corners 6">
              <a:extLst>
                <a:ext uri="{FF2B5EF4-FFF2-40B4-BE49-F238E27FC236}">
                  <a16:creationId xmlns:a16="http://schemas.microsoft.com/office/drawing/2014/main" id="{CAB3B843-FC1D-9ADA-B715-1A6F94101747}"/>
                </a:ext>
                <a:ext uri="{C183D7F6-B498-43B3-948B-1728B52AA6E4}">
                  <adec:decorative xmlns:adec="http://schemas.microsoft.com/office/drawing/2017/decorative" val="1"/>
                </a:ext>
              </a:extLst>
            </p:cNvPr>
            <p:cNvSpPr/>
            <p:nvPr/>
          </p:nvSpPr>
          <p:spPr bwMode="auto">
            <a:xfrm>
              <a:off x="4582885" y="862657"/>
              <a:ext cx="100584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Cost per lead</a:t>
              </a:r>
            </a:p>
          </p:txBody>
        </p:sp>
        <p:pic>
          <p:nvPicPr>
            <p:cNvPr id="33" name="Graphic 32">
              <a:extLst>
                <a:ext uri="{FF2B5EF4-FFF2-40B4-BE49-F238E27FC236}">
                  <a16:creationId xmlns:a16="http://schemas.microsoft.com/office/drawing/2014/main" id="{348DC950-B2B2-E4FD-9125-89AFCFADFE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29670" y="898657"/>
              <a:ext cx="144000" cy="144000"/>
            </a:xfrm>
            <a:prstGeom prst="rect">
              <a:avLst/>
            </a:prstGeom>
          </p:spPr>
        </p:pic>
      </p:grpSp>
      <p:sp>
        <p:nvSpPr>
          <p:cNvPr id="34" name="Rectangle: Rounded Corners 6">
            <a:extLst>
              <a:ext uri="{FF2B5EF4-FFF2-40B4-BE49-F238E27FC236}">
                <a16:creationId xmlns:a16="http://schemas.microsoft.com/office/drawing/2014/main" id="{E979AD88-53F4-FAE4-F8F9-7CD8A8637056}"/>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5" name="Group 34">
            <a:extLst>
              <a:ext uri="{FF2B5EF4-FFF2-40B4-BE49-F238E27FC236}">
                <a16:creationId xmlns:a16="http://schemas.microsoft.com/office/drawing/2014/main" id="{ADEE0C81-E62C-58E2-255C-49E657AC9B1B}"/>
              </a:ext>
            </a:extLst>
          </p:cNvPr>
          <p:cNvGrpSpPr/>
          <p:nvPr/>
        </p:nvGrpSpPr>
        <p:grpSpPr>
          <a:xfrm>
            <a:off x="7523373" y="1127774"/>
            <a:ext cx="1188720" cy="216000"/>
            <a:chOff x="1194743" y="1140160"/>
            <a:chExt cx="1188720" cy="216000"/>
          </a:xfrm>
        </p:grpSpPr>
        <p:sp>
          <p:nvSpPr>
            <p:cNvPr id="36" name="Rectangle: Rounded Corners 6">
              <a:extLst>
                <a:ext uri="{FF2B5EF4-FFF2-40B4-BE49-F238E27FC236}">
                  <a16:creationId xmlns:a16="http://schemas.microsoft.com/office/drawing/2014/main" id="{5574B022-DE92-5B40-21F7-9B42DFD506B1}"/>
                </a:ext>
                <a:ext uri="{C183D7F6-B498-43B3-948B-1728B52AA6E4}">
                  <adec:decorative xmlns:adec="http://schemas.microsoft.com/office/drawing/2017/decorative" val="1"/>
                </a:ext>
              </a:extLst>
            </p:cNvPr>
            <p:cNvSpPr/>
            <p:nvPr/>
          </p:nvSpPr>
          <p:spPr bwMode="auto">
            <a:xfrm>
              <a:off x="1194743" y="1140160"/>
              <a:ext cx="118872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37" name="Graphic 36">
              <a:extLst>
                <a:ext uri="{FF2B5EF4-FFF2-40B4-BE49-F238E27FC236}">
                  <a16:creationId xmlns:a16="http://schemas.microsoft.com/office/drawing/2014/main" id="{04AA7936-4A31-33EB-6DCD-C5A19AF0AC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8" name="Group 37">
            <a:extLst>
              <a:ext uri="{FF2B5EF4-FFF2-40B4-BE49-F238E27FC236}">
                <a16:creationId xmlns:a16="http://schemas.microsoft.com/office/drawing/2014/main" id="{2FB8FDC5-5A9E-1B7F-3CBD-54592CAB4C84}"/>
              </a:ext>
            </a:extLst>
          </p:cNvPr>
          <p:cNvGrpSpPr/>
          <p:nvPr/>
        </p:nvGrpSpPr>
        <p:grpSpPr>
          <a:xfrm>
            <a:off x="8802022" y="1127774"/>
            <a:ext cx="1005840" cy="216000"/>
            <a:chOff x="1194743" y="1140160"/>
            <a:chExt cx="1005840" cy="216000"/>
          </a:xfrm>
        </p:grpSpPr>
        <p:sp>
          <p:nvSpPr>
            <p:cNvPr id="39" name="Rectangle: Rounded Corners 6">
              <a:extLst>
                <a:ext uri="{FF2B5EF4-FFF2-40B4-BE49-F238E27FC236}">
                  <a16:creationId xmlns:a16="http://schemas.microsoft.com/office/drawing/2014/main" id="{9579A102-6DA3-A105-1018-EFDD2CC95D7F}"/>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40" name="Graphic 39">
              <a:extLst>
                <a:ext uri="{FF2B5EF4-FFF2-40B4-BE49-F238E27FC236}">
                  <a16:creationId xmlns:a16="http://schemas.microsoft.com/office/drawing/2014/main" id="{8BB3700E-50C9-BF3B-7DCB-4606A1C80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pic>
        <p:nvPicPr>
          <p:cNvPr id="50" name="Picture 49">
            <a:extLst>
              <a:ext uri="{FF2B5EF4-FFF2-40B4-BE49-F238E27FC236}">
                <a16:creationId xmlns:a16="http://schemas.microsoft.com/office/drawing/2014/main" id="{379E8D28-D788-6271-DA8F-04B540ABD24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04399" y="4410641"/>
            <a:ext cx="2387601" cy="2447359"/>
          </a:xfrm>
          <a:prstGeom prst="rect">
            <a:avLst/>
          </a:prstGeom>
        </p:spPr>
      </p:pic>
      <p:grpSp>
        <p:nvGrpSpPr>
          <p:cNvPr id="3" name="Group 2">
            <a:extLst>
              <a:ext uri="{FF2B5EF4-FFF2-40B4-BE49-F238E27FC236}">
                <a16:creationId xmlns:a16="http://schemas.microsoft.com/office/drawing/2014/main" id="{68ECE00C-92AA-48A3-72EC-2E4D98574ED5}"/>
              </a:ext>
            </a:extLst>
          </p:cNvPr>
          <p:cNvGrpSpPr/>
          <p:nvPr/>
        </p:nvGrpSpPr>
        <p:grpSpPr>
          <a:xfrm>
            <a:off x="2688641" y="5271886"/>
            <a:ext cx="2357183" cy="429701"/>
            <a:chOff x="3288531" y="5923194"/>
            <a:chExt cx="2357183" cy="429701"/>
          </a:xfrm>
        </p:grpSpPr>
        <p:pic>
          <p:nvPicPr>
            <p:cNvPr id="11" name="Picture 2" descr="Copilot Studio Generative AI pricing - Power Platform Community">
              <a:extLst>
                <a:ext uri="{FF2B5EF4-FFF2-40B4-BE49-F238E27FC236}">
                  <a16:creationId xmlns:a16="http://schemas.microsoft.com/office/drawing/2014/main" id="{E56D2646-23E4-3FE8-9FFA-D2EDDC58059C}"/>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DBE3F7D-7ACA-C194-0A5F-1596C6F7D01F}"/>
                </a:ext>
                <a:ext uri="{C183D7F6-B498-43B3-948B-1728B52AA6E4}">
                  <adec:decorative xmlns:adec="http://schemas.microsoft.com/office/drawing/2017/decorative" val="0"/>
                </a:ext>
              </a:extLst>
            </p:cNvPr>
            <p:cNvSpPr txBox="1"/>
            <p:nvPr/>
          </p:nvSpPr>
          <p:spPr>
            <a:xfrm>
              <a:off x="3753530" y="5932267"/>
              <a:ext cx="1892184" cy="42062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CRM</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2" name="Group 21">
            <a:extLst>
              <a:ext uri="{FF2B5EF4-FFF2-40B4-BE49-F238E27FC236}">
                <a16:creationId xmlns:a16="http://schemas.microsoft.com/office/drawing/2014/main" id="{35C3489E-C1D2-7C46-F73B-651BE4A75616}"/>
              </a:ext>
            </a:extLst>
          </p:cNvPr>
          <p:cNvGrpSpPr/>
          <p:nvPr/>
        </p:nvGrpSpPr>
        <p:grpSpPr>
          <a:xfrm>
            <a:off x="1064287" y="2742859"/>
            <a:ext cx="1469368" cy="360000"/>
            <a:chOff x="588263" y="1217924"/>
            <a:chExt cx="1469368" cy="360000"/>
          </a:xfrm>
        </p:grpSpPr>
        <p:pic>
          <p:nvPicPr>
            <p:cNvPr id="23" name="Picture 22" descr="Zip Co logo SVG free download, id: 101874 - Brandlogos.net">
              <a:hlinkClick r:id="rId8"/>
              <a:extLst>
                <a:ext uri="{FF2B5EF4-FFF2-40B4-BE49-F238E27FC236}">
                  <a16:creationId xmlns:a16="http://schemas.microsoft.com/office/drawing/2014/main" id="{3AD3EB4C-F53E-8E89-C396-2A5D98E364DA}"/>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7" name="TextBox 26">
              <a:extLst>
                <a:ext uri="{FF2B5EF4-FFF2-40B4-BE49-F238E27FC236}">
                  <a16:creationId xmlns:a16="http://schemas.microsoft.com/office/drawing/2014/main" id="{0B206B80-60F6-28E8-7673-E658C6822669}"/>
                </a:ext>
                <a:ext uri="{C183D7F6-B498-43B3-948B-1728B52AA6E4}">
                  <adec:decorative xmlns:adec="http://schemas.microsoft.com/office/drawing/2017/decorative" val="0"/>
                </a:ext>
              </a:extLst>
            </p:cNvPr>
            <p:cNvSpPr txBox="1"/>
            <p:nvPr/>
          </p:nvSpPr>
          <p:spPr>
            <a:xfrm>
              <a:off x="1047214" y="1313286"/>
              <a:ext cx="1010417"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grpSp>
      <p:grpSp>
        <p:nvGrpSpPr>
          <p:cNvPr id="52" name="Group 51">
            <a:extLst>
              <a:ext uri="{FF2B5EF4-FFF2-40B4-BE49-F238E27FC236}">
                <a16:creationId xmlns:a16="http://schemas.microsoft.com/office/drawing/2014/main" id="{ED4AC0B8-385C-A5CB-758E-F0355DB0537A}"/>
              </a:ext>
            </a:extLst>
          </p:cNvPr>
          <p:cNvGrpSpPr/>
          <p:nvPr/>
        </p:nvGrpSpPr>
        <p:grpSpPr>
          <a:xfrm>
            <a:off x="6121156" y="5266692"/>
            <a:ext cx="1469368" cy="360000"/>
            <a:chOff x="588263" y="1217924"/>
            <a:chExt cx="1469368" cy="360000"/>
          </a:xfrm>
        </p:grpSpPr>
        <p:pic>
          <p:nvPicPr>
            <p:cNvPr id="56" name="Picture 55" descr="Zip Co logo SVG free download, id: 101874 - Brandlogos.net">
              <a:hlinkClick r:id="rId8"/>
              <a:extLst>
                <a:ext uri="{FF2B5EF4-FFF2-40B4-BE49-F238E27FC236}">
                  <a16:creationId xmlns:a16="http://schemas.microsoft.com/office/drawing/2014/main" id="{0BC135EB-A827-1CE4-AD4B-B62DC397C0F5}"/>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57" name="TextBox 56">
              <a:extLst>
                <a:ext uri="{FF2B5EF4-FFF2-40B4-BE49-F238E27FC236}">
                  <a16:creationId xmlns:a16="http://schemas.microsoft.com/office/drawing/2014/main" id="{1E9D1632-B131-374A-551B-2D3C66753EAE}"/>
                </a:ext>
                <a:ext uri="{C183D7F6-B498-43B3-948B-1728B52AA6E4}">
                  <adec:decorative xmlns:adec="http://schemas.microsoft.com/office/drawing/2017/decorative" val="0"/>
                </a:ext>
              </a:extLst>
            </p:cNvPr>
            <p:cNvSpPr txBox="1"/>
            <p:nvPr/>
          </p:nvSpPr>
          <p:spPr>
            <a:xfrm>
              <a:off x="1047214" y="1313286"/>
              <a:ext cx="1010417"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grpSp>
        <p:nvGrpSpPr>
          <p:cNvPr id="58" name="Group 57">
            <a:extLst>
              <a:ext uri="{FF2B5EF4-FFF2-40B4-BE49-F238E27FC236}">
                <a16:creationId xmlns:a16="http://schemas.microsoft.com/office/drawing/2014/main" id="{EB69B28C-24BA-6094-DE74-1EA3FE71890E}"/>
              </a:ext>
            </a:extLst>
          </p:cNvPr>
          <p:cNvGrpSpPr/>
          <p:nvPr/>
        </p:nvGrpSpPr>
        <p:grpSpPr>
          <a:xfrm>
            <a:off x="7977409" y="2737103"/>
            <a:ext cx="1469368" cy="360000"/>
            <a:chOff x="588263" y="1217924"/>
            <a:chExt cx="1469368" cy="360000"/>
          </a:xfrm>
        </p:grpSpPr>
        <p:pic>
          <p:nvPicPr>
            <p:cNvPr id="60" name="Picture 59" descr="Zip Co logo SVG free download, id: 101874 - Brandlogos.net">
              <a:hlinkClick r:id="rId8"/>
              <a:extLst>
                <a:ext uri="{FF2B5EF4-FFF2-40B4-BE49-F238E27FC236}">
                  <a16:creationId xmlns:a16="http://schemas.microsoft.com/office/drawing/2014/main" id="{32123FD0-530D-96B7-3F3A-8AB1BAA1314E}"/>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63" name="TextBox 62">
              <a:extLst>
                <a:ext uri="{FF2B5EF4-FFF2-40B4-BE49-F238E27FC236}">
                  <a16:creationId xmlns:a16="http://schemas.microsoft.com/office/drawing/2014/main" id="{3EF2F94A-2E1B-14E1-A9C2-88E83A7AD51F}"/>
                </a:ext>
                <a:ext uri="{C183D7F6-B498-43B3-948B-1728B52AA6E4}">
                  <adec:decorative xmlns:adec="http://schemas.microsoft.com/office/drawing/2017/decorative" val="0"/>
                </a:ext>
              </a:extLst>
            </p:cNvPr>
            <p:cNvSpPr txBox="1"/>
            <p:nvPr/>
          </p:nvSpPr>
          <p:spPr>
            <a:xfrm>
              <a:off x="1047214" y="1313286"/>
              <a:ext cx="1010417"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grpSp>
        <p:nvGrpSpPr>
          <p:cNvPr id="64" name="Group 63">
            <a:extLst>
              <a:ext uri="{FF2B5EF4-FFF2-40B4-BE49-F238E27FC236}">
                <a16:creationId xmlns:a16="http://schemas.microsoft.com/office/drawing/2014/main" id="{7C6B79B3-9A67-2119-2FFD-2848FCB5F335}"/>
              </a:ext>
            </a:extLst>
          </p:cNvPr>
          <p:cNvGrpSpPr/>
          <p:nvPr/>
        </p:nvGrpSpPr>
        <p:grpSpPr>
          <a:xfrm>
            <a:off x="4418711" y="2749980"/>
            <a:ext cx="2250050" cy="584775"/>
            <a:chOff x="767112" y="2790774"/>
            <a:chExt cx="2250050" cy="584775"/>
          </a:xfrm>
        </p:grpSpPr>
        <p:sp>
          <p:nvSpPr>
            <p:cNvPr id="65" name="TextBox 64">
              <a:extLst>
                <a:ext uri="{FF2B5EF4-FFF2-40B4-BE49-F238E27FC236}">
                  <a16:creationId xmlns:a16="http://schemas.microsoft.com/office/drawing/2014/main" id="{DEFF5832-5547-1C7C-2563-65C64E5BDD66}"/>
                </a:ext>
                <a:ext uri="{C183D7F6-B498-43B3-948B-1728B52AA6E4}">
                  <adec:decorative xmlns:adec="http://schemas.microsoft.com/office/drawing/2017/decorative" val="0"/>
                </a:ext>
              </a:extLst>
            </p:cNvPr>
            <p:cNvSpPr txBox="1"/>
            <p:nvPr/>
          </p:nvSpPr>
          <p:spPr>
            <a:xfrm>
              <a:off x="1124978" y="2790774"/>
              <a:ext cx="1892184"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document repository</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69" name="Picture 2" descr="Copilot Studio Generative AI pricing - Power Platform Community">
              <a:extLst>
                <a:ext uri="{FF2B5EF4-FFF2-40B4-BE49-F238E27FC236}">
                  <a16:creationId xmlns:a16="http://schemas.microsoft.com/office/drawing/2014/main" id="{0A30A1E4-B693-5119-71FF-322915855F2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5254931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5453D989-050E-0BEC-8DF2-48EB99AE1216}"/>
              </a:ext>
            </a:extLst>
          </p:cNvPr>
          <p:cNvSpPr>
            <a:spLocks noGrp="1"/>
          </p:cNvSpPr>
          <p:nvPr>
            <p:ph type="title"/>
          </p:nvPr>
        </p:nvSpPr>
        <p:spPr>
          <a:xfrm>
            <a:off x="584200" y="387766"/>
            <a:ext cx="7160208" cy="263149"/>
          </a:xfrm>
        </p:spPr>
        <p:txBody>
          <a:bodyPr/>
          <a:lstStyle/>
          <a:p>
            <a:r>
              <a:rPr lang="en-US" noProof="0" dirty="0"/>
              <a:t>A day in the life of a Marketing Manager (Copilot Studio)</a:t>
            </a:r>
          </a:p>
        </p:txBody>
      </p:sp>
      <p:sp>
        <p:nvSpPr>
          <p:cNvPr id="125" name="Text Placeholder 124">
            <a:extLst>
              <a:ext uri="{FF2B5EF4-FFF2-40B4-BE49-F238E27FC236}">
                <a16:creationId xmlns:a16="http://schemas.microsoft.com/office/drawing/2014/main" id="{64378299-3226-F8AA-1A31-4D7A041A6D42}"/>
              </a:ext>
            </a:extLst>
          </p:cNvPr>
          <p:cNvSpPr>
            <a:spLocks noGrp="1"/>
          </p:cNvSpPr>
          <p:nvPr>
            <p:ph type="body" sz="quarter" idx="17"/>
          </p:nvPr>
        </p:nvSpPr>
        <p:spPr>
          <a:xfrm>
            <a:off x="6519107" y="521099"/>
            <a:ext cx="3599821" cy="169277"/>
          </a:xfrm>
        </p:spPr>
        <p:txBody>
          <a:bodyPr/>
          <a:lstStyle/>
          <a:p>
            <a:r>
              <a:rPr lang="en-US" noProof="0"/>
              <a:t>Microsoft 365 Copilot and Copilot Studio</a:t>
            </a:r>
            <a:endParaRPr lang="en-US" sz="900" i="1" noProof="0"/>
          </a:p>
        </p:txBody>
      </p:sp>
      <p:sp>
        <p:nvSpPr>
          <p:cNvPr id="40" name="Text Placeholder 39">
            <a:extLst>
              <a:ext uri="{FF2B5EF4-FFF2-40B4-BE49-F238E27FC236}">
                <a16:creationId xmlns:a16="http://schemas.microsoft.com/office/drawing/2014/main" id="{380DEFE5-4E87-ADAE-C22F-D4F9D6419FCA}"/>
              </a:ext>
            </a:extLst>
          </p:cNvPr>
          <p:cNvSpPr>
            <a:spLocks noGrp="1"/>
          </p:cNvSpPr>
          <p:nvPr>
            <p:ph type="body" sz="quarter" idx="11"/>
          </p:nvPr>
        </p:nvSpPr>
        <p:spPr/>
        <p:txBody>
          <a:bodyPr/>
          <a:lstStyle/>
          <a:p>
            <a:r>
              <a:rPr lang="en-US" noProof="0"/>
              <a:t>8:00 am</a:t>
            </a:r>
          </a:p>
        </p:txBody>
      </p:sp>
      <p:sp>
        <p:nvSpPr>
          <p:cNvPr id="41" name="Text Placeholder 40">
            <a:extLst>
              <a:ext uri="{FF2B5EF4-FFF2-40B4-BE49-F238E27FC236}">
                <a16:creationId xmlns:a16="http://schemas.microsoft.com/office/drawing/2014/main" id="{B0564ACF-D246-49A6-82F5-E3FF76CFAE96}"/>
              </a:ext>
            </a:extLst>
          </p:cNvPr>
          <p:cNvSpPr>
            <a:spLocks noGrp="1"/>
          </p:cNvSpPr>
          <p:nvPr>
            <p:ph type="body" sz="quarter" idx="18"/>
          </p:nvPr>
        </p:nvSpPr>
        <p:spPr>
          <a:xfrm>
            <a:off x="584200" y="2032188"/>
            <a:ext cx="2808000" cy="626701"/>
          </a:xfrm>
        </p:spPr>
        <p:txBody>
          <a:bodyPr/>
          <a:lstStyle/>
          <a:p>
            <a:r>
              <a:rPr lang="en-US" noProof="0" dirty="0"/>
              <a:t>Mio uses Microsoft 365 Copilot Chat in Word to prepare a brief to give to the agencies bidding on a new advertising campaign. </a:t>
            </a:r>
          </a:p>
        </p:txBody>
      </p:sp>
      <p:sp>
        <p:nvSpPr>
          <p:cNvPr id="42" name="Text Placeholder 41">
            <a:extLst>
              <a:ext uri="{FF2B5EF4-FFF2-40B4-BE49-F238E27FC236}">
                <a16:creationId xmlns:a16="http://schemas.microsoft.com/office/drawing/2014/main" id="{6F9C9EDC-908B-83E2-3EA6-1290AAC11A06}"/>
              </a:ext>
            </a:extLst>
          </p:cNvPr>
          <p:cNvSpPr>
            <a:spLocks noGrp="1"/>
          </p:cNvSpPr>
          <p:nvPr>
            <p:ph type="body" sz="quarter" idx="21"/>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lang="en-US" b="1" kern="0" noProof="0">
                <a:solidFill>
                  <a:srgbClr val="1A1A1A"/>
                </a:solidFill>
                <a:latin typeface="Segoe UI"/>
                <a:cs typeface="+mn-cs"/>
              </a:rPr>
              <a:t>Prepare a brief </a:t>
            </a:r>
            <a:r>
              <a:rPr lang="en-US" noProof="0"/>
              <a:t>outlining the advertising strategy from [Contoso widget marketing plan]. Include sections on target market, pricing, tone, imagery, and taglines.</a:t>
            </a:r>
          </a:p>
        </p:txBody>
      </p:sp>
      <p:sp>
        <p:nvSpPr>
          <p:cNvPr id="43" name="Text Placeholder 42">
            <a:extLst>
              <a:ext uri="{FF2B5EF4-FFF2-40B4-BE49-F238E27FC236}">
                <a16:creationId xmlns:a16="http://schemas.microsoft.com/office/drawing/2014/main" id="{EEEB90A4-7DC7-4161-0580-675A60B9E3B4}"/>
              </a:ext>
            </a:extLst>
          </p:cNvPr>
          <p:cNvSpPr>
            <a:spLocks noGrp="1"/>
          </p:cNvSpPr>
          <p:nvPr>
            <p:ph type="body" sz="quarter" idx="22"/>
          </p:nvPr>
        </p:nvSpPr>
        <p:spPr/>
        <p:txBody>
          <a:bodyPr/>
          <a:lstStyle/>
          <a:p>
            <a:r>
              <a:rPr lang="en-US" noProof="0"/>
              <a:t>8:30 am</a:t>
            </a:r>
          </a:p>
        </p:txBody>
      </p:sp>
      <p:sp>
        <p:nvSpPr>
          <p:cNvPr id="44" name="Text Placeholder 43">
            <a:extLst>
              <a:ext uri="{FF2B5EF4-FFF2-40B4-BE49-F238E27FC236}">
                <a16:creationId xmlns:a16="http://schemas.microsoft.com/office/drawing/2014/main" id="{870E1DB5-95FF-03BC-3F46-FB40ADEAF4B1}"/>
              </a:ext>
            </a:extLst>
          </p:cNvPr>
          <p:cNvSpPr>
            <a:spLocks noGrp="1"/>
          </p:cNvSpPr>
          <p:nvPr>
            <p:ph type="body" sz="quarter" idx="23"/>
          </p:nvPr>
        </p:nvSpPr>
        <p:spPr>
          <a:xfrm>
            <a:off x="3776898" y="2032188"/>
            <a:ext cx="2808000" cy="626701"/>
          </a:xfrm>
        </p:spPr>
        <p:txBody>
          <a:bodyPr/>
          <a:lstStyle/>
          <a:p>
            <a:r>
              <a:rPr lang="en-US" noProof="0"/>
              <a:t>Mio meets with the team to brainstorm feature enhancements based on customer feedback. Copilot in Whiteboard categorizes the ideas for easier discussion.</a:t>
            </a:r>
          </a:p>
        </p:txBody>
      </p:sp>
      <p:sp>
        <p:nvSpPr>
          <p:cNvPr id="45" name="Text Placeholder 44">
            <a:extLst>
              <a:ext uri="{FF2B5EF4-FFF2-40B4-BE49-F238E27FC236}">
                <a16:creationId xmlns:a16="http://schemas.microsoft.com/office/drawing/2014/main" id="{4182C09F-CA59-F428-6AE9-AA8E1B811C00}"/>
              </a:ext>
            </a:extLst>
          </p:cNvPr>
          <p:cNvSpPr>
            <a:spLocks noGrp="1"/>
          </p:cNvSpPr>
          <p:nvPr>
            <p:ph type="body" sz="quarter" idx="24"/>
          </p:nvPr>
        </p:nvSpPr>
        <p:spPr/>
        <p:txBody>
          <a:bodyPr/>
          <a:lstStyle/>
          <a:p>
            <a:r>
              <a:rPr lang="en-US" kern="0" noProof="0">
                <a:solidFill>
                  <a:srgbClr val="1A1A1A"/>
                </a:solidFill>
                <a:latin typeface="Segoe UI"/>
                <a:cs typeface="+mn-cs"/>
              </a:rPr>
              <a:t>Action: </a:t>
            </a:r>
            <a:r>
              <a:rPr lang="en-US" b="1" kern="0" noProof="0">
                <a:solidFill>
                  <a:srgbClr val="1A1A1A"/>
                </a:solidFill>
                <a:latin typeface="Segoe UI"/>
                <a:cs typeface="+mn-cs"/>
              </a:rPr>
              <a:t>Categorize the ideas. </a:t>
            </a:r>
          </a:p>
        </p:txBody>
      </p:sp>
      <p:sp>
        <p:nvSpPr>
          <p:cNvPr id="46" name="Text Placeholder 45">
            <a:extLst>
              <a:ext uri="{FF2B5EF4-FFF2-40B4-BE49-F238E27FC236}">
                <a16:creationId xmlns:a16="http://schemas.microsoft.com/office/drawing/2014/main" id="{58E9F72D-0C53-EBF3-BEC7-27A25AE9A60F}"/>
              </a:ext>
            </a:extLst>
          </p:cNvPr>
          <p:cNvSpPr>
            <a:spLocks noGrp="1"/>
          </p:cNvSpPr>
          <p:nvPr>
            <p:ph type="body" sz="quarter" idx="25"/>
          </p:nvPr>
        </p:nvSpPr>
        <p:spPr/>
        <p:txBody>
          <a:bodyPr/>
          <a:lstStyle/>
          <a:p>
            <a:r>
              <a:rPr lang="en-US" noProof="0"/>
              <a:t>10:00 am</a:t>
            </a:r>
          </a:p>
        </p:txBody>
      </p:sp>
      <p:sp>
        <p:nvSpPr>
          <p:cNvPr id="47" name="Text Placeholder 46">
            <a:extLst>
              <a:ext uri="{FF2B5EF4-FFF2-40B4-BE49-F238E27FC236}">
                <a16:creationId xmlns:a16="http://schemas.microsoft.com/office/drawing/2014/main" id="{762A6AD1-94A8-CCBD-A028-2FC3CC9BA2F1}"/>
              </a:ext>
            </a:extLst>
          </p:cNvPr>
          <p:cNvSpPr>
            <a:spLocks noGrp="1"/>
          </p:cNvSpPr>
          <p:nvPr>
            <p:ph type="body" sz="quarter" idx="26"/>
          </p:nvPr>
        </p:nvSpPr>
        <p:spPr>
          <a:xfrm>
            <a:off x="6969594" y="1939481"/>
            <a:ext cx="2917355" cy="951488"/>
          </a:xfrm>
        </p:spPr>
        <p:txBody>
          <a:bodyPr vert="horz" wrap="square" lIns="90000" tIns="36000" rIns="90000" bIns="36000" rtlCol="0">
            <a:normAutofit/>
          </a:bodyPr>
          <a:lstStyle/>
          <a:p>
            <a:pPr>
              <a:lnSpc>
                <a:spcPct val="110000"/>
              </a:lnSpc>
            </a:pPr>
            <a:r>
              <a:rPr lang="en-US" noProof="0"/>
              <a:t>Using agents made in Copilot Studio, Copilot provides a list of active campaigns, pulling data from their email marketing platform. Mio uses Copilot in Excel to prepare charts that show data trends.</a:t>
            </a:r>
          </a:p>
        </p:txBody>
      </p:sp>
      <p:sp>
        <p:nvSpPr>
          <p:cNvPr id="48" name="Text Placeholder 47">
            <a:extLst>
              <a:ext uri="{FF2B5EF4-FFF2-40B4-BE49-F238E27FC236}">
                <a16:creationId xmlns:a16="http://schemas.microsoft.com/office/drawing/2014/main" id="{928CB7E3-4503-566D-47E4-B343A41534CC}"/>
              </a:ext>
            </a:extLst>
          </p:cNvPr>
          <p:cNvSpPr>
            <a:spLocks noGrp="1"/>
          </p:cNvSpPr>
          <p:nvPr>
            <p:ph type="body" sz="quarter" idx="27"/>
          </p:nvPr>
        </p:nvSpPr>
        <p:spPr/>
        <p:txBody>
          <a:bodyPr/>
          <a:lstStyle/>
          <a:p>
            <a:r>
              <a:rPr lang="en-US" kern="0" noProof="0">
                <a:solidFill>
                  <a:srgbClr val="1A1A1A"/>
                </a:solidFill>
                <a:latin typeface="Segoe UI"/>
                <a:cs typeface="+mn-cs"/>
              </a:rPr>
              <a:t>Action: </a:t>
            </a:r>
            <a:r>
              <a:rPr lang="en-US" b="1" kern="0" noProof="0">
                <a:solidFill>
                  <a:srgbClr val="1A1A1A"/>
                </a:solidFill>
                <a:latin typeface="Segoe UI"/>
                <a:cs typeface="+mn-cs"/>
              </a:rPr>
              <a:t>Show all data insights.</a:t>
            </a:r>
          </a:p>
        </p:txBody>
      </p:sp>
      <p:sp>
        <p:nvSpPr>
          <p:cNvPr id="49" name="Text Placeholder 48">
            <a:extLst>
              <a:ext uri="{FF2B5EF4-FFF2-40B4-BE49-F238E27FC236}">
                <a16:creationId xmlns:a16="http://schemas.microsoft.com/office/drawing/2014/main" id="{0457A297-3E57-9B57-D833-11DBEBC25022}"/>
              </a:ext>
            </a:extLst>
          </p:cNvPr>
          <p:cNvSpPr>
            <a:spLocks noGrp="1"/>
          </p:cNvSpPr>
          <p:nvPr>
            <p:ph type="body" sz="quarter" idx="28"/>
          </p:nvPr>
        </p:nvSpPr>
        <p:spPr/>
        <p:txBody>
          <a:bodyPr/>
          <a:lstStyle/>
          <a:p>
            <a:r>
              <a:rPr lang="en-US" noProof="0"/>
              <a:t>4:00 pm</a:t>
            </a:r>
          </a:p>
        </p:txBody>
      </p:sp>
      <p:sp>
        <p:nvSpPr>
          <p:cNvPr id="50" name="Text Placeholder 49">
            <a:extLst>
              <a:ext uri="{FF2B5EF4-FFF2-40B4-BE49-F238E27FC236}">
                <a16:creationId xmlns:a16="http://schemas.microsoft.com/office/drawing/2014/main" id="{0096F055-2249-E49A-4633-4484FBF83E57}"/>
              </a:ext>
            </a:extLst>
          </p:cNvPr>
          <p:cNvSpPr>
            <a:spLocks noGrp="1"/>
          </p:cNvSpPr>
          <p:nvPr>
            <p:ph type="body" sz="quarter" idx="29"/>
          </p:nvPr>
        </p:nvSpPr>
        <p:spPr/>
        <p:txBody>
          <a:bodyPr/>
          <a:lstStyle/>
          <a:p>
            <a:r>
              <a:rPr lang="en-US" noProof="0"/>
              <a:t>Mio needs to catch up on email and chats before end of day. Copilot speeds up the work by summarizing recent email and chat threads.</a:t>
            </a:r>
          </a:p>
        </p:txBody>
      </p:sp>
      <p:sp>
        <p:nvSpPr>
          <p:cNvPr id="51" name="Text Placeholder 50">
            <a:extLst>
              <a:ext uri="{FF2B5EF4-FFF2-40B4-BE49-F238E27FC236}">
                <a16:creationId xmlns:a16="http://schemas.microsoft.com/office/drawing/2014/main" id="{FDE41677-6C39-ADD7-A36A-72A0C347B5E4}"/>
              </a:ext>
            </a:extLst>
          </p:cNvPr>
          <p:cNvSpPr>
            <a:spLocks noGrp="1"/>
          </p:cNvSpPr>
          <p:nvPr>
            <p:ph type="body" sz="quarter" idx="30"/>
          </p:nvPr>
        </p:nvSpPr>
        <p:spPr/>
        <p:txBody>
          <a:bodyPr/>
          <a:lstStyle/>
          <a:p>
            <a:r>
              <a:rPr lang="en-US" kern="0" noProof="0">
                <a:solidFill>
                  <a:srgbClr val="1A1A1A"/>
                </a:solidFill>
                <a:latin typeface="Segoe UI"/>
                <a:cs typeface="+mn-cs"/>
              </a:rPr>
              <a:t>Action: </a:t>
            </a:r>
            <a:r>
              <a:rPr lang="en-US" noProof="0"/>
              <a:t>In the Copilot Teams app select – </a:t>
            </a:r>
            <a:br>
              <a:rPr lang="en-US" noProof="0"/>
            </a:br>
            <a:r>
              <a:rPr lang="en-US" b="1" kern="0" noProof="0">
                <a:solidFill>
                  <a:srgbClr val="1A1A1A"/>
                </a:solidFill>
                <a:latin typeface="Segoe UI"/>
                <a:cs typeface="+mn-cs"/>
              </a:rPr>
              <a:t>Summarize latest emails.</a:t>
            </a:r>
          </a:p>
        </p:txBody>
      </p:sp>
      <p:sp>
        <p:nvSpPr>
          <p:cNvPr id="52" name="Text Placeholder 51">
            <a:extLst>
              <a:ext uri="{FF2B5EF4-FFF2-40B4-BE49-F238E27FC236}">
                <a16:creationId xmlns:a16="http://schemas.microsoft.com/office/drawing/2014/main" id="{8186F012-295B-A7BF-E6C5-FF30A2A5201F}"/>
              </a:ext>
            </a:extLst>
          </p:cNvPr>
          <p:cNvSpPr>
            <a:spLocks noGrp="1"/>
          </p:cNvSpPr>
          <p:nvPr>
            <p:ph type="body" sz="quarter" idx="31"/>
          </p:nvPr>
        </p:nvSpPr>
        <p:spPr/>
        <p:txBody>
          <a:bodyPr/>
          <a:lstStyle/>
          <a:p>
            <a:r>
              <a:rPr lang="en-US" noProof="0"/>
              <a:t>2:00 pm</a:t>
            </a:r>
          </a:p>
        </p:txBody>
      </p:sp>
      <p:sp>
        <p:nvSpPr>
          <p:cNvPr id="53" name="Text Placeholder 52">
            <a:extLst>
              <a:ext uri="{FF2B5EF4-FFF2-40B4-BE49-F238E27FC236}">
                <a16:creationId xmlns:a16="http://schemas.microsoft.com/office/drawing/2014/main" id="{181A0D3F-C252-8024-EE04-05E2EE52F87D}"/>
              </a:ext>
            </a:extLst>
          </p:cNvPr>
          <p:cNvSpPr>
            <a:spLocks noGrp="1"/>
          </p:cNvSpPr>
          <p:nvPr>
            <p:ph type="body" sz="quarter" idx="32"/>
          </p:nvPr>
        </p:nvSpPr>
        <p:spPr/>
        <p:txBody>
          <a:bodyPr/>
          <a:lstStyle/>
          <a:p>
            <a:r>
              <a:rPr lang="en-US" noProof="0"/>
              <a:t>Mio uses Copilot in PowerPoint updates the roadmap deck to reflect the commitments from the engineering team meeting.</a:t>
            </a:r>
          </a:p>
        </p:txBody>
      </p:sp>
      <p:sp>
        <p:nvSpPr>
          <p:cNvPr id="54" name="Text Placeholder 53">
            <a:extLst>
              <a:ext uri="{FF2B5EF4-FFF2-40B4-BE49-F238E27FC236}">
                <a16:creationId xmlns:a16="http://schemas.microsoft.com/office/drawing/2014/main" id="{AAD24541-668B-8BE9-8650-E5DB349F2B36}"/>
              </a:ext>
            </a:extLst>
          </p:cNvPr>
          <p:cNvSpPr>
            <a:spLocks noGrp="1"/>
          </p:cNvSpPr>
          <p:nvPr>
            <p:ph type="body" sz="quarter" idx="33"/>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lang="en-US" b="1" kern="0" noProof="0">
                <a:solidFill>
                  <a:srgbClr val="1A1A1A"/>
                </a:solidFill>
                <a:latin typeface="Segoe UI"/>
                <a:cs typeface="+mn-cs"/>
              </a:rPr>
              <a:t>Add a slide </a:t>
            </a:r>
            <a:r>
              <a:rPr lang="en-US" noProof="0"/>
              <a:t>based on [copy in </a:t>
            </a:r>
            <a:br>
              <a:rPr lang="en-US" noProof="0"/>
            </a:br>
            <a:r>
              <a:rPr lang="en-US" noProof="0"/>
              <a:t>bulleted list of roadmap updates]</a:t>
            </a:r>
          </a:p>
        </p:txBody>
      </p:sp>
      <p:sp>
        <p:nvSpPr>
          <p:cNvPr id="55" name="Text Placeholder 54">
            <a:extLst>
              <a:ext uri="{FF2B5EF4-FFF2-40B4-BE49-F238E27FC236}">
                <a16:creationId xmlns:a16="http://schemas.microsoft.com/office/drawing/2014/main" id="{1AC3FAF4-5927-CA7A-C6E3-DAF5D6D72A50}"/>
              </a:ext>
            </a:extLst>
          </p:cNvPr>
          <p:cNvSpPr>
            <a:spLocks noGrp="1"/>
          </p:cNvSpPr>
          <p:nvPr>
            <p:ph type="body" sz="quarter" idx="34"/>
          </p:nvPr>
        </p:nvSpPr>
        <p:spPr/>
        <p:txBody>
          <a:bodyPr/>
          <a:lstStyle/>
          <a:p>
            <a:r>
              <a:rPr lang="en-US" noProof="0"/>
              <a:t>11:00 am</a:t>
            </a:r>
          </a:p>
        </p:txBody>
      </p:sp>
      <p:sp>
        <p:nvSpPr>
          <p:cNvPr id="59" name="Text Placeholder 58">
            <a:extLst>
              <a:ext uri="{FF2B5EF4-FFF2-40B4-BE49-F238E27FC236}">
                <a16:creationId xmlns:a16="http://schemas.microsoft.com/office/drawing/2014/main" id="{83E8C264-D29E-A6FF-327E-4F8F753EEBB2}"/>
              </a:ext>
            </a:extLst>
          </p:cNvPr>
          <p:cNvSpPr>
            <a:spLocks noGrp="1"/>
          </p:cNvSpPr>
          <p:nvPr>
            <p:ph type="body" sz="quarter" idx="35"/>
          </p:nvPr>
        </p:nvSpPr>
        <p:spPr>
          <a:xfrm>
            <a:off x="6969595" y="4488366"/>
            <a:ext cx="2808000" cy="626701"/>
          </a:xfrm>
        </p:spPr>
        <p:txBody>
          <a:bodyPr/>
          <a:lstStyle/>
          <a:p>
            <a:r>
              <a:rPr lang="en-US" noProof="0"/>
              <a:t>Mio meets with the engineering team to plan the development of new features. During the meeting, Mio uses Copilot in Teams to take meeting notes, noting prioritized features.</a:t>
            </a:r>
          </a:p>
        </p:txBody>
      </p:sp>
      <p:sp>
        <p:nvSpPr>
          <p:cNvPr id="60" name="Text Placeholder 59">
            <a:extLst>
              <a:ext uri="{FF2B5EF4-FFF2-40B4-BE49-F238E27FC236}">
                <a16:creationId xmlns:a16="http://schemas.microsoft.com/office/drawing/2014/main" id="{66B8976F-F79B-8193-1CF2-5B4293F87624}"/>
              </a:ext>
            </a:extLst>
          </p:cNvPr>
          <p:cNvSpPr>
            <a:spLocks noGrp="1"/>
          </p:cNvSpPr>
          <p:nvPr>
            <p:ph type="body" sz="quarter" idx="36"/>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lang="en-US" b="1" kern="0" noProof="0">
                <a:solidFill>
                  <a:srgbClr val="1A1A1A"/>
                </a:solidFill>
                <a:latin typeface="Segoe UI"/>
                <a:cs typeface="+mn-cs"/>
              </a:rPr>
              <a:t>Create a table </a:t>
            </a:r>
            <a:r>
              <a:rPr lang="en-US" noProof="0"/>
              <a:t>to categorize </a:t>
            </a:r>
            <a:br>
              <a:rPr lang="en-US" noProof="0"/>
            </a:br>
            <a:r>
              <a:rPr lang="en-US" noProof="0"/>
              <a:t>the features discussed so far by priority.</a:t>
            </a:r>
          </a:p>
        </p:txBody>
      </p:sp>
      <p:sp>
        <p:nvSpPr>
          <p:cNvPr id="23" name="Text Placeholder 22">
            <a:extLst>
              <a:ext uri="{FF2B5EF4-FFF2-40B4-BE49-F238E27FC236}">
                <a16:creationId xmlns:a16="http://schemas.microsoft.com/office/drawing/2014/main" id="{1D916D14-9732-1289-3A7F-3CAE7C63F3F3}"/>
              </a:ext>
            </a:extLst>
          </p:cNvPr>
          <p:cNvSpPr>
            <a:spLocks noGrp="1"/>
          </p:cNvSpPr>
          <p:nvPr>
            <p:ph type="body" sz="quarter" idx="37"/>
          </p:nvPr>
        </p:nvSpPr>
        <p:spPr>
          <a:xfrm>
            <a:off x="10430234" y="521099"/>
            <a:ext cx="1456966" cy="175614"/>
          </a:xfrm>
        </p:spPr>
        <p:txBody>
          <a:bodyPr/>
          <a:lstStyle/>
          <a:p>
            <a:r>
              <a:rPr lang="en-US" noProof="0"/>
              <a:t>Extend</a:t>
            </a:r>
          </a:p>
        </p:txBody>
      </p:sp>
      <p:sp>
        <p:nvSpPr>
          <p:cNvPr id="61" name="Text Placeholder 60">
            <a:extLst>
              <a:ext uri="{FF2B5EF4-FFF2-40B4-BE49-F238E27FC236}">
                <a16:creationId xmlns:a16="http://schemas.microsoft.com/office/drawing/2014/main" id="{E528C67F-0813-6C64-86FC-B17E23C552A0}"/>
              </a:ext>
            </a:extLst>
          </p:cNvPr>
          <p:cNvSpPr>
            <a:spLocks noGrp="1"/>
          </p:cNvSpPr>
          <p:nvPr>
            <p:ph type="body" sz="quarter" idx="38"/>
          </p:nvPr>
        </p:nvSpPr>
        <p:spPr>
          <a:solidFill>
            <a:srgbClr val="0078D4"/>
          </a:solidFill>
        </p:spPr>
        <p:txBody>
          <a:bodyPr/>
          <a:lstStyle/>
          <a:p>
            <a:endParaRPr lang="en-US" noProof="0"/>
          </a:p>
        </p:txBody>
      </p:sp>
      <p:sp>
        <p:nvSpPr>
          <p:cNvPr id="62" name="Text Placeholder 61">
            <a:extLst>
              <a:ext uri="{FF2B5EF4-FFF2-40B4-BE49-F238E27FC236}">
                <a16:creationId xmlns:a16="http://schemas.microsoft.com/office/drawing/2014/main" id="{C08F246F-EEAB-EC23-7F52-533C77D6913D}"/>
              </a:ext>
            </a:extLst>
          </p:cNvPr>
          <p:cNvSpPr>
            <a:spLocks noGrp="1"/>
          </p:cNvSpPr>
          <p:nvPr>
            <p:ph type="body" sz="quarter" idx="39"/>
          </p:nvPr>
        </p:nvSpPr>
        <p:spPr>
          <a:solidFill>
            <a:srgbClr val="0070C0"/>
          </a:solidFill>
        </p:spPr>
        <p:txBody>
          <a:bodyPr/>
          <a:lstStyle/>
          <a:p>
            <a:endParaRPr lang="en-US" noProof="0"/>
          </a:p>
        </p:txBody>
      </p:sp>
      <p:sp>
        <p:nvSpPr>
          <p:cNvPr id="63" name="Text Placeholder 62">
            <a:extLst>
              <a:ext uri="{FF2B5EF4-FFF2-40B4-BE49-F238E27FC236}">
                <a16:creationId xmlns:a16="http://schemas.microsoft.com/office/drawing/2014/main" id="{B4901A15-C32E-1C8A-131E-3B8DEA45C922}"/>
              </a:ext>
            </a:extLst>
          </p:cNvPr>
          <p:cNvSpPr>
            <a:spLocks noGrp="1"/>
          </p:cNvSpPr>
          <p:nvPr>
            <p:ph type="body" sz="quarter" idx="40"/>
          </p:nvPr>
        </p:nvSpPr>
        <p:spPr>
          <a:solidFill>
            <a:srgbClr val="0078D4"/>
          </a:solidFill>
        </p:spPr>
        <p:txBody>
          <a:bodyPr/>
          <a:lstStyle/>
          <a:p>
            <a:endParaRPr lang="en-US" noProof="0"/>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428494"/>
            <a:chOff x="10195084" y="1462475"/>
            <a:chExt cx="1696592" cy="1428494"/>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Mio  </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Marketing Manager at Contoso</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616179"/>
              <a:ext cx="274790" cy="274790"/>
            </a:xfrm>
            <a:prstGeom prst="rect">
              <a:avLst/>
            </a:prstGeom>
          </p:spPr>
        </p:pic>
      </p:grpSp>
      <p:grpSp>
        <p:nvGrpSpPr>
          <p:cNvPr id="105" name="Group 104">
            <a:extLst>
              <a:ext uri="{FF2B5EF4-FFF2-40B4-BE49-F238E27FC236}">
                <a16:creationId xmlns:a16="http://schemas.microsoft.com/office/drawing/2014/main" id="{DF8FFE99-03CD-D6CA-E7DD-94F6A8B2BF5D}"/>
              </a:ext>
            </a:extLst>
          </p:cNvPr>
          <p:cNvGrpSpPr/>
          <p:nvPr/>
        </p:nvGrpSpPr>
        <p:grpSpPr>
          <a:xfrm>
            <a:off x="906113" y="2774902"/>
            <a:ext cx="1544973" cy="360000"/>
            <a:chOff x="588263" y="2657420"/>
            <a:chExt cx="1544973" cy="360000"/>
          </a:xfrm>
        </p:grpSpPr>
        <p:pic>
          <p:nvPicPr>
            <p:cNvPr id="106" name="Picture 105">
              <a:extLst>
                <a:ext uri="{FF2B5EF4-FFF2-40B4-BE49-F238E27FC236}">
                  <a16:creationId xmlns:a16="http://schemas.microsoft.com/office/drawing/2014/main" id="{36971446-F6BA-D57B-37A1-8F1409D76A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07" name="TextBox 106">
              <a:extLst>
                <a:ext uri="{FF2B5EF4-FFF2-40B4-BE49-F238E27FC236}">
                  <a16:creationId xmlns:a16="http://schemas.microsoft.com/office/drawing/2014/main" id="{E16BB191-97D1-80A2-F8B2-107CEDFBD2D6}"/>
                </a:ext>
                <a:ext uri="{C183D7F6-B498-43B3-948B-1728B52AA6E4}">
                  <adec:decorative xmlns:adec="http://schemas.microsoft.com/office/drawing/2017/decorative" val="0"/>
                </a:ext>
              </a:extLst>
            </p:cNvPr>
            <p:cNvSpPr txBox="1"/>
            <p:nvPr/>
          </p:nvSpPr>
          <p:spPr>
            <a:xfrm>
              <a:off x="1047214" y="2752782"/>
              <a:ext cx="1086022"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08" name="Group 107">
            <a:extLst>
              <a:ext uri="{FF2B5EF4-FFF2-40B4-BE49-F238E27FC236}">
                <a16:creationId xmlns:a16="http://schemas.microsoft.com/office/drawing/2014/main" id="{1963EE1A-F71A-D309-28F1-F4A297E36AEE}"/>
              </a:ext>
            </a:extLst>
          </p:cNvPr>
          <p:cNvGrpSpPr/>
          <p:nvPr/>
        </p:nvGrpSpPr>
        <p:grpSpPr>
          <a:xfrm>
            <a:off x="4016980" y="2818030"/>
            <a:ext cx="1926936" cy="360000"/>
            <a:chOff x="588263" y="4096916"/>
            <a:chExt cx="1926936" cy="360000"/>
          </a:xfrm>
        </p:grpSpPr>
        <p:pic>
          <p:nvPicPr>
            <p:cNvPr id="109" name="Picture 108">
              <a:extLst>
                <a:ext uri="{FF2B5EF4-FFF2-40B4-BE49-F238E27FC236}">
                  <a16:creationId xmlns:a16="http://schemas.microsoft.com/office/drawing/2014/main" id="{DBFDDE11-E5C3-2264-F334-B8A80261692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4987" t="-14987" r="-14987" b="-14987"/>
            <a:stretch/>
          </p:blipFill>
          <p:spPr>
            <a:xfrm>
              <a:off x="588263" y="4096916"/>
              <a:ext cx="360000" cy="360000"/>
            </a:xfrm>
            <a:prstGeom prst="ellipse">
              <a:avLst/>
            </a:prstGeom>
            <a:solidFill>
              <a:schemeClr val="bg1"/>
            </a:solidFill>
          </p:spPr>
        </p:pic>
        <p:sp>
          <p:nvSpPr>
            <p:cNvPr id="110" name="TextBox 109">
              <a:extLst>
                <a:ext uri="{FF2B5EF4-FFF2-40B4-BE49-F238E27FC236}">
                  <a16:creationId xmlns:a16="http://schemas.microsoft.com/office/drawing/2014/main" id="{3F434F81-A80F-D1D1-E855-16857B4EEB02}"/>
                </a:ext>
                <a:ext uri="{C183D7F6-B498-43B3-948B-1728B52AA6E4}">
                  <adec:decorative xmlns:adec="http://schemas.microsoft.com/office/drawing/2017/decorative" val="0"/>
                </a:ext>
              </a:extLst>
            </p:cNvPr>
            <p:cNvSpPr txBox="1"/>
            <p:nvPr/>
          </p:nvSpPr>
          <p:spPr>
            <a:xfrm>
              <a:off x="1047214" y="4192278"/>
              <a:ext cx="146798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Whiteboard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1" name="Group 110">
            <a:extLst>
              <a:ext uri="{FF2B5EF4-FFF2-40B4-BE49-F238E27FC236}">
                <a16:creationId xmlns:a16="http://schemas.microsoft.com/office/drawing/2014/main" id="{833B0FE0-1AAE-B9EC-93A1-A3AA5AD597CD}"/>
              </a:ext>
            </a:extLst>
          </p:cNvPr>
          <p:cNvGrpSpPr/>
          <p:nvPr/>
        </p:nvGrpSpPr>
        <p:grpSpPr>
          <a:xfrm>
            <a:off x="8799771" y="2804426"/>
            <a:ext cx="1149807" cy="360000"/>
            <a:chOff x="577439" y="3137252"/>
            <a:chExt cx="1149807" cy="360000"/>
          </a:xfrm>
        </p:grpSpPr>
        <p:pic>
          <p:nvPicPr>
            <p:cNvPr id="112" name="Picture 111">
              <a:extLst>
                <a:ext uri="{FF2B5EF4-FFF2-40B4-BE49-F238E27FC236}">
                  <a16:creationId xmlns:a16="http://schemas.microsoft.com/office/drawing/2014/main" id="{2A92C845-772D-60ED-D62E-F8EE816DB7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13" name="TextBox 112">
              <a:extLst>
                <a:ext uri="{FF2B5EF4-FFF2-40B4-BE49-F238E27FC236}">
                  <a16:creationId xmlns:a16="http://schemas.microsoft.com/office/drawing/2014/main" id="{1BBB7ED2-7D0C-DED7-2694-C29F20B911B2}"/>
                </a:ext>
                <a:ext uri="{C183D7F6-B498-43B3-948B-1728B52AA6E4}">
                  <adec:decorative xmlns:adec="http://schemas.microsoft.com/office/drawing/2017/decorative" val="0"/>
                </a:ext>
              </a:extLst>
            </p:cNvPr>
            <p:cNvSpPr txBox="1"/>
            <p:nvPr/>
          </p:nvSpPr>
          <p:spPr>
            <a:xfrm>
              <a:off x="1047214" y="3147976"/>
              <a:ext cx="680032" cy="338554"/>
            </a:xfrm>
            <a:prstGeom prst="rect">
              <a:avLst/>
            </a:prstGeom>
            <a:noFill/>
          </p:spPr>
          <p:txBody>
            <a:bodyPr wrap="square" lIns="0" tIns="0" rIns="0" bIns="0" rtlCol="0" anchor="ctr">
              <a:spAutoFit/>
            </a:bodyPr>
            <a:lstStyle/>
            <a:p>
              <a:pPr marR="0" lvl="0" indent="0" defTabSz="914367" fontAlgn="auto">
                <a:lnSpc>
                  <a:spcPct val="100000"/>
                </a:lnSpc>
                <a:spcBef>
                  <a:spcPts val="0"/>
                </a:spcBef>
                <a:spcAft>
                  <a:spcPts val="0"/>
                </a:spcAft>
                <a:buClrTx/>
                <a:buSzTx/>
                <a:buFontTx/>
                <a:buNone/>
                <a:tabLst/>
                <a:defRPr/>
              </a:pPr>
              <a:r>
                <a:rPr lang="en-US" sz="1100" noProof="0">
                  <a:solidFill>
                    <a:prstClr val="black"/>
                  </a:solidFill>
                  <a:latin typeface="Segoe UI Semibold"/>
                </a:rPr>
                <a:t>Copilot in </a:t>
              </a:r>
              <a:br>
                <a:rPr lang="en-US" sz="1100" noProof="0">
                  <a:solidFill>
                    <a:prstClr val="black"/>
                  </a:solidFill>
                  <a:latin typeface="Segoe UI Semibold"/>
                </a:rPr>
              </a:br>
              <a:r>
                <a:rPr lang="en-US" sz="1100" noProof="0">
                  <a:solidFill>
                    <a:prstClr val="black"/>
                  </a:solidFill>
                  <a:latin typeface="Segoe UI Semibold"/>
                </a:rPr>
                <a:t>Excel</a:t>
              </a:r>
            </a:p>
          </p:txBody>
        </p:sp>
      </p:grpSp>
      <p:grpSp>
        <p:nvGrpSpPr>
          <p:cNvPr id="117" name="Group 116">
            <a:extLst>
              <a:ext uri="{FF2B5EF4-FFF2-40B4-BE49-F238E27FC236}">
                <a16:creationId xmlns:a16="http://schemas.microsoft.com/office/drawing/2014/main" id="{35638B33-8F70-2ADA-C511-045A5AD55BA8}"/>
              </a:ext>
            </a:extLst>
          </p:cNvPr>
          <p:cNvGrpSpPr/>
          <p:nvPr/>
        </p:nvGrpSpPr>
        <p:grpSpPr>
          <a:xfrm>
            <a:off x="1004070" y="5198502"/>
            <a:ext cx="1500000" cy="360000"/>
            <a:chOff x="588263" y="1217924"/>
            <a:chExt cx="1500000" cy="360000"/>
          </a:xfrm>
        </p:grpSpPr>
        <p:pic>
          <p:nvPicPr>
            <p:cNvPr id="118" name="Picture 117" descr="Zip Co logo SVG free download, id: 101874 - Brandlogos.net">
              <a:hlinkClick r:id="rId7"/>
              <a:extLst>
                <a:ext uri="{FF2B5EF4-FFF2-40B4-BE49-F238E27FC236}">
                  <a16:creationId xmlns:a16="http://schemas.microsoft.com/office/drawing/2014/main" id="{A24A2AB4-A47C-9234-EFFE-960374D50C2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9" name="TextBox 118">
              <a:extLst>
                <a:ext uri="{FF2B5EF4-FFF2-40B4-BE49-F238E27FC236}">
                  <a16:creationId xmlns:a16="http://schemas.microsoft.com/office/drawing/2014/main" id="{7AE11EF1-018B-1AE5-CD40-A2D094869493}"/>
                </a:ext>
                <a:ext uri="{C183D7F6-B498-43B3-948B-1728B52AA6E4}">
                  <adec:decorative xmlns:adec="http://schemas.microsoft.com/office/drawing/2017/decorative" val="0"/>
                </a:ext>
              </a:extLst>
            </p:cNvPr>
            <p:cNvSpPr txBox="1"/>
            <p:nvPr/>
          </p:nvSpPr>
          <p:spPr>
            <a:xfrm>
              <a:off x="1047214" y="1313286"/>
              <a:ext cx="1041049"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20" name="Group 119">
            <a:extLst>
              <a:ext uri="{FF2B5EF4-FFF2-40B4-BE49-F238E27FC236}">
                <a16:creationId xmlns:a16="http://schemas.microsoft.com/office/drawing/2014/main" id="{42C1C7B0-74F2-D5A1-F651-26798D220F47}"/>
              </a:ext>
            </a:extLst>
          </p:cNvPr>
          <p:cNvGrpSpPr/>
          <p:nvPr/>
        </p:nvGrpSpPr>
        <p:grpSpPr>
          <a:xfrm>
            <a:off x="4065588" y="5198502"/>
            <a:ext cx="1941512" cy="360000"/>
            <a:chOff x="588263" y="2177588"/>
            <a:chExt cx="1941512" cy="360000"/>
          </a:xfrm>
        </p:grpSpPr>
        <p:pic>
          <p:nvPicPr>
            <p:cNvPr id="121" name="Picture 120">
              <a:extLst>
                <a:ext uri="{FF2B5EF4-FFF2-40B4-BE49-F238E27FC236}">
                  <a16:creationId xmlns:a16="http://schemas.microsoft.com/office/drawing/2014/main" id="{82D4FF28-D320-0A66-3134-AEBAF3B0834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22" name="TextBox 121">
              <a:extLst>
                <a:ext uri="{FF2B5EF4-FFF2-40B4-BE49-F238E27FC236}">
                  <a16:creationId xmlns:a16="http://schemas.microsoft.com/office/drawing/2014/main" id="{8F8B8E48-E466-A0E8-4DA2-1BD6711DDDA4}"/>
                </a:ext>
                <a:ext uri="{C183D7F6-B498-43B3-948B-1728B52AA6E4}">
                  <adec:decorative xmlns:adec="http://schemas.microsoft.com/office/drawing/2017/decorative" val="0"/>
                </a:ext>
              </a:extLst>
            </p:cNvPr>
            <p:cNvSpPr txBox="1"/>
            <p:nvPr/>
          </p:nvSpPr>
          <p:spPr>
            <a:xfrm>
              <a:off x="1047214" y="2272950"/>
              <a:ext cx="1482561"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3" name="Group 122">
            <a:extLst>
              <a:ext uri="{FF2B5EF4-FFF2-40B4-BE49-F238E27FC236}">
                <a16:creationId xmlns:a16="http://schemas.microsoft.com/office/drawing/2014/main" id="{A865CCCD-BBDE-5E89-DD4B-1593A260D4C9}"/>
              </a:ext>
            </a:extLst>
          </p:cNvPr>
          <p:cNvGrpSpPr/>
          <p:nvPr/>
        </p:nvGrpSpPr>
        <p:grpSpPr>
          <a:xfrm>
            <a:off x="7568618" y="5198503"/>
            <a:ext cx="1609955" cy="360000"/>
            <a:chOff x="588263" y="3617084"/>
            <a:chExt cx="1609955" cy="360000"/>
          </a:xfrm>
        </p:grpSpPr>
        <p:pic>
          <p:nvPicPr>
            <p:cNvPr id="124" name="Picture 123">
              <a:extLst>
                <a:ext uri="{FF2B5EF4-FFF2-40B4-BE49-F238E27FC236}">
                  <a16:creationId xmlns:a16="http://schemas.microsoft.com/office/drawing/2014/main" id="{B940754B-9619-4674-9EF6-9BBE7A508DE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26" name="TextBox 125">
              <a:extLst>
                <a:ext uri="{FF2B5EF4-FFF2-40B4-BE49-F238E27FC236}">
                  <a16:creationId xmlns:a16="http://schemas.microsoft.com/office/drawing/2014/main" id="{0FA2F3BD-C75C-A707-217C-942B5BFF0FA2}"/>
                </a:ext>
                <a:ext uri="{C183D7F6-B498-43B3-948B-1728B52AA6E4}">
                  <adec:decorative xmlns:adec="http://schemas.microsoft.com/office/drawing/2017/decorative" val="0"/>
                </a:ext>
              </a:extLst>
            </p:cNvPr>
            <p:cNvSpPr txBox="1"/>
            <p:nvPr/>
          </p:nvSpPr>
          <p:spPr>
            <a:xfrm>
              <a:off x="1047214" y="3712446"/>
              <a:ext cx="115100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128" name="Picture 127">
            <a:extLst>
              <a:ext uri="{FF2B5EF4-FFF2-40B4-BE49-F238E27FC236}">
                <a16:creationId xmlns:a16="http://schemas.microsoft.com/office/drawing/2014/main" id="{411331FC-0AA7-365D-D71C-CBF51309FAC3}"/>
              </a:ext>
              <a:ext uri="{C183D7F6-B498-43B3-948B-1728B52AA6E4}">
                <adec:decorative xmlns:adec="http://schemas.microsoft.com/office/drawing/2017/decorative" val="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119785" y="4008841"/>
            <a:ext cx="2072216" cy="2849159"/>
          </a:xfrm>
          <a:prstGeom prst="rect">
            <a:avLst/>
          </a:prstGeom>
        </p:spPr>
      </p:pic>
      <p:sp>
        <p:nvSpPr>
          <p:cNvPr id="69" name="Rectangle: Rounded Corners 6">
            <a:extLst>
              <a:ext uri="{FF2B5EF4-FFF2-40B4-BE49-F238E27FC236}">
                <a16:creationId xmlns:a16="http://schemas.microsoft.com/office/drawing/2014/main" id="{8B196BB6-D4B3-59D7-771B-53742347B5C8}"/>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70" name="Group 69">
            <a:extLst>
              <a:ext uri="{FF2B5EF4-FFF2-40B4-BE49-F238E27FC236}">
                <a16:creationId xmlns:a16="http://schemas.microsoft.com/office/drawing/2014/main" id="{7885F56F-CB0D-52DD-4BA6-A7FA71A4984B}"/>
              </a:ext>
            </a:extLst>
          </p:cNvPr>
          <p:cNvGrpSpPr/>
          <p:nvPr/>
        </p:nvGrpSpPr>
        <p:grpSpPr>
          <a:xfrm>
            <a:off x="1286540" y="1134767"/>
            <a:ext cx="1571031" cy="216000"/>
            <a:chOff x="1372194" y="969899"/>
            <a:chExt cx="1571031" cy="216000"/>
          </a:xfrm>
        </p:grpSpPr>
        <p:sp>
          <p:nvSpPr>
            <p:cNvPr id="71" name="Rectangle: Rounded Corners 6">
              <a:extLst>
                <a:ext uri="{FF2B5EF4-FFF2-40B4-BE49-F238E27FC236}">
                  <a16:creationId xmlns:a16="http://schemas.microsoft.com/office/drawing/2014/main" id="{A21CDDF9-0501-3249-9B0B-487BADA5483A}"/>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72" name="Graphic 71">
              <a:extLst>
                <a:ext uri="{FF2B5EF4-FFF2-40B4-BE49-F238E27FC236}">
                  <a16:creationId xmlns:a16="http://schemas.microsoft.com/office/drawing/2014/main" id="{91691D19-15A7-0A46-106F-E9D04504B424}"/>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421924" y="1005899"/>
              <a:ext cx="144000" cy="144000"/>
            </a:xfrm>
            <a:prstGeom prst="rect">
              <a:avLst/>
            </a:prstGeom>
          </p:spPr>
        </p:pic>
      </p:grpSp>
      <p:grpSp>
        <p:nvGrpSpPr>
          <p:cNvPr id="73" name="Group 72">
            <a:extLst>
              <a:ext uri="{FF2B5EF4-FFF2-40B4-BE49-F238E27FC236}">
                <a16:creationId xmlns:a16="http://schemas.microsoft.com/office/drawing/2014/main" id="{5200B862-B8BB-20EF-739F-5DE53F9C9DFD}"/>
              </a:ext>
            </a:extLst>
          </p:cNvPr>
          <p:cNvGrpSpPr/>
          <p:nvPr/>
        </p:nvGrpSpPr>
        <p:grpSpPr>
          <a:xfrm>
            <a:off x="5754503" y="1134767"/>
            <a:ext cx="2673696" cy="216000"/>
            <a:chOff x="6235579" y="969899"/>
            <a:chExt cx="2673696" cy="216000"/>
          </a:xfrm>
        </p:grpSpPr>
        <p:sp>
          <p:nvSpPr>
            <p:cNvPr id="74" name="Rectangle: Rounded Corners 6">
              <a:extLst>
                <a:ext uri="{FF2B5EF4-FFF2-40B4-BE49-F238E27FC236}">
                  <a16:creationId xmlns:a16="http://schemas.microsoft.com/office/drawing/2014/main" id="{8A78C911-27E6-FA16-FE49-5276F3226D9D}"/>
                </a:ext>
                <a:ext uri="{C183D7F6-B498-43B3-948B-1728B52AA6E4}">
                  <adec:decorative xmlns:adec="http://schemas.microsoft.com/office/drawing/2017/decorative" val="1"/>
                </a:ext>
              </a:extLst>
            </p:cNvPr>
            <p:cNvSpPr/>
            <p:nvPr/>
          </p:nvSpPr>
          <p:spPr bwMode="auto">
            <a:xfrm>
              <a:off x="6235579" y="969899"/>
              <a:ext cx="26736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Campaign management &amp; communication</a:t>
              </a:r>
            </a:p>
          </p:txBody>
        </p:sp>
        <p:pic>
          <p:nvPicPr>
            <p:cNvPr id="75" name="Graphic 74">
              <a:extLst>
                <a:ext uri="{FF2B5EF4-FFF2-40B4-BE49-F238E27FC236}">
                  <a16:creationId xmlns:a16="http://schemas.microsoft.com/office/drawing/2014/main" id="{EAB7EB5E-8E56-2424-5856-4C4FB40BA660}"/>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282712" y="1005899"/>
              <a:ext cx="144000" cy="144000"/>
            </a:xfrm>
            <a:prstGeom prst="rect">
              <a:avLst/>
            </a:prstGeom>
          </p:spPr>
        </p:pic>
      </p:grpSp>
      <p:grpSp>
        <p:nvGrpSpPr>
          <p:cNvPr id="76" name="Group 75">
            <a:extLst>
              <a:ext uri="{FF2B5EF4-FFF2-40B4-BE49-F238E27FC236}">
                <a16:creationId xmlns:a16="http://schemas.microsoft.com/office/drawing/2014/main" id="{AA00A199-B5D6-1820-4235-DC95F55AE309}"/>
              </a:ext>
            </a:extLst>
          </p:cNvPr>
          <p:cNvGrpSpPr/>
          <p:nvPr/>
        </p:nvGrpSpPr>
        <p:grpSpPr>
          <a:xfrm>
            <a:off x="2908241" y="1134767"/>
            <a:ext cx="2795593" cy="216000"/>
            <a:chOff x="3133720" y="969899"/>
            <a:chExt cx="2795593" cy="216000"/>
          </a:xfrm>
        </p:grpSpPr>
        <p:sp>
          <p:nvSpPr>
            <p:cNvPr id="77" name="Rectangle: Rounded Corners 6">
              <a:extLst>
                <a:ext uri="{FF2B5EF4-FFF2-40B4-BE49-F238E27FC236}">
                  <a16:creationId xmlns:a16="http://schemas.microsoft.com/office/drawing/2014/main" id="{28BB3D7E-9A82-E938-507D-7987C8AF2414}"/>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Strategic programs</a:t>
              </a:r>
            </a:p>
          </p:txBody>
        </p:sp>
        <p:pic>
          <p:nvPicPr>
            <p:cNvPr id="78" name="Graphic 77">
              <a:extLst>
                <a:ext uri="{FF2B5EF4-FFF2-40B4-BE49-F238E27FC236}">
                  <a16:creationId xmlns:a16="http://schemas.microsoft.com/office/drawing/2014/main" id="{3613A522-9991-6929-8FE7-C83892C83561}"/>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193555" y="1005899"/>
              <a:ext cx="144000" cy="144000"/>
            </a:xfrm>
            <a:prstGeom prst="rect">
              <a:avLst/>
            </a:prstGeom>
          </p:spPr>
        </p:pic>
      </p:grpSp>
      <p:sp>
        <p:nvSpPr>
          <p:cNvPr id="3" name="Graphic 2">
            <a:hlinkClick r:id="rId18"/>
            <a:extLst>
              <a:ext uri="{FF2B5EF4-FFF2-40B4-BE49-F238E27FC236}">
                <a16:creationId xmlns:a16="http://schemas.microsoft.com/office/drawing/2014/main" id="{40952EF6-24B8-8003-6A35-5533E08ABC6F}"/>
              </a:ext>
            </a:extLst>
          </p:cNvPr>
          <p:cNvSpPr/>
          <p:nvPr/>
        </p:nvSpPr>
        <p:spPr>
          <a:xfrm>
            <a:off x="6584898" y="437325"/>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grpSp>
        <p:nvGrpSpPr>
          <p:cNvPr id="2" name="Group 1">
            <a:extLst>
              <a:ext uri="{FF2B5EF4-FFF2-40B4-BE49-F238E27FC236}">
                <a16:creationId xmlns:a16="http://schemas.microsoft.com/office/drawing/2014/main" id="{947C1CAA-25B2-65D9-182C-FAA4683BFCAA}"/>
              </a:ext>
            </a:extLst>
          </p:cNvPr>
          <p:cNvGrpSpPr/>
          <p:nvPr/>
        </p:nvGrpSpPr>
        <p:grpSpPr>
          <a:xfrm>
            <a:off x="6859004" y="2815150"/>
            <a:ext cx="2250050" cy="480390"/>
            <a:chOff x="767112" y="2825909"/>
            <a:chExt cx="2250050" cy="480390"/>
          </a:xfrm>
        </p:grpSpPr>
        <p:sp>
          <p:nvSpPr>
            <p:cNvPr id="4" name="TextBox 3">
              <a:extLst>
                <a:ext uri="{FF2B5EF4-FFF2-40B4-BE49-F238E27FC236}">
                  <a16:creationId xmlns:a16="http://schemas.microsoft.com/office/drawing/2014/main" id="{F9C46DCE-3B5E-CFB3-690B-6A807BE495AE}"/>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SharePoint</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6" name="Picture 2" descr="Copilot Studio Generative AI pricing - Power Platform Community">
              <a:extLst>
                <a:ext uri="{FF2B5EF4-FFF2-40B4-BE49-F238E27FC236}">
                  <a16:creationId xmlns:a16="http://schemas.microsoft.com/office/drawing/2014/main" id="{0AA56214-2A64-7CF9-2DE7-DB5CA30D479B}"/>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0586159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5453D989-050E-0BEC-8DF2-48EB99AE1216}"/>
              </a:ext>
            </a:extLst>
          </p:cNvPr>
          <p:cNvSpPr>
            <a:spLocks noGrp="1"/>
          </p:cNvSpPr>
          <p:nvPr>
            <p:ph type="title"/>
          </p:nvPr>
        </p:nvSpPr>
        <p:spPr>
          <a:xfrm>
            <a:off x="584199" y="387766"/>
            <a:ext cx="7739871" cy="263149"/>
          </a:xfrm>
        </p:spPr>
        <p:txBody>
          <a:bodyPr/>
          <a:lstStyle/>
          <a:p>
            <a:r>
              <a:rPr lang="en-US" noProof="0"/>
              <a:t>A day in the life of a Marketing Manager (Microsoft 365 Copilot)</a:t>
            </a:r>
          </a:p>
        </p:txBody>
      </p:sp>
      <p:sp>
        <p:nvSpPr>
          <p:cNvPr id="125" name="Text Placeholder 124">
            <a:extLst>
              <a:ext uri="{FF2B5EF4-FFF2-40B4-BE49-F238E27FC236}">
                <a16:creationId xmlns:a16="http://schemas.microsoft.com/office/drawing/2014/main" id="{64378299-3226-F8AA-1A31-4D7A041A6D42}"/>
              </a:ext>
            </a:extLst>
          </p:cNvPr>
          <p:cNvSpPr>
            <a:spLocks noGrp="1"/>
          </p:cNvSpPr>
          <p:nvPr>
            <p:ph type="body" sz="quarter" idx="17"/>
          </p:nvPr>
        </p:nvSpPr>
        <p:spPr/>
        <p:txBody>
          <a:bodyPr/>
          <a:lstStyle/>
          <a:p>
            <a:r>
              <a:rPr lang="en-US" noProof="0"/>
              <a:t>Microsoft 365 Copilot</a:t>
            </a:r>
          </a:p>
        </p:txBody>
      </p:sp>
      <p:sp>
        <p:nvSpPr>
          <p:cNvPr id="40" name="Text Placeholder 39">
            <a:extLst>
              <a:ext uri="{FF2B5EF4-FFF2-40B4-BE49-F238E27FC236}">
                <a16:creationId xmlns:a16="http://schemas.microsoft.com/office/drawing/2014/main" id="{380DEFE5-4E87-ADAE-C22F-D4F9D6419FCA}"/>
              </a:ext>
            </a:extLst>
          </p:cNvPr>
          <p:cNvSpPr>
            <a:spLocks noGrp="1"/>
          </p:cNvSpPr>
          <p:nvPr>
            <p:ph type="body" sz="quarter" idx="11"/>
          </p:nvPr>
        </p:nvSpPr>
        <p:spPr/>
        <p:txBody>
          <a:bodyPr/>
          <a:lstStyle/>
          <a:p>
            <a:r>
              <a:rPr lang="en-US" noProof="0"/>
              <a:t>8:00 am</a:t>
            </a:r>
          </a:p>
        </p:txBody>
      </p:sp>
      <p:sp>
        <p:nvSpPr>
          <p:cNvPr id="41" name="Text Placeholder 40">
            <a:extLst>
              <a:ext uri="{FF2B5EF4-FFF2-40B4-BE49-F238E27FC236}">
                <a16:creationId xmlns:a16="http://schemas.microsoft.com/office/drawing/2014/main" id="{B0564ACF-D246-49A6-82F5-E3FF76CFAE96}"/>
              </a:ext>
            </a:extLst>
          </p:cNvPr>
          <p:cNvSpPr>
            <a:spLocks noGrp="1"/>
          </p:cNvSpPr>
          <p:nvPr>
            <p:ph type="body" sz="quarter" idx="18"/>
          </p:nvPr>
        </p:nvSpPr>
        <p:spPr/>
        <p:txBody>
          <a:bodyPr/>
          <a:lstStyle/>
          <a:p>
            <a:r>
              <a:rPr lang="en-US" noProof="0" dirty="0"/>
              <a:t>Dave has missed an important product launch meeting and needs to learn what happened. </a:t>
            </a:r>
          </a:p>
        </p:txBody>
      </p:sp>
      <p:sp>
        <p:nvSpPr>
          <p:cNvPr id="42" name="Text Placeholder 41">
            <a:extLst>
              <a:ext uri="{FF2B5EF4-FFF2-40B4-BE49-F238E27FC236}">
                <a16:creationId xmlns:a16="http://schemas.microsoft.com/office/drawing/2014/main" id="{6F9C9EDC-908B-83E2-3EA6-1290AAC11A06}"/>
              </a:ext>
            </a:extLst>
          </p:cNvPr>
          <p:cNvSpPr>
            <a:spLocks noGrp="1"/>
          </p:cNvSpPr>
          <p:nvPr>
            <p:ph type="body" sz="quarter" idx="21"/>
          </p:nvPr>
        </p:nvSpPr>
        <p:spPr/>
        <p:txBody>
          <a:bodyPr/>
          <a:lstStyle/>
          <a:p>
            <a:r>
              <a:rPr lang="en-US" kern="0" noProof="0">
                <a:solidFill>
                  <a:srgbClr val="1A1A1A"/>
                </a:solidFill>
                <a:latin typeface="Segoe UI"/>
                <a:cs typeface="+mn-cs"/>
              </a:rPr>
              <a:t>Example prompt </a:t>
            </a:r>
            <a:r>
              <a:rPr lang="en-US" b="1" kern="0" noProof="0">
                <a:solidFill>
                  <a:srgbClr val="1A1A1A"/>
                </a:solidFill>
                <a:latin typeface="Segoe UI"/>
                <a:cs typeface="+mn-cs"/>
              </a:rPr>
              <a:t>What decisions were made </a:t>
            </a:r>
            <a:r>
              <a:rPr lang="en-US" noProof="0"/>
              <a:t>in this meeting. Were there any disagreements on the decisions. List the pros and cons of each decisions.</a:t>
            </a:r>
          </a:p>
        </p:txBody>
      </p:sp>
      <p:sp>
        <p:nvSpPr>
          <p:cNvPr id="43" name="Text Placeholder 42">
            <a:extLst>
              <a:ext uri="{FF2B5EF4-FFF2-40B4-BE49-F238E27FC236}">
                <a16:creationId xmlns:a16="http://schemas.microsoft.com/office/drawing/2014/main" id="{EEEB90A4-7DC7-4161-0580-675A60B9E3B4}"/>
              </a:ext>
            </a:extLst>
          </p:cNvPr>
          <p:cNvSpPr>
            <a:spLocks noGrp="1"/>
          </p:cNvSpPr>
          <p:nvPr>
            <p:ph type="body" sz="quarter" idx="22"/>
          </p:nvPr>
        </p:nvSpPr>
        <p:spPr/>
        <p:txBody>
          <a:bodyPr/>
          <a:lstStyle/>
          <a:p>
            <a:r>
              <a:rPr lang="en-US" noProof="0"/>
              <a:t>8:30 am</a:t>
            </a:r>
          </a:p>
        </p:txBody>
      </p:sp>
      <p:sp>
        <p:nvSpPr>
          <p:cNvPr id="44" name="Text Placeholder 43">
            <a:extLst>
              <a:ext uri="{FF2B5EF4-FFF2-40B4-BE49-F238E27FC236}">
                <a16:creationId xmlns:a16="http://schemas.microsoft.com/office/drawing/2014/main" id="{870E1DB5-95FF-03BC-3F46-FB40ADEAF4B1}"/>
              </a:ext>
            </a:extLst>
          </p:cNvPr>
          <p:cNvSpPr>
            <a:spLocks noGrp="1"/>
          </p:cNvSpPr>
          <p:nvPr>
            <p:ph type="body" sz="quarter" idx="23"/>
          </p:nvPr>
        </p:nvSpPr>
        <p:spPr/>
        <p:txBody>
          <a:bodyPr/>
          <a:lstStyle/>
          <a:p>
            <a:r>
              <a:rPr lang="en-US" noProof="0"/>
              <a:t>Dave receives more than 200 emails per day. He asks Copilot to quickly summarize all of the information he has about the project.</a:t>
            </a:r>
          </a:p>
        </p:txBody>
      </p:sp>
      <p:sp>
        <p:nvSpPr>
          <p:cNvPr id="45" name="Text Placeholder 44">
            <a:extLst>
              <a:ext uri="{FF2B5EF4-FFF2-40B4-BE49-F238E27FC236}">
                <a16:creationId xmlns:a16="http://schemas.microsoft.com/office/drawing/2014/main" id="{4182C09F-CA59-F428-6AE9-AA8E1B811C00}"/>
              </a:ext>
            </a:extLst>
          </p:cNvPr>
          <p:cNvSpPr>
            <a:spLocks noGrp="1"/>
          </p:cNvSpPr>
          <p:nvPr>
            <p:ph type="body" sz="quarter" idx="24"/>
          </p:nvPr>
        </p:nvSpPr>
        <p:spPr/>
        <p:txBody>
          <a:bodyPr>
            <a:normAutofit lnSpcReduction="10000"/>
          </a:bodyPr>
          <a:lstStyle/>
          <a:p>
            <a:r>
              <a:rPr lang="en-US" kern="0" noProof="0">
                <a:solidFill>
                  <a:srgbClr val="1A1A1A"/>
                </a:solidFill>
                <a:latin typeface="Segoe UI"/>
                <a:cs typeface="+mn-cs"/>
              </a:rPr>
              <a:t>Example prompt </a:t>
            </a:r>
            <a:r>
              <a:rPr lang="en-US" b="1" kern="0" noProof="0">
                <a:solidFill>
                  <a:srgbClr val="1A1A1A"/>
                </a:solidFill>
                <a:latin typeface="Segoe UI"/>
                <a:cs typeface="+mn-cs"/>
              </a:rPr>
              <a:t>Summarize my emails </a:t>
            </a:r>
            <a:r>
              <a:rPr lang="en-US" noProof="0"/>
              <a:t>from the past few days that mention this project. Organize the topics in a table with columns for topic, update, and actions items.</a:t>
            </a:r>
          </a:p>
        </p:txBody>
      </p:sp>
      <p:sp>
        <p:nvSpPr>
          <p:cNvPr id="46" name="Text Placeholder 45">
            <a:extLst>
              <a:ext uri="{FF2B5EF4-FFF2-40B4-BE49-F238E27FC236}">
                <a16:creationId xmlns:a16="http://schemas.microsoft.com/office/drawing/2014/main" id="{58E9F72D-0C53-EBF3-BEC7-27A25AE9A60F}"/>
              </a:ext>
            </a:extLst>
          </p:cNvPr>
          <p:cNvSpPr>
            <a:spLocks noGrp="1"/>
          </p:cNvSpPr>
          <p:nvPr>
            <p:ph type="body" sz="quarter" idx="25"/>
          </p:nvPr>
        </p:nvSpPr>
        <p:spPr/>
        <p:txBody>
          <a:bodyPr/>
          <a:lstStyle/>
          <a:p>
            <a:r>
              <a:rPr lang="en-US" noProof="0"/>
              <a:t>10:00 am</a:t>
            </a:r>
          </a:p>
        </p:txBody>
      </p:sp>
      <p:sp>
        <p:nvSpPr>
          <p:cNvPr id="47" name="Text Placeholder 46">
            <a:extLst>
              <a:ext uri="{FF2B5EF4-FFF2-40B4-BE49-F238E27FC236}">
                <a16:creationId xmlns:a16="http://schemas.microsoft.com/office/drawing/2014/main" id="{762A6AD1-94A8-CCBD-A028-2FC3CC9BA2F1}"/>
              </a:ext>
            </a:extLst>
          </p:cNvPr>
          <p:cNvSpPr>
            <a:spLocks noGrp="1"/>
          </p:cNvSpPr>
          <p:nvPr>
            <p:ph type="body" sz="quarter" idx="26"/>
          </p:nvPr>
        </p:nvSpPr>
        <p:spPr/>
        <p:txBody>
          <a:bodyPr/>
          <a:lstStyle/>
          <a:p>
            <a:r>
              <a:rPr lang="en-US" noProof="0"/>
              <a:t>Dave now asks Copilot to recap of the launch meeting to remember some key dates for an update to his leadership team.</a:t>
            </a:r>
          </a:p>
        </p:txBody>
      </p:sp>
      <p:sp>
        <p:nvSpPr>
          <p:cNvPr id="48" name="Text Placeholder 47">
            <a:extLst>
              <a:ext uri="{FF2B5EF4-FFF2-40B4-BE49-F238E27FC236}">
                <a16:creationId xmlns:a16="http://schemas.microsoft.com/office/drawing/2014/main" id="{928CB7E3-4503-566D-47E4-B343A41534CC}"/>
              </a:ext>
            </a:extLst>
          </p:cNvPr>
          <p:cNvSpPr>
            <a:spLocks noGrp="1"/>
          </p:cNvSpPr>
          <p:nvPr>
            <p:ph type="body" sz="quarter" idx="27"/>
          </p:nvPr>
        </p:nvSpPr>
        <p:spPr/>
        <p:txBody>
          <a:bodyPr/>
          <a:lstStyle/>
          <a:p>
            <a:r>
              <a:rPr lang="en-US" kern="0" noProof="0">
                <a:solidFill>
                  <a:srgbClr val="1A1A1A"/>
                </a:solidFill>
                <a:latin typeface="Segoe UI"/>
                <a:cs typeface="+mn-cs"/>
              </a:rPr>
              <a:t>Example prompt </a:t>
            </a:r>
            <a:r>
              <a:rPr lang="en-US" b="1" kern="0" noProof="0">
                <a:solidFill>
                  <a:srgbClr val="1A1A1A"/>
                </a:solidFill>
                <a:latin typeface="Segoe UI"/>
                <a:cs typeface="+mn-cs"/>
              </a:rPr>
              <a:t>Summarize</a:t>
            </a:r>
            <a:r>
              <a:rPr lang="en-US" noProof="0"/>
              <a:t> the launch meeting and then draft an email to my leadership team updating them on the delay to this project.</a:t>
            </a:r>
          </a:p>
        </p:txBody>
      </p:sp>
      <p:sp>
        <p:nvSpPr>
          <p:cNvPr id="3" name="Text Placeholder 2">
            <a:extLst>
              <a:ext uri="{FF2B5EF4-FFF2-40B4-BE49-F238E27FC236}">
                <a16:creationId xmlns:a16="http://schemas.microsoft.com/office/drawing/2014/main" id="{08691955-E866-B8FB-EEB1-576060F504EB}"/>
              </a:ext>
            </a:extLst>
          </p:cNvPr>
          <p:cNvSpPr>
            <a:spLocks noGrp="1"/>
          </p:cNvSpPr>
          <p:nvPr>
            <p:ph type="body" sz="quarter" idx="28"/>
          </p:nvPr>
        </p:nvSpPr>
        <p:spPr/>
        <p:txBody>
          <a:bodyPr/>
          <a:lstStyle/>
          <a:p>
            <a:r>
              <a:rPr lang="en-US" noProof="0"/>
              <a:t>2:00 pm</a:t>
            </a:r>
          </a:p>
        </p:txBody>
      </p:sp>
      <p:sp>
        <p:nvSpPr>
          <p:cNvPr id="4" name="Text Placeholder 3">
            <a:extLst>
              <a:ext uri="{FF2B5EF4-FFF2-40B4-BE49-F238E27FC236}">
                <a16:creationId xmlns:a16="http://schemas.microsoft.com/office/drawing/2014/main" id="{B52579E9-A30E-14DE-ABA3-0CB80CA62C82}"/>
              </a:ext>
            </a:extLst>
          </p:cNvPr>
          <p:cNvSpPr>
            <a:spLocks noGrp="1"/>
          </p:cNvSpPr>
          <p:nvPr>
            <p:ph type="body" sz="quarter" idx="29"/>
          </p:nvPr>
        </p:nvSpPr>
        <p:spPr>
          <a:xfrm>
            <a:off x="2180549" y="4488366"/>
            <a:ext cx="2808000" cy="626701"/>
          </a:xfrm>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Its time for Dave to create the product pitch deck. He uses the specification document he edited before lunch to create the deck.</a:t>
            </a:r>
          </a:p>
        </p:txBody>
      </p:sp>
      <p:sp>
        <p:nvSpPr>
          <p:cNvPr id="5" name="Text Placeholder 4">
            <a:extLst>
              <a:ext uri="{FF2B5EF4-FFF2-40B4-BE49-F238E27FC236}">
                <a16:creationId xmlns:a16="http://schemas.microsoft.com/office/drawing/2014/main" id="{928EDDFA-7478-3410-57BE-2FE92AEDCCEE}"/>
              </a:ext>
            </a:extLst>
          </p:cNvPr>
          <p:cNvSpPr>
            <a:spLocks noGrp="1"/>
          </p:cNvSpPr>
          <p:nvPr>
            <p:ph type="body" sz="quarter" idx="30"/>
          </p:nvPr>
        </p:nvSpPr>
        <p:spPr>
          <a:xfrm>
            <a:off x="2180549" y="5641938"/>
            <a:ext cx="2808000" cy="626701"/>
          </a:xfrm>
        </p:spPr>
        <p:txBody>
          <a:bodyPr/>
          <a:lstStyle/>
          <a:p>
            <a:r>
              <a:rPr lang="en-US" kern="0" noProof="0">
                <a:solidFill>
                  <a:srgbClr val="1A1A1A"/>
                </a:solidFill>
                <a:latin typeface="Segoe UI"/>
                <a:cs typeface="+mn-cs"/>
              </a:rPr>
              <a:t>Example prompt </a:t>
            </a:r>
            <a:r>
              <a:rPr lang="en-US" b="1" noProof="0">
                <a:ln w="3175">
                  <a:noFill/>
                </a:ln>
                <a:solidFill>
                  <a:srgbClr val="000000"/>
                </a:solidFill>
                <a:latin typeface="Segoe UI"/>
              </a:rPr>
              <a:t>Create a presentation from </a:t>
            </a:r>
            <a:r>
              <a:rPr lang="en-US" noProof="0"/>
              <a:t>[product specification document]</a:t>
            </a:r>
          </a:p>
        </p:txBody>
      </p:sp>
      <p:sp>
        <p:nvSpPr>
          <p:cNvPr id="52" name="Text Placeholder 51">
            <a:extLst>
              <a:ext uri="{FF2B5EF4-FFF2-40B4-BE49-F238E27FC236}">
                <a16:creationId xmlns:a16="http://schemas.microsoft.com/office/drawing/2014/main" id="{8186F012-295B-A7BF-E6C5-FF30A2A5201F}"/>
              </a:ext>
            </a:extLst>
          </p:cNvPr>
          <p:cNvSpPr>
            <a:spLocks noGrp="1"/>
          </p:cNvSpPr>
          <p:nvPr>
            <p:ph type="body" sz="quarter" idx="31"/>
          </p:nvPr>
        </p:nvSpPr>
        <p:spPr/>
        <p:txBody>
          <a:bodyPr/>
          <a:lstStyle/>
          <a:p>
            <a:r>
              <a:rPr lang="en-US" noProof="0"/>
              <a:t>11:00 am</a:t>
            </a:r>
          </a:p>
        </p:txBody>
      </p:sp>
      <p:sp>
        <p:nvSpPr>
          <p:cNvPr id="53" name="Text Placeholder 52">
            <a:extLst>
              <a:ext uri="{FF2B5EF4-FFF2-40B4-BE49-F238E27FC236}">
                <a16:creationId xmlns:a16="http://schemas.microsoft.com/office/drawing/2014/main" id="{181A0D3F-C252-8024-EE04-05E2EE52F87D}"/>
              </a:ext>
            </a:extLst>
          </p:cNvPr>
          <p:cNvSpPr>
            <a:spLocks noGrp="1"/>
          </p:cNvSpPr>
          <p:nvPr>
            <p:ph type="body" sz="quarter" idx="32"/>
          </p:nvPr>
        </p:nvSpPr>
        <p:spPr>
          <a:xfrm>
            <a:off x="5373246" y="4488366"/>
            <a:ext cx="2808000" cy="626701"/>
          </a:xfrm>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Dave needs to update the specifications for the product launch documentation</a:t>
            </a:r>
          </a:p>
        </p:txBody>
      </p:sp>
      <p:sp>
        <p:nvSpPr>
          <p:cNvPr id="54" name="Text Placeholder 53">
            <a:extLst>
              <a:ext uri="{FF2B5EF4-FFF2-40B4-BE49-F238E27FC236}">
                <a16:creationId xmlns:a16="http://schemas.microsoft.com/office/drawing/2014/main" id="{AAD24541-668B-8BE9-8650-E5DB349F2B36}"/>
              </a:ext>
            </a:extLst>
          </p:cNvPr>
          <p:cNvSpPr>
            <a:spLocks noGrp="1"/>
          </p:cNvSpPr>
          <p:nvPr>
            <p:ph type="body" sz="quarter" idx="33"/>
          </p:nvPr>
        </p:nvSpPr>
        <p:spPr>
          <a:xfrm>
            <a:off x="5373246" y="5641938"/>
            <a:ext cx="2808000" cy="626701"/>
          </a:xfrm>
        </p:spPr>
        <p:txBody>
          <a:bodyPr/>
          <a:lstStyle/>
          <a:p>
            <a:r>
              <a:rPr lang="en-US" kern="0" noProof="0">
                <a:solidFill>
                  <a:srgbClr val="1A1A1A"/>
                </a:solidFill>
                <a:latin typeface="Segoe UI"/>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Create </a:t>
            </a:r>
            <a:r>
              <a:rPr kumimoji="0" lang="en-US" sz="900" i="0" u="none" strike="noStrike" kern="1200" cap="none" spc="0" normalizeH="0" baseline="0" noProof="0">
                <a:ln w="3175">
                  <a:noFill/>
                </a:ln>
                <a:solidFill>
                  <a:srgbClr val="000000"/>
                </a:solidFill>
                <a:effectLst/>
                <a:uLnTx/>
                <a:uFillTx/>
                <a:latin typeface="Segoe UI"/>
                <a:ea typeface="+mn-ea"/>
                <a:cs typeface="Segoe UI" pitchFamily="34" charset="0"/>
              </a:rPr>
              <a:t>a 50-word elevator pitch for this product including a catchy tag line at the top.</a:t>
            </a:r>
            <a:endParaRPr kumimoji="0" lang="en-US" sz="90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55" name="Text Placeholder 54">
            <a:extLst>
              <a:ext uri="{FF2B5EF4-FFF2-40B4-BE49-F238E27FC236}">
                <a16:creationId xmlns:a16="http://schemas.microsoft.com/office/drawing/2014/main" id="{1AC3FAF4-5927-CA7A-C6E3-DAF5D6D72A50}"/>
              </a:ext>
            </a:extLst>
          </p:cNvPr>
          <p:cNvSpPr>
            <a:spLocks noGrp="1"/>
          </p:cNvSpPr>
          <p:nvPr>
            <p:ph type="body" sz="quarter" idx="37"/>
          </p:nvPr>
        </p:nvSpPr>
        <p:spPr>
          <a:xfrm>
            <a:off x="10430234" y="521099"/>
            <a:ext cx="1456966" cy="169277"/>
          </a:xfrm>
        </p:spPr>
        <p:txBody>
          <a:bodyPr/>
          <a:lstStyle/>
          <a:p>
            <a:r>
              <a:rPr lang="en-US" sz="1100" noProof="0"/>
              <a:t>Buy</a:t>
            </a:r>
          </a:p>
        </p:txBody>
      </p:sp>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Dave  </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a:t>
            </a:r>
            <a:r>
              <a:rPr lang="en-US" sz="1600" noProof="0">
                <a:solidFill>
                  <a:srgbClr val="C03BC4"/>
                </a:solidFill>
                <a:latin typeface="Segoe UI" panose="020B0502040204020203" pitchFamily="34" charset="0"/>
                <a:cs typeface="Segoe UI" panose="020B0502040204020203" pitchFamily="34" charset="0"/>
              </a:rPr>
              <a:t>Marketing Manager at Contoso</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616179"/>
            <a:ext cx="274790" cy="274790"/>
          </a:xfrm>
          <a:prstGeom prst="rect">
            <a:avLst/>
          </a:prstGeom>
        </p:spPr>
      </p:pic>
      <p:grpSp>
        <p:nvGrpSpPr>
          <p:cNvPr id="90" name="Group 89">
            <a:extLst>
              <a:ext uri="{FF2B5EF4-FFF2-40B4-BE49-F238E27FC236}">
                <a16:creationId xmlns:a16="http://schemas.microsoft.com/office/drawing/2014/main" id="{653F274F-0DBD-1312-66AD-C0589CA3D891}"/>
              </a:ext>
            </a:extLst>
          </p:cNvPr>
          <p:cNvGrpSpPr/>
          <p:nvPr/>
        </p:nvGrpSpPr>
        <p:grpSpPr>
          <a:xfrm>
            <a:off x="4643646" y="2753574"/>
            <a:ext cx="1452353" cy="360000"/>
            <a:chOff x="588263" y="1217924"/>
            <a:chExt cx="1452353" cy="360000"/>
          </a:xfrm>
        </p:grpSpPr>
        <p:pic>
          <p:nvPicPr>
            <p:cNvPr id="91" name="Picture 90" descr="Zip Co logo SVG free download, id: 101874 - Brandlogos.net">
              <a:hlinkClick r:id="rId4"/>
              <a:extLst>
                <a:ext uri="{FF2B5EF4-FFF2-40B4-BE49-F238E27FC236}">
                  <a16:creationId xmlns:a16="http://schemas.microsoft.com/office/drawing/2014/main" id="{B356FC04-3E77-762C-F750-B84E7A0E996C}"/>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92" name="TextBox 91">
              <a:extLst>
                <a:ext uri="{FF2B5EF4-FFF2-40B4-BE49-F238E27FC236}">
                  <a16:creationId xmlns:a16="http://schemas.microsoft.com/office/drawing/2014/main" id="{B28DD027-4D9E-BFFB-631E-501D04396658}"/>
                </a:ext>
                <a:ext uri="{C183D7F6-B498-43B3-948B-1728B52AA6E4}">
                  <adec:decorative xmlns:adec="http://schemas.microsoft.com/office/drawing/2017/decorative" val="0"/>
                </a:ext>
              </a:extLst>
            </p:cNvPr>
            <p:cNvSpPr txBox="1"/>
            <p:nvPr/>
          </p:nvSpPr>
          <p:spPr>
            <a:xfrm>
              <a:off x="1047213" y="1313286"/>
              <a:ext cx="993403"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93" name="Group 92">
            <a:extLst>
              <a:ext uri="{FF2B5EF4-FFF2-40B4-BE49-F238E27FC236}">
                <a16:creationId xmlns:a16="http://schemas.microsoft.com/office/drawing/2014/main" id="{09156F87-3C2C-4909-7EE7-361C59F5FA92}"/>
              </a:ext>
            </a:extLst>
          </p:cNvPr>
          <p:cNvGrpSpPr/>
          <p:nvPr/>
        </p:nvGrpSpPr>
        <p:grpSpPr>
          <a:xfrm>
            <a:off x="1192299" y="2753574"/>
            <a:ext cx="1591802" cy="360000"/>
            <a:chOff x="588263" y="3617084"/>
            <a:chExt cx="1591802" cy="360000"/>
          </a:xfrm>
        </p:grpSpPr>
        <p:pic>
          <p:nvPicPr>
            <p:cNvPr id="94" name="Picture 93">
              <a:extLst>
                <a:ext uri="{FF2B5EF4-FFF2-40B4-BE49-F238E27FC236}">
                  <a16:creationId xmlns:a16="http://schemas.microsoft.com/office/drawing/2014/main" id="{57B899C3-BD90-1C40-AB4B-888F9CD340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95" name="TextBox 94">
              <a:extLst>
                <a:ext uri="{FF2B5EF4-FFF2-40B4-BE49-F238E27FC236}">
                  <a16:creationId xmlns:a16="http://schemas.microsoft.com/office/drawing/2014/main" id="{3CE4B32E-8A48-0065-F575-3848ADCEA7A8}"/>
                </a:ext>
                <a:ext uri="{C183D7F6-B498-43B3-948B-1728B52AA6E4}">
                  <adec:decorative xmlns:adec="http://schemas.microsoft.com/office/drawing/2017/decorative" val="0"/>
                </a:ext>
              </a:extLst>
            </p:cNvPr>
            <p:cNvSpPr txBox="1"/>
            <p:nvPr/>
          </p:nvSpPr>
          <p:spPr>
            <a:xfrm>
              <a:off x="1047214" y="3712446"/>
              <a:ext cx="1132851"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96" name="Group 95">
            <a:extLst>
              <a:ext uri="{FF2B5EF4-FFF2-40B4-BE49-F238E27FC236}">
                <a16:creationId xmlns:a16="http://schemas.microsoft.com/office/drawing/2014/main" id="{4F6802CB-A9A4-15BA-42DF-622A1CFADE89}"/>
              </a:ext>
            </a:extLst>
          </p:cNvPr>
          <p:cNvGrpSpPr/>
          <p:nvPr/>
        </p:nvGrpSpPr>
        <p:grpSpPr>
          <a:xfrm>
            <a:off x="7865120" y="2753574"/>
            <a:ext cx="1532221" cy="360000"/>
            <a:chOff x="588263" y="1217924"/>
            <a:chExt cx="1532221" cy="360000"/>
          </a:xfrm>
        </p:grpSpPr>
        <p:pic>
          <p:nvPicPr>
            <p:cNvPr id="97" name="Picture 96" descr="Zip Co logo SVG free download, id: 101874 - Brandlogos.net">
              <a:hlinkClick r:id="rId4"/>
              <a:extLst>
                <a:ext uri="{FF2B5EF4-FFF2-40B4-BE49-F238E27FC236}">
                  <a16:creationId xmlns:a16="http://schemas.microsoft.com/office/drawing/2014/main" id="{9A546786-A719-CA33-D0A1-9A040456D752}"/>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98" name="TextBox 97">
              <a:extLst>
                <a:ext uri="{FF2B5EF4-FFF2-40B4-BE49-F238E27FC236}">
                  <a16:creationId xmlns:a16="http://schemas.microsoft.com/office/drawing/2014/main" id="{D5F243F9-BAB9-691C-D30F-7C59127BA377}"/>
                </a:ext>
                <a:ext uri="{C183D7F6-B498-43B3-948B-1728B52AA6E4}">
                  <adec:decorative xmlns:adec="http://schemas.microsoft.com/office/drawing/2017/decorative" val="0"/>
                </a:ext>
              </a:extLst>
            </p:cNvPr>
            <p:cNvSpPr txBox="1"/>
            <p:nvPr/>
          </p:nvSpPr>
          <p:spPr>
            <a:xfrm>
              <a:off x="1047214" y="1313286"/>
              <a:ext cx="1073270"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99" name="Group 98">
            <a:extLst>
              <a:ext uri="{FF2B5EF4-FFF2-40B4-BE49-F238E27FC236}">
                <a16:creationId xmlns:a16="http://schemas.microsoft.com/office/drawing/2014/main" id="{8E904829-8BE6-F703-6835-5A861DF6CD6F}"/>
              </a:ext>
            </a:extLst>
          </p:cNvPr>
          <p:cNvGrpSpPr/>
          <p:nvPr/>
        </p:nvGrpSpPr>
        <p:grpSpPr>
          <a:xfrm>
            <a:off x="2646325" y="5198503"/>
            <a:ext cx="1876449" cy="360000"/>
            <a:chOff x="588263" y="2177588"/>
            <a:chExt cx="1876449" cy="360000"/>
          </a:xfrm>
        </p:grpSpPr>
        <p:pic>
          <p:nvPicPr>
            <p:cNvPr id="100" name="Picture 99">
              <a:extLst>
                <a:ext uri="{FF2B5EF4-FFF2-40B4-BE49-F238E27FC236}">
                  <a16:creationId xmlns:a16="http://schemas.microsoft.com/office/drawing/2014/main" id="{E64830F7-F6BB-C320-92F3-7146206C192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01" name="TextBox 100">
              <a:extLst>
                <a:ext uri="{FF2B5EF4-FFF2-40B4-BE49-F238E27FC236}">
                  <a16:creationId xmlns:a16="http://schemas.microsoft.com/office/drawing/2014/main" id="{11680137-BBB5-2611-2066-C623B0012706}"/>
                </a:ext>
                <a:ext uri="{C183D7F6-B498-43B3-948B-1728B52AA6E4}">
                  <adec:decorative xmlns:adec="http://schemas.microsoft.com/office/drawing/2017/decorative" val="0"/>
                </a:ext>
              </a:extLst>
            </p:cNvPr>
            <p:cNvSpPr txBox="1"/>
            <p:nvPr/>
          </p:nvSpPr>
          <p:spPr>
            <a:xfrm>
              <a:off x="1047214" y="2272950"/>
              <a:ext cx="1417498"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02" name="Group 101">
            <a:extLst>
              <a:ext uri="{FF2B5EF4-FFF2-40B4-BE49-F238E27FC236}">
                <a16:creationId xmlns:a16="http://schemas.microsoft.com/office/drawing/2014/main" id="{5F6B6763-F11B-7FE2-4A82-C7CE4DE8D8FF}"/>
              </a:ext>
            </a:extLst>
          </p:cNvPr>
          <p:cNvGrpSpPr/>
          <p:nvPr/>
        </p:nvGrpSpPr>
        <p:grpSpPr>
          <a:xfrm>
            <a:off x="6019022" y="5198503"/>
            <a:ext cx="1516449" cy="360000"/>
            <a:chOff x="588263" y="2657420"/>
            <a:chExt cx="1516449" cy="360000"/>
          </a:xfrm>
        </p:grpSpPr>
        <p:pic>
          <p:nvPicPr>
            <p:cNvPr id="103" name="Picture 102">
              <a:extLst>
                <a:ext uri="{FF2B5EF4-FFF2-40B4-BE49-F238E27FC236}">
                  <a16:creationId xmlns:a16="http://schemas.microsoft.com/office/drawing/2014/main" id="{4D7A2D2F-7AC9-C55D-B0C0-4AA24AD5BBE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04" name="TextBox 103">
              <a:extLst>
                <a:ext uri="{FF2B5EF4-FFF2-40B4-BE49-F238E27FC236}">
                  <a16:creationId xmlns:a16="http://schemas.microsoft.com/office/drawing/2014/main" id="{47F80DEF-7544-EC1A-CD26-C85CE10A8338}"/>
                </a:ext>
                <a:ext uri="{C183D7F6-B498-43B3-948B-1728B52AA6E4}">
                  <adec:decorative xmlns:adec="http://schemas.microsoft.com/office/drawing/2017/decorative" val="0"/>
                </a:ext>
              </a:extLst>
            </p:cNvPr>
            <p:cNvSpPr txBox="1"/>
            <p:nvPr/>
          </p:nvSpPr>
          <p:spPr>
            <a:xfrm>
              <a:off x="1047214" y="2752782"/>
              <a:ext cx="1057498"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9" name="Text Placeholder 8">
            <a:extLst>
              <a:ext uri="{FF2B5EF4-FFF2-40B4-BE49-F238E27FC236}">
                <a16:creationId xmlns:a16="http://schemas.microsoft.com/office/drawing/2014/main" id="{BF6E2081-35C5-9C8F-D3ED-6665074DA0B1}"/>
              </a:ext>
            </a:extLst>
          </p:cNvPr>
          <p:cNvSpPr>
            <a:spLocks noGrp="1"/>
          </p:cNvSpPr>
          <p:nvPr>
            <p:ph type="body" sz="quarter" idx="38"/>
          </p:nvPr>
        </p:nvSpPr>
        <p:spPr>
          <a:solidFill>
            <a:srgbClr val="0078D4"/>
          </a:solidFill>
        </p:spPr>
        <p:txBody>
          <a:bodyPr/>
          <a:lstStyle/>
          <a:p>
            <a:endParaRPr lang="en-US" noProof="0"/>
          </a:p>
        </p:txBody>
      </p:sp>
      <p:sp>
        <p:nvSpPr>
          <p:cNvPr id="11" name="Text Placeholder 10">
            <a:extLst>
              <a:ext uri="{FF2B5EF4-FFF2-40B4-BE49-F238E27FC236}">
                <a16:creationId xmlns:a16="http://schemas.microsoft.com/office/drawing/2014/main" id="{81338AF5-8D15-6AFD-75C4-CDDF83CFD410}"/>
              </a:ext>
            </a:extLst>
          </p:cNvPr>
          <p:cNvSpPr>
            <a:spLocks noGrp="1"/>
          </p:cNvSpPr>
          <p:nvPr>
            <p:ph type="body" sz="quarter" idx="39"/>
          </p:nvPr>
        </p:nvSpPr>
        <p:spPr>
          <a:solidFill>
            <a:srgbClr val="0078D4"/>
          </a:solidFill>
        </p:spPr>
        <p:txBody>
          <a:bodyPr/>
          <a:lstStyle/>
          <a:p>
            <a:endParaRPr lang="en-US" noProof="0"/>
          </a:p>
        </p:txBody>
      </p:sp>
      <p:sp>
        <p:nvSpPr>
          <p:cNvPr id="13" name="Text Placeholder 12">
            <a:extLst>
              <a:ext uri="{FF2B5EF4-FFF2-40B4-BE49-F238E27FC236}">
                <a16:creationId xmlns:a16="http://schemas.microsoft.com/office/drawing/2014/main" id="{7E200E78-4365-092E-ECBD-FD3FDA30CBC3}"/>
              </a:ext>
            </a:extLst>
          </p:cNvPr>
          <p:cNvSpPr>
            <a:spLocks noGrp="1"/>
          </p:cNvSpPr>
          <p:nvPr>
            <p:ph type="body" sz="quarter" idx="40"/>
          </p:nvPr>
        </p:nvSpPr>
        <p:spPr/>
        <p:txBody>
          <a:bodyPr/>
          <a:lstStyle/>
          <a:p>
            <a:endParaRPr lang="en-US" noProof="0"/>
          </a:p>
        </p:txBody>
      </p:sp>
      <p:sp>
        <p:nvSpPr>
          <p:cNvPr id="15" name="Graphic 2">
            <a:hlinkClick r:id="rId9"/>
            <a:extLst>
              <a:ext uri="{FF2B5EF4-FFF2-40B4-BE49-F238E27FC236}">
                <a16:creationId xmlns:a16="http://schemas.microsoft.com/office/drawing/2014/main" id="{22719186-EED9-82EE-D453-73A9553E86B8}"/>
              </a:ext>
            </a:extLst>
          </p:cNvPr>
          <p:cNvSpPr/>
          <p:nvPr/>
        </p:nvSpPr>
        <p:spPr>
          <a:xfrm>
            <a:off x="7831956" y="428973"/>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pic>
        <p:nvPicPr>
          <p:cNvPr id="6" name="Picture 5">
            <a:extLst>
              <a:ext uri="{FF2B5EF4-FFF2-40B4-BE49-F238E27FC236}">
                <a16:creationId xmlns:a16="http://schemas.microsoft.com/office/drawing/2014/main" id="{FE300AD1-476A-BB1A-DCCB-3B5C292F17F5}"/>
              </a:ext>
            </a:extLst>
          </p:cNvPr>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10348862" y="2911116"/>
            <a:ext cx="1843138" cy="3946884"/>
          </a:xfrm>
          <a:prstGeom prst="rect">
            <a:avLst/>
          </a:prstGeom>
        </p:spPr>
      </p:pic>
      <p:sp>
        <p:nvSpPr>
          <p:cNvPr id="60" name="Rectangle: Rounded Corners 6">
            <a:extLst>
              <a:ext uri="{FF2B5EF4-FFF2-40B4-BE49-F238E27FC236}">
                <a16:creationId xmlns:a16="http://schemas.microsoft.com/office/drawing/2014/main" id="{5F95728B-4165-15B1-472C-0A6BDBF5172D}"/>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61" name="Group 60">
            <a:extLst>
              <a:ext uri="{FF2B5EF4-FFF2-40B4-BE49-F238E27FC236}">
                <a16:creationId xmlns:a16="http://schemas.microsoft.com/office/drawing/2014/main" id="{CA21BEFF-AED8-6268-A502-DF2B74B47222}"/>
              </a:ext>
            </a:extLst>
          </p:cNvPr>
          <p:cNvGrpSpPr/>
          <p:nvPr/>
        </p:nvGrpSpPr>
        <p:grpSpPr>
          <a:xfrm>
            <a:off x="1286540" y="1134767"/>
            <a:ext cx="1571031" cy="216000"/>
            <a:chOff x="1372194" y="969899"/>
            <a:chExt cx="1571031" cy="216000"/>
          </a:xfrm>
        </p:grpSpPr>
        <p:sp>
          <p:nvSpPr>
            <p:cNvPr id="62" name="Rectangle: Rounded Corners 6">
              <a:extLst>
                <a:ext uri="{FF2B5EF4-FFF2-40B4-BE49-F238E27FC236}">
                  <a16:creationId xmlns:a16="http://schemas.microsoft.com/office/drawing/2014/main" id="{EC15FEEF-82A8-EA4C-CDC1-545781E863BF}"/>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63" name="Graphic 62">
              <a:extLst>
                <a:ext uri="{FF2B5EF4-FFF2-40B4-BE49-F238E27FC236}">
                  <a16:creationId xmlns:a16="http://schemas.microsoft.com/office/drawing/2014/main" id="{2F555129-60D1-744E-5F69-FF177CCA36FC}"/>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421924" y="1005899"/>
              <a:ext cx="144000" cy="144000"/>
            </a:xfrm>
            <a:prstGeom prst="rect">
              <a:avLst/>
            </a:prstGeom>
          </p:spPr>
        </p:pic>
      </p:grpSp>
      <p:grpSp>
        <p:nvGrpSpPr>
          <p:cNvPr id="64" name="Group 63">
            <a:extLst>
              <a:ext uri="{FF2B5EF4-FFF2-40B4-BE49-F238E27FC236}">
                <a16:creationId xmlns:a16="http://schemas.microsoft.com/office/drawing/2014/main" id="{CFCB8DB1-09AB-B8FD-58A0-EBCB29F246B7}"/>
              </a:ext>
            </a:extLst>
          </p:cNvPr>
          <p:cNvGrpSpPr/>
          <p:nvPr/>
        </p:nvGrpSpPr>
        <p:grpSpPr>
          <a:xfrm>
            <a:off x="5754503" y="1134767"/>
            <a:ext cx="2325078" cy="216000"/>
            <a:chOff x="6235579" y="969899"/>
            <a:chExt cx="2325078" cy="216000"/>
          </a:xfrm>
        </p:grpSpPr>
        <p:sp>
          <p:nvSpPr>
            <p:cNvPr id="65" name="Rectangle: Rounded Corners 6">
              <a:extLst>
                <a:ext uri="{FF2B5EF4-FFF2-40B4-BE49-F238E27FC236}">
                  <a16:creationId xmlns:a16="http://schemas.microsoft.com/office/drawing/2014/main" id="{D146F8AF-5641-D98E-D454-80862B91C72D}"/>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Campaign management</a:t>
              </a:r>
            </a:p>
          </p:txBody>
        </p:sp>
        <p:pic>
          <p:nvPicPr>
            <p:cNvPr id="66" name="Graphic 65">
              <a:extLst>
                <a:ext uri="{FF2B5EF4-FFF2-40B4-BE49-F238E27FC236}">
                  <a16:creationId xmlns:a16="http://schemas.microsoft.com/office/drawing/2014/main" id="{5C621551-452F-E99E-D2A7-AF3889E1AE8C}"/>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282712" y="1005899"/>
              <a:ext cx="144000" cy="144000"/>
            </a:xfrm>
            <a:prstGeom prst="rect">
              <a:avLst/>
            </a:prstGeom>
          </p:spPr>
        </p:pic>
      </p:grpSp>
      <p:grpSp>
        <p:nvGrpSpPr>
          <p:cNvPr id="67" name="Group 66">
            <a:extLst>
              <a:ext uri="{FF2B5EF4-FFF2-40B4-BE49-F238E27FC236}">
                <a16:creationId xmlns:a16="http://schemas.microsoft.com/office/drawing/2014/main" id="{1ACF6DDB-DC50-C488-FF8E-A1744566F8C8}"/>
              </a:ext>
            </a:extLst>
          </p:cNvPr>
          <p:cNvGrpSpPr/>
          <p:nvPr/>
        </p:nvGrpSpPr>
        <p:grpSpPr>
          <a:xfrm>
            <a:off x="2908241" y="1134767"/>
            <a:ext cx="2795593" cy="216000"/>
            <a:chOff x="3133720" y="969899"/>
            <a:chExt cx="2795593" cy="216000"/>
          </a:xfrm>
        </p:grpSpPr>
        <p:sp>
          <p:nvSpPr>
            <p:cNvPr id="68" name="Rectangle: Rounded Corners 6">
              <a:extLst>
                <a:ext uri="{FF2B5EF4-FFF2-40B4-BE49-F238E27FC236}">
                  <a16:creationId xmlns:a16="http://schemas.microsoft.com/office/drawing/2014/main" id="{CE056685-00A7-F63E-86EE-EDA5E8D696F1}"/>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Learning</a:t>
              </a:r>
            </a:p>
          </p:txBody>
        </p:sp>
        <p:pic>
          <p:nvPicPr>
            <p:cNvPr id="69" name="Graphic 68">
              <a:extLst>
                <a:ext uri="{FF2B5EF4-FFF2-40B4-BE49-F238E27FC236}">
                  <a16:creationId xmlns:a16="http://schemas.microsoft.com/office/drawing/2014/main" id="{E54391A3-229F-EF51-D1B3-0BBF5C69D6DD}"/>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193555" y="1005899"/>
              <a:ext cx="144000" cy="144000"/>
            </a:xfrm>
            <a:prstGeom prst="rect">
              <a:avLst/>
            </a:prstGeom>
          </p:spPr>
        </p:pic>
      </p:grpSp>
    </p:spTree>
    <p:extLst>
      <p:ext uri="{BB962C8B-B14F-4D97-AF65-F5344CB8AC3E}">
        <p14:creationId xmlns:p14="http://schemas.microsoft.com/office/powerpoint/2010/main" val="230687029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0E140-0F0E-9F70-207F-E4006CAC450C}"/>
              </a:ext>
            </a:extLst>
          </p:cNvPr>
          <p:cNvSpPr>
            <a:spLocks noGrp="1"/>
          </p:cNvSpPr>
          <p:nvPr>
            <p:ph type="title"/>
          </p:nvPr>
        </p:nvSpPr>
        <p:spPr>
          <a:xfrm>
            <a:off x="584199" y="387766"/>
            <a:ext cx="6861630" cy="526298"/>
          </a:xfrm>
        </p:spPr>
        <p:txBody>
          <a:bodyPr/>
          <a:lstStyle/>
          <a:p>
            <a:r>
              <a:rPr lang="en-US" sz="1800" noProof="0">
                <a:ln w="3175">
                  <a:noFill/>
                </a:ln>
                <a:ea typeface="+mn-ea"/>
                <a:cs typeface="Segoe UI" panose="020B0502040204020203" pitchFamily="34" charset="0"/>
              </a:rPr>
              <a:t>A </a:t>
            </a:r>
            <a:r>
              <a:rPr lang="en-US" noProof="0"/>
              <a:t>day in the life of a Product Marketing Manager at Microsoft</a:t>
            </a:r>
          </a:p>
        </p:txBody>
      </p:sp>
      <p:sp>
        <p:nvSpPr>
          <p:cNvPr id="4" name="Text Placeholder 3">
            <a:extLst>
              <a:ext uri="{FF2B5EF4-FFF2-40B4-BE49-F238E27FC236}">
                <a16:creationId xmlns:a16="http://schemas.microsoft.com/office/drawing/2014/main" id="{41E34FAD-277C-0AB1-C2CA-975598249DFB}"/>
              </a:ext>
            </a:extLst>
          </p:cNvPr>
          <p:cNvSpPr>
            <a:spLocks noGrp="1"/>
          </p:cNvSpPr>
          <p:nvPr>
            <p:ph type="body" sz="quarter" idx="17"/>
          </p:nvPr>
        </p:nvSpPr>
        <p:spPr>
          <a:xfrm>
            <a:off x="6519107" y="521099"/>
            <a:ext cx="3599821" cy="169277"/>
          </a:xfrm>
        </p:spPr>
        <p:txBody>
          <a:bodyPr/>
          <a:lstStyle/>
          <a:p>
            <a:pPr lvl="0"/>
            <a:r>
              <a:rPr lang="en-US" noProof="0"/>
              <a:t>  Microsoft 365 Copilot</a:t>
            </a:r>
          </a:p>
        </p:txBody>
      </p:sp>
      <p:sp>
        <p:nvSpPr>
          <p:cNvPr id="5" name="Text Placeholder 4">
            <a:extLst>
              <a:ext uri="{FF2B5EF4-FFF2-40B4-BE49-F238E27FC236}">
                <a16:creationId xmlns:a16="http://schemas.microsoft.com/office/drawing/2014/main" id="{DB84011F-6CC7-AEEA-7D02-BC20B8462017}"/>
              </a:ext>
            </a:extLst>
          </p:cNvPr>
          <p:cNvSpPr>
            <a:spLocks noGrp="1"/>
          </p:cNvSpPr>
          <p:nvPr>
            <p:ph type="body" sz="quarter" idx="11"/>
          </p:nvPr>
        </p:nvSpPr>
        <p:spPr>
          <a:xfrm>
            <a:off x="584200" y="1593881"/>
            <a:ext cx="976461" cy="345600"/>
          </a:xfrm>
        </p:spPr>
        <p:txBody>
          <a:bodyPr/>
          <a:lstStyle/>
          <a:p>
            <a:r>
              <a:rPr lang="en-US" noProof="0"/>
              <a:t>8:00 am</a:t>
            </a:r>
          </a:p>
        </p:txBody>
      </p:sp>
      <p:sp>
        <p:nvSpPr>
          <p:cNvPr id="6" name="Text Placeholder 5">
            <a:extLst>
              <a:ext uri="{FF2B5EF4-FFF2-40B4-BE49-F238E27FC236}">
                <a16:creationId xmlns:a16="http://schemas.microsoft.com/office/drawing/2014/main" id="{C84806D1-10C5-C9F7-A1B7-194AE94C0D35}"/>
              </a:ext>
            </a:extLst>
          </p:cNvPr>
          <p:cNvSpPr>
            <a:spLocks noGrp="1"/>
          </p:cNvSpPr>
          <p:nvPr>
            <p:ph type="body" sz="quarter" idx="18"/>
          </p:nvPr>
        </p:nvSpPr>
        <p:spPr>
          <a:xfrm>
            <a:off x="584200" y="2032187"/>
            <a:ext cx="2808000" cy="1176071"/>
          </a:xfrm>
        </p:spPr>
        <p:txBody>
          <a:bodyPr>
            <a:normAutofit/>
          </a:bodyPr>
          <a:lstStyle/>
          <a:p>
            <a:r>
              <a:rPr lang="en-US" noProof="0"/>
              <a:t>Cynthia catches up on Teams chat conversations across multiple projects she is working on. She uses Copilot to summarize the messages and help craft responses.</a:t>
            </a:r>
          </a:p>
        </p:txBody>
      </p:sp>
      <p:sp>
        <p:nvSpPr>
          <p:cNvPr id="7" name="Text Placeholder 6">
            <a:extLst>
              <a:ext uri="{FF2B5EF4-FFF2-40B4-BE49-F238E27FC236}">
                <a16:creationId xmlns:a16="http://schemas.microsoft.com/office/drawing/2014/main" id="{C687A251-B0CC-E4BD-3E9B-4E53880DA2CB}"/>
              </a:ext>
            </a:extLst>
          </p:cNvPr>
          <p:cNvSpPr>
            <a:spLocks noGrp="1"/>
          </p:cNvSpPr>
          <p:nvPr>
            <p:ph type="body" sz="quarter" idx="21"/>
          </p:nvPr>
        </p:nvSpPr>
        <p:spPr>
          <a:xfrm>
            <a:off x="584200" y="3336080"/>
            <a:ext cx="2808000" cy="626701"/>
          </a:xfrm>
        </p:spPr>
        <p:txBody>
          <a:bodyPr/>
          <a:lstStyle/>
          <a:p>
            <a:r>
              <a:rPr lang="en-US" kern="0" noProof="0">
                <a:solidFill>
                  <a:srgbClr val="1A1A1A"/>
                </a:solidFill>
                <a:latin typeface="Segoe UI"/>
                <a:cs typeface="+mn-cs"/>
              </a:rPr>
              <a:t>Example prompt: </a:t>
            </a:r>
            <a:r>
              <a:rPr lang="en-US" b="1" noProof="0"/>
              <a:t>Summarize my Teams chat</a:t>
            </a:r>
            <a:r>
              <a:rPr lang="en-US" noProof="0"/>
              <a:t> messages from the past 24 hours and note which ones still require replies.</a:t>
            </a:r>
          </a:p>
        </p:txBody>
      </p:sp>
      <p:sp>
        <p:nvSpPr>
          <p:cNvPr id="8" name="Text Placeholder 7">
            <a:extLst>
              <a:ext uri="{FF2B5EF4-FFF2-40B4-BE49-F238E27FC236}">
                <a16:creationId xmlns:a16="http://schemas.microsoft.com/office/drawing/2014/main" id="{76D781FE-7B0D-9625-9217-1EC856B25584}"/>
              </a:ext>
            </a:extLst>
          </p:cNvPr>
          <p:cNvSpPr>
            <a:spLocks noGrp="1"/>
          </p:cNvSpPr>
          <p:nvPr>
            <p:ph type="body" sz="quarter" idx="22"/>
          </p:nvPr>
        </p:nvSpPr>
        <p:spPr>
          <a:xfrm>
            <a:off x="3776898" y="1593881"/>
            <a:ext cx="976461" cy="345600"/>
          </a:xfrm>
        </p:spPr>
        <p:txBody>
          <a:bodyPr/>
          <a:lstStyle/>
          <a:p>
            <a:r>
              <a:rPr lang="en-US" noProof="0"/>
              <a:t>8:30 am</a:t>
            </a:r>
          </a:p>
        </p:txBody>
      </p:sp>
      <p:sp>
        <p:nvSpPr>
          <p:cNvPr id="9" name="Text Placeholder 8">
            <a:extLst>
              <a:ext uri="{FF2B5EF4-FFF2-40B4-BE49-F238E27FC236}">
                <a16:creationId xmlns:a16="http://schemas.microsoft.com/office/drawing/2014/main" id="{58B5340B-8964-2A5D-17CE-D6FA69C6B969}"/>
              </a:ext>
            </a:extLst>
          </p:cNvPr>
          <p:cNvSpPr>
            <a:spLocks noGrp="1"/>
          </p:cNvSpPr>
          <p:nvPr>
            <p:ph type="body" sz="quarter" idx="23"/>
          </p:nvPr>
        </p:nvSpPr>
        <p:spPr>
          <a:xfrm>
            <a:off x="3776898" y="2032188"/>
            <a:ext cx="2808000" cy="626701"/>
          </a:xfrm>
        </p:spPr>
        <p:txBody>
          <a:bodyPr>
            <a:noAutofit/>
          </a:bodyPr>
          <a:lstStyle/>
          <a:p>
            <a:r>
              <a:rPr lang="en-US" noProof="0"/>
              <a:t>Cynthia joins a meeting to discuss customer trials. She uses Copilot to find an email with the latest usage report to share. After the meeting, she uses Copilot to recap status for her manager.</a:t>
            </a:r>
          </a:p>
        </p:txBody>
      </p:sp>
      <p:sp>
        <p:nvSpPr>
          <p:cNvPr id="10" name="Text Placeholder 9">
            <a:extLst>
              <a:ext uri="{FF2B5EF4-FFF2-40B4-BE49-F238E27FC236}">
                <a16:creationId xmlns:a16="http://schemas.microsoft.com/office/drawing/2014/main" id="{1CB6F861-A7AE-83CA-D021-797618667D30}"/>
              </a:ext>
            </a:extLst>
          </p:cNvPr>
          <p:cNvSpPr>
            <a:spLocks noGrp="1"/>
          </p:cNvSpPr>
          <p:nvPr>
            <p:ph type="body" sz="quarter" idx="24"/>
          </p:nvPr>
        </p:nvSpPr>
        <p:spPr>
          <a:xfrm>
            <a:off x="3719286" y="3336080"/>
            <a:ext cx="2808000" cy="626701"/>
          </a:xfrm>
        </p:spPr>
        <p:txBody>
          <a:bodyPr>
            <a:normAutofit lnSpcReduction="10000"/>
          </a:bodyPr>
          <a:lstStyle/>
          <a:p>
            <a:r>
              <a:rPr lang="en-US" kern="0" noProof="0">
                <a:solidFill>
                  <a:srgbClr val="1A1A1A"/>
                </a:solidFill>
                <a:latin typeface="Segoe UI"/>
                <a:cs typeface="+mn-cs"/>
              </a:rPr>
              <a:t>Example prompt: </a:t>
            </a:r>
            <a:r>
              <a:rPr lang="en-US" b="1" noProof="0"/>
              <a:t>Create a meeting report </a:t>
            </a:r>
            <a:r>
              <a:rPr lang="en-US" noProof="0"/>
              <a:t>for my manager that includes a brief summary of the meeting and include the key points. End with a list of actions required.</a:t>
            </a:r>
          </a:p>
        </p:txBody>
      </p:sp>
      <p:sp>
        <p:nvSpPr>
          <p:cNvPr id="11" name="Text Placeholder 10">
            <a:extLst>
              <a:ext uri="{FF2B5EF4-FFF2-40B4-BE49-F238E27FC236}">
                <a16:creationId xmlns:a16="http://schemas.microsoft.com/office/drawing/2014/main" id="{7C5E5A53-5FC5-84B7-F63D-9CCDAE6001AF}"/>
              </a:ext>
            </a:extLst>
          </p:cNvPr>
          <p:cNvSpPr>
            <a:spLocks noGrp="1"/>
          </p:cNvSpPr>
          <p:nvPr>
            <p:ph type="body" sz="quarter" idx="25"/>
          </p:nvPr>
        </p:nvSpPr>
        <p:spPr>
          <a:xfrm>
            <a:off x="6969595" y="1593881"/>
            <a:ext cx="976461" cy="345600"/>
          </a:xfrm>
        </p:spPr>
        <p:txBody>
          <a:bodyPr/>
          <a:lstStyle/>
          <a:p>
            <a:r>
              <a:rPr lang="en-US" noProof="0"/>
              <a:t>9:00 am</a:t>
            </a:r>
          </a:p>
        </p:txBody>
      </p:sp>
      <p:sp>
        <p:nvSpPr>
          <p:cNvPr id="12" name="Text Placeholder 11">
            <a:extLst>
              <a:ext uri="{FF2B5EF4-FFF2-40B4-BE49-F238E27FC236}">
                <a16:creationId xmlns:a16="http://schemas.microsoft.com/office/drawing/2014/main" id="{C5356587-5632-3C87-24A0-D6740A691E70}"/>
              </a:ext>
            </a:extLst>
          </p:cNvPr>
          <p:cNvSpPr>
            <a:spLocks noGrp="1"/>
          </p:cNvSpPr>
          <p:nvPr>
            <p:ph type="body" sz="quarter" idx="26"/>
          </p:nvPr>
        </p:nvSpPr>
        <p:spPr>
          <a:xfrm>
            <a:off x="6969594" y="2032188"/>
            <a:ext cx="2917355" cy="778307"/>
          </a:xfrm>
        </p:spPr>
        <p:txBody>
          <a:bodyPr>
            <a:noAutofit/>
          </a:bodyPr>
          <a:lstStyle/>
          <a:p>
            <a:r>
              <a:rPr lang="en-US" noProof="0"/>
              <a:t>Cynthia reviews a white paper she is producing on Copilot adoption. She uses Copilot in Word to rewrite a paragraph for clarity. She asks Copilot to act like an IT administrator and evaluate the content.</a:t>
            </a:r>
          </a:p>
        </p:txBody>
      </p:sp>
      <p:sp>
        <p:nvSpPr>
          <p:cNvPr id="13" name="Text Placeholder 12">
            <a:extLst>
              <a:ext uri="{FF2B5EF4-FFF2-40B4-BE49-F238E27FC236}">
                <a16:creationId xmlns:a16="http://schemas.microsoft.com/office/drawing/2014/main" id="{F8A68087-4C2A-8C80-1B2F-D5B414A8C063}"/>
              </a:ext>
            </a:extLst>
          </p:cNvPr>
          <p:cNvSpPr>
            <a:spLocks noGrp="1"/>
          </p:cNvSpPr>
          <p:nvPr>
            <p:ph type="body" sz="quarter" idx="27"/>
          </p:nvPr>
        </p:nvSpPr>
        <p:spPr>
          <a:xfrm>
            <a:off x="6969595" y="3336080"/>
            <a:ext cx="2808000" cy="626701"/>
          </a:xfrm>
        </p:spPr>
        <p:txBody>
          <a:bodyPr>
            <a:normAutofit fontScale="92500"/>
          </a:bodyPr>
          <a:lstStyle/>
          <a:p>
            <a:r>
              <a:rPr lang="en-US" kern="0" noProof="0">
                <a:solidFill>
                  <a:srgbClr val="1A1A1A"/>
                </a:solidFill>
                <a:latin typeface="Segoe UI"/>
                <a:cs typeface="+mn-cs"/>
              </a:rPr>
              <a:t>Example prompt: </a:t>
            </a:r>
            <a:r>
              <a:rPr lang="en-US" noProof="0"/>
              <a:t>You are an IT administrator. Does this white paper contain enough detail to implement a user enablement program for your organization? </a:t>
            </a:r>
            <a:r>
              <a:rPr lang="en-US" b="1" noProof="0"/>
              <a:t>What additional topics would you like to see covered</a:t>
            </a:r>
            <a:r>
              <a:rPr lang="en-US" noProof="0"/>
              <a:t>?</a:t>
            </a:r>
          </a:p>
        </p:txBody>
      </p:sp>
      <p:sp>
        <p:nvSpPr>
          <p:cNvPr id="14" name="Text Placeholder 13">
            <a:extLst>
              <a:ext uri="{FF2B5EF4-FFF2-40B4-BE49-F238E27FC236}">
                <a16:creationId xmlns:a16="http://schemas.microsoft.com/office/drawing/2014/main" id="{13B24DC0-4EA0-DCEE-301E-D6C7802C41CA}"/>
              </a:ext>
            </a:extLst>
          </p:cNvPr>
          <p:cNvSpPr>
            <a:spLocks noGrp="1"/>
          </p:cNvSpPr>
          <p:nvPr>
            <p:ph type="body" sz="quarter" idx="28"/>
          </p:nvPr>
        </p:nvSpPr>
        <p:spPr>
          <a:xfrm>
            <a:off x="584200" y="4053821"/>
            <a:ext cx="976461" cy="345600"/>
          </a:xfrm>
        </p:spPr>
        <p:txBody>
          <a:bodyPr/>
          <a:lstStyle/>
          <a:p>
            <a:r>
              <a:rPr lang="en-US" noProof="0"/>
              <a:t>3:00 am</a:t>
            </a:r>
          </a:p>
        </p:txBody>
      </p:sp>
      <p:sp>
        <p:nvSpPr>
          <p:cNvPr id="15" name="Text Placeholder 14">
            <a:extLst>
              <a:ext uri="{FF2B5EF4-FFF2-40B4-BE49-F238E27FC236}">
                <a16:creationId xmlns:a16="http://schemas.microsoft.com/office/drawing/2014/main" id="{DBA11F43-EE75-972A-7DBC-CDFD294A4C87}"/>
              </a:ext>
            </a:extLst>
          </p:cNvPr>
          <p:cNvSpPr>
            <a:spLocks noGrp="1"/>
          </p:cNvSpPr>
          <p:nvPr>
            <p:ph type="body" sz="quarter" idx="29"/>
          </p:nvPr>
        </p:nvSpPr>
        <p:spPr>
          <a:xfrm>
            <a:off x="584200" y="4488366"/>
            <a:ext cx="2808000" cy="626701"/>
          </a:xfrm>
        </p:spPr>
        <p:txBody>
          <a:bodyPr>
            <a:noAutofit/>
          </a:bodyPr>
          <a:lstStyle/>
          <a:p>
            <a:r>
              <a:rPr lang="en-US" noProof="0"/>
              <a:t>Cynthia is preparing for a meeting on messaging across AI solutions. She asks Copilot to compare the positioning and messaging documents and create a table of similarities and differences.</a:t>
            </a:r>
          </a:p>
        </p:txBody>
      </p:sp>
      <p:sp>
        <p:nvSpPr>
          <p:cNvPr id="16" name="Text Placeholder 15">
            <a:extLst>
              <a:ext uri="{FF2B5EF4-FFF2-40B4-BE49-F238E27FC236}">
                <a16:creationId xmlns:a16="http://schemas.microsoft.com/office/drawing/2014/main" id="{7C82C93F-78CD-75BA-9984-F25F8AB015A0}"/>
              </a:ext>
            </a:extLst>
          </p:cNvPr>
          <p:cNvSpPr>
            <a:spLocks noGrp="1"/>
          </p:cNvSpPr>
          <p:nvPr>
            <p:ph type="body" sz="quarter" idx="30"/>
          </p:nvPr>
        </p:nvSpPr>
        <p:spPr>
          <a:xfrm>
            <a:off x="584200" y="5809086"/>
            <a:ext cx="2808000" cy="626701"/>
          </a:xfrm>
        </p:spPr>
        <p:txBody>
          <a:bodyPr>
            <a:normAutofit lnSpcReduction="10000"/>
          </a:bodyPr>
          <a:lstStyle/>
          <a:p>
            <a:r>
              <a:rPr lang="en-US" kern="0" noProof="0">
                <a:solidFill>
                  <a:srgbClr val="1A1A1A"/>
                </a:solidFill>
                <a:latin typeface="Segoe UI"/>
                <a:cs typeface="+mn-cs"/>
              </a:rPr>
              <a:t>Example prompt: </a:t>
            </a:r>
            <a:r>
              <a:rPr lang="en-US" b="1" noProof="0"/>
              <a:t>Compare these two positioning and messaging documents</a:t>
            </a:r>
            <a:r>
              <a:rPr lang="en-US" noProof="0"/>
              <a:t> and produce a table of similarities and difference. Then produce some recommendations on how to co-market them.</a:t>
            </a:r>
          </a:p>
        </p:txBody>
      </p:sp>
      <p:sp>
        <p:nvSpPr>
          <p:cNvPr id="17" name="Text Placeholder 16">
            <a:extLst>
              <a:ext uri="{FF2B5EF4-FFF2-40B4-BE49-F238E27FC236}">
                <a16:creationId xmlns:a16="http://schemas.microsoft.com/office/drawing/2014/main" id="{E49BC632-6598-9727-5555-087785EE84A6}"/>
              </a:ext>
            </a:extLst>
          </p:cNvPr>
          <p:cNvSpPr>
            <a:spLocks noGrp="1"/>
          </p:cNvSpPr>
          <p:nvPr>
            <p:ph type="body" sz="quarter" idx="31"/>
          </p:nvPr>
        </p:nvSpPr>
        <p:spPr>
          <a:xfrm>
            <a:off x="3776898" y="4053821"/>
            <a:ext cx="976461" cy="345600"/>
          </a:xfrm>
        </p:spPr>
        <p:txBody>
          <a:bodyPr/>
          <a:lstStyle/>
          <a:p>
            <a:r>
              <a:rPr lang="en-US" noProof="0"/>
              <a:t>1:00 pm</a:t>
            </a:r>
          </a:p>
        </p:txBody>
      </p:sp>
      <p:sp>
        <p:nvSpPr>
          <p:cNvPr id="18" name="Text Placeholder 17">
            <a:extLst>
              <a:ext uri="{FF2B5EF4-FFF2-40B4-BE49-F238E27FC236}">
                <a16:creationId xmlns:a16="http://schemas.microsoft.com/office/drawing/2014/main" id="{5B4EB007-A763-3282-BF53-A59C8EF071B4}"/>
              </a:ext>
            </a:extLst>
          </p:cNvPr>
          <p:cNvSpPr>
            <a:spLocks noGrp="1"/>
          </p:cNvSpPr>
          <p:nvPr>
            <p:ph type="body" sz="quarter" idx="32"/>
          </p:nvPr>
        </p:nvSpPr>
        <p:spPr>
          <a:xfrm>
            <a:off x="3776898" y="4488366"/>
            <a:ext cx="2808000" cy="626701"/>
          </a:xfrm>
        </p:spPr>
        <p:txBody>
          <a:bodyPr>
            <a:noAutofit/>
          </a:bodyPr>
          <a:lstStyle/>
          <a:p>
            <a:r>
              <a:rPr lang="en-US" noProof="0"/>
              <a:t>Cynthia has a long email thread with a video production agency for a training series with various SMEs. She asks Copilot to summarize the thread to find when all the recording sessions are occurring.</a:t>
            </a:r>
          </a:p>
        </p:txBody>
      </p:sp>
      <p:sp>
        <p:nvSpPr>
          <p:cNvPr id="19" name="Text Placeholder 18">
            <a:extLst>
              <a:ext uri="{FF2B5EF4-FFF2-40B4-BE49-F238E27FC236}">
                <a16:creationId xmlns:a16="http://schemas.microsoft.com/office/drawing/2014/main" id="{52409A8B-E4E1-51E3-52CA-788A7DCFCDFB}"/>
              </a:ext>
            </a:extLst>
          </p:cNvPr>
          <p:cNvSpPr>
            <a:spLocks noGrp="1"/>
          </p:cNvSpPr>
          <p:nvPr>
            <p:ph type="body" sz="quarter" idx="33"/>
          </p:nvPr>
        </p:nvSpPr>
        <p:spPr>
          <a:xfrm>
            <a:off x="3719286" y="5809086"/>
            <a:ext cx="2808000" cy="626701"/>
          </a:xfrm>
        </p:spPr>
        <p:txBody>
          <a:bodyPr>
            <a:noAutofit/>
          </a:bodyPr>
          <a:lstStyle/>
          <a:p>
            <a:pPr lvl="0"/>
            <a:r>
              <a:rPr lang="en-US" noProof="0"/>
              <a:t>Action: Summarize the thread.</a:t>
            </a:r>
          </a:p>
          <a:p>
            <a:pPr lvl="0"/>
            <a:r>
              <a:rPr lang="en-US" noProof="0"/>
              <a:t>Use </a:t>
            </a:r>
            <a:r>
              <a:rPr lang="en-US" b="1" noProof="0"/>
              <a:t>Draft with Copilot</a:t>
            </a:r>
            <a:r>
              <a:rPr lang="en-US" noProof="0"/>
              <a:t> to create an email with the summary containing the full list of recording sessions.</a:t>
            </a:r>
          </a:p>
        </p:txBody>
      </p:sp>
      <p:sp>
        <p:nvSpPr>
          <p:cNvPr id="20" name="Text Placeholder 19">
            <a:extLst>
              <a:ext uri="{FF2B5EF4-FFF2-40B4-BE49-F238E27FC236}">
                <a16:creationId xmlns:a16="http://schemas.microsoft.com/office/drawing/2014/main" id="{D6287BFC-5146-4C3B-851A-C64ECE5C841F}"/>
              </a:ext>
            </a:extLst>
          </p:cNvPr>
          <p:cNvSpPr>
            <a:spLocks noGrp="1"/>
          </p:cNvSpPr>
          <p:nvPr>
            <p:ph type="body" sz="quarter" idx="34"/>
          </p:nvPr>
        </p:nvSpPr>
        <p:spPr>
          <a:xfrm>
            <a:off x="6969595" y="4053821"/>
            <a:ext cx="976461" cy="345600"/>
          </a:xfrm>
        </p:spPr>
        <p:txBody>
          <a:bodyPr/>
          <a:lstStyle/>
          <a:p>
            <a:r>
              <a:rPr lang="en-US" noProof="0"/>
              <a:t>11:00 am</a:t>
            </a:r>
          </a:p>
        </p:txBody>
      </p:sp>
      <p:sp>
        <p:nvSpPr>
          <p:cNvPr id="21" name="Text Placeholder 20">
            <a:extLst>
              <a:ext uri="{FF2B5EF4-FFF2-40B4-BE49-F238E27FC236}">
                <a16:creationId xmlns:a16="http://schemas.microsoft.com/office/drawing/2014/main" id="{25BD0FF3-A9AA-30B3-FEE1-50E62B1FEFCC}"/>
              </a:ext>
            </a:extLst>
          </p:cNvPr>
          <p:cNvSpPr>
            <a:spLocks noGrp="1"/>
          </p:cNvSpPr>
          <p:nvPr>
            <p:ph type="body" sz="quarter" idx="35"/>
          </p:nvPr>
        </p:nvSpPr>
        <p:spPr>
          <a:xfrm>
            <a:off x="6969595" y="4488366"/>
            <a:ext cx="2808000" cy="626701"/>
          </a:xfrm>
        </p:spPr>
        <p:txBody>
          <a:bodyPr>
            <a:normAutofit/>
          </a:bodyPr>
          <a:lstStyle/>
          <a:p>
            <a:r>
              <a:rPr lang="en-US" noProof="0"/>
              <a:t>Cynthia is working on her presentation for an upcoming conference. She asks Copilot to evaluate the flow of her presentation and make suggestions on the slide order to improve the narrative.</a:t>
            </a:r>
          </a:p>
        </p:txBody>
      </p:sp>
      <p:sp>
        <p:nvSpPr>
          <p:cNvPr id="22" name="Text Placeholder 21">
            <a:extLst>
              <a:ext uri="{FF2B5EF4-FFF2-40B4-BE49-F238E27FC236}">
                <a16:creationId xmlns:a16="http://schemas.microsoft.com/office/drawing/2014/main" id="{07C22E58-BEB4-4F59-5C71-607672B4A5F9}"/>
              </a:ext>
            </a:extLst>
          </p:cNvPr>
          <p:cNvSpPr>
            <a:spLocks noGrp="1"/>
          </p:cNvSpPr>
          <p:nvPr>
            <p:ph type="body" sz="quarter" idx="36"/>
          </p:nvPr>
        </p:nvSpPr>
        <p:spPr>
          <a:xfrm>
            <a:off x="6969595" y="5809086"/>
            <a:ext cx="2808000" cy="626701"/>
          </a:xfrm>
        </p:spPr>
        <p:txBody>
          <a:bodyPr/>
          <a:lstStyle/>
          <a:p>
            <a:r>
              <a:rPr lang="en-US" kern="0" noProof="0">
                <a:solidFill>
                  <a:srgbClr val="1A1A1A"/>
                </a:solidFill>
                <a:latin typeface="Segoe UI"/>
                <a:cs typeface="+mn-cs"/>
              </a:rPr>
              <a:t>Example prompt: </a:t>
            </a:r>
            <a:r>
              <a:rPr lang="en-US" noProof="0"/>
              <a:t>Please </a:t>
            </a:r>
            <a:r>
              <a:rPr lang="en-US" b="1" noProof="0"/>
              <a:t>make suggestions on the slide order</a:t>
            </a:r>
            <a:r>
              <a:rPr lang="en-US" noProof="0"/>
              <a:t> to make the ideas in this presentation flow better.</a:t>
            </a:r>
          </a:p>
        </p:txBody>
      </p:sp>
      <p:sp>
        <p:nvSpPr>
          <p:cNvPr id="127" name="Text Placeholder 126">
            <a:extLst>
              <a:ext uri="{FF2B5EF4-FFF2-40B4-BE49-F238E27FC236}">
                <a16:creationId xmlns:a16="http://schemas.microsoft.com/office/drawing/2014/main" id="{EFA26FAA-3E2E-E62B-DE06-5E3B6C751931}"/>
              </a:ext>
            </a:extLst>
          </p:cNvPr>
          <p:cNvSpPr>
            <a:spLocks noGrp="1"/>
          </p:cNvSpPr>
          <p:nvPr>
            <p:ph type="body" sz="quarter" idx="37"/>
          </p:nvPr>
        </p:nvSpPr>
        <p:spPr>
          <a:xfrm>
            <a:off x="10430234" y="521099"/>
            <a:ext cx="1456966" cy="175614"/>
          </a:xfrm>
        </p:spPr>
        <p:txBody>
          <a:bodyPr/>
          <a:lstStyle/>
          <a:p>
            <a:r>
              <a:rPr lang="en-US" noProof="0"/>
              <a:t>Buy</a:t>
            </a:r>
          </a:p>
        </p:txBody>
      </p:sp>
      <p:sp>
        <p:nvSpPr>
          <p:cNvPr id="78" name="Text Placeholder 77">
            <a:extLst>
              <a:ext uri="{FF2B5EF4-FFF2-40B4-BE49-F238E27FC236}">
                <a16:creationId xmlns:a16="http://schemas.microsoft.com/office/drawing/2014/main" id="{DD28AFAD-B655-1D87-26DF-C110A6E1EDA7}"/>
              </a:ext>
            </a:extLst>
          </p:cNvPr>
          <p:cNvSpPr>
            <a:spLocks noGrp="1"/>
          </p:cNvSpPr>
          <p:nvPr>
            <p:ph type="body" sz="quarter" idx="38"/>
          </p:nvPr>
        </p:nvSpPr>
        <p:spPr>
          <a:solidFill>
            <a:srgbClr val="0078D4"/>
          </a:solidFill>
        </p:spPr>
        <p:txBody>
          <a:bodyPr/>
          <a:lstStyle/>
          <a:p>
            <a:endParaRPr lang="en-US" noProof="0"/>
          </a:p>
        </p:txBody>
      </p:sp>
      <p:sp>
        <p:nvSpPr>
          <p:cNvPr id="79" name="Text Placeholder 78">
            <a:extLst>
              <a:ext uri="{FF2B5EF4-FFF2-40B4-BE49-F238E27FC236}">
                <a16:creationId xmlns:a16="http://schemas.microsoft.com/office/drawing/2014/main" id="{0931AEC8-8035-3ACF-ABBD-964388DFF546}"/>
              </a:ext>
            </a:extLst>
          </p:cNvPr>
          <p:cNvSpPr>
            <a:spLocks noGrp="1"/>
          </p:cNvSpPr>
          <p:nvPr>
            <p:ph type="body" sz="quarter" idx="39"/>
          </p:nvPr>
        </p:nvSpPr>
        <p:spPr>
          <a:solidFill>
            <a:srgbClr val="0078D4"/>
          </a:solidFill>
        </p:spPr>
        <p:txBody>
          <a:bodyPr/>
          <a:lstStyle/>
          <a:p>
            <a:endParaRPr lang="en-US" noProof="0"/>
          </a:p>
        </p:txBody>
      </p:sp>
      <p:sp>
        <p:nvSpPr>
          <p:cNvPr id="80" name="Text Placeholder 79">
            <a:extLst>
              <a:ext uri="{FF2B5EF4-FFF2-40B4-BE49-F238E27FC236}">
                <a16:creationId xmlns:a16="http://schemas.microsoft.com/office/drawing/2014/main" id="{3238A71D-E4A5-76E9-B822-4FAB911F9794}"/>
              </a:ext>
            </a:extLst>
          </p:cNvPr>
          <p:cNvSpPr>
            <a:spLocks noGrp="1"/>
          </p:cNvSpPr>
          <p:nvPr>
            <p:ph type="body" sz="quarter" idx="40"/>
          </p:nvPr>
        </p:nvSpPr>
        <p:spPr/>
        <p:txBody>
          <a:bodyPr/>
          <a:lstStyle/>
          <a:p>
            <a:endParaRPr lang="en-US" noProof="0"/>
          </a:p>
        </p:txBody>
      </p:sp>
      <p:sp>
        <p:nvSpPr>
          <p:cNvPr id="24" name="Rectangle: Rounded Corners 6">
            <a:extLst>
              <a:ext uri="{FF2B5EF4-FFF2-40B4-BE49-F238E27FC236}">
                <a16:creationId xmlns:a16="http://schemas.microsoft.com/office/drawing/2014/main" id="{24C61D65-4D21-3022-59D5-B17174D818BE}"/>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25" name="Group 24">
            <a:extLst>
              <a:ext uri="{FF2B5EF4-FFF2-40B4-BE49-F238E27FC236}">
                <a16:creationId xmlns:a16="http://schemas.microsoft.com/office/drawing/2014/main" id="{7DAE3C5E-89B5-E636-A20B-FFEE1F732162}"/>
              </a:ext>
            </a:extLst>
          </p:cNvPr>
          <p:cNvGrpSpPr/>
          <p:nvPr/>
        </p:nvGrpSpPr>
        <p:grpSpPr>
          <a:xfrm>
            <a:off x="1286540" y="1134767"/>
            <a:ext cx="1630867" cy="215999"/>
            <a:chOff x="1372194" y="969899"/>
            <a:chExt cx="1630867" cy="215999"/>
          </a:xfrm>
        </p:grpSpPr>
        <p:sp>
          <p:nvSpPr>
            <p:cNvPr id="26" name="Rectangle: Rounded Corners 6">
              <a:extLst>
                <a:ext uri="{FF2B5EF4-FFF2-40B4-BE49-F238E27FC236}">
                  <a16:creationId xmlns:a16="http://schemas.microsoft.com/office/drawing/2014/main" id="{1BB1AFEC-91A3-8183-EB2B-18C2CEB95C34}"/>
                </a:ext>
                <a:ext uri="{C183D7F6-B498-43B3-948B-1728B52AA6E4}">
                  <adec:decorative xmlns:adec="http://schemas.microsoft.com/office/drawing/2017/decorative" val="1"/>
                </a:ext>
              </a:extLst>
            </p:cNvPr>
            <p:cNvSpPr/>
            <p:nvPr/>
          </p:nvSpPr>
          <p:spPr bwMode="auto">
            <a:xfrm>
              <a:off x="1372194" y="969899"/>
              <a:ext cx="1630867" cy="215999"/>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~3 hours saved per week</a:t>
              </a:r>
            </a:p>
          </p:txBody>
        </p:sp>
        <p:pic>
          <p:nvPicPr>
            <p:cNvPr id="27" name="Graphic 26">
              <a:extLst>
                <a:ext uri="{FF2B5EF4-FFF2-40B4-BE49-F238E27FC236}">
                  <a16:creationId xmlns:a16="http://schemas.microsoft.com/office/drawing/2014/main" id="{12644B79-A73A-65A9-88DB-F6FB7122F1B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21924" y="1005899"/>
              <a:ext cx="144000" cy="144000"/>
            </a:xfrm>
            <a:prstGeom prst="rect">
              <a:avLst/>
            </a:prstGeom>
          </p:spPr>
        </p:pic>
      </p:grpSp>
      <p:grpSp>
        <p:nvGrpSpPr>
          <p:cNvPr id="28" name="Group 27">
            <a:extLst>
              <a:ext uri="{FF2B5EF4-FFF2-40B4-BE49-F238E27FC236}">
                <a16:creationId xmlns:a16="http://schemas.microsoft.com/office/drawing/2014/main" id="{8CD095EB-ECEC-F1B9-6B9B-C0309358F747}"/>
              </a:ext>
            </a:extLst>
          </p:cNvPr>
          <p:cNvGrpSpPr/>
          <p:nvPr/>
        </p:nvGrpSpPr>
        <p:grpSpPr>
          <a:xfrm>
            <a:off x="5811653" y="1134767"/>
            <a:ext cx="2325078" cy="216000"/>
            <a:chOff x="6235579" y="969899"/>
            <a:chExt cx="2325078" cy="216000"/>
          </a:xfrm>
        </p:grpSpPr>
        <p:sp>
          <p:nvSpPr>
            <p:cNvPr id="29" name="Rectangle: Rounded Corners 6">
              <a:extLst>
                <a:ext uri="{FF2B5EF4-FFF2-40B4-BE49-F238E27FC236}">
                  <a16:creationId xmlns:a16="http://schemas.microsoft.com/office/drawing/2014/main" id="{D882300C-8679-FBB3-3D54-95F6DB50F154}"/>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Better communication with colleagues</a:t>
              </a:r>
            </a:p>
          </p:txBody>
        </p:sp>
        <p:pic>
          <p:nvPicPr>
            <p:cNvPr id="30" name="Graphic 29">
              <a:extLst>
                <a:ext uri="{FF2B5EF4-FFF2-40B4-BE49-F238E27FC236}">
                  <a16:creationId xmlns:a16="http://schemas.microsoft.com/office/drawing/2014/main" id="{29BA9ADA-911E-554A-FE73-A1E4B242CFC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82712" y="1005899"/>
              <a:ext cx="144000" cy="144000"/>
            </a:xfrm>
            <a:prstGeom prst="rect">
              <a:avLst/>
            </a:prstGeom>
          </p:spPr>
        </p:pic>
      </p:grpSp>
      <p:grpSp>
        <p:nvGrpSpPr>
          <p:cNvPr id="31" name="Group 30">
            <a:extLst>
              <a:ext uri="{FF2B5EF4-FFF2-40B4-BE49-F238E27FC236}">
                <a16:creationId xmlns:a16="http://schemas.microsoft.com/office/drawing/2014/main" id="{673484B8-92B4-AAA9-6685-5273A4CEA6B5}"/>
              </a:ext>
            </a:extLst>
          </p:cNvPr>
          <p:cNvGrpSpPr/>
          <p:nvPr/>
        </p:nvGrpSpPr>
        <p:grpSpPr>
          <a:xfrm>
            <a:off x="2965391" y="1134767"/>
            <a:ext cx="2795593" cy="216000"/>
            <a:chOff x="3133720" y="969899"/>
            <a:chExt cx="2795593" cy="216000"/>
          </a:xfrm>
        </p:grpSpPr>
        <p:sp>
          <p:nvSpPr>
            <p:cNvPr id="32" name="Rectangle: Rounded Corners 6">
              <a:extLst>
                <a:ext uri="{FF2B5EF4-FFF2-40B4-BE49-F238E27FC236}">
                  <a16:creationId xmlns:a16="http://schemas.microsoft.com/office/drawing/2014/main" id="{8D707D8E-6985-52DF-6D4A-5891B3CD13DC}"/>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Reinvested time in top priority projects</a:t>
              </a:r>
            </a:p>
          </p:txBody>
        </p:sp>
        <p:pic>
          <p:nvPicPr>
            <p:cNvPr id="33" name="Graphic 32">
              <a:extLst>
                <a:ext uri="{FF2B5EF4-FFF2-40B4-BE49-F238E27FC236}">
                  <a16:creationId xmlns:a16="http://schemas.microsoft.com/office/drawing/2014/main" id="{4840AC92-4263-7231-2354-7F913F011CD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93555" y="1005899"/>
              <a:ext cx="144000" cy="144000"/>
            </a:xfrm>
            <a:prstGeom prst="rect">
              <a:avLst/>
            </a:prstGeom>
          </p:spPr>
        </p:pic>
      </p:grpSp>
      <p:pic>
        <p:nvPicPr>
          <p:cNvPr id="35" name="Picture 34" descr="A person walking with a bag&#10;&#10;Description automatically generated">
            <a:extLst>
              <a:ext uri="{FF2B5EF4-FFF2-40B4-BE49-F238E27FC236}">
                <a16:creationId xmlns:a16="http://schemas.microsoft.com/office/drawing/2014/main" id="{EC4289B0-4231-B24B-59A9-76EB773C56D7}"/>
              </a:ext>
            </a:extLst>
          </p:cNvPr>
          <p:cNvPicPr>
            <a:picLocks noChangeAspect="1"/>
          </p:cNvPicPr>
          <p:nvPr/>
        </p:nvPicPr>
        <p:blipFill rotWithShape="1">
          <a:blip r:embed="rId8" cstate="screen">
            <a:extLst>
              <a:ext uri="{28A0092B-C50C-407E-A947-70E740481C1C}">
                <a14:useLocalDpi xmlns:a14="http://schemas.microsoft.com/office/drawing/2010/main"/>
              </a:ext>
            </a:extLst>
          </a:blip>
          <a:stretch/>
        </p:blipFill>
        <p:spPr>
          <a:xfrm>
            <a:off x="10212604" y="3081252"/>
            <a:ext cx="1611096" cy="3588696"/>
          </a:xfrm>
          <a:prstGeom prst="rect">
            <a:avLst/>
          </a:prstGeom>
          <a:effectLst>
            <a:softEdge rad="12700"/>
          </a:effectLst>
        </p:spPr>
      </p:pic>
      <p:grpSp>
        <p:nvGrpSpPr>
          <p:cNvPr id="37" name="Group 36">
            <a:extLst>
              <a:ext uri="{FF2B5EF4-FFF2-40B4-BE49-F238E27FC236}">
                <a16:creationId xmlns:a16="http://schemas.microsoft.com/office/drawing/2014/main" id="{6F893EE2-4854-68AF-DAC4-26603A71957A}"/>
              </a:ext>
            </a:extLst>
          </p:cNvPr>
          <p:cNvGrpSpPr/>
          <p:nvPr/>
        </p:nvGrpSpPr>
        <p:grpSpPr>
          <a:xfrm>
            <a:off x="10195084" y="1462475"/>
            <a:ext cx="1696592" cy="1798206"/>
            <a:chOff x="10195084" y="1462475"/>
            <a:chExt cx="1696592" cy="1798206"/>
          </a:xfrm>
        </p:grpSpPr>
        <p:sp>
          <p:nvSpPr>
            <p:cNvPr id="38" name="TextBox 37">
              <a:extLst>
                <a:ext uri="{FF2B5EF4-FFF2-40B4-BE49-F238E27FC236}">
                  <a16:creationId xmlns:a16="http://schemas.microsoft.com/office/drawing/2014/main" id="{693EB0DA-9DAF-ACBC-FD82-1D2B7CE40A69}"/>
                </a:ext>
              </a:extLst>
            </p:cNvPr>
            <p:cNvSpPr txBox="1"/>
            <p:nvPr/>
          </p:nvSpPr>
          <p:spPr>
            <a:xfrm>
              <a:off x="10195084" y="1462475"/>
              <a:ext cx="1696592"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Cynthia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Sr. Product Marketing Manager</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C0FE8E2A-10D9-A18D-D730-755FA3194A9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1616886" y="2985891"/>
              <a:ext cx="274790" cy="274790"/>
            </a:xfrm>
            <a:prstGeom prst="rect">
              <a:avLst/>
            </a:prstGeom>
          </p:spPr>
        </p:pic>
      </p:grpSp>
      <p:grpSp>
        <p:nvGrpSpPr>
          <p:cNvPr id="40" name="Group 39">
            <a:extLst>
              <a:ext uri="{FF2B5EF4-FFF2-40B4-BE49-F238E27FC236}">
                <a16:creationId xmlns:a16="http://schemas.microsoft.com/office/drawing/2014/main" id="{6688BC07-7727-1FA1-0FC8-E2AEBEAD43CE}"/>
              </a:ext>
            </a:extLst>
          </p:cNvPr>
          <p:cNvGrpSpPr/>
          <p:nvPr/>
        </p:nvGrpSpPr>
        <p:grpSpPr>
          <a:xfrm>
            <a:off x="812633" y="2849072"/>
            <a:ext cx="2351135" cy="360000"/>
            <a:chOff x="588263" y="1217924"/>
            <a:chExt cx="2351135" cy="360000"/>
          </a:xfrm>
        </p:grpSpPr>
        <p:pic>
          <p:nvPicPr>
            <p:cNvPr id="41" name="Picture 40" descr="Zip Co logo SVG free download, id: 101874 - Brandlogos.net">
              <a:hlinkClick r:id="rId11"/>
              <a:extLst>
                <a:ext uri="{FF2B5EF4-FFF2-40B4-BE49-F238E27FC236}">
                  <a16:creationId xmlns:a16="http://schemas.microsoft.com/office/drawing/2014/main" id="{2879D521-D591-C4D0-C2CA-93AC4FC54E6A}"/>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2" name="TextBox 41">
              <a:extLst>
                <a:ext uri="{FF2B5EF4-FFF2-40B4-BE49-F238E27FC236}">
                  <a16:creationId xmlns:a16="http://schemas.microsoft.com/office/drawing/2014/main" id="{D35FAA76-EACF-4BC3-E754-B3800DB347A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43" name="Group 42">
            <a:extLst>
              <a:ext uri="{FF2B5EF4-FFF2-40B4-BE49-F238E27FC236}">
                <a16:creationId xmlns:a16="http://schemas.microsoft.com/office/drawing/2014/main" id="{69BC8E20-ABE0-E400-6AD2-850643178A87}"/>
              </a:ext>
            </a:extLst>
          </p:cNvPr>
          <p:cNvGrpSpPr/>
          <p:nvPr/>
        </p:nvGrpSpPr>
        <p:grpSpPr>
          <a:xfrm>
            <a:off x="3947719" y="5323836"/>
            <a:ext cx="2351135" cy="360000"/>
            <a:chOff x="588263" y="1697756"/>
            <a:chExt cx="2351135" cy="360000"/>
          </a:xfrm>
        </p:grpSpPr>
        <p:pic>
          <p:nvPicPr>
            <p:cNvPr id="44" name="Picture 43">
              <a:extLst>
                <a:ext uri="{FF2B5EF4-FFF2-40B4-BE49-F238E27FC236}">
                  <a16:creationId xmlns:a16="http://schemas.microsoft.com/office/drawing/2014/main" id="{BC750DCC-2118-6071-241E-ED9F105BAC8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45" name="TextBox 44">
              <a:extLst>
                <a:ext uri="{FF2B5EF4-FFF2-40B4-BE49-F238E27FC236}">
                  <a16:creationId xmlns:a16="http://schemas.microsoft.com/office/drawing/2014/main" id="{2F756F91-AE79-1A40-55E5-331BBE6AD816}"/>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6" name="Group 45">
            <a:extLst>
              <a:ext uri="{FF2B5EF4-FFF2-40B4-BE49-F238E27FC236}">
                <a16:creationId xmlns:a16="http://schemas.microsoft.com/office/drawing/2014/main" id="{E96FE85F-66FF-7304-193E-9AA5513BCEAA}"/>
              </a:ext>
            </a:extLst>
          </p:cNvPr>
          <p:cNvGrpSpPr/>
          <p:nvPr/>
        </p:nvGrpSpPr>
        <p:grpSpPr>
          <a:xfrm>
            <a:off x="812633" y="5323836"/>
            <a:ext cx="2351135" cy="360000"/>
            <a:chOff x="588263" y="2657420"/>
            <a:chExt cx="2351135" cy="360000"/>
          </a:xfrm>
        </p:grpSpPr>
        <p:pic>
          <p:nvPicPr>
            <p:cNvPr id="47" name="Picture 46">
              <a:extLst>
                <a:ext uri="{FF2B5EF4-FFF2-40B4-BE49-F238E27FC236}">
                  <a16:creationId xmlns:a16="http://schemas.microsoft.com/office/drawing/2014/main" id="{08C1C0B4-B8F8-2E5B-CF92-BE9B6B288BD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48" name="TextBox 47">
              <a:extLst>
                <a:ext uri="{FF2B5EF4-FFF2-40B4-BE49-F238E27FC236}">
                  <a16:creationId xmlns:a16="http://schemas.microsoft.com/office/drawing/2014/main" id="{A5920759-D860-CE1B-A44D-9E6055D18A4C}"/>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9" name="Group 48">
            <a:extLst>
              <a:ext uri="{FF2B5EF4-FFF2-40B4-BE49-F238E27FC236}">
                <a16:creationId xmlns:a16="http://schemas.microsoft.com/office/drawing/2014/main" id="{2F2B1383-D50B-2991-0E61-579FAAA9DE51}"/>
              </a:ext>
            </a:extLst>
          </p:cNvPr>
          <p:cNvGrpSpPr/>
          <p:nvPr/>
        </p:nvGrpSpPr>
        <p:grpSpPr>
          <a:xfrm>
            <a:off x="3947719" y="2849072"/>
            <a:ext cx="2351135" cy="360000"/>
            <a:chOff x="588263" y="3617084"/>
            <a:chExt cx="2351135" cy="360000"/>
          </a:xfrm>
        </p:grpSpPr>
        <p:pic>
          <p:nvPicPr>
            <p:cNvPr id="50" name="Picture 49">
              <a:extLst>
                <a:ext uri="{FF2B5EF4-FFF2-40B4-BE49-F238E27FC236}">
                  <a16:creationId xmlns:a16="http://schemas.microsoft.com/office/drawing/2014/main" id="{897F41CB-12AE-B540-2360-EE0A2AEB3A6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51" name="TextBox 50">
              <a:extLst>
                <a:ext uri="{FF2B5EF4-FFF2-40B4-BE49-F238E27FC236}">
                  <a16:creationId xmlns:a16="http://schemas.microsoft.com/office/drawing/2014/main" id="{82C7AB2F-DAD8-09C6-B162-67FD6FBCB9AA}"/>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2" name="Group 51">
            <a:extLst>
              <a:ext uri="{FF2B5EF4-FFF2-40B4-BE49-F238E27FC236}">
                <a16:creationId xmlns:a16="http://schemas.microsoft.com/office/drawing/2014/main" id="{F25E8D6D-3653-1F17-478A-A6AB6B05CCBF}"/>
              </a:ext>
            </a:extLst>
          </p:cNvPr>
          <p:cNvGrpSpPr/>
          <p:nvPr/>
        </p:nvGrpSpPr>
        <p:grpSpPr>
          <a:xfrm>
            <a:off x="7198028" y="5323836"/>
            <a:ext cx="2351135" cy="360000"/>
            <a:chOff x="588263" y="2177588"/>
            <a:chExt cx="2351135" cy="360000"/>
          </a:xfrm>
        </p:grpSpPr>
        <p:pic>
          <p:nvPicPr>
            <p:cNvPr id="53" name="Picture 52">
              <a:extLst>
                <a:ext uri="{FF2B5EF4-FFF2-40B4-BE49-F238E27FC236}">
                  <a16:creationId xmlns:a16="http://schemas.microsoft.com/office/drawing/2014/main" id="{DF6809AF-5A0E-3E31-F083-9FDFE46D26A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54" name="TextBox 53">
              <a:extLst>
                <a:ext uri="{FF2B5EF4-FFF2-40B4-BE49-F238E27FC236}">
                  <a16:creationId xmlns:a16="http://schemas.microsoft.com/office/drawing/2014/main" id="{B868DD83-0779-C6CF-718E-F8ED3914B2CC}"/>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5" name="Group 54">
            <a:extLst>
              <a:ext uri="{FF2B5EF4-FFF2-40B4-BE49-F238E27FC236}">
                <a16:creationId xmlns:a16="http://schemas.microsoft.com/office/drawing/2014/main" id="{7C9D48A5-DC5B-3CF3-4B9C-8634082EC6F5}"/>
              </a:ext>
            </a:extLst>
          </p:cNvPr>
          <p:cNvGrpSpPr/>
          <p:nvPr/>
        </p:nvGrpSpPr>
        <p:grpSpPr>
          <a:xfrm>
            <a:off x="7198028" y="2849072"/>
            <a:ext cx="2351135" cy="360000"/>
            <a:chOff x="588263" y="1217924"/>
            <a:chExt cx="2351135" cy="360000"/>
          </a:xfrm>
        </p:grpSpPr>
        <p:pic>
          <p:nvPicPr>
            <p:cNvPr id="56" name="Picture 55" descr="Zip Co logo SVG free download, id: 101874 - Brandlogos.net">
              <a:hlinkClick r:id="rId11"/>
              <a:extLst>
                <a:ext uri="{FF2B5EF4-FFF2-40B4-BE49-F238E27FC236}">
                  <a16:creationId xmlns:a16="http://schemas.microsoft.com/office/drawing/2014/main" id="{A82B8465-A566-4825-F687-648D92CE3F89}"/>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57" name="TextBox 56">
              <a:extLst>
                <a:ext uri="{FF2B5EF4-FFF2-40B4-BE49-F238E27FC236}">
                  <a16:creationId xmlns:a16="http://schemas.microsoft.com/office/drawing/2014/main" id="{C29500B5-8624-38CA-AF74-B28E0CDFE3C1}"/>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136821745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0E140-0F0E-9F70-207F-E4006CAC450C}"/>
              </a:ext>
            </a:extLst>
          </p:cNvPr>
          <p:cNvSpPr>
            <a:spLocks noGrp="1"/>
          </p:cNvSpPr>
          <p:nvPr>
            <p:ph type="title"/>
          </p:nvPr>
        </p:nvSpPr>
        <p:spPr>
          <a:xfrm>
            <a:off x="584199" y="387766"/>
            <a:ext cx="7045647" cy="526298"/>
          </a:xfrm>
        </p:spPr>
        <p:txBody>
          <a:bodyPr/>
          <a:lstStyle/>
          <a:p>
            <a:r>
              <a:rPr lang="en-US" sz="1800" noProof="0">
                <a:ln w="3175">
                  <a:noFill/>
                </a:ln>
                <a:ea typeface="+mn-ea"/>
                <a:cs typeface="Segoe UI" panose="020B0502040204020203" pitchFamily="34" charset="0"/>
              </a:rPr>
              <a:t>A </a:t>
            </a:r>
            <a:r>
              <a:rPr lang="en-US" noProof="0"/>
              <a:t>day in the life of a Product Marketing Manager at Microsoft</a:t>
            </a:r>
          </a:p>
        </p:txBody>
      </p:sp>
      <p:sp>
        <p:nvSpPr>
          <p:cNvPr id="4" name="Text Placeholder 3">
            <a:extLst>
              <a:ext uri="{FF2B5EF4-FFF2-40B4-BE49-F238E27FC236}">
                <a16:creationId xmlns:a16="http://schemas.microsoft.com/office/drawing/2014/main" id="{41E34FAD-277C-0AB1-C2CA-975598249DFB}"/>
              </a:ext>
            </a:extLst>
          </p:cNvPr>
          <p:cNvSpPr>
            <a:spLocks noGrp="1"/>
          </p:cNvSpPr>
          <p:nvPr>
            <p:ph type="body" sz="quarter" idx="17"/>
          </p:nvPr>
        </p:nvSpPr>
        <p:spPr>
          <a:xfrm>
            <a:off x="6519107" y="521099"/>
            <a:ext cx="3599821" cy="169277"/>
          </a:xfrm>
        </p:spPr>
        <p:txBody>
          <a:bodyPr/>
          <a:lstStyle/>
          <a:p>
            <a:pPr lvl="0"/>
            <a:r>
              <a:rPr lang="en-US" noProof="0"/>
              <a:t>  Microsoft 365 Copilot</a:t>
            </a:r>
          </a:p>
        </p:txBody>
      </p:sp>
      <p:sp>
        <p:nvSpPr>
          <p:cNvPr id="5" name="Text Placeholder 4">
            <a:extLst>
              <a:ext uri="{FF2B5EF4-FFF2-40B4-BE49-F238E27FC236}">
                <a16:creationId xmlns:a16="http://schemas.microsoft.com/office/drawing/2014/main" id="{DB84011F-6CC7-AEEA-7D02-BC20B8462017}"/>
              </a:ext>
            </a:extLst>
          </p:cNvPr>
          <p:cNvSpPr>
            <a:spLocks noGrp="1"/>
          </p:cNvSpPr>
          <p:nvPr>
            <p:ph type="body" sz="quarter" idx="11"/>
          </p:nvPr>
        </p:nvSpPr>
        <p:spPr>
          <a:xfrm>
            <a:off x="584200" y="1593881"/>
            <a:ext cx="976461" cy="345600"/>
          </a:xfrm>
        </p:spPr>
        <p:txBody>
          <a:bodyPr/>
          <a:lstStyle/>
          <a:p>
            <a:r>
              <a:rPr lang="en-US" noProof="0"/>
              <a:t>8:00 am</a:t>
            </a:r>
          </a:p>
        </p:txBody>
      </p:sp>
      <p:sp>
        <p:nvSpPr>
          <p:cNvPr id="6" name="Text Placeholder 5">
            <a:extLst>
              <a:ext uri="{FF2B5EF4-FFF2-40B4-BE49-F238E27FC236}">
                <a16:creationId xmlns:a16="http://schemas.microsoft.com/office/drawing/2014/main" id="{C84806D1-10C5-C9F7-A1B7-194AE94C0D35}"/>
              </a:ext>
            </a:extLst>
          </p:cNvPr>
          <p:cNvSpPr>
            <a:spLocks noGrp="1"/>
          </p:cNvSpPr>
          <p:nvPr>
            <p:ph type="body" sz="quarter" idx="18"/>
          </p:nvPr>
        </p:nvSpPr>
        <p:spPr>
          <a:xfrm>
            <a:off x="584200" y="2032188"/>
            <a:ext cx="2808000" cy="626701"/>
          </a:xfrm>
        </p:spPr>
        <p:txBody>
          <a:bodyPr>
            <a:normAutofit lnSpcReduction="10000"/>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Andrea uses Copilot to catch up on unread email and chat messages. Copilot surfaces an ask from her communications lead for her to draft an announcement blog for the upcoming event.</a:t>
            </a:r>
          </a:p>
        </p:txBody>
      </p:sp>
      <p:sp>
        <p:nvSpPr>
          <p:cNvPr id="7" name="Text Placeholder 6">
            <a:extLst>
              <a:ext uri="{FF2B5EF4-FFF2-40B4-BE49-F238E27FC236}">
                <a16:creationId xmlns:a16="http://schemas.microsoft.com/office/drawing/2014/main" id="{C687A251-B0CC-E4BD-3E9B-4E53880DA2CB}"/>
              </a:ext>
            </a:extLst>
          </p:cNvPr>
          <p:cNvSpPr>
            <a:spLocks noGrp="1"/>
          </p:cNvSpPr>
          <p:nvPr>
            <p:ph type="body" sz="quarter" idx="21"/>
          </p:nvPr>
        </p:nvSpPr>
        <p:spPr>
          <a:xfrm>
            <a:off x="584200" y="3208260"/>
            <a:ext cx="2808000" cy="626701"/>
          </a:xfrm>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US" kern="0" noProof="0">
                <a:solidFill>
                  <a:srgbClr val="1A1A1A"/>
                </a:solidFill>
                <a:latin typeface="Segoe UI"/>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Catch up </a:t>
            </a:r>
            <a:r>
              <a:rPr kumimoji="0" lang="en-US" sz="900" b="0" i="0" u="none" strike="noStrike" kern="0" cap="none" spc="0" normalizeH="0" baseline="0" noProof="0">
                <a:ln>
                  <a:noFill/>
                </a:ln>
                <a:solidFill>
                  <a:srgbClr val="1A1A1A"/>
                </a:solidFill>
                <a:effectLst/>
                <a:uLnTx/>
                <a:uFillTx/>
                <a:latin typeface="Segoe UI"/>
                <a:ea typeface="+mn-ea"/>
                <a:cs typeface="+mn-cs"/>
              </a:rPr>
              <a:t>on email and Teams chats from the past day, highlighting the primary asks and open items.</a:t>
            </a:r>
          </a:p>
        </p:txBody>
      </p:sp>
      <p:sp>
        <p:nvSpPr>
          <p:cNvPr id="8" name="Text Placeholder 7">
            <a:extLst>
              <a:ext uri="{FF2B5EF4-FFF2-40B4-BE49-F238E27FC236}">
                <a16:creationId xmlns:a16="http://schemas.microsoft.com/office/drawing/2014/main" id="{76D781FE-7B0D-9625-9217-1EC856B25584}"/>
              </a:ext>
            </a:extLst>
          </p:cNvPr>
          <p:cNvSpPr>
            <a:spLocks noGrp="1"/>
          </p:cNvSpPr>
          <p:nvPr>
            <p:ph type="body" sz="quarter" idx="22"/>
          </p:nvPr>
        </p:nvSpPr>
        <p:spPr>
          <a:xfrm>
            <a:off x="3776898" y="1593881"/>
            <a:ext cx="976461" cy="345600"/>
          </a:xfrm>
        </p:spPr>
        <p:txBody>
          <a:bodyPr/>
          <a:lstStyle/>
          <a:p>
            <a:r>
              <a:rPr lang="en-US" noProof="0"/>
              <a:t>8:15 am</a:t>
            </a:r>
          </a:p>
        </p:txBody>
      </p:sp>
      <p:sp>
        <p:nvSpPr>
          <p:cNvPr id="9" name="Text Placeholder 8">
            <a:extLst>
              <a:ext uri="{FF2B5EF4-FFF2-40B4-BE49-F238E27FC236}">
                <a16:creationId xmlns:a16="http://schemas.microsoft.com/office/drawing/2014/main" id="{58B5340B-8964-2A5D-17CE-D6FA69C6B969}"/>
              </a:ext>
            </a:extLst>
          </p:cNvPr>
          <p:cNvSpPr>
            <a:spLocks noGrp="1"/>
          </p:cNvSpPr>
          <p:nvPr>
            <p:ph type="body" sz="quarter" idx="23"/>
          </p:nvPr>
        </p:nvSpPr>
        <p:spPr>
          <a:xfrm>
            <a:off x="3776898" y="2032188"/>
            <a:ext cx="2808000" cy="626701"/>
          </a:xfrm>
        </p:spPr>
        <p:txBody>
          <a:bodyPr>
            <a:normAutofit lnSpcReduction="10000"/>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Andrea</a:t>
            </a:r>
            <a:r>
              <a:rPr kumimoji="0" lang="en-US" sz="900" b="0" i="0" u="none" strike="noStrike" kern="0" cap="none" spc="0" normalizeH="0" baseline="0" noProof="0">
                <a:ln>
                  <a:noFill/>
                </a:ln>
                <a:solidFill>
                  <a:srgbClr val="1A1A1A"/>
                </a:solidFill>
                <a:effectLst/>
                <a:uLnTx/>
                <a:uFillTx/>
                <a:latin typeface="Segoe UI"/>
                <a:cs typeface="Segoe UI" pitchFamily="34" charset="0"/>
              </a:rPr>
              <a:t> receives the latest product planning deck from her engineering colleague. She opens the deck and uses Copilot in PowerPoint to summarize key points.</a:t>
            </a:r>
          </a:p>
        </p:txBody>
      </p:sp>
      <p:sp>
        <p:nvSpPr>
          <p:cNvPr id="10" name="Text Placeholder 9">
            <a:extLst>
              <a:ext uri="{FF2B5EF4-FFF2-40B4-BE49-F238E27FC236}">
                <a16:creationId xmlns:a16="http://schemas.microsoft.com/office/drawing/2014/main" id="{1CB6F861-A7AE-83CA-D021-797618667D30}"/>
              </a:ext>
            </a:extLst>
          </p:cNvPr>
          <p:cNvSpPr>
            <a:spLocks noGrp="1"/>
          </p:cNvSpPr>
          <p:nvPr>
            <p:ph type="body" sz="quarter" idx="24"/>
          </p:nvPr>
        </p:nvSpPr>
        <p:spPr>
          <a:xfrm>
            <a:off x="3719286" y="3208260"/>
            <a:ext cx="2808000" cy="626701"/>
          </a:xfrm>
        </p:spPr>
        <p:txBody>
          <a:bodyPr>
            <a:norm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US" kern="0" noProof="0">
                <a:solidFill>
                  <a:srgbClr val="1A1A1A"/>
                </a:solidFill>
                <a:latin typeface="Segoe UI"/>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a:t>
            </a:r>
            <a:r>
              <a:rPr kumimoji="0" lang="en-US" sz="900" b="0" i="0" u="none" strike="noStrike" kern="0" cap="none" spc="0" normalizeH="0" baseline="0" noProof="0">
                <a:ln>
                  <a:noFill/>
                </a:ln>
                <a:solidFill>
                  <a:srgbClr val="1A1A1A"/>
                </a:solidFill>
                <a:effectLst/>
                <a:uLnTx/>
                <a:uFillTx/>
                <a:latin typeface="Segoe UI"/>
                <a:ea typeface="+mn-ea"/>
                <a:cs typeface="+mn-cs"/>
              </a:rPr>
              <a:t> this presentation, highlighting upcoming product changes in the next few months.</a:t>
            </a:r>
            <a:endParaRPr kumimoji="0" lang="en-US" sz="900" b="1" i="0" u="none" strike="noStrike" kern="0" cap="none" spc="0" normalizeH="0" baseline="0" noProof="0">
              <a:ln>
                <a:noFill/>
              </a:ln>
              <a:solidFill>
                <a:srgbClr val="1A1A1A"/>
              </a:solidFill>
              <a:effectLst/>
              <a:uLnTx/>
              <a:uFillTx/>
              <a:latin typeface="Segoe UI"/>
              <a:ea typeface="+mn-ea"/>
              <a:cs typeface="+mn-cs"/>
            </a:endParaRPr>
          </a:p>
        </p:txBody>
      </p:sp>
      <p:sp>
        <p:nvSpPr>
          <p:cNvPr id="11" name="Text Placeholder 10">
            <a:extLst>
              <a:ext uri="{FF2B5EF4-FFF2-40B4-BE49-F238E27FC236}">
                <a16:creationId xmlns:a16="http://schemas.microsoft.com/office/drawing/2014/main" id="{7C5E5A53-5FC5-84B7-F63D-9CCDAE6001AF}"/>
              </a:ext>
            </a:extLst>
          </p:cNvPr>
          <p:cNvSpPr>
            <a:spLocks noGrp="1"/>
          </p:cNvSpPr>
          <p:nvPr>
            <p:ph type="body" sz="quarter" idx="25"/>
          </p:nvPr>
        </p:nvSpPr>
        <p:spPr>
          <a:xfrm>
            <a:off x="6969595" y="1593881"/>
            <a:ext cx="976461" cy="345600"/>
          </a:xfrm>
        </p:spPr>
        <p:txBody>
          <a:bodyPr/>
          <a:lstStyle/>
          <a:p>
            <a:r>
              <a:rPr lang="en-US" noProof="0"/>
              <a:t>9:00 am</a:t>
            </a:r>
          </a:p>
        </p:txBody>
      </p:sp>
      <p:sp>
        <p:nvSpPr>
          <p:cNvPr id="12" name="Text Placeholder 11">
            <a:extLst>
              <a:ext uri="{FF2B5EF4-FFF2-40B4-BE49-F238E27FC236}">
                <a16:creationId xmlns:a16="http://schemas.microsoft.com/office/drawing/2014/main" id="{C5356587-5632-3C87-24A0-D6740A691E70}"/>
              </a:ext>
            </a:extLst>
          </p:cNvPr>
          <p:cNvSpPr>
            <a:spLocks noGrp="1"/>
          </p:cNvSpPr>
          <p:nvPr>
            <p:ph type="body" sz="quarter" idx="26"/>
          </p:nvPr>
        </p:nvSpPr>
        <p:spPr>
          <a:xfrm>
            <a:off x="6969595" y="2032188"/>
            <a:ext cx="2808000" cy="626701"/>
          </a:xfrm>
        </p:spPr>
        <p:txBody>
          <a:bodyPr>
            <a:normAutofit lnSpcReduction="10000"/>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Now that she’s digested the technical details, </a:t>
            </a: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Andrea</a:t>
            </a:r>
            <a:r>
              <a:rPr kumimoji="0" lang="en-US" sz="900" b="0" i="0" u="none" strike="noStrike" kern="0" cap="none" spc="0" normalizeH="0" baseline="0" noProof="0">
                <a:ln>
                  <a:noFill/>
                </a:ln>
                <a:solidFill>
                  <a:srgbClr val="1A1A1A"/>
                </a:solidFill>
                <a:effectLst/>
                <a:uLnTx/>
                <a:uFillTx/>
                <a:latin typeface="Segoe UI"/>
                <a:cs typeface="Segoe UI" pitchFamily="34" charset="0"/>
              </a:rPr>
              <a:t> opens Word and uses Copilot in Word to draft an announcement blog, using the product planning deck as a source file.</a:t>
            </a:r>
          </a:p>
        </p:txBody>
      </p:sp>
      <p:sp>
        <p:nvSpPr>
          <p:cNvPr id="13" name="Text Placeholder 12">
            <a:extLst>
              <a:ext uri="{FF2B5EF4-FFF2-40B4-BE49-F238E27FC236}">
                <a16:creationId xmlns:a16="http://schemas.microsoft.com/office/drawing/2014/main" id="{F8A68087-4C2A-8C80-1B2F-D5B414A8C063}"/>
              </a:ext>
            </a:extLst>
          </p:cNvPr>
          <p:cNvSpPr>
            <a:spLocks noGrp="1"/>
          </p:cNvSpPr>
          <p:nvPr>
            <p:ph type="body" sz="quarter" idx="27"/>
          </p:nvPr>
        </p:nvSpPr>
        <p:spPr>
          <a:xfrm>
            <a:off x="6969595" y="3208260"/>
            <a:ext cx="2808000" cy="792441"/>
          </a:xfrm>
        </p:spPr>
        <p:txBody>
          <a:bodyPr>
            <a:norm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US" kern="0" noProof="0">
                <a:solidFill>
                  <a:srgbClr val="1A1A1A"/>
                </a:solidFill>
                <a:latin typeface="Segoe UI"/>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Draft an announcement blog</a:t>
            </a:r>
            <a:r>
              <a:rPr kumimoji="0" lang="en-US" sz="900" b="0" i="0" u="none" strike="noStrike" kern="0" cap="none" spc="0" normalizeH="0" baseline="0" noProof="0">
                <a:ln>
                  <a:noFill/>
                </a:ln>
                <a:solidFill>
                  <a:srgbClr val="1A1A1A"/>
                </a:solidFill>
                <a:effectLst/>
                <a:uLnTx/>
                <a:uFillTx/>
                <a:latin typeface="Segoe UI"/>
                <a:ea typeface="+mn-ea"/>
                <a:cs typeface="+mn-cs"/>
              </a:rPr>
              <a:t> with an introduction explaining the product, middle explaining new features, and conclusion based on [Q3CopilotPlanning].</a:t>
            </a:r>
            <a:endParaRPr kumimoji="0" lang="en-US" sz="900" b="1" i="0" u="none" strike="noStrike" kern="0" cap="none" spc="0" normalizeH="0" baseline="0" noProof="0">
              <a:ln>
                <a:noFill/>
              </a:ln>
              <a:solidFill>
                <a:srgbClr val="1A1A1A"/>
              </a:solidFill>
              <a:effectLst/>
              <a:uLnTx/>
              <a:uFillTx/>
              <a:latin typeface="Segoe UI"/>
              <a:ea typeface="+mn-ea"/>
              <a:cs typeface="+mn-cs"/>
            </a:endParaRPr>
          </a:p>
        </p:txBody>
      </p:sp>
      <p:sp>
        <p:nvSpPr>
          <p:cNvPr id="14" name="Text Placeholder 13">
            <a:extLst>
              <a:ext uri="{FF2B5EF4-FFF2-40B4-BE49-F238E27FC236}">
                <a16:creationId xmlns:a16="http://schemas.microsoft.com/office/drawing/2014/main" id="{13B24DC0-4EA0-DCEE-301E-D6C7802C41CA}"/>
              </a:ext>
            </a:extLst>
          </p:cNvPr>
          <p:cNvSpPr>
            <a:spLocks noGrp="1"/>
          </p:cNvSpPr>
          <p:nvPr>
            <p:ph type="body" sz="quarter" idx="28"/>
          </p:nvPr>
        </p:nvSpPr>
        <p:spPr>
          <a:xfrm>
            <a:off x="584200" y="4053821"/>
            <a:ext cx="976461" cy="345600"/>
          </a:xfrm>
        </p:spPr>
        <p:txBody>
          <a:bodyPr/>
          <a:lstStyle/>
          <a:p>
            <a:r>
              <a:rPr lang="en-US" noProof="0"/>
              <a:t>4:00 am</a:t>
            </a:r>
          </a:p>
        </p:txBody>
      </p:sp>
      <p:sp>
        <p:nvSpPr>
          <p:cNvPr id="15" name="Text Placeholder 14">
            <a:extLst>
              <a:ext uri="{FF2B5EF4-FFF2-40B4-BE49-F238E27FC236}">
                <a16:creationId xmlns:a16="http://schemas.microsoft.com/office/drawing/2014/main" id="{DBA11F43-EE75-972A-7DBC-CDFD294A4C87}"/>
              </a:ext>
            </a:extLst>
          </p:cNvPr>
          <p:cNvSpPr>
            <a:spLocks noGrp="1"/>
          </p:cNvSpPr>
          <p:nvPr>
            <p:ph type="body" sz="quarter" idx="29"/>
          </p:nvPr>
        </p:nvSpPr>
        <p:spPr>
          <a:xfrm>
            <a:off x="584200" y="4488366"/>
            <a:ext cx="2808000" cy="626701"/>
          </a:xfrm>
        </p:spPr>
        <p:txBody>
          <a:bodyPr>
            <a:normAutofit lnSpcReduction="10000"/>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With the announcement blog in good shape, </a:t>
            </a: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Andrea</a:t>
            </a:r>
            <a:r>
              <a:rPr kumimoji="0" lang="en-US" sz="900" b="0" i="0" u="none" strike="noStrike" kern="0" cap="none" spc="0" normalizeH="0" baseline="0" noProof="0">
                <a:ln>
                  <a:noFill/>
                </a:ln>
                <a:solidFill>
                  <a:srgbClr val="1A1A1A"/>
                </a:solidFill>
                <a:effectLst/>
                <a:uLnTx/>
                <a:uFillTx/>
                <a:latin typeface="Segoe UI"/>
                <a:cs typeface="Segoe UI" pitchFamily="34" charset="0"/>
              </a:rPr>
              <a:t> uses Copilot in Outlook to draft an email to her product, communications, and marketing stakeholders to review the announcement blog.</a:t>
            </a:r>
          </a:p>
        </p:txBody>
      </p:sp>
      <p:sp>
        <p:nvSpPr>
          <p:cNvPr id="16" name="Text Placeholder 15">
            <a:extLst>
              <a:ext uri="{FF2B5EF4-FFF2-40B4-BE49-F238E27FC236}">
                <a16:creationId xmlns:a16="http://schemas.microsoft.com/office/drawing/2014/main" id="{7C82C93F-78CD-75BA-9984-F25F8AB015A0}"/>
              </a:ext>
            </a:extLst>
          </p:cNvPr>
          <p:cNvSpPr>
            <a:spLocks noGrp="1"/>
          </p:cNvSpPr>
          <p:nvPr>
            <p:ph type="body" sz="quarter" idx="30"/>
          </p:nvPr>
        </p:nvSpPr>
        <p:spPr>
          <a:xfrm>
            <a:off x="584200" y="5789421"/>
            <a:ext cx="2808000" cy="626701"/>
          </a:xfrm>
        </p:spPr>
        <p:txBody>
          <a:bodyPr>
            <a:norm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US" kern="0" noProof="0">
                <a:solidFill>
                  <a:srgbClr val="1A1A1A"/>
                </a:solidFill>
                <a:latin typeface="Segoe UI"/>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Draft an email to my </a:t>
            </a:r>
            <a:r>
              <a:rPr kumimoji="0" lang="en-US" sz="900" b="0" i="0" u="none" strike="noStrike" kern="1200" cap="none" spc="0" normalizeH="0" baseline="0" noProof="0">
                <a:ln>
                  <a:noFill/>
                </a:ln>
                <a:solidFill>
                  <a:srgbClr val="000000"/>
                </a:solidFill>
                <a:effectLst/>
                <a:uLnTx/>
                <a:uFillTx/>
                <a:latin typeface="Segoe UI"/>
                <a:ea typeface="+mn-ea"/>
                <a:cs typeface="+mn-cs"/>
              </a:rPr>
              <a:t>colleagues asking for them to review my draft of the blog for the upcoming event by June 5.</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17" name="Text Placeholder 16">
            <a:extLst>
              <a:ext uri="{FF2B5EF4-FFF2-40B4-BE49-F238E27FC236}">
                <a16:creationId xmlns:a16="http://schemas.microsoft.com/office/drawing/2014/main" id="{E49BC632-6598-9727-5555-087785EE84A6}"/>
              </a:ext>
            </a:extLst>
          </p:cNvPr>
          <p:cNvSpPr>
            <a:spLocks noGrp="1"/>
          </p:cNvSpPr>
          <p:nvPr>
            <p:ph type="body" sz="quarter" idx="31"/>
          </p:nvPr>
        </p:nvSpPr>
        <p:spPr>
          <a:xfrm>
            <a:off x="3776898" y="4053821"/>
            <a:ext cx="976461" cy="345600"/>
          </a:xfrm>
        </p:spPr>
        <p:txBody>
          <a:bodyPr/>
          <a:lstStyle/>
          <a:p>
            <a:r>
              <a:rPr lang="en-US" noProof="0"/>
              <a:t>2:00 pm</a:t>
            </a:r>
          </a:p>
        </p:txBody>
      </p:sp>
      <p:sp>
        <p:nvSpPr>
          <p:cNvPr id="18" name="Text Placeholder 17">
            <a:extLst>
              <a:ext uri="{FF2B5EF4-FFF2-40B4-BE49-F238E27FC236}">
                <a16:creationId xmlns:a16="http://schemas.microsoft.com/office/drawing/2014/main" id="{5B4EB007-A763-3282-BF53-A59C8EF071B4}"/>
              </a:ext>
            </a:extLst>
          </p:cNvPr>
          <p:cNvSpPr>
            <a:spLocks noGrp="1"/>
          </p:cNvSpPr>
          <p:nvPr>
            <p:ph type="body" sz="quarter" idx="32"/>
          </p:nvPr>
        </p:nvSpPr>
        <p:spPr>
          <a:xfrm>
            <a:off x="3776898" y="4488366"/>
            <a:ext cx="2808000" cy="626701"/>
          </a:xfrm>
        </p:spPr>
        <p:txBody>
          <a:bodyPr>
            <a:normAutofit lnSpcReduction="10000"/>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Switching over to Teams, </a:t>
            </a: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Andrea</a:t>
            </a:r>
            <a:r>
              <a:rPr kumimoji="0" lang="en-US" sz="900" b="0" i="0" u="none" strike="noStrike" kern="0" cap="none" spc="0" normalizeH="0" baseline="0" noProof="0">
                <a:ln>
                  <a:noFill/>
                </a:ln>
                <a:solidFill>
                  <a:srgbClr val="1A1A1A"/>
                </a:solidFill>
                <a:effectLst/>
                <a:uLnTx/>
                <a:uFillTx/>
                <a:latin typeface="Segoe UI"/>
                <a:cs typeface="Segoe UI" pitchFamily="34" charset="0"/>
              </a:rPr>
              <a:t> takes her 1:1 meeting with her manager. Copilot in Teams helps her take meeting notes and record action items so she can focus on her conversation.</a:t>
            </a:r>
          </a:p>
        </p:txBody>
      </p:sp>
      <p:sp>
        <p:nvSpPr>
          <p:cNvPr id="19" name="Text Placeholder 18">
            <a:extLst>
              <a:ext uri="{FF2B5EF4-FFF2-40B4-BE49-F238E27FC236}">
                <a16:creationId xmlns:a16="http://schemas.microsoft.com/office/drawing/2014/main" id="{52409A8B-E4E1-51E3-52CA-788A7DCFCDFB}"/>
              </a:ext>
            </a:extLst>
          </p:cNvPr>
          <p:cNvSpPr>
            <a:spLocks noGrp="1"/>
          </p:cNvSpPr>
          <p:nvPr>
            <p:ph type="body" sz="quarter" idx="33"/>
          </p:nvPr>
        </p:nvSpPr>
        <p:spPr>
          <a:xfrm>
            <a:off x="3719286" y="5789421"/>
            <a:ext cx="2808000" cy="626701"/>
          </a:xfrm>
        </p:spPr>
        <p:txBody>
          <a:bodyPr>
            <a:norm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US" kern="0" noProof="0">
                <a:solidFill>
                  <a:srgbClr val="1A1A1A"/>
                </a:solidFill>
                <a:latin typeface="Segoe UI"/>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What were the action items </a:t>
            </a:r>
            <a:r>
              <a:rPr kumimoji="0" lang="en-US" sz="900" b="0" i="0" u="none" strike="noStrike" kern="0" cap="none" spc="0" normalizeH="0" baseline="0" noProof="0">
                <a:ln>
                  <a:noFill/>
                </a:ln>
                <a:solidFill>
                  <a:srgbClr val="1A1A1A"/>
                </a:solidFill>
                <a:effectLst/>
                <a:uLnTx/>
                <a:uFillTx/>
                <a:latin typeface="Segoe UI"/>
                <a:ea typeface="+mn-ea"/>
                <a:cs typeface="+mn-cs"/>
              </a:rPr>
              <a:t>from the meeting?</a:t>
            </a:r>
          </a:p>
          <a:p>
            <a:pPr lvl="0"/>
            <a:endParaRPr lang="en-US" noProof="0"/>
          </a:p>
        </p:txBody>
      </p:sp>
      <p:sp>
        <p:nvSpPr>
          <p:cNvPr id="20" name="Text Placeholder 19">
            <a:extLst>
              <a:ext uri="{FF2B5EF4-FFF2-40B4-BE49-F238E27FC236}">
                <a16:creationId xmlns:a16="http://schemas.microsoft.com/office/drawing/2014/main" id="{D6287BFC-5146-4C3B-851A-C64ECE5C841F}"/>
              </a:ext>
            </a:extLst>
          </p:cNvPr>
          <p:cNvSpPr>
            <a:spLocks noGrp="1"/>
          </p:cNvSpPr>
          <p:nvPr>
            <p:ph type="body" sz="quarter" idx="34"/>
          </p:nvPr>
        </p:nvSpPr>
        <p:spPr>
          <a:xfrm>
            <a:off x="6969595" y="4053821"/>
            <a:ext cx="976461" cy="345600"/>
          </a:xfrm>
        </p:spPr>
        <p:txBody>
          <a:bodyPr/>
          <a:lstStyle/>
          <a:p>
            <a:r>
              <a:rPr lang="en-US" noProof="0"/>
              <a:t>11:00 am</a:t>
            </a:r>
          </a:p>
        </p:txBody>
      </p:sp>
      <p:sp>
        <p:nvSpPr>
          <p:cNvPr id="21" name="Text Placeholder 20">
            <a:extLst>
              <a:ext uri="{FF2B5EF4-FFF2-40B4-BE49-F238E27FC236}">
                <a16:creationId xmlns:a16="http://schemas.microsoft.com/office/drawing/2014/main" id="{25BD0FF3-A9AA-30B3-FEE1-50E62B1FEFCC}"/>
              </a:ext>
            </a:extLst>
          </p:cNvPr>
          <p:cNvSpPr>
            <a:spLocks noGrp="1"/>
          </p:cNvSpPr>
          <p:nvPr>
            <p:ph type="body" sz="quarter" idx="35"/>
          </p:nvPr>
        </p:nvSpPr>
        <p:spPr>
          <a:xfrm>
            <a:off x="6969595" y="4488366"/>
            <a:ext cx="2808000" cy="926400"/>
          </a:xfrm>
        </p:spPr>
        <p:txBody>
          <a:bodyPr>
            <a:norm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Andrea</a:t>
            </a:r>
            <a:r>
              <a:rPr kumimoji="0" lang="en-US" sz="900" b="0" i="0" u="none" strike="noStrike" kern="0" cap="none" spc="0" normalizeH="0" baseline="0" noProof="0">
                <a:ln>
                  <a:noFill/>
                </a:ln>
                <a:solidFill>
                  <a:srgbClr val="1A1A1A"/>
                </a:solidFill>
                <a:effectLst/>
                <a:uLnTx/>
                <a:uFillTx/>
                <a:latin typeface="Segoe UI"/>
                <a:cs typeface="Segoe UI" pitchFamily="34" charset="0"/>
              </a:rPr>
              <a:t> wants to add some background information to the blog intro. She prompts Copilot for relevant industry articles from analysts. Copilot summarizes each article and provides links to the sources.</a:t>
            </a:r>
          </a:p>
        </p:txBody>
      </p:sp>
      <p:sp>
        <p:nvSpPr>
          <p:cNvPr id="22" name="Text Placeholder 21">
            <a:extLst>
              <a:ext uri="{FF2B5EF4-FFF2-40B4-BE49-F238E27FC236}">
                <a16:creationId xmlns:a16="http://schemas.microsoft.com/office/drawing/2014/main" id="{07C22E58-BEB4-4F59-5C71-607672B4A5F9}"/>
              </a:ext>
            </a:extLst>
          </p:cNvPr>
          <p:cNvSpPr>
            <a:spLocks noGrp="1"/>
          </p:cNvSpPr>
          <p:nvPr>
            <p:ph type="body" sz="quarter" idx="36"/>
          </p:nvPr>
        </p:nvSpPr>
        <p:spPr>
          <a:xfrm>
            <a:off x="6969595" y="5789421"/>
            <a:ext cx="2808000" cy="626701"/>
          </a:xfrm>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US" kern="0" noProof="0">
                <a:solidFill>
                  <a:srgbClr val="1A1A1A"/>
                </a:solidFill>
                <a:latin typeface="Segoe UI"/>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What are some recent trends </a:t>
            </a:r>
            <a:r>
              <a:rPr kumimoji="0" lang="en-US" sz="900" b="0" i="0" u="none" strike="noStrike" kern="1200" cap="none" spc="0" normalizeH="0" baseline="0" noProof="0">
                <a:ln>
                  <a:noFill/>
                </a:ln>
                <a:solidFill>
                  <a:srgbClr val="000000"/>
                </a:solidFill>
                <a:effectLst/>
                <a:uLnTx/>
                <a:uFillTx/>
                <a:latin typeface="Segoe UI"/>
                <a:ea typeface="+mn-ea"/>
                <a:cs typeface="+mn-cs"/>
              </a:rPr>
              <a:t>on generative AI for work from well known industry analysts and influencers?</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127" name="Text Placeholder 126">
            <a:extLst>
              <a:ext uri="{FF2B5EF4-FFF2-40B4-BE49-F238E27FC236}">
                <a16:creationId xmlns:a16="http://schemas.microsoft.com/office/drawing/2014/main" id="{EFA26FAA-3E2E-E62B-DE06-5E3B6C751931}"/>
              </a:ext>
            </a:extLst>
          </p:cNvPr>
          <p:cNvSpPr>
            <a:spLocks noGrp="1"/>
          </p:cNvSpPr>
          <p:nvPr>
            <p:ph type="body" sz="quarter" idx="37"/>
          </p:nvPr>
        </p:nvSpPr>
        <p:spPr>
          <a:xfrm>
            <a:off x="10430234" y="521099"/>
            <a:ext cx="1456966" cy="175614"/>
          </a:xfrm>
        </p:spPr>
        <p:txBody>
          <a:bodyPr/>
          <a:lstStyle/>
          <a:p>
            <a:r>
              <a:rPr lang="en-US" noProof="0"/>
              <a:t>Buy</a:t>
            </a:r>
          </a:p>
        </p:txBody>
      </p:sp>
      <p:sp>
        <p:nvSpPr>
          <p:cNvPr id="78" name="Text Placeholder 77">
            <a:extLst>
              <a:ext uri="{FF2B5EF4-FFF2-40B4-BE49-F238E27FC236}">
                <a16:creationId xmlns:a16="http://schemas.microsoft.com/office/drawing/2014/main" id="{DD28AFAD-B655-1D87-26DF-C110A6E1EDA7}"/>
              </a:ext>
            </a:extLst>
          </p:cNvPr>
          <p:cNvSpPr>
            <a:spLocks noGrp="1"/>
          </p:cNvSpPr>
          <p:nvPr>
            <p:ph type="body" sz="quarter" idx="38"/>
          </p:nvPr>
        </p:nvSpPr>
        <p:spPr>
          <a:solidFill>
            <a:srgbClr val="0078D4"/>
          </a:solidFill>
        </p:spPr>
        <p:txBody>
          <a:bodyPr/>
          <a:lstStyle/>
          <a:p>
            <a:endParaRPr lang="en-US" noProof="0"/>
          </a:p>
        </p:txBody>
      </p:sp>
      <p:sp>
        <p:nvSpPr>
          <p:cNvPr id="79" name="Text Placeholder 78">
            <a:extLst>
              <a:ext uri="{FF2B5EF4-FFF2-40B4-BE49-F238E27FC236}">
                <a16:creationId xmlns:a16="http://schemas.microsoft.com/office/drawing/2014/main" id="{0931AEC8-8035-3ACF-ABBD-964388DFF546}"/>
              </a:ext>
            </a:extLst>
          </p:cNvPr>
          <p:cNvSpPr>
            <a:spLocks noGrp="1"/>
          </p:cNvSpPr>
          <p:nvPr>
            <p:ph type="body" sz="quarter" idx="39"/>
          </p:nvPr>
        </p:nvSpPr>
        <p:spPr>
          <a:solidFill>
            <a:srgbClr val="0078D4"/>
          </a:solidFill>
        </p:spPr>
        <p:txBody>
          <a:bodyPr/>
          <a:lstStyle/>
          <a:p>
            <a:endParaRPr lang="en-US" noProof="0"/>
          </a:p>
        </p:txBody>
      </p:sp>
      <p:sp>
        <p:nvSpPr>
          <p:cNvPr id="80" name="Text Placeholder 79">
            <a:extLst>
              <a:ext uri="{FF2B5EF4-FFF2-40B4-BE49-F238E27FC236}">
                <a16:creationId xmlns:a16="http://schemas.microsoft.com/office/drawing/2014/main" id="{3238A71D-E4A5-76E9-B822-4FAB911F9794}"/>
              </a:ext>
            </a:extLst>
          </p:cNvPr>
          <p:cNvSpPr>
            <a:spLocks noGrp="1"/>
          </p:cNvSpPr>
          <p:nvPr>
            <p:ph type="body" sz="quarter" idx="40"/>
          </p:nvPr>
        </p:nvSpPr>
        <p:spPr/>
        <p:txBody>
          <a:bodyPr/>
          <a:lstStyle/>
          <a:p>
            <a:endParaRPr lang="en-US" noProof="0"/>
          </a:p>
        </p:txBody>
      </p:sp>
      <p:sp>
        <p:nvSpPr>
          <p:cNvPr id="24" name="Rectangle: Rounded Corners 6">
            <a:extLst>
              <a:ext uri="{FF2B5EF4-FFF2-40B4-BE49-F238E27FC236}">
                <a16:creationId xmlns:a16="http://schemas.microsoft.com/office/drawing/2014/main" id="{24C61D65-4D21-3022-59D5-B17174D818BE}"/>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25" name="Group 24">
            <a:extLst>
              <a:ext uri="{FF2B5EF4-FFF2-40B4-BE49-F238E27FC236}">
                <a16:creationId xmlns:a16="http://schemas.microsoft.com/office/drawing/2014/main" id="{7DAE3C5E-89B5-E636-A20B-FFEE1F732162}"/>
              </a:ext>
            </a:extLst>
          </p:cNvPr>
          <p:cNvGrpSpPr/>
          <p:nvPr/>
        </p:nvGrpSpPr>
        <p:grpSpPr>
          <a:xfrm>
            <a:off x="1286540" y="1134767"/>
            <a:ext cx="1571031" cy="216000"/>
            <a:chOff x="1372194" y="969899"/>
            <a:chExt cx="1571031" cy="216000"/>
          </a:xfrm>
        </p:grpSpPr>
        <p:sp>
          <p:nvSpPr>
            <p:cNvPr id="26" name="Rectangle: Rounded Corners 6">
              <a:extLst>
                <a:ext uri="{FF2B5EF4-FFF2-40B4-BE49-F238E27FC236}">
                  <a16:creationId xmlns:a16="http://schemas.microsoft.com/office/drawing/2014/main" id="{1BB1AFEC-91A3-8183-EB2B-18C2CEB95C34}"/>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~90 minutes per week</a:t>
              </a:r>
            </a:p>
          </p:txBody>
        </p:sp>
        <p:pic>
          <p:nvPicPr>
            <p:cNvPr id="27" name="Graphic 26">
              <a:extLst>
                <a:ext uri="{FF2B5EF4-FFF2-40B4-BE49-F238E27FC236}">
                  <a16:creationId xmlns:a16="http://schemas.microsoft.com/office/drawing/2014/main" id="{12644B79-A73A-65A9-88DB-F6FB7122F1B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21924" y="1005899"/>
              <a:ext cx="144000" cy="144000"/>
            </a:xfrm>
            <a:prstGeom prst="rect">
              <a:avLst/>
            </a:prstGeom>
          </p:spPr>
        </p:pic>
      </p:grpSp>
      <p:grpSp>
        <p:nvGrpSpPr>
          <p:cNvPr id="28" name="Group 27">
            <a:extLst>
              <a:ext uri="{FF2B5EF4-FFF2-40B4-BE49-F238E27FC236}">
                <a16:creationId xmlns:a16="http://schemas.microsoft.com/office/drawing/2014/main" id="{8CD095EB-ECEC-F1B9-6B9B-C0309358F747}"/>
              </a:ext>
            </a:extLst>
          </p:cNvPr>
          <p:cNvGrpSpPr/>
          <p:nvPr/>
        </p:nvGrpSpPr>
        <p:grpSpPr>
          <a:xfrm>
            <a:off x="5754503" y="1134767"/>
            <a:ext cx="2325078" cy="216000"/>
            <a:chOff x="6235579" y="969899"/>
            <a:chExt cx="2325078" cy="216000"/>
          </a:xfrm>
        </p:grpSpPr>
        <p:sp>
          <p:nvSpPr>
            <p:cNvPr id="29" name="Rectangle: Rounded Corners 6">
              <a:extLst>
                <a:ext uri="{FF2B5EF4-FFF2-40B4-BE49-F238E27FC236}">
                  <a16:creationId xmlns:a16="http://schemas.microsoft.com/office/drawing/2014/main" id="{D882300C-8679-FBB3-3D54-95F6DB50F154}"/>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Job satisfaction and output</a:t>
              </a:r>
            </a:p>
          </p:txBody>
        </p:sp>
        <p:pic>
          <p:nvPicPr>
            <p:cNvPr id="30" name="Graphic 29">
              <a:extLst>
                <a:ext uri="{FF2B5EF4-FFF2-40B4-BE49-F238E27FC236}">
                  <a16:creationId xmlns:a16="http://schemas.microsoft.com/office/drawing/2014/main" id="{29BA9ADA-911E-554A-FE73-A1E4B242CFC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82712" y="1005899"/>
              <a:ext cx="144000" cy="144000"/>
            </a:xfrm>
            <a:prstGeom prst="rect">
              <a:avLst/>
            </a:prstGeom>
          </p:spPr>
        </p:pic>
      </p:grpSp>
      <p:grpSp>
        <p:nvGrpSpPr>
          <p:cNvPr id="31" name="Group 30">
            <a:extLst>
              <a:ext uri="{FF2B5EF4-FFF2-40B4-BE49-F238E27FC236}">
                <a16:creationId xmlns:a16="http://schemas.microsoft.com/office/drawing/2014/main" id="{673484B8-92B4-AAA9-6685-5273A4CEA6B5}"/>
              </a:ext>
            </a:extLst>
          </p:cNvPr>
          <p:cNvGrpSpPr/>
          <p:nvPr/>
        </p:nvGrpSpPr>
        <p:grpSpPr>
          <a:xfrm>
            <a:off x="2908241" y="1134767"/>
            <a:ext cx="2795593" cy="216000"/>
            <a:chOff x="3133720" y="969899"/>
            <a:chExt cx="2795593" cy="216000"/>
          </a:xfrm>
        </p:grpSpPr>
        <p:sp>
          <p:nvSpPr>
            <p:cNvPr id="32" name="Rectangle: Rounded Corners 6">
              <a:extLst>
                <a:ext uri="{FF2B5EF4-FFF2-40B4-BE49-F238E27FC236}">
                  <a16:creationId xmlns:a16="http://schemas.microsoft.com/office/drawing/2014/main" id="{8D707D8E-6985-52DF-6D4A-5891B3CD13DC}"/>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Creative solutions</a:t>
              </a:r>
            </a:p>
          </p:txBody>
        </p:sp>
        <p:pic>
          <p:nvPicPr>
            <p:cNvPr id="33" name="Graphic 32">
              <a:extLst>
                <a:ext uri="{FF2B5EF4-FFF2-40B4-BE49-F238E27FC236}">
                  <a16:creationId xmlns:a16="http://schemas.microsoft.com/office/drawing/2014/main" id="{4840AC92-4263-7231-2354-7F913F011CD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93555" y="1005899"/>
              <a:ext cx="144000" cy="144000"/>
            </a:xfrm>
            <a:prstGeom prst="rect">
              <a:avLst/>
            </a:prstGeom>
          </p:spPr>
        </p:pic>
      </p:grpSp>
      <p:grpSp>
        <p:nvGrpSpPr>
          <p:cNvPr id="37" name="Group 36">
            <a:extLst>
              <a:ext uri="{FF2B5EF4-FFF2-40B4-BE49-F238E27FC236}">
                <a16:creationId xmlns:a16="http://schemas.microsoft.com/office/drawing/2014/main" id="{6F893EE2-4854-68AF-DAC4-26603A71957A}"/>
              </a:ext>
            </a:extLst>
          </p:cNvPr>
          <p:cNvGrpSpPr/>
          <p:nvPr/>
        </p:nvGrpSpPr>
        <p:grpSpPr>
          <a:xfrm>
            <a:off x="10430234" y="1462475"/>
            <a:ext cx="1461442" cy="1798206"/>
            <a:chOff x="10430234" y="1462475"/>
            <a:chExt cx="1461442" cy="1798206"/>
          </a:xfrm>
        </p:grpSpPr>
        <p:sp>
          <p:nvSpPr>
            <p:cNvPr id="38" name="TextBox 37">
              <a:extLst>
                <a:ext uri="{FF2B5EF4-FFF2-40B4-BE49-F238E27FC236}">
                  <a16:creationId xmlns:a16="http://schemas.microsoft.com/office/drawing/2014/main" id="{693EB0DA-9DAF-ACBC-FD82-1D2B7CE40A69}"/>
                </a:ext>
              </a:extLst>
            </p:cNvPr>
            <p:cNvSpPr txBox="1"/>
            <p:nvPr/>
          </p:nvSpPr>
          <p:spPr>
            <a:xfrm>
              <a:off x="10430234" y="1462475"/>
              <a:ext cx="1461442"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Andrea </a:t>
              </a: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Sr. Product Marketing Manager</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C0FE8E2A-10D9-A18D-D730-755FA3194A9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985891"/>
              <a:ext cx="274790" cy="274790"/>
            </a:xfrm>
            <a:prstGeom prst="rect">
              <a:avLst/>
            </a:prstGeom>
          </p:spPr>
        </p:pic>
      </p:grpSp>
      <p:pic>
        <p:nvPicPr>
          <p:cNvPr id="23" name="Picture 22" descr="A person smiling at camera&#10;&#10;Description automatically generated">
            <a:extLst>
              <a:ext uri="{FF2B5EF4-FFF2-40B4-BE49-F238E27FC236}">
                <a16:creationId xmlns:a16="http://schemas.microsoft.com/office/drawing/2014/main" id="{2827C040-B5FD-4EE8-993E-29B6BA34534F}"/>
              </a:ext>
            </a:extLst>
          </p:cNvPr>
          <p:cNvPicPr>
            <a:picLocks noChangeAspect="1"/>
          </p:cNvPicPr>
          <p:nvPr/>
        </p:nvPicPr>
        <p:blipFill>
          <a:blip r:embed="rId10" cstate="screen">
            <a:extLst>
              <a:ext uri="{BEBA8EAE-BF5A-486C-A8C5-ECC9F3942E4B}">
                <a14:imgProps xmlns:a14="http://schemas.microsoft.com/office/drawing/2010/main">
                  <a14:imgLayer r:embed="rId11">
                    <a14:imgEffect>
                      <a14:backgroundRemoval t="9984" b="99717" l="61" r="99879">
                        <a14:foregroundMark x1="21953" y1="55618" x2="4047" y2="63318"/>
                        <a14:foregroundMark x1="1714" y1="74515" x2="485" y2="83751"/>
                        <a14:foregroundMark x1="485" y1="83751" x2="8672" y2="99717"/>
                        <a14:foregroundMark x1="8672" y1="99717" x2="82535" y2="99192"/>
                        <a14:foregroundMark x1="82535" y1="99192" x2="98484" y2="76233"/>
                        <a14:foregroundMark x1="98484" y1="76233" x2="94785" y2="59863"/>
                        <a14:foregroundMark x1="94785" y1="59863" x2="33050" y2="53678"/>
                        <a14:foregroundMark x1="33050" y1="53678" x2="21953" y2="55618"/>
                        <a14:foregroundMark x1="5397" y1="61924" x2="849" y2="89976"/>
                        <a14:foregroundMark x1="849" y1="89976" x2="13766" y2="70170"/>
                        <a14:foregroundMark x1="13766" y1="70170" x2="4245" y2="88521"/>
                        <a14:foregroundMark x1="4245" y1="88521" x2="16859" y2="75627"/>
                        <a14:foregroundMark x1="16859" y1="75627" x2="25106" y2="90622"/>
                        <a14:foregroundMark x1="25106" y1="90622" x2="48939" y2="95635"/>
                        <a14:foregroundMark x1="48939" y1="95635" x2="92662" y2="82781"/>
                        <a14:foregroundMark x1="92662" y1="82781" x2="99879" y2="97534"/>
                        <a14:foregroundMark x1="99879" y1="97534" x2="99879" y2="97534"/>
                        <a14:foregroundMark x1="6125" y1="62167" x2="2244" y2="96847"/>
                        <a14:foregroundMark x1="2244" y1="96847" x2="8369" y2="67300"/>
                        <a14:foregroundMark x1="8369" y1="67300" x2="8005" y2="65400"/>
                        <a14:foregroundMark x1="71437" y1="75303" x2="63918" y2="88561"/>
                        <a14:foregroundMark x1="63918" y1="88561" x2="77016" y2="91148"/>
                        <a14:foregroundMark x1="4002" y1="75101" x2="61" y2="80881"/>
                        <a14:foregroundMark x1="2062" y1="80881" x2="1759" y2="88723"/>
                        <a14:foregroundMark x1="1455" y1="85004" x2="5397" y2="99717"/>
                        <a14:foregroundMark x1="45785" y1="11439" x2="61431" y2="10873"/>
                        <a14:foregroundMark x1="45482" y1="11762" x2="63614" y2="11318"/>
                        <a14:foregroundMark x1="60825" y1="11196" x2="52881" y2="11196"/>
                        <a14:foregroundMark x1="60461" y1="10752" x2="44451" y2="11520"/>
                        <a14:backgroundMark x1="3153" y1="62611" x2="121" y2="77162"/>
                        <a14:backgroundMark x1="121" y1="77162" x2="1213" y2="65238"/>
                        <a14:backgroundMark x1="45603" y1="9984" x2="61613" y2="9539"/>
                        <a14:backgroundMark x1="60068" y1="10360" x2="65070" y2="10226"/>
                        <a14:backgroundMark x1="45482" y1="10752" x2="50509" y2="10617"/>
                      </a14:backgroundRemoval>
                    </a14:imgEffect>
                    <a14:imgEffect>
                      <a14:sharpenSoften amount="25000"/>
                    </a14:imgEffect>
                  </a14:imgLayer>
                </a14:imgProps>
              </a:ext>
              <a:ext uri="{28A0092B-C50C-407E-A947-70E740481C1C}">
                <a14:useLocalDpi xmlns:a14="http://schemas.microsoft.com/office/drawing/2010/main"/>
              </a:ext>
            </a:extLst>
          </a:blip>
          <a:stretch>
            <a:fillRect/>
          </a:stretch>
        </p:blipFill>
        <p:spPr>
          <a:xfrm>
            <a:off x="9764076" y="3205072"/>
            <a:ext cx="2450009" cy="3675014"/>
          </a:xfrm>
          <a:prstGeom prst="rect">
            <a:avLst/>
          </a:prstGeom>
          <a:effectLst>
            <a:softEdge rad="12700"/>
          </a:effectLst>
        </p:spPr>
      </p:pic>
      <p:grpSp>
        <p:nvGrpSpPr>
          <p:cNvPr id="89" name="Group 88">
            <a:extLst>
              <a:ext uri="{FF2B5EF4-FFF2-40B4-BE49-F238E27FC236}">
                <a16:creationId xmlns:a16="http://schemas.microsoft.com/office/drawing/2014/main" id="{427E771B-8FCE-D7AB-18D5-A114B4BF8B24}"/>
              </a:ext>
            </a:extLst>
          </p:cNvPr>
          <p:cNvGrpSpPr/>
          <p:nvPr/>
        </p:nvGrpSpPr>
        <p:grpSpPr>
          <a:xfrm>
            <a:off x="812633" y="2721252"/>
            <a:ext cx="2351135" cy="360000"/>
            <a:chOff x="588263" y="1217924"/>
            <a:chExt cx="2351135" cy="360000"/>
          </a:xfrm>
        </p:grpSpPr>
        <p:pic>
          <p:nvPicPr>
            <p:cNvPr id="90" name="Picture 89" descr="Zip Co logo SVG free download, id: 101874 - Brandlogos.net">
              <a:hlinkClick r:id="rId12"/>
              <a:extLst>
                <a:ext uri="{FF2B5EF4-FFF2-40B4-BE49-F238E27FC236}">
                  <a16:creationId xmlns:a16="http://schemas.microsoft.com/office/drawing/2014/main" id="{BBDF4C4F-6BE3-A6F8-76AE-86089447A5C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91" name="TextBox 90">
              <a:extLst>
                <a:ext uri="{FF2B5EF4-FFF2-40B4-BE49-F238E27FC236}">
                  <a16:creationId xmlns:a16="http://schemas.microsoft.com/office/drawing/2014/main" id="{1C0F25BB-0773-B639-DB75-75D2F556AA24}"/>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92" name="Group 91">
            <a:extLst>
              <a:ext uri="{FF2B5EF4-FFF2-40B4-BE49-F238E27FC236}">
                <a16:creationId xmlns:a16="http://schemas.microsoft.com/office/drawing/2014/main" id="{8C4F1783-B88B-FE37-8CFC-08BAC1E9E289}"/>
              </a:ext>
            </a:extLst>
          </p:cNvPr>
          <p:cNvGrpSpPr/>
          <p:nvPr/>
        </p:nvGrpSpPr>
        <p:grpSpPr>
          <a:xfrm>
            <a:off x="3963537" y="2716039"/>
            <a:ext cx="2351135" cy="360000"/>
            <a:chOff x="588263" y="2177588"/>
            <a:chExt cx="2351135" cy="360000"/>
          </a:xfrm>
        </p:grpSpPr>
        <p:pic>
          <p:nvPicPr>
            <p:cNvPr id="93" name="Picture 92">
              <a:extLst>
                <a:ext uri="{FF2B5EF4-FFF2-40B4-BE49-F238E27FC236}">
                  <a16:creationId xmlns:a16="http://schemas.microsoft.com/office/drawing/2014/main" id="{F66DA6D6-E28C-6512-3CD8-C5AEE6544F1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94" name="TextBox 93">
              <a:extLst>
                <a:ext uri="{FF2B5EF4-FFF2-40B4-BE49-F238E27FC236}">
                  <a16:creationId xmlns:a16="http://schemas.microsoft.com/office/drawing/2014/main" id="{24B1936E-61FB-E8A8-F581-1BF2A881863B}"/>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95" name="Group 94">
            <a:extLst>
              <a:ext uri="{FF2B5EF4-FFF2-40B4-BE49-F238E27FC236}">
                <a16:creationId xmlns:a16="http://schemas.microsoft.com/office/drawing/2014/main" id="{1DBBF404-8DF2-93D5-3B7A-449003E17466}"/>
              </a:ext>
            </a:extLst>
          </p:cNvPr>
          <p:cNvGrpSpPr/>
          <p:nvPr/>
        </p:nvGrpSpPr>
        <p:grpSpPr>
          <a:xfrm>
            <a:off x="775894" y="5304171"/>
            <a:ext cx="2351135" cy="360000"/>
            <a:chOff x="588263" y="1697756"/>
            <a:chExt cx="2351135" cy="360000"/>
          </a:xfrm>
        </p:grpSpPr>
        <p:pic>
          <p:nvPicPr>
            <p:cNvPr id="96" name="Picture 95">
              <a:extLst>
                <a:ext uri="{FF2B5EF4-FFF2-40B4-BE49-F238E27FC236}">
                  <a16:creationId xmlns:a16="http://schemas.microsoft.com/office/drawing/2014/main" id="{A92A3EFA-FAA5-50B9-7B5B-DC24EE8902F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97" name="TextBox 96">
              <a:extLst>
                <a:ext uri="{FF2B5EF4-FFF2-40B4-BE49-F238E27FC236}">
                  <a16:creationId xmlns:a16="http://schemas.microsoft.com/office/drawing/2014/main" id="{038DB0EE-94D3-A2A3-100E-8F9E42A9B094}"/>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98" name="Group 97">
            <a:extLst>
              <a:ext uri="{FF2B5EF4-FFF2-40B4-BE49-F238E27FC236}">
                <a16:creationId xmlns:a16="http://schemas.microsoft.com/office/drawing/2014/main" id="{2DCDEC3B-7F46-5192-5982-4E7B8BD30EE7}"/>
              </a:ext>
            </a:extLst>
          </p:cNvPr>
          <p:cNvGrpSpPr/>
          <p:nvPr/>
        </p:nvGrpSpPr>
        <p:grpSpPr>
          <a:xfrm>
            <a:off x="3947719" y="5297610"/>
            <a:ext cx="2351135" cy="360000"/>
            <a:chOff x="588263" y="3617084"/>
            <a:chExt cx="2351135" cy="360000"/>
          </a:xfrm>
        </p:grpSpPr>
        <p:pic>
          <p:nvPicPr>
            <p:cNvPr id="99" name="Picture 98">
              <a:extLst>
                <a:ext uri="{FF2B5EF4-FFF2-40B4-BE49-F238E27FC236}">
                  <a16:creationId xmlns:a16="http://schemas.microsoft.com/office/drawing/2014/main" id="{B9F6BF4C-485C-FB59-49CD-867F95642E1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00" name="TextBox 99">
              <a:extLst>
                <a:ext uri="{FF2B5EF4-FFF2-40B4-BE49-F238E27FC236}">
                  <a16:creationId xmlns:a16="http://schemas.microsoft.com/office/drawing/2014/main" id="{A9D4448A-67BC-8805-703F-6E6A83DE4323}"/>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01" name="Group 100">
            <a:extLst>
              <a:ext uri="{FF2B5EF4-FFF2-40B4-BE49-F238E27FC236}">
                <a16:creationId xmlns:a16="http://schemas.microsoft.com/office/drawing/2014/main" id="{9A697C28-24DC-2221-E4D2-40BF4C1DA59D}"/>
              </a:ext>
            </a:extLst>
          </p:cNvPr>
          <p:cNvGrpSpPr/>
          <p:nvPr/>
        </p:nvGrpSpPr>
        <p:grpSpPr>
          <a:xfrm>
            <a:off x="7170895" y="2719631"/>
            <a:ext cx="2351135" cy="360000"/>
            <a:chOff x="588263" y="2657420"/>
            <a:chExt cx="2351135" cy="360000"/>
          </a:xfrm>
        </p:grpSpPr>
        <p:pic>
          <p:nvPicPr>
            <p:cNvPr id="102" name="Picture 101">
              <a:extLst>
                <a:ext uri="{FF2B5EF4-FFF2-40B4-BE49-F238E27FC236}">
                  <a16:creationId xmlns:a16="http://schemas.microsoft.com/office/drawing/2014/main" id="{CE946A70-766F-63FC-FBFF-2C7AA8EB5F15}"/>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03" name="TextBox 102">
              <a:extLst>
                <a:ext uri="{FF2B5EF4-FFF2-40B4-BE49-F238E27FC236}">
                  <a16:creationId xmlns:a16="http://schemas.microsoft.com/office/drawing/2014/main" id="{98FA873E-31F2-E9F2-DF00-7ACADA227A4E}"/>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04" name="Group 103">
            <a:extLst>
              <a:ext uri="{FF2B5EF4-FFF2-40B4-BE49-F238E27FC236}">
                <a16:creationId xmlns:a16="http://schemas.microsoft.com/office/drawing/2014/main" id="{538D174E-BF50-E686-9537-E94758BAE5FE}"/>
              </a:ext>
            </a:extLst>
          </p:cNvPr>
          <p:cNvGrpSpPr/>
          <p:nvPr/>
        </p:nvGrpSpPr>
        <p:grpSpPr>
          <a:xfrm>
            <a:off x="7146463" y="5307010"/>
            <a:ext cx="2351135" cy="360000"/>
            <a:chOff x="588263" y="1217924"/>
            <a:chExt cx="2351135" cy="360000"/>
          </a:xfrm>
        </p:grpSpPr>
        <p:pic>
          <p:nvPicPr>
            <p:cNvPr id="105" name="Picture 104" descr="Zip Co logo SVG free download, id: 101874 - Brandlogos.net">
              <a:hlinkClick r:id="rId12"/>
              <a:extLst>
                <a:ext uri="{FF2B5EF4-FFF2-40B4-BE49-F238E27FC236}">
                  <a16:creationId xmlns:a16="http://schemas.microsoft.com/office/drawing/2014/main" id="{A3EF7CE2-A6E5-A89E-4673-73C3C53313F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06" name="TextBox 105">
              <a:extLst>
                <a:ext uri="{FF2B5EF4-FFF2-40B4-BE49-F238E27FC236}">
                  <a16:creationId xmlns:a16="http://schemas.microsoft.com/office/drawing/2014/main" id="{84CDABD5-DECD-94D9-BCDA-B884F46347B7}"/>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p>
          </p:txBody>
        </p:sp>
      </p:grpSp>
    </p:spTree>
    <p:extLst>
      <p:ext uri="{BB962C8B-B14F-4D97-AF65-F5344CB8AC3E}">
        <p14:creationId xmlns:p14="http://schemas.microsoft.com/office/powerpoint/2010/main" val="8062891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400" noProof="0">
                <a:latin typeface="Segoe UI Semilight"/>
                <a:cs typeface="Segoe UI"/>
              </a:rPr>
              <a:t>with Microsoft 365 Copilot</a:t>
            </a:r>
            <a:br>
              <a:rPr lang="en-US" sz="2400" noProof="0">
                <a:latin typeface="Segoe UI Semilight"/>
              </a:rPr>
            </a:br>
            <a:r>
              <a:rPr lang="en-US" sz="1600" noProof="0">
                <a:latin typeface="Segoe UI Semilight"/>
                <a:cs typeface="Segoe UI"/>
              </a:rPr>
              <a:t>Foundational skills for new users</a:t>
            </a:r>
            <a:endParaRPr lang="en-US" noProof="0">
              <a:latin typeface="Segoe UI Semilight"/>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Recap a meeting</a:t>
              </a:r>
              <a:b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b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chemeClr val="accent1"/>
                  </a:solidFill>
                  <a:effectLst/>
                  <a:uLnTx/>
                  <a:uFillTx/>
                  <a:latin typeface="Segoe UI"/>
                  <a:ea typeface="+mn-ea"/>
                  <a:cs typeface="+mn-cs"/>
                </a:rPr>
                <a:t> meeting</a:t>
              </a:r>
              <a:endParaRPr kumimoji="0" lang="en-US" sz="1050" b="0" i="0" u="none" strike="noStrike" kern="1200" cap="none" spc="0" normalizeH="0" baseline="0" noProof="0">
                <a:ln>
                  <a:noFill/>
                </a:ln>
                <a:solidFill>
                  <a:schemeClr val="accent1"/>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an </a:t>
              </a:r>
              <a:br>
                <a:rPr lang="en-US" sz="1400" b="1" noProof="0">
                  <a:solidFill>
                    <a:srgbClr val="8661C5"/>
                  </a:solidFill>
                  <a:latin typeface="Segoe UI Semibold" panose="020B0502040204020203" pitchFamily="34" charset="0"/>
                  <a:cs typeface="Segoe UI Semibold" panose="020B0502040204020203" pitchFamily="34" charset="0"/>
                </a:rPr>
              </a:br>
              <a:r>
                <a:rPr lang="en-US" sz="1400" b="1" noProof="0">
                  <a:solidFill>
                    <a:srgbClr val="8661C5"/>
                  </a:solidFill>
                  <a:latin typeface="Segoe UI Semibold" panose="020B0502040204020203" pitchFamily="34" charset="0"/>
                  <a:cs typeface="Segoe UI Semibold" panose="020B0502040204020203" pitchFamily="34" charset="0"/>
                </a:rPr>
                <a:t>email thread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 document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right down to business by summarizing long documents and focusing </a:t>
              </a:r>
              <a:br>
                <a:rPr lang="en-US" sz="1000" noProof="0">
                  <a:solidFill>
                    <a:prstClr val="black"/>
                  </a:solidFill>
                  <a:latin typeface="Segoe UI"/>
                </a:rPr>
              </a:br>
              <a:r>
                <a:rPr lang="en-US" sz="1000" noProof="0">
                  <a:solidFill>
                    <a:prstClr val="black"/>
                  </a:solidFill>
                  <a:latin typeface="Segoe UI"/>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lang="en-US" sz="800" noProof="0">
                  <a:solidFill>
                    <a:schemeClr val="accent1"/>
                  </a:solidFill>
                  <a:latin typeface="Segoe UI"/>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Tell me about a topic/project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chemeClr val="accent1"/>
                  </a:solidFill>
                  <a:effectLst/>
                  <a:uLnTx/>
                  <a:uFillTx/>
                  <a:latin typeface="Segoe UI"/>
                  <a:ea typeface="+mn-ea"/>
                  <a:cs typeface="+mn-cs"/>
                </a:rPr>
                <a:t> </a:t>
              </a:r>
              <a:r>
                <a:rPr lang="en-US" sz="800" noProof="0">
                  <a:solidFill>
                    <a:schemeClr val="accent1"/>
                  </a:solidFill>
                  <a:latin typeface="Segoe UI"/>
                </a:rPr>
                <a:t>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Give me some ideas for </a:t>
              </a:r>
              <a:r>
                <a:rPr kumimoji="0" lang="en-US" sz="12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lang="en-US" sz="800" noProof="0">
                  <a:solidFill>
                    <a:schemeClr val="accent1"/>
                  </a:solidFill>
                  <a:latin typeface="Segoe UI"/>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What did they say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lang="en-US" sz="800" noProof="0">
                  <a:solidFill>
                    <a:schemeClr val="accent1"/>
                  </a:solidFill>
                  <a:latin typeface="Segoe UI"/>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lang="en-US" sz="800" noProof="0">
                  <a:solidFill>
                    <a:schemeClr val="accent1"/>
                  </a:solidFill>
                  <a:latin typeface="Segoe UI"/>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Translate a message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Draft email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How do I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a:t>
              </a:r>
              <a:r>
                <a:rPr lang="en-US" sz="1000" noProof="0"/>
                <a:t>let Copilot help you build or fix formulas in Excel</a:t>
              </a:r>
              <a:r>
                <a:rPr lang="en-US" sz="1000" noProof="0">
                  <a:solidFill>
                    <a:prstClr val="black"/>
                  </a:solidFill>
                  <a:latin typeface="Segoe UI"/>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800" noProof="0"/>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800" b="1" kern="100" noProof="0" dirty="0">
                <a:effectLst/>
                <a:latin typeface="Segoe UI Semibold" panose="020B0502040204020203" pitchFamily="34" charset="0"/>
                <a:ea typeface="Aptos" panose="020B0004020202020204" pitchFamily="34" charset="0"/>
                <a:cs typeface="Segoe UI Semibold" panose="020B0502040204020203" pitchFamily="34" charset="0"/>
              </a:rPr>
              <a:t> For more prompts, visit Copilot Lab at: </a:t>
            </a:r>
            <a:r>
              <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Help me write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5" name="Picture 4">
            <a:extLst>
              <a:ext uri="{FF2B5EF4-FFF2-40B4-BE49-F238E27FC236}">
                <a16:creationId xmlns:a16="http://schemas.microsoft.com/office/drawing/2014/main" id="{D8DEECC6-4FF2-3A0A-5D12-5ED7B403631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a:t>”Effort” level for each scenario </a:t>
            </a:r>
            <a:br>
              <a:rPr lang="en-US" noProof="0"/>
            </a:br>
            <a:endParaRPr lang="en-US" sz="2000" noProof="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1879041" y="1842801"/>
            <a:ext cx="8410471"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0913"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11" name="Group 10">
            <a:extLst>
              <a:ext uri="{FF2B5EF4-FFF2-40B4-BE49-F238E27FC236}">
                <a16:creationId xmlns:a16="http://schemas.microsoft.com/office/drawing/2014/main" id="{0080B77E-F273-5C44-258C-E7DD7A7704F9}"/>
              </a:ext>
            </a:extLst>
          </p:cNvPr>
          <p:cNvGrpSpPr/>
          <p:nvPr/>
        </p:nvGrpSpPr>
        <p:grpSpPr>
          <a:xfrm>
            <a:off x="5701753" y="3091377"/>
            <a:ext cx="744537" cy="744536"/>
            <a:chOff x="5553520" y="1717263"/>
            <a:chExt cx="640110" cy="640108"/>
          </a:xfrm>
        </p:grpSpPr>
        <p:sp>
          <p:nvSpPr>
            <p:cNvPr id="12" name="Oval 11">
              <a:extLst>
                <a:ext uri="{FF2B5EF4-FFF2-40B4-BE49-F238E27FC236}">
                  <a16:creationId xmlns:a16="http://schemas.microsoft.com/office/drawing/2014/main" id="{EA16DA85-030D-A3A6-F34A-BEC4C124C383}"/>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Oval 1091_1">
              <a:extLst>
                <a:ext uri="{FF2B5EF4-FFF2-40B4-BE49-F238E27FC236}">
                  <a16:creationId xmlns:a16="http://schemas.microsoft.com/office/drawing/2014/main" id="{25C226EA-FAD9-7023-9921-2C9EF8DC60F2}"/>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14" name="Rectangle 13">
            <a:extLst>
              <a:ext uri="{FF2B5EF4-FFF2-40B4-BE49-F238E27FC236}">
                <a16:creationId xmlns:a16="http://schemas.microsoft.com/office/drawing/2014/main" id="{E56782E7-AAE2-7A77-5B10-08DC175ECF5C}"/>
              </a:ext>
            </a:extLst>
          </p:cNvPr>
          <p:cNvSpPr/>
          <p:nvPr/>
        </p:nvSpPr>
        <p:spPr bwMode="auto">
          <a:xfrm>
            <a:off x="4811114" y="2508605"/>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8464" y="1518339"/>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p:nvPr/>
        </p:nvSpPr>
        <p:spPr bwMode="auto">
          <a:xfrm>
            <a:off x="4725368" y="4554992"/>
            <a:ext cx="2464939"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Microsoft 365 Copilot</a:t>
            </a:r>
          </a:p>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Security Copilot</a:t>
            </a:r>
          </a:p>
        </p:txBody>
      </p:sp>
      <p:sp>
        <p:nvSpPr>
          <p:cNvPr id="23" name="TextBox 22">
            <a:extLst>
              <a:ext uri="{FF2B5EF4-FFF2-40B4-BE49-F238E27FC236}">
                <a16:creationId xmlns:a16="http://schemas.microsoft.com/office/drawing/2014/main" id="{CF00C3D3-B1E4-C188-849F-54568FD4C06A}"/>
              </a:ext>
            </a:extLst>
          </p:cNvPr>
          <p:cNvSpPr txBox="1"/>
          <p:nvPr/>
        </p:nvSpPr>
        <p:spPr>
          <a:xfrm>
            <a:off x="4714068" y="4197574"/>
            <a:ext cx="247623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5860555" y="3258646"/>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0695" y="2306333"/>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29" name="Group 28">
            <a:extLst>
              <a:ext uri="{FF2B5EF4-FFF2-40B4-BE49-F238E27FC236}">
                <a16:creationId xmlns:a16="http://schemas.microsoft.com/office/drawing/2014/main" id="{BD93BD7B-828A-B5DF-846E-D226201DEC8D}"/>
              </a:ext>
            </a:extLst>
          </p:cNvPr>
          <p:cNvGrpSpPr/>
          <p:nvPr/>
        </p:nvGrpSpPr>
        <p:grpSpPr>
          <a:xfrm>
            <a:off x="8236148" y="3013880"/>
            <a:ext cx="744537" cy="744536"/>
            <a:chOff x="5553520" y="1717263"/>
            <a:chExt cx="640110" cy="640108"/>
          </a:xfrm>
        </p:grpSpPr>
        <p:sp>
          <p:nvSpPr>
            <p:cNvPr id="30" name="Oval 29">
              <a:extLst>
                <a:ext uri="{FF2B5EF4-FFF2-40B4-BE49-F238E27FC236}">
                  <a16:creationId xmlns:a16="http://schemas.microsoft.com/office/drawing/2014/main" id="{3B29053F-F06D-745A-5735-A93B31CF4DFF}"/>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1091_1">
              <a:extLst>
                <a:ext uri="{FF2B5EF4-FFF2-40B4-BE49-F238E27FC236}">
                  <a16:creationId xmlns:a16="http://schemas.microsoft.com/office/drawing/2014/main" id="{C203A788-395D-554D-7C14-CA24CAAEF703}"/>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33" name="Rectangle 32">
            <a:extLst>
              <a:ext uri="{FF2B5EF4-FFF2-40B4-BE49-F238E27FC236}">
                <a16:creationId xmlns:a16="http://schemas.microsoft.com/office/drawing/2014/main" id="{75BC062F-832E-722B-BF7D-121DE5649341}"/>
              </a:ext>
            </a:extLst>
          </p:cNvPr>
          <p:cNvSpPr/>
          <p:nvPr/>
        </p:nvSpPr>
        <p:spPr bwMode="auto">
          <a:xfrm>
            <a:off x="7857112" y="2498781"/>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2817A4C0-E0D0-FAD3-FAFB-657E4EBC47D9}"/>
              </a:ext>
            </a:extLst>
          </p:cNvPr>
          <p:cNvSpPr/>
          <p:nvPr/>
        </p:nvSpPr>
        <p:spPr bwMode="auto">
          <a:xfrm>
            <a:off x="7311197" y="4597071"/>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a:buFont typeface="Arial" panose="020B0604020202020204" pitchFamily="34" charset="0"/>
              <a:buChar char="•"/>
              <a:defRPr/>
            </a:pPr>
            <a:r>
              <a:rPr lang="en-US" sz="1100" noProof="0">
                <a:solidFill>
                  <a:srgbClr val="000000"/>
                </a:solidFill>
              </a:rPr>
              <a:t>Role-based Copilot agents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ea typeface="+mn-ea"/>
                <a:cs typeface="+mn-cs"/>
              </a:rPr>
              <a:t>Copilot Studio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a:solidFill>
                  <a:schemeClr val="tx1"/>
                </a:solidFill>
              </a:rPr>
              <a:t>Azure AI Studio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7294273" y="4082878"/>
            <a:ext cx="2475710"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Copilot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8392878" y="3203879"/>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sp>
        <p:nvSpPr>
          <p:cNvPr id="38" name="Arc 37">
            <a:extLst>
              <a:ext uri="{FF2B5EF4-FFF2-40B4-BE49-F238E27FC236}">
                <a16:creationId xmlns:a16="http://schemas.microsoft.com/office/drawing/2014/main" id="{07FDE929-50EA-B875-BDB6-38130A48A1BA}"/>
              </a:ext>
              <a:ext uri="{C183D7F6-B498-43B3-948B-1728B52AA6E4}">
                <adec:decorative xmlns:adec="http://schemas.microsoft.com/office/drawing/2017/decorative" val="1"/>
              </a:ext>
            </a:extLst>
          </p:cNvPr>
          <p:cNvSpPr/>
          <p:nvPr/>
        </p:nvSpPr>
        <p:spPr>
          <a:xfrm rot="4256932">
            <a:off x="5738513" y="3134456"/>
            <a:ext cx="740664" cy="683948"/>
          </a:xfrm>
          <a:prstGeom prst="arc">
            <a:avLst>
              <a:gd name="adj1" fmla="val 13985583"/>
              <a:gd name="adj2" fmla="val 21476276"/>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66" name="Oval 65">
            <a:extLst>
              <a:ext uri="{FF2B5EF4-FFF2-40B4-BE49-F238E27FC236}">
                <a16:creationId xmlns:a16="http://schemas.microsoft.com/office/drawing/2014/main" id="{3B92D806-4233-2EAB-C6A1-F9E0DEB92A41}"/>
              </a:ext>
              <a:ext uri="{C183D7F6-B498-43B3-948B-1728B52AA6E4}">
                <adec:decorative xmlns:adec="http://schemas.microsoft.com/office/drawing/2017/decorative" val="1"/>
              </a:ext>
            </a:extLst>
          </p:cNvPr>
          <p:cNvSpPr/>
          <p:nvPr/>
        </p:nvSpPr>
        <p:spPr>
          <a:xfrm>
            <a:off x="8240478" y="3098975"/>
            <a:ext cx="731520" cy="731520"/>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30909" y="231125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2203638" y="2569969"/>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p:nvPr/>
        </p:nvSpPr>
        <p:spPr bwMode="auto">
          <a:xfrm>
            <a:off x="2226441" y="4566104"/>
            <a:ext cx="2398972"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rgbClr val="000000"/>
                </a:solidFill>
                <a:effectLst/>
                <a:uLnTx/>
                <a:uFillTx/>
                <a:latin typeface="Segoe UI"/>
                <a:ea typeface="+mn-ea"/>
                <a:cs typeface="+mn-cs"/>
              </a:rPr>
              <a:t>Microsoft 365 Copilot Chat</a:t>
            </a:r>
          </a:p>
        </p:txBody>
      </p:sp>
      <p:sp>
        <p:nvSpPr>
          <p:cNvPr id="70" name="TextBox 69">
            <a:extLst>
              <a:ext uri="{FF2B5EF4-FFF2-40B4-BE49-F238E27FC236}">
                <a16:creationId xmlns:a16="http://schemas.microsoft.com/office/drawing/2014/main" id="{54D29E12-4AF2-0B91-6B55-DFC4772E4D58}"/>
              </a:ext>
            </a:extLst>
          </p:cNvPr>
          <p:cNvSpPr txBox="1"/>
          <p:nvPr/>
        </p:nvSpPr>
        <p:spPr>
          <a:xfrm>
            <a:off x="2226441" y="4212150"/>
            <a:ext cx="238812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p:nvPr/>
        </p:nvSpPr>
        <p:spPr>
          <a:xfrm>
            <a:off x="3094171" y="3162536"/>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grpSp>
        <p:nvGrpSpPr>
          <p:cNvPr id="72" name="Group 71">
            <a:extLst>
              <a:ext uri="{FF2B5EF4-FFF2-40B4-BE49-F238E27FC236}">
                <a16:creationId xmlns:a16="http://schemas.microsoft.com/office/drawing/2014/main" id="{B431EE5E-5CA5-A425-BF69-941ACA0BB7E2}"/>
              </a:ext>
            </a:extLst>
          </p:cNvPr>
          <p:cNvGrpSpPr/>
          <p:nvPr/>
        </p:nvGrpSpPr>
        <p:grpSpPr>
          <a:xfrm>
            <a:off x="3092234" y="3177350"/>
            <a:ext cx="744537" cy="744536"/>
            <a:chOff x="5553520" y="1717263"/>
            <a:chExt cx="640110" cy="640108"/>
          </a:xfrm>
        </p:grpSpPr>
        <p:sp>
          <p:nvSpPr>
            <p:cNvPr id="73" name="Oval 72">
              <a:extLst>
                <a:ext uri="{FF2B5EF4-FFF2-40B4-BE49-F238E27FC236}">
                  <a16:creationId xmlns:a16="http://schemas.microsoft.com/office/drawing/2014/main" id="{9AD6DA66-C5A2-8D2A-33EA-7010BF166228}"/>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4" name="Oval 1091_1">
              <a:extLst>
                <a:ext uri="{FF2B5EF4-FFF2-40B4-BE49-F238E27FC236}">
                  <a16:creationId xmlns:a16="http://schemas.microsoft.com/office/drawing/2014/main" id="{34019C0B-CCFB-9415-E140-457CEA5DBBC9}"/>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75" name="TextBox 74">
            <a:extLst>
              <a:ext uri="{FF2B5EF4-FFF2-40B4-BE49-F238E27FC236}">
                <a16:creationId xmlns:a16="http://schemas.microsoft.com/office/drawing/2014/main" id="{60CFB97A-3BEC-0AC5-3269-6992F910B89C}"/>
              </a:ext>
            </a:extLst>
          </p:cNvPr>
          <p:cNvSpPr txBox="1"/>
          <p:nvPr/>
        </p:nvSpPr>
        <p:spPr>
          <a:xfrm>
            <a:off x="3262552" y="3270134"/>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p:nvPr/>
        </p:nvSpPr>
        <p:spPr>
          <a:xfrm>
            <a:off x="5693499" y="3097363"/>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a:t>Copilot scenarios for</a:t>
            </a:r>
            <a:br>
              <a:rPr lang="en-US" noProof="0"/>
            </a:br>
            <a:r>
              <a:rPr lang="en-US" noProof="0">
                <a:gradFill>
                  <a:gsLst>
                    <a:gs pos="35000">
                      <a:srgbClr val="0078D4"/>
                    </a:gs>
                    <a:gs pos="0">
                      <a:srgbClr val="C03BC4"/>
                    </a:gs>
                  </a:gsLst>
                  <a:path path="circle">
                    <a:fillToRect l="100000" t="100000"/>
                  </a:path>
                </a:gradFill>
              </a:rPr>
              <a:t>Marketing</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0822B4D5-18CF-30B3-D1E9-13B78E0C5B0B}"/>
              </a:ext>
              <a:ext uri="{C183D7F6-B498-43B3-948B-1728B52AA6E4}">
                <adec:decorative xmlns:adec="http://schemas.microsoft.com/office/drawing/2017/decorative" val="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42050" y="895349"/>
            <a:ext cx="5086351" cy="5086352"/>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
        <p:nvSpPr>
          <p:cNvPr id="3" name="Graphic 2">
            <a:hlinkClick r:id="rId5"/>
            <a:extLst>
              <a:ext uri="{FF2B5EF4-FFF2-40B4-BE49-F238E27FC236}">
                <a16:creationId xmlns:a16="http://schemas.microsoft.com/office/drawing/2014/main" id="{11B85E8E-03CF-77C6-145D-AA23A8C5181A}"/>
              </a:ext>
            </a:extLst>
          </p:cNvPr>
          <p:cNvSpPr/>
          <p:nvPr/>
        </p:nvSpPr>
        <p:spPr>
          <a:xfrm>
            <a:off x="3382208" y="4002008"/>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79711573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553998"/>
          </a:xfrm>
        </p:spPr>
        <p:txBody>
          <a:bodyPr/>
          <a:lstStyle/>
          <a:p>
            <a:pPr algn="ctr"/>
            <a:r>
              <a:rPr lang="en-US" noProof="0"/>
              <a:t>Copilot </a:t>
            </a:r>
            <a:r>
              <a:rPr lang="en-US" noProof="0">
                <a:gradFill>
                  <a:gsLst>
                    <a:gs pos="44000">
                      <a:srgbClr val="0078D4"/>
                    </a:gs>
                    <a:gs pos="0">
                      <a:srgbClr val="C03BC4"/>
                    </a:gs>
                  </a:gsLst>
                  <a:path path="circle">
                    <a:fillToRect l="100000" t="100000"/>
                  </a:path>
                </a:gradFill>
              </a:rPr>
              <a:t>Marketing </a:t>
            </a:r>
            <a:r>
              <a:rPr lang="en-US" noProof="0"/>
              <a:t>scenarios</a:t>
            </a:r>
            <a:endParaRPr lang="en-US" noProof="0">
              <a:gradFill>
                <a:gsLst>
                  <a:gs pos="44000">
                    <a:srgbClr val="0078D4"/>
                  </a:gs>
                  <a:gs pos="0">
                    <a:srgbClr val="C03BC4"/>
                  </a:gs>
                </a:gsLst>
                <a:path path="circle">
                  <a:fillToRect l="100000" t="100000"/>
                </a:path>
              </a:gradFill>
            </a:endParaRP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183712" y="4234841"/>
            <a:ext cx="2805143"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organizations, providing a compass to navigate toward success. Let's dive into KPIs for Marketing and how Copilot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the tasks that marketing employees perform every day. Look at key use cases and how Copilot can be your AI assistant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229600" y="4234841"/>
            <a:ext cx="2743200" cy="455381"/>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marketers are using Copilot in their day-to-day. </a:t>
            </a:r>
          </a:p>
        </p:txBody>
      </p:sp>
    </p:spTree>
    <p:extLst>
      <p:ext uri="{BB962C8B-B14F-4D97-AF65-F5344CB8AC3E}">
        <p14:creationId xmlns:p14="http://schemas.microsoft.com/office/powerpoint/2010/main" val="346174546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a:extLst>
              <a:ext uri="{FF2B5EF4-FFF2-40B4-BE49-F238E27FC236}">
                <a16:creationId xmlns:a16="http://schemas.microsoft.com/office/drawing/2014/main" id="{624336E6-B2CA-BC7E-EDC4-BA2FC8D8C3BC}"/>
              </a:ext>
            </a:extLst>
          </p:cNvPr>
          <p:cNvSpPr/>
          <p:nvPr/>
        </p:nvSpPr>
        <p:spPr bwMode="auto">
          <a:xfrm>
            <a:off x="409195" y="1201222"/>
            <a:ext cx="5918427" cy="132370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5" name="Rounded Rectangle 54">
            <a:extLst>
              <a:ext uri="{FF2B5EF4-FFF2-40B4-BE49-F238E27FC236}">
                <a16:creationId xmlns:a16="http://schemas.microsoft.com/office/drawing/2014/main" id="{01AF91DE-90F3-4932-6B20-53CEE20D3A58}"/>
              </a:ext>
            </a:extLst>
          </p:cNvPr>
          <p:cNvSpPr/>
          <p:nvPr/>
        </p:nvSpPr>
        <p:spPr bwMode="auto">
          <a:xfrm>
            <a:off x="6562602" y="2678081"/>
            <a:ext cx="5243043" cy="3866404"/>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5556048C-7597-DEEB-951F-0402CF85A181}"/>
              </a:ext>
            </a:extLst>
          </p:cNvPr>
          <p:cNvSpPr>
            <a:spLocks noGrp="1"/>
          </p:cNvSpPr>
          <p:nvPr>
            <p:ph type="title"/>
          </p:nvPr>
        </p:nvSpPr>
        <p:spPr/>
        <p:txBody>
          <a:bodyPr/>
          <a:lstStyle/>
          <a:p>
            <a:r>
              <a:rPr lang="en-US" noProof="0"/>
              <a:t>Using Copilot in </a:t>
            </a:r>
            <a:r>
              <a:rPr lang="en-US" noProof="0">
                <a:gradFill>
                  <a:gsLst>
                    <a:gs pos="26000">
                      <a:srgbClr val="0078D4"/>
                    </a:gs>
                    <a:gs pos="0">
                      <a:srgbClr val="C03BC4"/>
                    </a:gs>
                  </a:gsLst>
                  <a:path path="circle">
                    <a:fillToRect l="100000" t="100000"/>
                  </a:path>
                </a:gradFill>
              </a:rPr>
              <a:t>Marketing</a:t>
            </a:r>
          </a:p>
        </p:txBody>
      </p:sp>
      <p:sp>
        <p:nvSpPr>
          <p:cNvPr id="4" name="Freeform 27">
            <a:extLst>
              <a:ext uri="{FF2B5EF4-FFF2-40B4-BE49-F238E27FC236}">
                <a16:creationId xmlns:a16="http://schemas.microsoft.com/office/drawing/2014/main" id="{C19F5F57-D77B-91AE-B525-F47C2DC420C0}"/>
              </a:ext>
              <a:ext uri="{C183D7F6-B498-43B3-948B-1728B52AA6E4}">
                <adec:decorative xmlns:adec="http://schemas.microsoft.com/office/drawing/2017/decorative" val="1"/>
              </a:ext>
            </a:extLst>
          </p:cNvPr>
          <p:cNvSpPr/>
          <p:nvPr/>
        </p:nvSpPr>
        <p:spPr bwMode="auto">
          <a:xfrm rot="5400000" flipV="1">
            <a:off x="-222847"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 name="TextBox 4">
            <a:extLst>
              <a:ext uri="{FF2B5EF4-FFF2-40B4-BE49-F238E27FC236}">
                <a16:creationId xmlns:a16="http://schemas.microsoft.com/office/drawing/2014/main" id="{DA163D16-D03E-4C06-CEF1-DCE31621FD46}"/>
              </a:ext>
            </a:extLst>
          </p:cNvPr>
          <p:cNvSpPr txBox="1"/>
          <p:nvPr/>
        </p:nvSpPr>
        <p:spPr>
          <a:xfrm>
            <a:off x="655216"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E25D191D-9D0E-C6C6-E06B-F6AFEFABF6E7}"/>
              </a:ext>
            </a:extLst>
          </p:cNvPr>
          <p:cNvSpPr txBox="1">
            <a:spLocks/>
          </p:cNvSpPr>
          <p:nvPr/>
        </p:nvSpPr>
        <p:spPr>
          <a:xfrm>
            <a:off x="1906456" y="1361668"/>
            <a:ext cx="4282705" cy="1052468"/>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It’s more important than ever to deliver creative, high-quality content that is authentic to your brand. At the same time, cross-functional campaigns are becoming more complex to manage across new surfaces.  Marketing teams must overcome the traditional communications gap between marketing and sales and marketing and product teams to develop a cohesive strategy for success.</a:t>
            </a:r>
          </a:p>
        </p:txBody>
      </p:sp>
      <p:sp>
        <p:nvSpPr>
          <p:cNvPr id="8" name="Freeform 27">
            <a:extLst>
              <a:ext uri="{FF2B5EF4-FFF2-40B4-BE49-F238E27FC236}">
                <a16:creationId xmlns:a16="http://schemas.microsoft.com/office/drawing/2014/main" id="{61877FB3-93C5-1697-C5F0-58AE6AD041EE}"/>
              </a:ext>
              <a:ext uri="{C183D7F6-B498-43B3-948B-1728B52AA6E4}">
                <adec:decorative xmlns:adec="http://schemas.microsoft.com/office/drawing/2017/decorative" val="1"/>
              </a:ext>
            </a:extLst>
          </p:cNvPr>
          <p:cNvSpPr/>
          <p:nvPr/>
        </p:nvSpPr>
        <p:spPr bwMode="auto">
          <a:xfrm rot="5400000" flipV="1">
            <a:off x="4607960" y="4577254"/>
            <a:ext cx="3844060"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B51953D9-9B1E-3B14-46F0-FC887115033B}"/>
              </a:ext>
            </a:extLst>
          </p:cNvPr>
          <p:cNvSpPr>
            <a:spLocks noChangeAspect="1"/>
          </p:cNvSpPr>
          <p:nvPr/>
        </p:nvSpPr>
        <p:spPr>
          <a:xfrm>
            <a:off x="655216"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6" name="Rounded Rectangle 55">
            <a:extLst>
              <a:ext uri="{FF2B5EF4-FFF2-40B4-BE49-F238E27FC236}">
                <a16:creationId xmlns:a16="http://schemas.microsoft.com/office/drawing/2014/main" id="{63BDA2E8-CC89-8D3F-8525-D7874ADEF765}"/>
              </a:ext>
            </a:extLst>
          </p:cNvPr>
          <p:cNvSpPr/>
          <p:nvPr/>
        </p:nvSpPr>
        <p:spPr bwMode="auto">
          <a:xfrm>
            <a:off x="6555609" y="1201222"/>
            <a:ext cx="5243043" cy="1323709"/>
          </a:xfrm>
          <a:prstGeom prst="roundRect">
            <a:avLst>
              <a:gd name="adj" fmla="val 4803"/>
            </a:avLst>
          </a:prstGeom>
          <a:solidFill>
            <a:schemeClr val="bg1"/>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Freeform 27">
            <a:extLst>
              <a:ext uri="{FF2B5EF4-FFF2-40B4-BE49-F238E27FC236}">
                <a16:creationId xmlns:a16="http://schemas.microsoft.com/office/drawing/2014/main" id="{2855A4DA-90A9-2FD7-BFE7-9EF28520276C}"/>
              </a:ext>
              <a:ext uri="{C183D7F6-B498-43B3-948B-1728B52AA6E4}">
                <adec:decorative xmlns:adec="http://schemas.microsoft.com/office/drawing/2017/decorative" val="1"/>
              </a:ext>
            </a:extLst>
          </p:cNvPr>
          <p:cNvSpPr/>
          <p:nvPr/>
        </p:nvSpPr>
        <p:spPr bwMode="auto">
          <a:xfrm rot="5400000" flipV="1">
            <a:off x="5866415" y="1840219"/>
            <a:ext cx="1323709"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extBox 12">
            <a:extLst>
              <a:ext uri="{FF2B5EF4-FFF2-40B4-BE49-F238E27FC236}">
                <a16:creationId xmlns:a16="http://schemas.microsoft.com/office/drawing/2014/main" id="{60B65502-D314-D0F9-51E9-7FB1AFA5BA13}"/>
              </a:ext>
            </a:extLst>
          </p:cNvPr>
          <p:cNvSpPr txBox="1"/>
          <p:nvPr/>
        </p:nvSpPr>
        <p:spPr>
          <a:xfrm>
            <a:off x="6801629" y="1848837"/>
            <a:ext cx="899257"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cs typeface="Segoe UI Semibold" panose="020B0702040204020203" pitchFamily="34" charset="0"/>
              </a:rPr>
              <a:t>Marketing roles</a:t>
            </a:r>
          </a:p>
        </p:txBody>
      </p:sp>
      <p:sp>
        <p:nvSpPr>
          <p:cNvPr id="14" name="Graphic 74" descr="Icon of a person with a checkmark">
            <a:extLst>
              <a:ext uri="{FF2B5EF4-FFF2-40B4-BE49-F238E27FC236}">
                <a16:creationId xmlns:a16="http://schemas.microsoft.com/office/drawing/2014/main" id="{CA73DF9F-25D7-9A86-573C-9DB9652E919E}"/>
              </a:ext>
            </a:extLst>
          </p:cNvPr>
          <p:cNvSpPr/>
          <p:nvPr/>
        </p:nvSpPr>
        <p:spPr>
          <a:xfrm>
            <a:off x="6801629" y="14894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FA6B3AE0-BB2A-54E0-5476-CC3E341A8ACD}"/>
              </a:ext>
            </a:extLst>
          </p:cNvPr>
          <p:cNvSpPr/>
          <p:nvPr/>
        </p:nvSpPr>
        <p:spPr bwMode="auto">
          <a:xfrm>
            <a:off x="354957" y="2678081"/>
            <a:ext cx="5949192" cy="3844061"/>
          </a:xfrm>
          <a:prstGeom prst="roundRect">
            <a:avLst>
              <a:gd name="adj" fmla="val 223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Box 25">
            <a:extLst>
              <a:ext uri="{FF2B5EF4-FFF2-40B4-BE49-F238E27FC236}">
                <a16:creationId xmlns:a16="http://schemas.microsoft.com/office/drawing/2014/main" id="{E831503E-8067-FEC8-F57A-F2BBA24E9473}"/>
              </a:ext>
            </a:extLst>
          </p:cNvPr>
          <p:cNvSpPr txBox="1">
            <a:spLocks/>
          </p:cNvSpPr>
          <p:nvPr/>
        </p:nvSpPr>
        <p:spPr>
          <a:xfrm>
            <a:off x="595106" y="2845232"/>
            <a:ext cx="5428409" cy="430887"/>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Microsoft 365 Copilot Chat opportunity to impact key functional KPIs</a:t>
            </a:r>
          </a:p>
        </p:txBody>
      </p:sp>
      <p:sp>
        <p:nvSpPr>
          <p:cNvPr id="58" name="Round Same Side Corner Rectangle 57">
            <a:extLst>
              <a:ext uri="{FF2B5EF4-FFF2-40B4-BE49-F238E27FC236}">
                <a16:creationId xmlns:a16="http://schemas.microsoft.com/office/drawing/2014/main" id="{641515C9-0C87-0F51-DEA6-EBE047E56AC5}"/>
              </a:ext>
            </a:extLst>
          </p:cNvPr>
          <p:cNvSpPr/>
          <p:nvPr/>
        </p:nvSpPr>
        <p:spPr bwMode="auto">
          <a:xfrm>
            <a:off x="363922" y="6054150"/>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TextBox 31">
            <a:extLst>
              <a:ext uri="{FF2B5EF4-FFF2-40B4-BE49-F238E27FC236}">
                <a16:creationId xmlns:a16="http://schemas.microsoft.com/office/drawing/2014/main" id="{A0B2C402-B237-1772-4F88-DAEE569026F7}"/>
              </a:ext>
            </a:extLst>
          </p:cNvPr>
          <p:cNvSpPr txBox="1"/>
          <p:nvPr/>
        </p:nvSpPr>
        <p:spPr>
          <a:xfrm>
            <a:off x="1026591" y="6226870"/>
            <a:ext cx="96019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Revenue growth</a:t>
            </a:r>
          </a:p>
        </p:txBody>
      </p:sp>
      <p:sp>
        <p:nvSpPr>
          <p:cNvPr id="33" name="TextBox 32">
            <a:extLst>
              <a:ext uri="{FF2B5EF4-FFF2-40B4-BE49-F238E27FC236}">
                <a16:creationId xmlns:a16="http://schemas.microsoft.com/office/drawing/2014/main" id="{C4142C71-CF85-F2D0-4AD3-65ADC0BC07E1}"/>
              </a:ext>
            </a:extLst>
          </p:cNvPr>
          <p:cNvSpPr txBox="1"/>
          <p:nvPr/>
        </p:nvSpPr>
        <p:spPr>
          <a:xfrm>
            <a:off x="2654245" y="6226870"/>
            <a:ext cx="16046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Cost savings and avoidance</a:t>
            </a:r>
          </a:p>
        </p:txBody>
      </p:sp>
      <p:sp>
        <p:nvSpPr>
          <p:cNvPr id="34" name="TextBox 33">
            <a:extLst>
              <a:ext uri="{FF2B5EF4-FFF2-40B4-BE49-F238E27FC236}">
                <a16:creationId xmlns:a16="http://schemas.microsoft.com/office/drawing/2014/main" id="{7AE3A86E-7E8E-F067-8166-2A447C974BD4}"/>
              </a:ext>
            </a:extLst>
          </p:cNvPr>
          <p:cNvSpPr txBox="1"/>
          <p:nvPr/>
        </p:nvSpPr>
        <p:spPr>
          <a:xfrm>
            <a:off x="4809346" y="6150669"/>
            <a:ext cx="141410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Improve employee experience</a:t>
            </a:r>
          </a:p>
        </p:txBody>
      </p:sp>
      <p:sp>
        <p:nvSpPr>
          <p:cNvPr id="35" name="Graphic 47" descr="Icon of a piggy bank ">
            <a:extLst>
              <a:ext uri="{FF2B5EF4-FFF2-40B4-BE49-F238E27FC236}">
                <a16:creationId xmlns:a16="http://schemas.microsoft.com/office/drawing/2014/main" id="{82F915E3-0C01-44A4-7A41-B3F81CC032FD}"/>
              </a:ext>
            </a:extLst>
          </p:cNvPr>
          <p:cNvSpPr>
            <a:spLocks noChangeAspect="1"/>
          </p:cNvSpPr>
          <p:nvPr/>
        </p:nvSpPr>
        <p:spPr>
          <a:xfrm>
            <a:off x="2274188" y="6207098"/>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6" name="Graphic 13" descr="Icon of a chart made of vertical lines with a line tracing the top of each, turning into an arrow pointing up">
            <a:extLst>
              <a:ext uri="{FF2B5EF4-FFF2-40B4-BE49-F238E27FC236}">
                <a16:creationId xmlns:a16="http://schemas.microsoft.com/office/drawing/2014/main" id="{1331A95D-4845-E163-C2FA-5A1CF4031D79}"/>
              </a:ext>
            </a:extLst>
          </p:cNvPr>
          <p:cNvSpPr>
            <a:spLocks noChangeAspect="1"/>
          </p:cNvSpPr>
          <p:nvPr/>
        </p:nvSpPr>
        <p:spPr>
          <a:xfrm>
            <a:off x="663714" y="6207564"/>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7" name="Freeform: Shape 124" descr="Employee retention icon">
            <a:extLst>
              <a:ext uri="{FF2B5EF4-FFF2-40B4-BE49-F238E27FC236}">
                <a16:creationId xmlns:a16="http://schemas.microsoft.com/office/drawing/2014/main" id="{0EF1D757-3CA8-9960-5EA5-92A6177C8DC3}"/>
              </a:ext>
            </a:extLst>
          </p:cNvPr>
          <p:cNvSpPr/>
          <p:nvPr/>
        </p:nvSpPr>
        <p:spPr>
          <a:xfrm>
            <a:off x="4438848" y="6208564"/>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61" name="Freeform 27">
            <a:extLst>
              <a:ext uri="{FF2B5EF4-FFF2-40B4-BE49-F238E27FC236}">
                <a16:creationId xmlns:a16="http://schemas.microsoft.com/office/drawing/2014/main" id="{ECDC3FE0-623C-2AAC-7ED9-281060224D36}"/>
              </a:ext>
              <a:ext uri="{C183D7F6-B498-43B3-948B-1728B52AA6E4}">
                <adec:decorative xmlns:adec="http://schemas.microsoft.com/office/drawing/2017/decorative" val="1"/>
              </a:ext>
            </a:extLst>
          </p:cNvPr>
          <p:cNvSpPr/>
          <p:nvPr/>
        </p:nvSpPr>
        <p:spPr bwMode="auto">
          <a:xfrm rot="5400000" flipV="1">
            <a:off x="-1274859" y="4330248"/>
            <a:ext cx="3313874" cy="5423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9" name="Graphic 2">
            <a:hlinkClick r:id="rId3"/>
            <a:extLst>
              <a:ext uri="{FF2B5EF4-FFF2-40B4-BE49-F238E27FC236}">
                <a16:creationId xmlns:a16="http://schemas.microsoft.com/office/drawing/2014/main" id="{30F9246C-A688-30D0-4569-BD61A033CEFF}"/>
              </a:ext>
            </a:extLst>
          </p:cNvPr>
          <p:cNvSpPr/>
          <p:nvPr/>
        </p:nvSpPr>
        <p:spPr>
          <a:xfrm>
            <a:off x="6290633" y="692161"/>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cxnSp>
        <p:nvCxnSpPr>
          <p:cNvPr id="49" name="Straight Connector 48">
            <a:extLst>
              <a:ext uri="{FF2B5EF4-FFF2-40B4-BE49-F238E27FC236}">
                <a16:creationId xmlns:a16="http://schemas.microsoft.com/office/drawing/2014/main" id="{D59B3CDD-429C-8DED-DACE-290B0004F573}"/>
              </a:ext>
              <a:ext uri="{C183D7F6-B498-43B3-948B-1728B52AA6E4}">
                <adec:decorative xmlns:adec="http://schemas.microsoft.com/office/drawing/2017/decorative" val="1"/>
              </a:ext>
            </a:extLst>
          </p:cNvPr>
          <p:cNvCxnSpPr>
            <a:cxnSpLocks/>
          </p:cNvCxnSpPr>
          <p:nvPr/>
        </p:nvCxnSpPr>
        <p:spPr>
          <a:xfrm>
            <a:off x="363923" y="3830670"/>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157F78F-C924-982F-C3DB-BF0BBAD8752B}"/>
              </a:ext>
              <a:ext uri="{C183D7F6-B498-43B3-948B-1728B52AA6E4}">
                <adec:decorative xmlns:adec="http://schemas.microsoft.com/office/drawing/2017/decorative" val="1"/>
              </a:ext>
            </a:extLst>
          </p:cNvPr>
          <p:cNvCxnSpPr>
            <a:cxnSpLocks/>
          </p:cNvCxnSpPr>
          <p:nvPr/>
        </p:nvCxnSpPr>
        <p:spPr>
          <a:xfrm>
            <a:off x="346835" y="4530511"/>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487F1B76-4CFF-4160-8E41-6AB06D89224D}"/>
              </a:ext>
            </a:extLst>
          </p:cNvPr>
          <p:cNvGrpSpPr/>
          <p:nvPr/>
        </p:nvGrpSpPr>
        <p:grpSpPr>
          <a:xfrm>
            <a:off x="604228" y="3961801"/>
            <a:ext cx="5230412" cy="494559"/>
            <a:chOff x="6263640" y="3483995"/>
            <a:chExt cx="5230412" cy="494559"/>
          </a:xfrm>
        </p:grpSpPr>
        <p:sp>
          <p:nvSpPr>
            <p:cNvPr id="52" name="TextBox 51">
              <a:extLst>
                <a:ext uri="{FF2B5EF4-FFF2-40B4-BE49-F238E27FC236}">
                  <a16:creationId xmlns:a16="http://schemas.microsoft.com/office/drawing/2014/main" id="{3E9D4DCB-7F53-6146-9D2E-284EE918DC1B}"/>
                </a:ext>
              </a:extLst>
            </p:cNvPr>
            <p:cNvSpPr txBox="1"/>
            <p:nvPr/>
          </p:nvSpPr>
          <p:spPr>
            <a:xfrm>
              <a:off x="6601968" y="3568633"/>
              <a:ext cx="861860" cy="325282"/>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593794"/>
                  </a:solidFill>
                  <a:effectLst/>
                  <a:uLnTx/>
                  <a:uFillTx/>
                  <a:latin typeface="Segoe UI Semibold"/>
                  <a:ea typeface="+mn-ea"/>
                  <a:cs typeface="Segoe UI Semibold" panose="020B0702040204020203" pitchFamily="34" charset="0"/>
                  <a:hlinkClick r:id="rId4" action="ppaction://hlinksldjump"/>
                </a:rPr>
                <a:t>Leads generated</a:t>
              </a:r>
              <a:endParaRPr kumimoji="0" lang="en-US" sz="1000" b="1" i="0" u="none" strike="noStrike" kern="1200" cap="none" spc="0" normalizeH="0" baseline="0" noProof="0">
                <a:ln>
                  <a:noFill/>
                </a:ln>
                <a:solidFill>
                  <a:srgbClr val="593794"/>
                </a:solidFill>
                <a:effectLst/>
                <a:uLnTx/>
                <a:uFillTx/>
                <a:latin typeface="Segoe UI Semibold"/>
                <a:ea typeface="+mn-ea"/>
                <a:cs typeface="Segoe UI Semibold" panose="020B0702040204020203" pitchFamily="34" charset="0"/>
              </a:endParaRPr>
            </a:p>
          </p:txBody>
        </p:sp>
        <p:sp>
          <p:nvSpPr>
            <p:cNvPr id="53" name="TextBox 52">
              <a:extLst>
                <a:ext uri="{FF2B5EF4-FFF2-40B4-BE49-F238E27FC236}">
                  <a16:creationId xmlns:a16="http://schemas.microsoft.com/office/drawing/2014/main" id="{7640C765-C99B-B5D2-1B9E-28D38E628468}"/>
                </a:ext>
              </a:extLst>
            </p:cNvPr>
            <p:cNvSpPr txBox="1"/>
            <p:nvPr/>
          </p:nvSpPr>
          <p:spPr>
            <a:xfrm>
              <a:off x="7653528" y="3483995"/>
              <a:ext cx="3840524"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
                  <a:ea typeface="+mn-ea"/>
                  <a:cs typeface="Segoe UI"/>
                </a:rPr>
                <a:t>By analyzing the competitive landscape, enhancing demand generation materials, and improving internal collaboration, Copilot can help marketers generate more leads and reach new customers.</a:t>
              </a:r>
            </a:p>
          </p:txBody>
        </p:sp>
        <p:sp>
          <p:nvSpPr>
            <p:cNvPr id="59" name="Graphic 13" descr="Icon of a chart made of vertical lines with a line tracing the top of each, turning into an arrow pointing up">
              <a:extLst>
                <a:ext uri="{FF2B5EF4-FFF2-40B4-BE49-F238E27FC236}">
                  <a16:creationId xmlns:a16="http://schemas.microsoft.com/office/drawing/2014/main" id="{AD1BB249-BA22-E2B2-CC3D-CAF8235AB260}"/>
                </a:ext>
              </a:extLst>
            </p:cNvPr>
            <p:cNvSpPr>
              <a:spLocks noChangeAspect="1"/>
            </p:cNvSpPr>
            <p:nvPr/>
          </p:nvSpPr>
          <p:spPr>
            <a:xfrm>
              <a:off x="6263640" y="3634623"/>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grpSp>
        <p:nvGrpSpPr>
          <p:cNvPr id="60" name="Group 59">
            <a:extLst>
              <a:ext uri="{FF2B5EF4-FFF2-40B4-BE49-F238E27FC236}">
                <a16:creationId xmlns:a16="http://schemas.microsoft.com/office/drawing/2014/main" id="{AE6EA059-0576-BA20-F5EA-CE40AF195533}"/>
              </a:ext>
            </a:extLst>
          </p:cNvPr>
          <p:cNvGrpSpPr/>
          <p:nvPr/>
        </p:nvGrpSpPr>
        <p:grpSpPr>
          <a:xfrm>
            <a:off x="942556" y="5629049"/>
            <a:ext cx="4633532" cy="325282"/>
            <a:chOff x="6601968" y="4855962"/>
            <a:chExt cx="4633532" cy="325282"/>
          </a:xfrm>
        </p:grpSpPr>
        <p:sp>
          <p:nvSpPr>
            <p:cNvPr id="62" name="TextBox 61">
              <a:hlinkClick r:id="rId5" action="ppaction://hlinksldjump"/>
              <a:extLst>
                <a:ext uri="{FF2B5EF4-FFF2-40B4-BE49-F238E27FC236}">
                  <a16:creationId xmlns:a16="http://schemas.microsoft.com/office/drawing/2014/main" id="{E63766D5-EAB3-9436-EFFB-261B5F6E08EF}"/>
                </a:ext>
              </a:extLst>
            </p:cNvPr>
            <p:cNvSpPr txBox="1"/>
            <p:nvPr/>
          </p:nvSpPr>
          <p:spPr>
            <a:xfrm>
              <a:off x="6601968" y="4940600"/>
              <a:ext cx="861860" cy="156005"/>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593794"/>
                  </a:solidFill>
                  <a:effectLst/>
                  <a:uLnTx/>
                  <a:uFillTx/>
                  <a:latin typeface="Segoe UI Semibold"/>
                  <a:ea typeface="+mn-ea"/>
                  <a:cs typeface="Segoe UI Semibold" panose="020B0702040204020203" pitchFamily="34" charset="0"/>
                  <a:hlinkClick r:id="rId5" action="ppaction://hlinksldjump"/>
                </a:rPr>
                <a:t>Cost per lead</a:t>
              </a:r>
              <a:endParaRPr kumimoji="0" lang="en-US" sz="1000" b="1" i="0" u="none" strike="noStrike" kern="1200" cap="none" spc="0" normalizeH="0" baseline="0" noProof="0">
                <a:ln>
                  <a:noFill/>
                </a:ln>
                <a:solidFill>
                  <a:srgbClr val="593794"/>
                </a:solidFill>
                <a:effectLst/>
                <a:uLnTx/>
                <a:uFillTx/>
                <a:latin typeface="Segoe UI Semibold"/>
                <a:ea typeface="+mn-ea"/>
                <a:cs typeface="Segoe UI Semibold" panose="020B0702040204020203" pitchFamily="34" charset="0"/>
              </a:endParaRPr>
            </a:p>
          </p:txBody>
        </p:sp>
        <p:sp>
          <p:nvSpPr>
            <p:cNvPr id="67" name="TextBox 66">
              <a:extLst>
                <a:ext uri="{FF2B5EF4-FFF2-40B4-BE49-F238E27FC236}">
                  <a16:creationId xmlns:a16="http://schemas.microsoft.com/office/drawing/2014/main" id="{DF3447C4-87D1-F0B4-442D-EEA530026014}"/>
                </a:ext>
              </a:extLst>
            </p:cNvPr>
            <p:cNvSpPr txBox="1"/>
            <p:nvPr/>
          </p:nvSpPr>
          <p:spPr>
            <a:xfrm>
              <a:off x="7653528" y="4855962"/>
              <a:ext cx="3581972" cy="325282"/>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
                  <a:ea typeface="+mn-ea"/>
                  <a:cs typeface="Segoe UI"/>
                </a:rPr>
                <a:t>Copilot helps reduce the cost spent per lead by simplifying analysis, content creation and customization.</a:t>
              </a:r>
            </a:p>
          </p:txBody>
        </p:sp>
      </p:grpSp>
      <p:grpSp>
        <p:nvGrpSpPr>
          <p:cNvPr id="69" name="Group 68">
            <a:extLst>
              <a:ext uri="{FF2B5EF4-FFF2-40B4-BE49-F238E27FC236}">
                <a16:creationId xmlns:a16="http://schemas.microsoft.com/office/drawing/2014/main" id="{D6D0D3DD-7EAA-DACE-6D0C-71EAF4D95EF1}"/>
              </a:ext>
            </a:extLst>
          </p:cNvPr>
          <p:cNvGrpSpPr/>
          <p:nvPr/>
        </p:nvGrpSpPr>
        <p:grpSpPr>
          <a:xfrm>
            <a:off x="604228" y="4656792"/>
            <a:ext cx="5112742" cy="833113"/>
            <a:chOff x="6263640" y="2010981"/>
            <a:chExt cx="5112742" cy="833113"/>
          </a:xfrm>
        </p:grpSpPr>
        <p:sp>
          <p:nvSpPr>
            <p:cNvPr id="70" name="TextBox 69">
              <a:extLst>
                <a:ext uri="{FF2B5EF4-FFF2-40B4-BE49-F238E27FC236}">
                  <a16:creationId xmlns:a16="http://schemas.microsoft.com/office/drawing/2014/main" id="{11788F76-8CB2-B716-9A8A-E41AFFBF67B5}"/>
                </a:ext>
              </a:extLst>
            </p:cNvPr>
            <p:cNvSpPr txBox="1"/>
            <p:nvPr/>
          </p:nvSpPr>
          <p:spPr>
            <a:xfrm>
              <a:off x="6601968" y="2349535"/>
              <a:ext cx="815000" cy="156005"/>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593794"/>
                  </a:solidFill>
                  <a:effectLst/>
                  <a:uLnTx/>
                  <a:uFillTx/>
                  <a:latin typeface="Segoe UI Semibold"/>
                  <a:ea typeface="+mn-ea"/>
                  <a:cs typeface="Segoe UI Semibold" panose="020B0702040204020203" pitchFamily="34" charset="0"/>
                  <a:hlinkClick r:id="rId6" action="ppaction://hlinksldjump"/>
                </a:rPr>
                <a:t>Brand value</a:t>
              </a:r>
              <a:endParaRPr kumimoji="0" lang="en-US" sz="1000" b="1" i="0" u="none" strike="noStrike" kern="1200" cap="none" spc="0" normalizeH="0" baseline="0" noProof="0">
                <a:ln>
                  <a:noFill/>
                </a:ln>
                <a:solidFill>
                  <a:srgbClr val="593794"/>
                </a:solidFill>
                <a:effectLst/>
                <a:uLnTx/>
                <a:uFillTx/>
                <a:latin typeface="Segoe UI Semibold"/>
                <a:ea typeface="+mn-ea"/>
                <a:cs typeface="Segoe UI Semibold" panose="020B0702040204020203" pitchFamily="34" charset="0"/>
              </a:endParaRPr>
            </a:p>
          </p:txBody>
        </p:sp>
        <p:sp>
          <p:nvSpPr>
            <p:cNvPr id="71" name="TextBox 70">
              <a:extLst>
                <a:ext uri="{FF2B5EF4-FFF2-40B4-BE49-F238E27FC236}">
                  <a16:creationId xmlns:a16="http://schemas.microsoft.com/office/drawing/2014/main" id="{44EE9B96-9B0B-6EBC-B5A7-B970B4C7914F}"/>
                </a:ext>
              </a:extLst>
            </p:cNvPr>
            <p:cNvSpPr txBox="1"/>
            <p:nvPr/>
          </p:nvSpPr>
          <p:spPr>
            <a:xfrm>
              <a:off x="7653528" y="2010981"/>
              <a:ext cx="3722854" cy="833113"/>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Copilot elevates your brand message by helping you develop more captivating and engaging content — whether it’s email campaigns, blogs, or website copy. Copilot also helps you brainstorm your social content, sparking interest and expanding your brand reach. </a:t>
              </a:r>
              <a:endParaRPr kumimoji="0" lang="en-US" sz="1000" b="0" i="0" u="none" strike="noStrike" kern="1200" cap="none" spc="0" normalizeH="0" baseline="0" noProof="0">
                <a:ln>
                  <a:noFill/>
                </a:ln>
                <a:solidFill>
                  <a:srgbClr val="1A1A1A"/>
                </a:solidFill>
                <a:effectLst/>
                <a:uLnTx/>
                <a:uFillTx/>
                <a:latin typeface="Segoe UI"/>
                <a:ea typeface="+mn-ea"/>
                <a:cs typeface="Segoe UI"/>
              </a:endParaRPr>
            </a:p>
          </p:txBody>
        </p:sp>
        <p:sp>
          <p:nvSpPr>
            <p:cNvPr id="72" name="Graphic 13" descr="Icon of a chart made of vertical lines with a line tracing the top of each, turning into an arrow pointing up">
              <a:extLst>
                <a:ext uri="{FF2B5EF4-FFF2-40B4-BE49-F238E27FC236}">
                  <a16:creationId xmlns:a16="http://schemas.microsoft.com/office/drawing/2014/main" id="{08C3319E-A9B7-2D92-8471-98C8F74265CF}"/>
                </a:ext>
              </a:extLst>
            </p:cNvPr>
            <p:cNvSpPr>
              <a:spLocks noChangeAspect="1"/>
            </p:cNvSpPr>
            <p:nvPr/>
          </p:nvSpPr>
          <p:spPr>
            <a:xfrm>
              <a:off x="6263640" y="2330886"/>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sp>
        <p:nvSpPr>
          <p:cNvPr id="87" name="Text Placeholder 4">
            <a:extLst>
              <a:ext uri="{FF2B5EF4-FFF2-40B4-BE49-F238E27FC236}">
                <a16:creationId xmlns:a16="http://schemas.microsoft.com/office/drawing/2014/main" id="{A48EB6DD-9182-F2EC-C654-A32FB12C1CDF}"/>
              </a:ext>
            </a:extLst>
          </p:cNvPr>
          <p:cNvSpPr txBox="1">
            <a:spLocks/>
          </p:cNvSpPr>
          <p:nvPr/>
        </p:nvSpPr>
        <p:spPr>
          <a:xfrm>
            <a:off x="8002635" y="3050136"/>
            <a:ext cx="3510235" cy="2465162"/>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Segoe UI Semilight"/>
              </a:rPr>
              <a:t>Copilot can help to achieve alignment between teams and help to generate creative content that can deliver a marketing message effectively. </a:t>
            </a:r>
          </a:p>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endParaRPr kumimoji="0" lang="en-US" sz="1050" b="0" i="0" u="none" strike="noStrike" kern="1200" cap="none" spc="0" normalizeH="0" baseline="0" noProof="0" dirty="0">
              <a:ln>
                <a:noFill/>
              </a:ln>
              <a:solidFill>
                <a:srgbClr val="000000"/>
              </a:solidFill>
              <a:effectLst/>
              <a:uLnTx/>
              <a:uFillTx/>
              <a:latin typeface="Segoe UI"/>
              <a:ea typeface="+mn-ea"/>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hlinkClick r:id="rId7" action="ppaction://hlinksldjump">
                  <a:extLst>
                    <a:ext uri="{A12FA001-AC4F-418D-AE19-62706E023703}">
                      <ahyp:hlinkClr xmlns:ahyp="http://schemas.microsoft.com/office/drawing/2018/hyperlinkcolor" val="tx"/>
                    </a:ext>
                  </a:extLst>
                </a:hlinkClick>
              </a:rPr>
              <a:t>Creating a marketing Bill of Materials</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endParaRPr>
          </a:p>
          <a:p>
            <a:pPr marL="114300" indent="-114300" defTabSz="582780">
              <a:lnSpc>
                <a:spcPct val="110000"/>
              </a:lnSpc>
              <a:spcBef>
                <a:spcPct val="0"/>
              </a:spcBef>
              <a:spcAft>
                <a:spcPts val="300"/>
              </a:spcAft>
              <a:buSzTx/>
              <a:buFont typeface="Arial" panose="020B0604020202020204" pitchFamily="34" charset="0"/>
              <a:buChar char="•"/>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hlinkClick r:id="rId8" action="ppaction://hlinksldjump"/>
              </a:rPr>
              <a:t>Streamline market research and strategy</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hlinkClick r:id="rId9" action="ppaction://hlinksldjump">
                  <a:extLst>
                    <a:ext uri="{A12FA001-AC4F-418D-AE19-62706E023703}">
                      <ahyp:hlinkClr xmlns:ahyp="http://schemas.microsoft.com/office/drawing/2018/hyperlinkcolor" val="tx"/>
                    </a:ext>
                  </a:extLst>
                </a:hlinkClick>
              </a:rPr>
              <a:t>Content creation using Copilot</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hlinkClick r:id="rId10" action="ppaction://hlinksldjump">
                  <a:extLst>
                    <a:ext uri="{A12FA001-AC4F-418D-AE19-62706E023703}">
                      <ahyp:hlinkClr xmlns:ahyp="http://schemas.microsoft.com/office/drawing/2018/hyperlinkcolor" val="tx"/>
                    </a:ext>
                  </a:extLst>
                </a:hlinkClick>
              </a:rPr>
              <a:t>Collect and share product feedback</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hlinkClick r:id="rId11" action="ppaction://hlinksldjump">
                  <a:extLst>
                    <a:ext uri="{A12FA001-AC4F-418D-AE19-62706E023703}">
                      <ahyp:hlinkClr xmlns:ahyp="http://schemas.microsoft.com/office/drawing/2018/hyperlinkcolor" val="tx"/>
                    </a:ext>
                  </a:extLst>
                </a:hlinkClick>
              </a:rPr>
              <a:t>Create a new offering</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hlinkClick r:id="rId12" action="ppaction://hlinksldjump">
                  <a:extLst>
                    <a:ext uri="{A12FA001-AC4F-418D-AE19-62706E023703}">
                      <ahyp:hlinkClr xmlns:ahyp="http://schemas.microsoft.com/office/drawing/2018/hyperlinkcolor" val="tx"/>
                    </a:ext>
                  </a:extLst>
                </a:hlinkClick>
              </a:rPr>
              <a:t>Product Launch </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50" noProof="0" dirty="0">
                <a:solidFill>
                  <a:srgbClr val="593794"/>
                </a:solidFill>
                <a:latin typeface="Segoe UI Semibold" panose="020B0702040204020203" pitchFamily="34" charset="0"/>
                <a:cs typeface="Segoe UI Semibold" panose="020B0702040204020203" pitchFamily="34" charset="0"/>
                <a:hlinkClick r:id="rId13" action="ppaction://hlinksldjump"/>
              </a:rPr>
              <a:t>Campaign performance tracking</a:t>
            </a:r>
            <a:endParaRPr lang="en-US" sz="1050" noProof="0" dirty="0">
              <a:solidFill>
                <a:srgbClr val="593794"/>
              </a:solidFill>
              <a:latin typeface="Segoe UI Semibold" panose="020B0702040204020203" pitchFamily="34" charset="0"/>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hlinkClick r:id="rId14" action="ppaction://hlinksldjump"/>
              </a:rPr>
              <a:t>Targeted camp</a:t>
            </a: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hlinkClick r:id="" action="ppaction://noaction"/>
              </a:rPr>
              <a:t>aigns</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endParaRPr>
          </a:p>
        </p:txBody>
      </p:sp>
      <p:sp>
        <p:nvSpPr>
          <p:cNvPr id="88" name="TextBox 87">
            <a:extLst>
              <a:ext uri="{FF2B5EF4-FFF2-40B4-BE49-F238E27FC236}">
                <a16:creationId xmlns:a16="http://schemas.microsoft.com/office/drawing/2014/main" id="{18896CE0-501C-131D-D5C0-1F1E8A8237CE}"/>
              </a:ext>
            </a:extLst>
          </p:cNvPr>
          <p:cNvSpPr txBox="1"/>
          <p:nvPr/>
        </p:nvSpPr>
        <p:spPr>
          <a:xfrm>
            <a:off x="6801629" y="3957069"/>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a:t>
            </a:r>
            <a:endPar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FC58E3FC-3E4C-40FC-397B-45F86BA82CE1}"/>
              </a:ext>
              <a:ext uri="{C183D7F6-B498-43B3-948B-1728B52AA6E4}">
                <adec:decorative xmlns:adec="http://schemas.microsoft.com/office/drawing/2017/decorative" val="1"/>
              </a:ext>
            </a:extLst>
          </p:cNvPr>
          <p:cNvSpPr>
            <a:spLocks/>
          </p:cNvSpPr>
          <p:nvPr/>
        </p:nvSpPr>
        <p:spPr>
          <a:xfrm>
            <a:off x="6801629" y="3528895"/>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90" name="Text Placeholder 10">
            <a:extLst>
              <a:ext uri="{FF2B5EF4-FFF2-40B4-BE49-F238E27FC236}">
                <a16:creationId xmlns:a16="http://schemas.microsoft.com/office/drawing/2014/main" id="{53578B2A-9214-82EC-4E9D-6F9B04676DC0}"/>
              </a:ext>
            </a:extLst>
          </p:cNvPr>
          <p:cNvSpPr txBox="1">
            <a:spLocks/>
          </p:cNvSpPr>
          <p:nvPr/>
        </p:nvSpPr>
        <p:spPr>
          <a:xfrm>
            <a:off x="10291153" y="2161495"/>
            <a:ext cx="1134338" cy="307777"/>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82780">
              <a:spcBef>
                <a:spcPct val="0"/>
              </a:spcBef>
              <a:buSzTx/>
              <a:buNone/>
              <a:defRPr/>
            </a:pPr>
            <a:r>
              <a:rPr lang="en-US" sz="1000" noProof="0">
                <a:gradFill>
                  <a:gsLst>
                    <a:gs pos="47000">
                      <a:srgbClr val="0078D4"/>
                    </a:gs>
                    <a:gs pos="0">
                      <a:srgbClr val="C03BC4"/>
                    </a:gs>
                  </a:gsLst>
                  <a:path path="circle">
                    <a:fillToRect l="100000" t="100000"/>
                  </a:path>
                </a:gradFill>
                <a:latin typeface="Segoe UI Semibold"/>
              </a:rPr>
              <a:t>Product Marketing Manager</a:t>
            </a:r>
          </a:p>
        </p:txBody>
      </p:sp>
      <p:sp>
        <p:nvSpPr>
          <p:cNvPr id="91" name="Text Placeholder 10">
            <a:extLst>
              <a:ext uri="{FF2B5EF4-FFF2-40B4-BE49-F238E27FC236}">
                <a16:creationId xmlns:a16="http://schemas.microsoft.com/office/drawing/2014/main" id="{27519496-105A-1A9A-CCCB-D2F1EDD474B9}"/>
              </a:ext>
            </a:extLst>
          </p:cNvPr>
          <p:cNvSpPr txBox="1">
            <a:spLocks/>
          </p:cNvSpPr>
          <p:nvPr/>
        </p:nvSpPr>
        <p:spPr>
          <a:xfrm>
            <a:off x="8088109" y="2161495"/>
            <a:ext cx="811986" cy="307777"/>
          </a:xfrm>
          <a:prstGeom prst="rect">
            <a:avLst/>
          </a:prstGeom>
        </p:spPr>
        <p:txBody>
          <a:bodyPr wrap="square" lIns="0" tIns="0" rIns="0" bIns="0">
            <a:spAutoFit/>
          </a:bodyPr>
          <a:lstStyle>
            <a:lvl1pPr marL="0" indent="0" algn="just" defTabSz="914400" rtl="0" eaLnBrk="1" latinLnBrk="0" hangingPunct="1">
              <a:lnSpc>
                <a:spcPct val="90000"/>
              </a:lnSpc>
              <a:spcBef>
                <a:spcPts val="1000"/>
              </a:spcBef>
              <a:buFont typeface="Arial" panose="020B0604020202020204" pitchFamily="34" charset="0"/>
              <a:buNone/>
              <a:defRPr lang="en-US" sz="1200" b="0" kern="1200" dirty="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582780">
              <a:lnSpc>
                <a:spcPct val="100000"/>
              </a:lnSpc>
              <a:spcBef>
                <a:spcPct val="0"/>
              </a:spcBef>
              <a:defRPr/>
            </a:pPr>
            <a:r>
              <a:rPr lang="en-US" sz="1000" noProof="0">
                <a:gradFill>
                  <a:gsLst>
                    <a:gs pos="47000">
                      <a:srgbClr val="0078D4"/>
                    </a:gs>
                    <a:gs pos="0">
                      <a:srgbClr val="C03BC4"/>
                    </a:gs>
                  </a:gsLst>
                  <a:path path="circle">
                    <a:fillToRect l="100000" t="100000"/>
                  </a:path>
                </a:gradFill>
                <a:latin typeface="Segoe UI Semibold"/>
                <a:cs typeface="Segoe UI Semilight" panose="020B0402040204020203" pitchFamily="34" charset="0"/>
              </a:rPr>
              <a:t>Content Creator</a:t>
            </a:r>
          </a:p>
        </p:txBody>
      </p:sp>
      <p:sp>
        <p:nvSpPr>
          <p:cNvPr id="92" name="Text Placeholder 10">
            <a:extLst>
              <a:ext uri="{FF2B5EF4-FFF2-40B4-BE49-F238E27FC236}">
                <a16:creationId xmlns:a16="http://schemas.microsoft.com/office/drawing/2014/main" id="{0B805792-5729-9E7C-F202-130A8E273F7B}"/>
              </a:ext>
            </a:extLst>
          </p:cNvPr>
          <p:cNvSpPr txBox="1">
            <a:spLocks/>
          </p:cNvSpPr>
          <p:nvPr/>
        </p:nvSpPr>
        <p:spPr>
          <a:xfrm>
            <a:off x="9327030" y="2161495"/>
            <a:ext cx="698363" cy="307777"/>
          </a:xfrm>
          <a:prstGeom prst="rect">
            <a:avLst/>
          </a:prstGeom>
        </p:spPr>
        <p:txBody>
          <a:bodyPr wrap="square" lIns="0" tIns="0" rIns="0" bIns="0">
            <a:spAutoFit/>
          </a:bodyPr>
          <a:lstStyle>
            <a:lvl1pPr marL="0" indent="0" algn="just" defTabSz="914400" rtl="0" eaLnBrk="1" latinLnBrk="0" hangingPunct="1">
              <a:lnSpc>
                <a:spcPct val="90000"/>
              </a:lnSpc>
              <a:spcBef>
                <a:spcPts val="1000"/>
              </a:spcBef>
              <a:buFont typeface="Arial" panose="020B0604020202020204" pitchFamily="34" charset="0"/>
              <a:buNone/>
              <a:defRPr lang="en-US" sz="1200" b="0" kern="1200" dirty="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582780">
              <a:lnSpc>
                <a:spcPct val="100000"/>
              </a:lnSpc>
              <a:spcBef>
                <a:spcPct val="0"/>
              </a:spcBef>
              <a:defRPr/>
            </a:pPr>
            <a:r>
              <a:rPr lang="en-US" sz="1000" noProof="0">
                <a:gradFill>
                  <a:gsLst>
                    <a:gs pos="47000">
                      <a:srgbClr val="0078D4"/>
                    </a:gs>
                    <a:gs pos="0">
                      <a:srgbClr val="C03BC4"/>
                    </a:gs>
                  </a:gsLst>
                  <a:path path="circle">
                    <a:fillToRect l="100000" t="100000"/>
                  </a:path>
                </a:gradFill>
                <a:latin typeface="Segoe UI Semibold"/>
                <a:cs typeface="Segoe UI Semilight" panose="020B0402040204020203" pitchFamily="34" charset="0"/>
              </a:rPr>
              <a:t>Pricing Analyst</a:t>
            </a:r>
          </a:p>
        </p:txBody>
      </p:sp>
      <p:pic>
        <p:nvPicPr>
          <p:cNvPr id="93" name="Picture 92">
            <a:extLst>
              <a:ext uri="{FF2B5EF4-FFF2-40B4-BE49-F238E27FC236}">
                <a16:creationId xmlns:a16="http://schemas.microsoft.com/office/drawing/2014/main" id="{18041553-FCC1-FCD7-09EA-2A9C9F40FC9D}"/>
              </a:ext>
            </a:extLst>
          </p:cNvPr>
          <p:cNvPicPr>
            <a:picLocks noChangeAspect="1"/>
          </p:cNvPicPr>
          <p:nvPr/>
        </p:nvPicPr>
        <p:blipFill rotWithShape="1">
          <a:blip r:embed="rId15" cstate="screen">
            <a:extLst>
              <a:ext uri="{BEBA8EAE-BF5A-486C-A8C5-ECC9F3942E4B}">
                <a14:imgProps xmlns:a14="http://schemas.microsoft.com/office/drawing/2010/main">
                  <a14:imgLayer r:embed="rId16">
                    <a14:imgEffect>
                      <a14:brightnessContrast bright="20000"/>
                    </a14:imgEffect>
                  </a14:imgLayer>
                </a14:imgProps>
              </a:ext>
              <a:ext uri="{28A0092B-C50C-407E-A947-70E740481C1C}">
                <a14:useLocalDpi xmlns:a14="http://schemas.microsoft.com/office/drawing/2010/main"/>
              </a:ext>
            </a:extLst>
          </a:blip>
          <a:srcRect/>
          <a:stretch/>
        </p:blipFill>
        <p:spPr>
          <a:xfrm>
            <a:off x="8151202" y="1427400"/>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94" name="Picture 93">
            <a:extLst>
              <a:ext uri="{FF2B5EF4-FFF2-40B4-BE49-F238E27FC236}">
                <a16:creationId xmlns:a16="http://schemas.microsoft.com/office/drawing/2014/main" id="{2DD21639-FCD6-9748-012F-0B4D187E79FA}"/>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9333312" y="1427400"/>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95" name="Picture 94">
            <a:extLst>
              <a:ext uri="{FF2B5EF4-FFF2-40B4-BE49-F238E27FC236}">
                <a16:creationId xmlns:a16="http://schemas.microsoft.com/office/drawing/2014/main" id="{39547CF8-385F-23A4-2772-DC61C51F02F5}"/>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10515422" y="1427400"/>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cxnSp>
        <p:nvCxnSpPr>
          <p:cNvPr id="3" name="Straight Connector 2">
            <a:extLst>
              <a:ext uri="{FF2B5EF4-FFF2-40B4-BE49-F238E27FC236}">
                <a16:creationId xmlns:a16="http://schemas.microsoft.com/office/drawing/2014/main" id="{9B283315-E6B0-6511-47C1-B59E446727C9}"/>
              </a:ext>
              <a:ext uri="{C183D7F6-B498-43B3-948B-1728B52AA6E4}">
                <adec:decorative xmlns:adec="http://schemas.microsoft.com/office/drawing/2017/decorative" val="1"/>
              </a:ext>
            </a:extLst>
          </p:cNvPr>
          <p:cNvCxnSpPr>
            <a:cxnSpLocks/>
          </p:cNvCxnSpPr>
          <p:nvPr/>
        </p:nvCxnSpPr>
        <p:spPr>
          <a:xfrm>
            <a:off x="346835" y="5552494"/>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33F95FDF-8A92-0B90-DB58-E677414F2A7E}"/>
              </a:ext>
            </a:extLst>
          </p:cNvPr>
          <p:cNvGrpSpPr/>
          <p:nvPr/>
        </p:nvGrpSpPr>
        <p:grpSpPr>
          <a:xfrm>
            <a:off x="942556" y="3340357"/>
            <a:ext cx="4633532" cy="325282"/>
            <a:chOff x="6601968" y="4855962"/>
            <a:chExt cx="4633532" cy="325282"/>
          </a:xfrm>
        </p:grpSpPr>
        <p:sp>
          <p:nvSpPr>
            <p:cNvPr id="11" name="TextBox 10">
              <a:hlinkClick r:id="rId5" action="ppaction://hlinksldjump"/>
              <a:extLst>
                <a:ext uri="{FF2B5EF4-FFF2-40B4-BE49-F238E27FC236}">
                  <a16:creationId xmlns:a16="http://schemas.microsoft.com/office/drawing/2014/main" id="{2C7B5E32-EE93-C498-CEA2-BF08B08E023C}"/>
                </a:ext>
              </a:extLst>
            </p:cNvPr>
            <p:cNvSpPr txBox="1"/>
            <p:nvPr/>
          </p:nvSpPr>
          <p:spPr>
            <a:xfrm>
              <a:off x="6601968" y="4940600"/>
              <a:ext cx="861860" cy="156005"/>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593794"/>
                  </a:solidFill>
                  <a:effectLst/>
                  <a:uLnTx/>
                  <a:uFillTx/>
                  <a:latin typeface="Segoe UI Semibold"/>
                  <a:ea typeface="+mn-ea"/>
                  <a:cs typeface="Segoe UI Semibold" panose="020B0702040204020203" pitchFamily="34" charset="0"/>
                  <a:hlinkClick r:id="rId19" action="ppaction://hlinksldjump"/>
                </a:rPr>
                <a:t>Agency spend</a:t>
              </a:r>
              <a:endParaRPr kumimoji="0" lang="en-US" sz="1000" b="1" i="0" u="none" strike="noStrike" kern="1200" cap="none" spc="0" normalizeH="0" baseline="0" noProof="0">
                <a:ln>
                  <a:noFill/>
                </a:ln>
                <a:solidFill>
                  <a:srgbClr val="593794"/>
                </a:solidFill>
                <a:effectLst/>
                <a:uLnTx/>
                <a:uFillTx/>
                <a:latin typeface="Segoe UI Semibold"/>
                <a:ea typeface="+mn-ea"/>
                <a:cs typeface="Segoe UI Semibold" panose="020B0702040204020203" pitchFamily="34" charset="0"/>
              </a:endParaRPr>
            </a:p>
          </p:txBody>
        </p:sp>
        <p:sp>
          <p:nvSpPr>
            <p:cNvPr id="12" name="TextBox 11">
              <a:extLst>
                <a:ext uri="{FF2B5EF4-FFF2-40B4-BE49-F238E27FC236}">
                  <a16:creationId xmlns:a16="http://schemas.microsoft.com/office/drawing/2014/main" id="{CDAA5952-467C-264D-9C93-299C10FB956D}"/>
                </a:ext>
              </a:extLst>
            </p:cNvPr>
            <p:cNvSpPr txBox="1"/>
            <p:nvPr/>
          </p:nvSpPr>
          <p:spPr>
            <a:xfrm>
              <a:off x="7653528" y="4855962"/>
              <a:ext cx="3581972" cy="325282"/>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
                  <a:ea typeface="+mn-ea"/>
                  <a:cs typeface="Segoe UI"/>
                </a:rPr>
                <a:t>Copilot helps reduce the cost spent on outsourcing content creation.</a:t>
              </a:r>
            </a:p>
          </p:txBody>
        </p:sp>
      </p:grpSp>
      <p:sp>
        <p:nvSpPr>
          <p:cNvPr id="17" name="Graphic 47" descr="Icon of a piggy bank ">
            <a:extLst>
              <a:ext uri="{FF2B5EF4-FFF2-40B4-BE49-F238E27FC236}">
                <a16:creationId xmlns:a16="http://schemas.microsoft.com/office/drawing/2014/main" id="{81D50BB0-65DB-C48C-41FB-8093E450362C}"/>
              </a:ext>
            </a:extLst>
          </p:cNvPr>
          <p:cNvSpPr>
            <a:spLocks noChangeAspect="1"/>
          </p:cNvSpPr>
          <p:nvPr/>
        </p:nvSpPr>
        <p:spPr>
          <a:xfrm>
            <a:off x="585621" y="5695467"/>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18" name="Graphic 47" descr="Icon of a piggy bank ">
            <a:extLst>
              <a:ext uri="{FF2B5EF4-FFF2-40B4-BE49-F238E27FC236}">
                <a16:creationId xmlns:a16="http://schemas.microsoft.com/office/drawing/2014/main" id="{5468F8BA-0714-DE90-C504-799790F4BC18}"/>
              </a:ext>
            </a:extLst>
          </p:cNvPr>
          <p:cNvSpPr>
            <a:spLocks noChangeAspect="1"/>
          </p:cNvSpPr>
          <p:nvPr/>
        </p:nvSpPr>
        <p:spPr>
          <a:xfrm>
            <a:off x="585621" y="3395952"/>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Tree>
    <p:extLst>
      <p:ext uri="{BB962C8B-B14F-4D97-AF65-F5344CB8AC3E}">
        <p14:creationId xmlns:p14="http://schemas.microsoft.com/office/powerpoint/2010/main" val="231380416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739BB9-8631-2323-AC0F-D7CF7E42DBB7}"/>
              </a:ext>
              <a:ext uri="{C183D7F6-B498-43B3-948B-1728B52AA6E4}">
                <adec:decorative xmlns:adec="http://schemas.microsoft.com/office/drawing/2017/decorative" val="1"/>
              </a:ext>
            </a:extLst>
          </p:cNvPr>
          <p:cNvSpPr/>
          <p:nvPr/>
        </p:nvSpPr>
        <p:spPr bwMode="auto">
          <a:xfrm>
            <a:off x="3805855" y="4405976"/>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6" name="Rectangle 15">
            <a:extLst>
              <a:ext uri="{FF2B5EF4-FFF2-40B4-BE49-F238E27FC236}">
                <a16:creationId xmlns:a16="http://schemas.microsoft.com/office/drawing/2014/main" id="{4C6D10CC-1D84-1EFB-F57B-0C901C7F9D00}"/>
              </a:ext>
              <a:ext uri="{C183D7F6-B498-43B3-948B-1728B52AA6E4}">
                <adec:decorative xmlns:adec="http://schemas.microsoft.com/office/drawing/2017/decorative" val="1"/>
              </a:ext>
            </a:extLst>
          </p:cNvPr>
          <p:cNvSpPr/>
          <p:nvPr/>
        </p:nvSpPr>
        <p:spPr bwMode="auto">
          <a:xfrm>
            <a:off x="3805855" y="5470298"/>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Rectangle 12">
            <a:extLst>
              <a:ext uri="{FF2B5EF4-FFF2-40B4-BE49-F238E27FC236}">
                <a16:creationId xmlns:a16="http://schemas.microsoft.com/office/drawing/2014/main" id="{BA5B81D3-578B-0446-D0A9-986EB63C8433}"/>
              </a:ext>
              <a:ext uri="{C183D7F6-B498-43B3-948B-1728B52AA6E4}">
                <adec:decorative xmlns:adec="http://schemas.microsoft.com/office/drawing/2017/decorative" val="1"/>
              </a:ext>
            </a:extLst>
          </p:cNvPr>
          <p:cNvSpPr/>
          <p:nvPr/>
        </p:nvSpPr>
        <p:spPr bwMode="auto">
          <a:xfrm>
            <a:off x="3805855" y="3321024"/>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467C2339-5033-82FE-CEF4-FCA50C2EA1BC}"/>
              </a:ext>
              <a:ext uri="{C183D7F6-B498-43B3-948B-1728B52AA6E4}">
                <adec:decorative xmlns:adec="http://schemas.microsoft.com/office/drawing/2017/decorative" val="1"/>
              </a:ext>
            </a:extLst>
          </p:cNvPr>
          <p:cNvSpPr/>
          <p:nvPr/>
        </p:nvSpPr>
        <p:spPr bwMode="auto">
          <a:xfrm>
            <a:off x="3805855" y="2194823"/>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 name="Rounded Rectangle 79">
            <a:extLst>
              <a:ext uri="{FF2B5EF4-FFF2-40B4-BE49-F238E27FC236}">
                <a16:creationId xmlns:a16="http://schemas.microsoft.com/office/drawing/2014/main" id="{9DDC4E68-F0AB-9674-769F-A0E430081CC4}"/>
              </a:ext>
              <a:ext uri="{C183D7F6-B498-43B3-948B-1728B52AA6E4}">
                <adec:decorative xmlns:adec="http://schemas.microsoft.com/office/drawing/2017/decorative" val="1"/>
              </a:ext>
            </a:extLst>
          </p:cNvPr>
          <p:cNvSpPr/>
          <p:nvPr/>
        </p:nvSpPr>
        <p:spPr bwMode="auto">
          <a:xfrm>
            <a:off x="426265" y="1489286"/>
            <a:ext cx="3579692" cy="4847680"/>
          </a:xfrm>
          <a:prstGeom prst="roundRect">
            <a:avLst>
              <a:gd name="adj" fmla="val 2935"/>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ounded Rectangle 80">
            <a:extLst>
              <a:ext uri="{FF2B5EF4-FFF2-40B4-BE49-F238E27FC236}">
                <a16:creationId xmlns:a16="http://schemas.microsoft.com/office/drawing/2014/main" id="{C3ADE46B-335F-54A7-6EBD-6225C7461437}"/>
              </a:ext>
              <a:ext uri="{C183D7F6-B498-43B3-948B-1728B52AA6E4}">
                <adec:decorative xmlns:adec="http://schemas.microsoft.com/office/drawing/2017/decorative" val="1"/>
              </a:ext>
            </a:extLst>
          </p:cNvPr>
          <p:cNvSpPr/>
          <p:nvPr/>
        </p:nvSpPr>
        <p:spPr bwMode="auto">
          <a:xfrm>
            <a:off x="4488168" y="1483084"/>
            <a:ext cx="6246532" cy="4847680"/>
          </a:xfrm>
          <a:prstGeom prst="roundRect">
            <a:avLst>
              <a:gd name="adj" fmla="val 2180"/>
            </a:avLst>
          </a:prstGeom>
          <a:noFill/>
          <a:ln>
            <a:gradFill flip="none" rotWithShape="1">
              <a:gsLst>
                <a:gs pos="0">
                  <a:srgbClr val="C03BC4"/>
                </a:gs>
                <a:gs pos="100000">
                  <a:srgbClr val="0078D4"/>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1" name="Rounded Rectangle 50">
            <a:extLst>
              <a:ext uri="{FF2B5EF4-FFF2-40B4-BE49-F238E27FC236}">
                <a16:creationId xmlns:a16="http://schemas.microsoft.com/office/drawing/2014/main" id="{71BF2CD3-AF13-0DE2-3EAE-C822A7EFDE42}"/>
              </a:ext>
              <a:ext uri="{C183D7F6-B498-43B3-948B-1728B52AA6E4}">
                <adec:decorative xmlns:adec="http://schemas.microsoft.com/office/drawing/2017/decorative" val="1"/>
              </a:ext>
            </a:extLst>
          </p:cNvPr>
          <p:cNvSpPr/>
          <p:nvPr/>
        </p:nvSpPr>
        <p:spPr bwMode="auto">
          <a:xfrm>
            <a:off x="4603271" y="1879777"/>
            <a:ext cx="6026631" cy="1007982"/>
          </a:xfrm>
          <a:prstGeom prst="roundRect">
            <a:avLst/>
          </a:prstGeom>
          <a:solidFill>
            <a:schemeClr val="bg1"/>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6" name="Rounded Rectangle 55">
            <a:extLst>
              <a:ext uri="{FF2B5EF4-FFF2-40B4-BE49-F238E27FC236}">
                <a16:creationId xmlns:a16="http://schemas.microsoft.com/office/drawing/2014/main" id="{0A39BF86-280C-971C-8AB4-BF8992E621A4}"/>
              </a:ext>
              <a:ext uri="{C183D7F6-B498-43B3-948B-1728B52AA6E4}">
                <adec:decorative xmlns:adec="http://schemas.microsoft.com/office/drawing/2017/decorative" val="1"/>
              </a:ext>
            </a:extLst>
          </p:cNvPr>
          <p:cNvSpPr/>
          <p:nvPr/>
        </p:nvSpPr>
        <p:spPr bwMode="auto">
          <a:xfrm>
            <a:off x="4617984" y="3010376"/>
            <a:ext cx="6026631" cy="1002078"/>
          </a:xfrm>
          <a:prstGeom prst="roundRect">
            <a:avLst/>
          </a:prstGeom>
          <a:solidFill>
            <a:schemeClr val="bg1"/>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61" name="Rounded Rectangle 60">
            <a:extLst>
              <a:ext uri="{FF2B5EF4-FFF2-40B4-BE49-F238E27FC236}">
                <a16:creationId xmlns:a16="http://schemas.microsoft.com/office/drawing/2014/main" id="{29D24D53-7932-46DA-3137-B13588741928}"/>
              </a:ext>
              <a:ext uri="{C183D7F6-B498-43B3-948B-1728B52AA6E4}">
                <adec:decorative xmlns:adec="http://schemas.microsoft.com/office/drawing/2017/decorative" val="1"/>
              </a:ext>
            </a:extLst>
          </p:cNvPr>
          <p:cNvSpPr/>
          <p:nvPr/>
        </p:nvSpPr>
        <p:spPr bwMode="auto">
          <a:xfrm>
            <a:off x="4599659" y="4081669"/>
            <a:ext cx="6026631" cy="1002083"/>
          </a:xfrm>
          <a:prstGeom prst="roundRect">
            <a:avLst/>
          </a:prstGeom>
          <a:solidFill>
            <a:schemeClr val="bg1"/>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4D44EA18-6878-5585-23B6-5F0AAA74CA0F}"/>
              </a:ext>
            </a:extLst>
          </p:cNvPr>
          <p:cNvSpPr>
            <a:spLocks noGrp="1"/>
          </p:cNvSpPr>
          <p:nvPr>
            <p:ph type="title"/>
          </p:nvPr>
        </p:nvSpPr>
        <p:spPr/>
        <p:txBody>
          <a:bodyPr>
            <a:spAutoFit/>
          </a:bodyPr>
          <a:lstStyle/>
          <a:p>
            <a:r>
              <a:rPr lang="en-US" sz="3200" noProof="0"/>
              <a:t>Increase revenue and optimize costs in </a:t>
            </a:r>
            <a:r>
              <a:rPr lang="en-US" sz="3200" noProof="0">
                <a:solidFill>
                  <a:srgbClr val="0078D4"/>
                </a:solidFill>
              </a:rPr>
              <a:t>Marketing</a:t>
            </a:r>
          </a:p>
        </p:txBody>
      </p:sp>
      <p:sp>
        <p:nvSpPr>
          <p:cNvPr id="31" name="Rectangle: Rounded Corners 10">
            <a:extLst>
              <a:ext uri="{FF2B5EF4-FFF2-40B4-BE49-F238E27FC236}">
                <a16:creationId xmlns:a16="http://schemas.microsoft.com/office/drawing/2014/main" id="{9665BB14-7D13-801D-AA20-9B2250C4AF1D}"/>
              </a:ext>
            </a:extLst>
          </p:cNvPr>
          <p:cNvSpPr/>
          <p:nvPr/>
        </p:nvSpPr>
        <p:spPr>
          <a:xfrm>
            <a:off x="426265" y="1356961"/>
            <a:ext cx="1350147" cy="273059"/>
          </a:xfrm>
          <a:prstGeom prst="roundRect">
            <a:avLst>
              <a:gd name="adj" fmla="val 50000"/>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400" b="1" noProof="0">
                <a:solidFill>
                  <a:srgbClr val="FFFFFF"/>
                </a:solidFill>
                <a:latin typeface="Segoe UI Semibold"/>
                <a:cs typeface="Segoe UI" panose="020B0502040204020203" pitchFamily="34" charset="0"/>
              </a:rPr>
              <a:t>Key Processes</a:t>
            </a:r>
          </a:p>
        </p:txBody>
      </p:sp>
      <p:sp>
        <p:nvSpPr>
          <p:cNvPr id="21" name="Rectangle: Rounded Corners 10">
            <a:extLst>
              <a:ext uri="{FF2B5EF4-FFF2-40B4-BE49-F238E27FC236}">
                <a16:creationId xmlns:a16="http://schemas.microsoft.com/office/drawing/2014/main" id="{9E370C14-0B24-EED1-C250-D05731E18FCF}"/>
              </a:ext>
            </a:extLst>
          </p:cNvPr>
          <p:cNvSpPr/>
          <p:nvPr/>
        </p:nvSpPr>
        <p:spPr>
          <a:xfrm>
            <a:off x="1905913" y="1356961"/>
            <a:ext cx="1811983" cy="273059"/>
          </a:xfrm>
          <a:prstGeom prst="roundRect">
            <a:avLst>
              <a:gd name="adj" fmla="val 50000"/>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Before AI</a:t>
            </a:r>
          </a:p>
        </p:txBody>
      </p:sp>
      <p:sp>
        <p:nvSpPr>
          <p:cNvPr id="35" name="Rounded Rectangle 23">
            <a:extLst>
              <a:ext uri="{FF2B5EF4-FFF2-40B4-BE49-F238E27FC236}">
                <a16:creationId xmlns:a16="http://schemas.microsoft.com/office/drawing/2014/main" id="{ECFABF88-031C-3C29-8084-B7DBF9947125}"/>
              </a:ext>
              <a:ext uri="{C183D7F6-B498-43B3-948B-1728B52AA6E4}">
                <adec:decorative xmlns:adec="http://schemas.microsoft.com/office/drawing/2017/decorative" val="1"/>
              </a:ext>
            </a:extLst>
          </p:cNvPr>
          <p:cNvSpPr/>
          <p:nvPr/>
        </p:nvSpPr>
        <p:spPr bwMode="auto">
          <a:xfrm>
            <a:off x="578378" y="1889486"/>
            <a:ext cx="3230955" cy="1002084"/>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6" name="TextBox 35">
            <a:extLst>
              <a:ext uri="{FF2B5EF4-FFF2-40B4-BE49-F238E27FC236}">
                <a16:creationId xmlns:a16="http://schemas.microsoft.com/office/drawing/2014/main" id="{856414B2-27BD-F50D-8DB6-ADA30BDF2C40}"/>
              </a:ext>
            </a:extLst>
          </p:cNvPr>
          <p:cNvSpPr txBox="1"/>
          <p:nvPr/>
        </p:nvSpPr>
        <p:spPr>
          <a:xfrm>
            <a:off x="739139" y="2113529"/>
            <a:ext cx="1217648"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Customer insights &amp; strategy</a:t>
            </a:r>
          </a:p>
        </p:txBody>
      </p:sp>
      <p:sp>
        <p:nvSpPr>
          <p:cNvPr id="28" name="TextBox 27">
            <a:extLst>
              <a:ext uri="{FF2B5EF4-FFF2-40B4-BE49-F238E27FC236}">
                <a16:creationId xmlns:a16="http://schemas.microsoft.com/office/drawing/2014/main" id="{D688EA34-366A-2416-A166-D7344AD8ACCD}"/>
              </a:ext>
            </a:extLst>
          </p:cNvPr>
          <p:cNvSpPr txBox="1"/>
          <p:nvPr/>
        </p:nvSpPr>
        <p:spPr>
          <a:xfrm>
            <a:off x="1770450" y="1939443"/>
            <a:ext cx="1805505" cy="74982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Customer insights are often spread across fragmented data sources, leading to incomplete customer profiles and missed opportunities for targeted engagement.</a:t>
            </a:r>
          </a:p>
        </p:txBody>
      </p:sp>
      <p:sp>
        <p:nvSpPr>
          <p:cNvPr id="38" name="Rounded Rectangle 27">
            <a:extLst>
              <a:ext uri="{FF2B5EF4-FFF2-40B4-BE49-F238E27FC236}">
                <a16:creationId xmlns:a16="http://schemas.microsoft.com/office/drawing/2014/main" id="{62441168-A174-D066-C7E0-00D696ADEC39}"/>
              </a:ext>
              <a:ext uri="{C183D7F6-B498-43B3-948B-1728B52AA6E4}">
                <adec:decorative xmlns:adec="http://schemas.microsoft.com/office/drawing/2017/decorative" val="1"/>
              </a:ext>
            </a:extLst>
          </p:cNvPr>
          <p:cNvSpPr/>
          <p:nvPr/>
        </p:nvSpPr>
        <p:spPr bwMode="auto">
          <a:xfrm>
            <a:off x="578378" y="2992116"/>
            <a:ext cx="3230955" cy="1002084"/>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9" name="TextBox 38">
            <a:extLst>
              <a:ext uri="{FF2B5EF4-FFF2-40B4-BE49-F238E27FC236}">
                <a16:creationId xmlns:a16="http://schemas.microsoft.com/office/drawing/2014/main" id="{CEE50E3C-1014-E99E-C0D4-B88C4FB98A48}"/>
              </a:ext>
            </a:extLst>
          </p:cNvPr>
          <p:cNvSpPr txBox="1"/>
          <p:nvPr/>
        </p:nvSpPr>
        <p:spPr>
          <a:xfrm>
            <a:off x="739139" y="3308492"/>
            <a:ext cx="97657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Demand generation</a:t>
            </a:r>
          </a:p>
        </p:txBody>
      </p:sp>
      <p:sp>
        <p:nvSpPr>
          <p:cNvPr id="33" name="TextBox 32">
            <a:extLst>
              <a:ext uri="{FF2B5EF4-FFF2-40B4-BE49-F238E27FC236}">
                <a16:creationId xmlns:a16="http://schemas.microsoft.com/office/drawing/2014/main" id="{015CCF8A-2EE0-9C0D-FE75-7D4E23998B07}"/>
              </a:ext>
            </a:extLst>
          </p:cNvPr>
          <p:cNvSpPr txBox="1"/>
          <p:nvPr/>
        </p:nvSpPr>
        <p:spPr>
          <a:xfrm>
            <a:off x="1770450" y="3194423"/>
            <a:ext cx="1778879" cy="59747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Broad and untargeted campaigns can result in misaligned marketing efforts and lower demand capture and conversion rates.</a:t>
            </a:r>
          </a:p>
        </p:txBody>
      </p:sp>
      <p:sp>
        <p:nvSpPr>
          <p:cNvPr id="47" name="Rounded Rectangle 31">
            <a:extLst>
              <a:ext uri="{FF2B5EF4-FFF2-40B4-BE49-F238E27FC236}">
                <a16:creationId xmlns:a16="http://schemas.microsoft.com/office/drawing/2014/main" id="{19BB3CE0-230A-1868-3FBB-267B67039A3C}"/>
              </a:ext>
              <a:ext uri="{C183D7F6-B498-43B3-948B-1728B52AA6E4}">
                <adec:decorative xmlns:adec="http://schemas.microsoft.com/office/drawing/2017/decorative" val="1"/>
              </a:ext>
            </a:extLst>
          </p:cNvPr>
          <p:cNvSpPr/>
          <p:nvPr/>
        </p:nvSpPr>
        <p:spPr bwMode="auto">
          <a:xfrm>
            <a:off x="578378" y="4087872"/>
            <a:ext cx="3227478" cy="1002084"/>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9" name="TextBox 48">
            <a:extLst>
              <a:ext uri="{FF2B5EF4-FFF2-40B4-BE49-F238E27FC236}">
                <a16:creationId xmlns:a16="http://schemas.microsoft.com/office/drawing/2014/main" id="{E4E1C238-91A9-512E-23AA-498D2583230A}"/>
              </a:ext>
            </a:extLst>
          </p:cNvPr>
          <p:cNvSpPr txBox="1"/>
          <p:nvPr/>
        </p:nvSpPr>
        <p:spPr>
          <a:xfrm>
            <a:off x="738966" y="4404248"/>
            <a:ext cx="975528"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Content creation</a:t>
            </a:r>
          </a:p>
        </p:txBody>
      </p:sp>
      <p:sp>
        <p:nvSpPr>
          <p:cNvPr id="30" name="TextBox 29">
            <a:extLst>
              <a:ext uri="{FF2B5EF4-FFF2-40B4-BE49-F238E27FC236}">
                <a16:creationId xmlns:a16="http://schemas.microsoft.com/office/drawing/2014/main" id="{48DF499F-81B7-1ACC-B700-69E8E57838DD}"/>
              </a:ext>
            </a:extLst>
          </p:cNvPr>
          <p:cNvSpPr txBox="1"/>
          <p:nvPr/>
        </p:nvSpPr>
        <p:spPr>
          <a:xfrm>
            <a:off x="1770450" y="4214004"/>
            <a:ext cx="1880132" cy="74982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Content creation relies on manual research and creativity, which can lead to inconsistent messaging and slower time-to-market for marketing materials.</a:t>
            </a:r>
          </a:p>
        </p:txBody>
      </p:sp>
      <p:sp>
        <p:nvSpPr>
          <p:cNvPr id="44" name="Rounded Rectangle 39">
            <a:extLst>
              <a:ext uri="{FF2B5EF4-FFF2-40B4-BE49-F238E27FC236}">
                <a16:creationId xmlns:a16="http://schemas.microsoft.com/office/drawing/2014/main" id="{0FF40EDB-C958-BEAF-E97F-7E1D2CA652CA}"/>
              </a:ext>
              <a:ext uri="{C183D7F6-B498-43B3-948B-1728B52AA6E4}">
                <adec:decorative xmlns:adec="http://schemas.microsoft.com/office/drawing/2017/decorative" val="1"/>
              </a:ext>
            </a:extLst>
          </p:cNvPr>
          <p:cNvSpPr/>
          <p:nvPr/>
        </p:nvSpPr>
        <p:spPr bwMode="auto">
          <a:xfrm>
            <a:off x="574901" y="5190503"/>
            <a:ext cx="3230955" cy="1002084"/>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5" name="TextBox 44">
            <a:extLst>
              <a:ext uri="{FF2B5EF4-FFF2-40B4-BE49-F238E27FC236}">
                <a16:creationId xmlns:a16="http://schemas.microsoft.com/office/drawing/2014/main" id="{AD8B726E-CA83-02EC-213B-954AF3794DE9}"/>
              </a:ext>
            </a:extLst>
          </p:cNvPr>
          <p:cNvSpPr txBox="1"/>
          <p:nvPr/>
        </p:nvSpPr>
        <p:spPr>
          <a:xfrm>
            <a:off x="753897" y="5506879"/>
            <a:ext cx="1217648"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Campaign execution</a:t>
            </a:r>
          </a:p>
        </p:txBody>
      </p:sp>
      <p:sp>
        <p:nvSpPr>
          <p:cNvPr id="32" name="TextBox 31">
            <a:extLst>
              <a:ext uri="{FF2B5EF4-FFF2-40B4-BE49-F238E27FC236}">
                <a16:creationId xmlns:a16="http://schemas.microsoft.com/office/drawing/2014/main" id="{EA19EC34-D348-7C64-65D5-9F4AA33ED43A}"/>
              </a:ext>
            </a:extLst>
          </p:cNvPr>
          <p:cNvSpPr txBox="1"/>
          <p:nvPr/>
        </p:nvSpPr>
        <p:spPr>
          <a:xfrm>
            <a:off x="1770450" y="5316635"/>
            <a:ext cx="1863372" cy="74982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Manual campaign coordination and tracking can lead to inefficient resource allocation, higher operational costs, and lack of agility in adapting to market responses. </a:t>
            </a:r>
          </a:p>
        </p:txBody>
      </p:sp>
      <p:sp>
        <p:nvSpPr>
          <p:cNvPr id="23" name="Rectangle: Rounded Corners 10">
            <a:extLst>
              <a:ext uri="{FF2B5EF4-FFF2-40B4-BE49-F238E27FC236}">
                <a16:creationId xmlns:a16="http://schemas.microsoft.com/office/drawing/2014/main" id="{D87B30A6-4667-C0EB-A63F-F0C49FAD7104}"/>
              </a:ext>
            </a:extLst>
          </p:cNvPr>
          <p:cNvSpPr/>
          <p:nvPr/>
        </p:nvSpPr>
        <p:spPr>
          <a:xfrm>
            <a:off x="4599660" y="1339382"/>
            <a:ext cx="1811983" cy="273059"/>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Using AI</a:t>
            </a:r>
          </a:p>
        </p:txBody>
      </p:sp>
      <p:sp>
        <p:nvSpPr>
          <p:cNvPr id="15" name="AI Prospecting 2">
            <a:extLst>
              <a:ext uri="{FF2B5EF4-FFF2-40B4-BE49-F238E27FC236}">
                <a16:creationId xmlns:a16="http://schemas.microsoft.com/office/drawing/2014/main" id="{0DF16DB3-4F2D-4E34-C03B-8C94BACD02E3}"/>
              </a:ext>
            </a:extLst>
          </p:cNvPr>
          <p:cNvSpPr txBox="1"/>
          <p:nvPr/>
        </p:nvSpPr>
        <p:spPr>
          <a:xfrm>
            <a:off x="4701823" y="1890553"/>
            <a:ext cx="2804393"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hlinkClick r:id="rId3" action="ppaction://hlinksldjump"/>
              </a:rPr>
              <a:t>Streamline market research and strategy - Buy</a:t>
            </a:r>
            <a:endPar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endParaRPr>
          </a:p>
        </p:txBody>
      </p:sp>
      <p:sp>
        <p:nvSpPr>
          <p:cNvPr id="18" name="AI Prospecting 2">
            <a:extLst>
              <a:ext uri="{FF2B5EF4-FFF2-40B4-BE49-F238E27FC236}">
                <a16:creationId xmlns:a16="http://schemas.microsoft.com/office/drawing/2014/main" id="{0B99EED7-D7A4-09B6-F0EF-E61D9FD3C1C8}"/>
              </a:ext>
            </a:extLst>
          </p:cNvPr>
          <p:cNvSpPr txBox="1"/>
          <p:nvPr/>
        </p:nvSpPr>
        <p:spPr>
          <a:xfrm>
            <a:off x="4801232" y="2122144"/>
            <a:ext cx="2683207" cy="445122"/>
          </a:xfrm>
          <a:prstGeom prst="rect">
            <a:avLst/>
          </a:prstGeom>
          <a:noFill/>
        </p:spPr>
        <p:txBody>
          <a:bodyPr wrap="square" lIns="0" tIns="0" rIns="0" bIns="0" rtlCol="0">
            <a:spAutoFit/>
          </a:bodyPr>
          <a:lstStyle/>
          <a:p>
            <a:pPr lvl="0" algn="ctr">
              <a:lnSpc>
                <a:spcPct val="110000"/>
              </a:lnSpc>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Simplify the process</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of developing a new marketing</a:t>
            </a:r>
            <a:r>
              <a:rPr lang="en-US" sz="900" noProof="0">
                <a:solidFill>
                  <a:srgbClr val="000000"/>
                </a:solidFill>
                <a:latin typeface="Segoe UI" panose="020B0502040204020203" pitchFamily="34" charset="0"/>
                <a:cs typeface="Segoe UI" panose="020B0502040204020203" pitchFamily="34" charset="0"/>
              </a:rPr>
              <a:t> strategy by easily researching and summarizing customer insights across multiple sources.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pic>
        <p:nvPicPr>
          <p:cNvPr id="53" name="Picture 52">
            <a:extLst>
              <a:ext uri="{FF2B5EF4-FFF2-40B4-BE49-F238E27FC236}">
                <a16:creationId xmlns:a16="http://schemas.microsoft.com/office/drawing/2014/main" id="{6CABA4BB-029E-16FC-67E4-4F68B0BD9996}"/>
              </a:ext>
              <a:ext uri="{C183D7F6-B498-43B3-948B-1728B52AA6E4}">
                <adec:decorative xmlns:adec="http://schemas.microsoft.com/office/drawing/2017/decorative" val="1"/>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10734700" y="3309100"/>
            <a:ext cx="2505050" cy="3548229"/>
          </a:xfrm>
          <a:prstGeom prst="rect">
            <a:avLst/>
          </a:prstGeom>
        </p:spPr>
      </p:pic>
      <p:sp>
        <p:nvSpPr>
          <p:cNvPr id="71" name="Rounded Rectangle 70">
            <a:extLst>
              <a:ext uri="{FF2B5EF4-FFF2-40B4-BE49-F238E27FC236}">
                <a16:creationId xmlns:a16="http://schemas.microsoft.com/office/drawing/2014/main" id="{0E7BAA61-AECA-638E-EAB4-462D75061CF2}"/>
              </a:ext>
              <a:ext uri="{C183D7F6-B498-43B3-948B-1728B52AA6E4}">
                <adec:decorative xmlns:adec="http://schemas.microsoft.com/office/drawing/2017/decorative" val="1"/>
              </a:ext>
            </a:extLst>
          </p:cNvPr>
          <p:cNvSpPr/>
          <p:nvPr/>
        </p:nvSpPr>
        <p:spPr bwMode="auto">
          <a:xfrm>
            <a:off x="4599659" y="5184301"/>
            <a:ext cx="6026631" cy="1002084"/>
          </a:xfrm>
          <a:prstGeom prst="roundRect">
            <a:avLst/>
          </a:prstGeom>
          <a:solidFill>
            <a:schemeClr val="bg1"/>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AI Prospecting 2">
            <a:extLst>
              <a:ext uri="{FF2B5EF4-FFF2-40B4-BE49-F238E27FC236}">
                <a16:creationId xmlns:a16="http://schemas.microsoft.com/office/drawing/2014/main" id="{71717E3D-FE22-F7B4-FE00-B5DEC479FFA4}"/>
              </a:ext>
            </a:extLst>
          </p:cNvPr>
          <p:cNvSpPr txBox="1"/>
          <p:nvPr/>
        </p:nvSpPr>
        <p:spPr>
          <a:xfrm>
            <a:off x="4888201" y="5259114"/>
            <a:ext cx="2295411"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5" action="ppaction://hlinksldjump"/>
              </a:rPr>
              <a:t>Campaign performance tracking -Buy</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27" name="AI Prospecting 2">
            <a:extLst>
              <a:ext uri="{FF2B5EF4-FFF2-40B4-BE49-F238E27FC236}">
                <a16:creationId xmlns:a16="http://schemas.microsoft.com/office/drawing/2014/main" id="{70E8F2CA-857A-289F-F82B-FA98D3E93282}"/>
              </a:ext>
            </a:extLst>
          </p:cNvPr>
          <p:cNvSpPr txBox="1"/>
          <p:nvPr/>
        </p:nvSpPr>
        <p:spPr>
          <a:xfrm>
            <a:off x="4705054" y="5649075"/>
            <a:ext cx="2685243" cy="44512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Plan</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and develop campaign content, and then track engagement to adapt messaging quickly based on customer feedback.</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3" name="AI Prospecting 2">
            <a:hlinkClick r:id="rId6" action="ppaction://hlinksldjump"/>
            <a:extLst>
              <a:ext uri="{FF2B5EF4-FFF2-40B4-BE49-F238E27FC236}">
                <a16:creationId xmlns:a16="http://schemas.microsoft.com/office/drawing/2014/main" id="{C97DD4F5-5B9B-22FD-AA4E-26DBFFE6C0D9}"/>
              </a:ext>
            </a:extLst>
          </p:cNvPr>
          <p:cNvSpPr txBox="1"/>
          <p:nvPr/>
        </p:nvSpPr>
        <p:spPr>
          <a:xfrm>
            <a:off x="4798284" y="4143256"/>
            <a:ext cx="2475244" cy="15971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sng"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6" action="ppaction://hlinksldjump"/>
              </a:rPr>
              <a:t>Content creation - Start</a:t>
            </a:r>
            <a:endParaRPr kumimoji="0" lang="en-US" sz="1000" b="0" i="0" u="sng"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4" name="AI Prospecting 2">
            <a:extLst>
              <a:ext uri="{FF2B5EF4-FFF2-40B4-BE49-F238E27FC236}">
                <a16:creationId xmlns:a16="http://schemas.microsoft.com/office/drawing/2014/main" id="{49D4C993-2878-2E07-E20D-AEAC4032AA61}"/>
              </a:ext>
            </a:extLst>
          </p:cNvPr>
          <p:cNvSpPr txBox="1"/>
          <p:nvPr/>
        </p:nvSpPr>
        <p:spPr>
          <a:xfrm>
            <a:off x="4997928" y="4654429"/>
            <a:ext cx="2247727" cy="44512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Reduce</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a:t>
            </a: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time and costs traditionally required for content development while improving quality and engagement.</a:t>
            </a:r>
          </a:p>
        </p:txBody>
      </p:sp>
      <p:sp>
        <p:nvSpPr>
          <p:cNvPr id="5" name="AI Prospecting 2">
            <a:hlinkClick r:id="rId7" action="ppaction://hlinksldjump"/>
            <a:extLst>
              <a:ext uri="{FF2B5EF4-FFF2-40B4-BE49-F238E27FC236}">
                <a16:creationId xmlns:a16="http://schemas.microsoft.com/office/drawing/2014/main" id="{2360C302-6329-FF0E-1747-5E37AC4189A4}"/>
              </a:ext>
            </a:extLst>
          </p:cNvPr>
          <p:cNvSpPr txBox="1"/>
          <p:nvPr/>
        </p:nvSpPr>
        <p:spPr>
          <a:xfrm>
            <a:off x="7689082" y="1899223"/>
            <a:ext cx="2710920"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sng" strike="noStrike" kern="1200" cap="none" spc="0" normalizeH="0" baseline="0" noProof="0">
                <a:ln>
                  <a:noFill/>
                </a:ln>
                <a:solidFill>
                  <a:srgbClr val="0070C0"/>
                </a:solidFill>
                <a:effectLst/>
                <a:uLnTx/>
                <a:uFillTx/>
                <a:latin typeface="Segoe UI Semibold"/>
                <a:ea typeface="+mn-ea"/>
                <a:cs typeface="Segoe UI" panose="020B0502040204020203" pitchFamily="34" charset="0"/>
              </a:rPr>
              <a:t>Collect and share product feedback - Extend</a:t>
            </a:r>
          </a:p>
        </p:txBody>
      </p:sp>
      <p:sp>
        <p:nvSpPr>
          <p:cNvPr id="6" name="AI Prospecting 2">
            <a:extLst>
              <a:ext uri="{FF2B5EF4-FFF2-40B4-BE49-F238E27FC236}">
                <a16:creationId xmlns:a16="http://schemas.microsoft.com/office/drawing/2014/main" id="{2819C098-745F-E816-5011-701B83F0F792}"/>
              </a:ext>
            </a:extLst>
          </p:cNvPr>
          <p:cNvSpPr txBox="1"/>
          <p:nvPr/>
        </p:nvSpPr>
        <p:spPr>
          <a:xfrm>
            <a:off x="7774851" y="2118898"/>
            <a:ext cx="2349295" cy="44512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Help collect and analyze customer feedback to guide product development activities and update product roadmaps.</a:t>
            </a:r>
          </a:p>
        </p:txBody>
      </p:sp>
      <p:sp>
        <p:nvSpPr>
          <p:cNvPr id="7" name="AI Prospecting 2">
            <a:hlinkClick r:id="rId8" action="ppaction://hlinksldjump"/>
            <a:extLst>
              <a:ext uri="{FF2B5EF4-FFF2-40B4-BE49-F238E27FC236}">
                <a16:creationId xmlns:a16="http://schemas.microsoft.com/office/drawing/2014/main" id="{CF16A135-8B95-3F4A-292A-02DD855F82B8}"/>
              </a:ext>
            </a:extLst>
          </p:cNvPr>
          <p:cNvSpPr txBox="1"/>
          <p:nvPr/>
        </p:nvSpPr>
        <p:spPr>
          <a:xfrm>
            <a:off x="5149715" y="3069177"/>
            <a:ext cx="1642318"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sng" strike="noStrike" kern="1200" cap="none" spc="0" normalizeH="0" baseline="0" noProof="0">
                <a:ln>
                  <a:noFill/>
                </a:ln>
                <a:solidFill>
                  <a:srgbClr val="0070C0"/>
                </a:solidFill>
                <a:effectLst/>
                <a:uLnTx/>
                <a:uFillTx/>
                <a:latin typeface="Segoe UI Semibold"/>
                <a:ea typeface="+mn-ea"/>
                <a:cs typeface="Segoe UI" panose="020B0502040204020203" pitchFamily="34" charset="0"/>
              </a:rPr>
              <a:t>Create a new offering - Buy</a:t>
            </a:r>
          </a:p>
        </p:txBody>
      </p:sp>
      <p:sp>
        <p:nvSpPr>
          <p:cNvPr id="8" name="AI Prospecting 2">
            <a:extLst>
              <a:ext uri="{FF2B5EF4-FFF2-40B4-BE49-F238E27FC236}">
                <a16:creationId xmlns:a16="http://schemas.microsoft.com/office/drawing/2014/main" id="{0FE971B0-48D1-94FD-B3C0-49D089784224}"/>
              </a:ext>
            </a:extLst>
          </p:cNvPr>
          <p:cNvSpPr txBox="1"/>
          <p:nvPr/>
        </p:nvSpPr>
        <p:spPr>
          <a:xfrm>
            <a:off x="4767916" y="3279775"/>
            <a:ext cx="2602413" cy="597471"/>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Speed the process of creating new offers </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by analyzing past performance and brainstorming new ideas. Draft targeted messaging to communicating new offers to sellers.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12" name="AI Prospecting 2">
            <a:hlinkClick r:id="rId9" action="ppaction://hlinksldjump"/>
            <a:extLst>
              <a:ext uri="{FF2B5EF4-FFF2-40B4-BE49-F238E27FC236}">
                <a16:creationId xmlns:a16="http://schemas.microsoft.com/office/drawing/2014/main" id="{F0B98FCC-E1FE-1240-F99F-03BDB1397E8E}"/>
              </a:ext>
            </a:extLst>
          </p:cNvPr>
          <p:cNvSpPr txBox="1"/>
          <p:nvPr/>
        </p:nvSpPr>
        <p:spPr>
          <a:xfrm>
            <a:off x="7952161" y="5258598"/>
            <a:ext cx="2295411"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sng" strike="noStrike" kern="1200" cap="none" spc="0" normalizeH="0" baseline="0" noProof="0">
                <a:ln>
                  <a:noFill/>
                </a:ln>
                <a:solidFill>
                  <a:srgbClr val="0070C0"/>
                </a:solidFill>
                <a:effectLst/>
                <a:uLnTx/>
                <a:uFillTx/>
                <a:latin typeface="Segoe UI Semibold"/>
                <a:ea typeface="+mn-ea"/>
                <a:cs typeface="Segoe UI" panose="020B0502040204020203" pitchFamily="34" charset="0"/>
              </a:rPr>
              <a:t>Product launch - Extend</a:t>
            </a:r>
          </a:p>
        </p:txBody>
      </p:sp>
      <p:sp>
        <p:nvSpPr>
          <p:cNvPr id="17" name="AI Prospecting 2">
            <a:extLst>
              <a:ext uri="{FF2B5EF4-FFF2-40B4-BE49-F238E27FC236}">
                <a16:creationId xmlns:a16="http://schemas.microsoft.com/office/drawing/2014/main" id="{2E86C8EA-17D2-8701-F44F-47945CF08C9D}"/>
              </a:ext>
            </a:extLst>
          </p:cNvPr>
          <p:cNvSpPr txBox="1"/>
          <p:nvPr/>
        </p:nvSpPr>
        <p:spPr>
          <a:xfrm>
            <a:off x="7769014" y="5467646"/>
            <a:ext cx="2685243" cy="44512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Plan and execute a product launch by identifying key action</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items and owners, identifying gaps, and tracking progress.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19" name="AI Prospecting 2">
            <a:extLst>
              <a:ext uri="{FF2B5EF4-FFF2-40B4-BE49-F238E27FC236}">
                <a16:creationId xmlns:a16="http://schemas.microsoft.com/office/drawing/2014/main" id="{044FEF11-70FB-1FA0-5BA9-719DCCCDCC69}"/>
              </a:ext>
            </a:extLst>
          </p:cNvPr>
          <p:cNvSpPr txBox="1"/>
          <p:nvPr/>
        </p:nvSpPr>
        <p:spPr>
          <a:xfrm>
            <a:off x="4860329" y="4308288"/>
            <a:ext cx="2475244" cy="15971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0" action="ppaction://hlinksldjump"/>
              </a:rPr>
              <a:t>Create a marketing BOM - Buy</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29" name="AI Prospecting 2">
            <a:extLst>
              <a:ext uri="{FF2B5EF4-FFF2-40B4-BE49-F238E27FC236}">
                <a16:creationId xmlns:a16="http://schemas.microsoft.com/office/drawing/2014/main" id="{3E261C6F-F229-1701-3293-DB2BABB63D7E}"/>
              </a:ext>
            </a:extLst>
          </p:cNvPr>
          <p:cNvSpPr txBox="1"/>
          <p:nvPr/>
        </p:nvSpPr>
        <p:spPr>
          <a:xfrm>
            <a:off x="4860329" y="4477553"/>
            <a:ext cx="2475244" cy="15971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1" action="ppaction://hlinksldjump"/>
              </a:rPr>
              <a:t>Create a marketing BOM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24" name="AI Prospecting 2">
            <a:extLst>
              <a:ext uri="{FF2B5EF4-FFF2-40B4-BE49-F238E27FC236}">
                <a16:creationId xmlns:a16="http://schemas.microsoft.com/office/drawing/2014/main" id="{EA0BCD0B-0EFF-713D-712A-5DF8CDBE991B}"/>
              </a:ext>
            </a:extLst>
          </p:cNvPr>
          <p:cNvSpPr txBox="1"/>
          <p:nvPr/>
        </p:nvSpPr>
        <p:spPr>
          <a:xfrm>
            <a:off x="5022511" y="5444741"/>
            <a:ext cx="1952700"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hlinkClick r:id="rId12" action="ppaction://hlinksldjump"/>
              </a:rPr>
              <a:t>Targeted campaigns - Extend</a:t>
            </a:r>
            <a:endPar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endParaRPr>
          </a:p>
        </p:txBody>
      </p:sp>
    </p:spTree>
    <p:extLst>
      <p:ext uri="{BB962C8B-B14F-4D97-AF65-F5344CB8AC3E}">
        <p14:creationId xmlns:p14="http://schemas.microsoft.com/office/powerpoint/2010/main" val="710759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5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75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75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75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75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75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75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75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75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P spid="30" grpId="0"/>
      <p:bldP spid="32" grpId="0"/>
      <p:bldP spid="18" grpId="0"/>
      <p:bldP spid="27" grpId="0"/>
      <p:bldP spid="4" grpId="0"/>
      <p:bldP spid="6" grpId="0"/>
      <p:bldP spid="8"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sz="36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Agency spend</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7" y="3389989"/>
            <a:ext cx="5883078" cy="482633"/>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lnSpc>
                <a:spcPct val="110000"/>
              </a:lnSpc>
              <a:spcBef>
                <a:spcPts val="0"/>
              </a:spcBef>
              <a:spcAft>
                <a:spcPts val="600"/>
              </a:spcAft>
              <a:buNone/>
              <a:defRPr/>
            </a:pPr>
            <a:r>
              <a:rPr lang="en-US" sz="1200" noProof="0">
                <a:solidFill>
                  <a:srgbClr val="000000"/>
                </a:solidFill>
                <a:latin typeface="Segoe UI"/>
                <a:cs typeface="Segoe UI" panose="020B0502040204020203" pitchFamily="34" charset="0"/>
              </a:rPr>
              <a:t>Copilot can help marketing teams rapidly generate creative content in house reducing reliance on outside agencies.</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6" y="4337737"/>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18466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378080"/>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bring work in house</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6" name="Picture 15" descr="A group of people sitting at a table&#10;&#10;Description automatically generated">
            <a:extLst>
              <a:ext uri="{FF2B5EF4-FFF2-40B4-BE49-F238E27FC236}">
                <a16:creationId xmlns:a16="http://schemas.microsoft.com/office/drawing/2014/main" id="{DCCB2008-717B-8FC0-697A-CCE7383BB894}"/>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3" y="1600528"/>
            <a:ext cx="6743606" cy="1665496"/>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7" name="Text Placeholder 4">
            <a:extLst>
              <a:ext uri="{FF2B5EF4-FFF2-40B4-BE49-F238E27FC236}">
                <a16:creationId xmlns:a16="http://schemas.microsoft.com/office/drawing/2014/main" id="{3B38C2ED-9D08-148F-15D6-9B3FBA4CD3F7}"/>
              </a:ext>
              <a:ext uri="{C183D7F6-B498-43B3-948B-1728B52AA6E4}">
                <adec:decorative xmlns:adec="http://schemas.microsoft.com/office/drawing/2017/decorative" val="1"/>
              </a:ext>
            </a:extLst>
          </p:cNvPr>
          <p:cNvSpPr txBox="1">
            <a:spLocks/>
          </p:cNvSpPr>
          <p:nvPr/>
        </p:nvSpPr>
        <p:spPr>
          <a:xfrm>
            <a:off x="863598" y="4774250"/>
            <a:ext cx="2814806" cy="1041824"/>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Improve quality of campaign content</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marketing content</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quality of proposals and RFP responses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quality of emails and chats</a:t>
            </a:r>
          </a:p>
        </p:txBody>
      </p:sp>
      <p:sp>
        <p:nvSpPr>
          <p:cNvPr id="19" name="Text Placeholder 4">
            <a:extLst>
              <a:ext uri="{FF2B5EF4-FFF2-40B4-BE49-F238E27FC236}">
                <a16:creationId xmlns:a16="http://schemas.microsoft.com/office/drawing/2014/main" id="{F18681E2-6FEC-BB0A-ED55-F37D412B4BFE}"/>
              </a:ext>
              <a:ext uri="{C183D7F6-B498-43B3-948B-1728B52AA6E4}">
                <adec:decorative xmlns:adec="http://schemas.microsoft.com/office/drawing/2017/decorative" val="1"/>
              </a:ext>
            </a:extLst>
          </p:cNvPr>
          <p:cNvSpPr txBox="1">
            <a:spLocks/>
          </p:cNvSpPr>
          <p:nvPr/>
        </p:nvSpPr>
        <p:spPr>
          <a:xfrm>
            <a:off x="4326532" y="4774250"/>
            <a:ext cx="2814806" cy="1195199"/>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11113" marR="0" lvl="0" indent="-11113" algn="l" defTabSz="932597" rtl="0" eaLnBrk="1" fontAlgn="auto" latinLnBrk="0" hangingPunct="1">
              <a:lnSpc>
                <a:spcPct val="100000"/>
              </a:lnSpc>
              <a:spcBef>
                <a:spcPts val="0"/>
              </a:spcBef>
              <a:spcAft>
                <a:spcPts val="800"/>
              </a:spcAft>
              <a:buClrTx/>
              <a:buSzTx/>
              <a:buFont typeface="Wingdings" panose="05000000000000000000" pitchFamily="2" charset="2"/>
              <a:buNone/>
              <a:tabLst/>
              <a:defRPr/>
            </a:pPr>
            <a:r>
              <a:rPr lang="en-US" sz="1200" b="1" noProof="0" dirty="0">
                <a:solidFill>
                  <a:schemeClr val="accent2">
                    <a:lumMod val="50000"/>
                  </a:schemeClr>
                </a:solidFill>
                <a:latin typeface="Segoe UI Semibold"/>
              </a:rPr>
              <a:t>Inform </a:t>
            </a:r>
            <a:br>
              <a:rPr lang="en-US" sz="1200" b="1" noProof="0" dirty="0">
                <a:solidFill>
                  <a:schemeClr val="accent2">
                    <a:lumMod val="50000"/>
                  </a:schemeClr>
                </a:solidFill>
                <a:latin typeface="Segoe UI Semibold"/>
              </a:rPr>
            </a:br>
            <a:r>
              <a:rPr lang="en-US" sz="1200" b="1" noProof="0" dirty="0">
                <a:solidFill>
                  <a:schemeClr val="accent2">
                    <a:lumMod val="50000"/>
                  </a:schemeClr>
                </a:solidFill>
                <a:latin typeface="Segoe UI Semibold"/>
              </a:rPr>
              <a:t>market research </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Research organization information and competitors </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Learn how to position the product</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Recap survey results</a:t>
            </a:r>
          </a:p>
        </p:txBody>
      </p:sp>
      <p:sp>
        <p:nvSpPr>
          <p:cNvPr id="26" name="Text Placeholder 72">
            <a:extLst>
              <a:ext uri="{FF2B5EF4-FFF2-40B4-BE49-F238E27FC236}">
                <a16:creationId xmlns:a16="http://schemas.microsoft.com/office/drawing/2014/main" id="{CA203FAD-B568-0BF8-6F01-90C39857411D}"/>
              </a:ext>
            </a:extLst>
          </p:cNvPr>
          <p:cNvSpPr txBox="1">
            <a:spLocks/>
          </p:cNvSpPr>
          <p:nvPr/>
        </p:nvSpPr>
        <p:spPr>
          <a:xfrm>
            <a:off x="7980026" y="2451402"/>
            <a:ext cx="3347617" cy="523220"/>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lnSpc>
                <a:spcPct val="100000"/>
              </a:lnSpc>
              <a:spcBef>
                <a:spcPts val="0"/>
              </a:spcBef>
              <a:spcAft>
                <a:spcPts val="600"/>
              </a:spcAft>
              <a:defRPr/>
            </a:pPr>
            <a:r>
              <a:rPr lang="en-US" sz="1200" noProof="0">
                <a:latin typeface="Segoe UI"/>
              </a:rPr>
              <a:t>Content strategist</a:t>
            </a:r>
          </a:p>
          <a:p>
            <a:pPr defTabSz="932597">
              <a:lnSpc>
                <a:spcPct val="100000"/>
              </a:lnSpc>
              <a:spcBef>
                <a:spcPts val="0"/>
              </a:spcBef>
              <a:spcAft>
                <a:spcPts val="600"/>
              </a:spcAft>
              <a:defRPr/>
            </a:pPr>
            <a:r>
              <a:rPr lang="en-US" sz="1200" noProof="0">
                <a:latin typeface="Segoe UI"/>
              </a:rPr>
              <a:t>Content creator</a:t>
            </a:r>
          </a:p>
        </p:txBody>
      </p:sp>
    </p:spTree>
    <p:extLst>
      <p:ext uri="{BB962C8B-B14F-4D97-AF65-F5344CB8AC3E}">
        <p14:creationId xmlns:p14="http://schemas.microsoft.com/office/powerpoint/2010/main" val="3050653436"/>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schemas.microsoft.com/office/2006/documentManagement/types"/>
    <ds:schemaRef ds:uri="http://purl.org/dc/elements/1.1/"/>
    <ds:schemaRef ds:uri="c12c9beb-9115-4dd4-b4b0-98592a7680e2"/>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1725</TotalTime>
  <Words>6175</Words>
  <Application>Microsoft Office PowerPoint</Application>
  <PresentationFormat>Widescreen</PresentationFormat>
  <Paragraphs>672</Paragraphs>
  <Slides>25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Aptos</vt:lpstr>
      <vt:lpstr>Arial</vt:lpstr>
      <vt:lpstr>Segoe UI</vt:lpstr>
      <vt:lpstr>Segoe UI </vt:lpstr>
      <vt:lpstr>Segoe UI Semibold</vt:lpstr>
      <vt:lpstr>Segoe UI Semilight</vt:lpstr>
      <vt:lpstr>Wingdings</vt:lpstr>
      <vt:lpstr>Light 16x9</vt:lpstr>
      <vt:lpstr>Copilot Scenario Library</vt:lpstr>
      <vt:lpstr>Copilot value journey</vt:lpstr>
      <vt:lpstr>Top 10 to "Try First"</vt:lpstr>
      <vt:lpstr>”Effort” level for each scenario  </vt:lpstr>
      <vt:lpstr>Copilot scenarios for Marketing</vt:lpstr>
      <vt:lpstr>Copilot Marketing scenarios</vt:lpstr>
      <vt:lpstr>Using Copilot in Marketing</vt:lpstr>
      <vt:lpstr>Increase revenue and optimize costs in Marketing</vt:lpstr>
      <vt:lpstr>KPI – Agency spend</vt:lpstr>
      <vt:lpstr>KPI – Leads generated</vt:lpstr>
      <vt:lpstr>KPI – Brand value</vt:lpstr>
      <vt:lpstr>KPI – Cost per lead</vt:lpstr>
      <vt:lpstr>Marketing | Content creation (Microsoft 365 Copilot Chat only)</vt:lpstr>
      <vt:lpstr>Marketing | Creating a marketing Bill of Materials (Copilot Studio)</vt:lpstr>
      <vt:lpstr>Marketing | Creating a marketing Bill of Materials (Microsoft 365 Copilot)</vt:lpstr>
      <vt:lpstr>Marketing | Streamline market research and strategy</vt:lpstr>
      <vt:lpstr>Marketing | Collect and share product feedback</vt:lpstr>
      <vt:lpstr>Marketing | Create a new offering</vt:lpstr>
      <vt:lpstr>Marketing | Product launch</vt:lpstr>
      <vt:lpstr>Marketing | Campaign performance tracking</vt:lpstr>
      <vt:lpstr>Marketing | Targeted campaigns </vt:lpstr>
      <vt:lpstr>A day in the life of a Marketing Manager (Copilot Studio)</vt:lpstr>
      <vt:lpstr>A day in the life of a Marketing Manager (Microsoft 365 Copilot)</vt:lpstr>
      <vt:lpstr>A day in the life of a Product Marketing Manager at Microsoft</vt:lpstr>
      <vt:lpstr>A day in the life of a Product Marketing Manager at Microsoft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2025-02-11T23:03:31Z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